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27"/>
  </p:notesMasterIdLst>
  <p:sldIdLst>
    <p:sldId id="256" r:id="rId2"/>
    <p:sldId id="257" r:id="rId3"/>
    <p:sldId id="258" r:id="rId4"/>
    <p:sldId id="259" r:id="rId5"/>
    <p:sldId id="260" r:id="rId6"/>
    <p:sldId id="261" r:id="rId7"/>
    <p:sldId id="263" r:id="rId8"/>
    <p:sldId id="264" r:id="rId9"/>
    <p:sldId id="265" r:id="rId10"/>
    <p:sldId id="266" r:id="rId11"/>
    <p:sldId id="267" r:id="rId12"/>
    <p:sldId id="269" r:id="rId13"/>
    <p:sldId id="268" r:id="rId14"/>
    <p:sldId id="273" r:id="rId15"/>
    <p:sldId id="270" r:id="rId16"/>
    <p:sldId id="271" r:id="rId17"/>
    <p:sldId id="272" r:id="rId18"/>
    <p:sldId id="274" r:id="rId19"/>
    <p:sldId id="275" r:id="rId20"/>
    <p:sldId id="276" r:id="rId21"/>
    <p:sldId id="277" r:id="rId22"/>
    <p:sldId id="278" r:id="rId23"/>
    <p:sldId id="279" r:id="rId24"/>
    <p:sldId id="280"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0B5BFD48-9401-4450-B8BE-82C50CEA9F7F}">
          <p14:sldIdLst>
            <p14:sldId id="256"/>
            <p14:sldId id="257"/>
            <p14:sldId id="258"/>
            <p14:sldId id="259"/>
            <p14:sldId id="260"/>
            <p14:sldId id="261"/>
            <p14:sldId id="263"/>
            <p14:sldId id="264"/>
            <p14:sldId id="265"/>
            <p14:sldId id="266"/>
            <p14:sldId id="267"/>
            <p14:sldId id="269"/>
            <p14:sldId id="268"/>
            <p14:sldId id="273"/>
            <p14:sldId id="270"/>
            <p14:sldId id="271"/>
            <p14:sldId id="272"/>
            <p14:sldId id="274"/>
            <p14:sldId id="275"/>
            <p14:sldId id="276"/>
            <p14:sldId id="277"/>
            <p14:sldId id="278"/>
            <p14:sldId id="279"/>
            <p14:sldId id="280"/>
            <p14:sldId id="28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 j" initials="Sj" lastIdx="27" clrIdx="0">
    <p:extLst>
      <p:ext uri="{19B8F6BF-5375-455C-9EA6-DF929625EA0E}">
        <p15:presenceInfo xmlns:p15="http://schemas.microsoft.com/office/powerpoint/2012/main" userId="d0789982a1befb5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5319" autoAdjust="0"/>
  </p:normalViewPr>
  <p:slideViewPr>
    <p:cSldViewPr snapToGrid="0">
      <p:cViewPr varScale="1">
        <p:scale>
          <a:sx n="67" d="100"/>
          <a:sy n="67" d="100"/>
        </p:scale>
        <p:origin x="396"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E4E5D-264C-42F5-B4C0-0906253E4B19}" type="datetimeFigureOut">
              <a:rPr lang="es-ES" smtClean="0"/>
              <a:t>14/01/2020</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43D91-2745-4E38-B372-FDCAB1227D14}" type="slidenum">
              <a:rPr lang="es-ES" smtClean="0"/>
              <a:t>‹Nº›</a:t>
            </a:fld>
            <a:endParaRPr lang="es-ES"/>
          </a:p>
        </p:txBody>
      </p:sp>
    </p:spTree>
    <p:extLst>
      <p:ext uri="{BB962C8B-B14F-4D97-AF65-F5344CB8AC3E}">
        <p14:creationId xmlns:p14="http://schemas.microsoft.com/office/powerpoint/2010/main" val="2445189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las siguientes diapositivas se hará una presentación del trabajo de fin de máster titulado “Diseño e implementación de un módulo para simular láseres de modulación directa” realizado por Santiago Jiménez Ortiz con la supervisión de Laia Nadal </a:t>
            </a:r>
            <a:r>
              <a:rPr lang="es-ES" dirty="0" err="1" smtClean="0"/>
              <a:t>Reixats</a:t>
            </a:r>
            <a:r>
              <a:rPr lang="es-ES" dirty="0" smtClean="0"/>
              <a:t>.</a:t>
            </a:r>
            <a:endParaRPr lang="es-ES" dirty="0"/>
          </a:p>
          <a:p>
            <a:endParaRPr lang="es-ES" dirty="0"/>
          </a:p>
          <a:p>
            <a:r>
              <a:rPr lang="es-ES" dirty="0"/>
              <a:t>Este trabajo pertenece al área de Comunicaciones ópticas.</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a:t>
            </a:fld>
            <a:endParaRPr lang="es-ES"/>
          </a:p>
        </p:txBody>
      </p:sp>
    </p:spTree>
    <p:extLst>
      <p:ext uri="{BB962C8B-B14F-4D97-AF65-F5344CB8AC3E}">
        <p14:creationId xmlns:p14="http://schemas.microsoft.com/office/powerpoint/2010/main" val="3937055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modelar el comportamiento de los dos tipos de láser, se hará uso de sus </a:t>
            </a:r>
            <a:r>
              <a:rPr lang="es-ES" dirty="0" err="1"/>
              <a:t>rate</a:t>
            </a:r>
            <a:r>
              <a:rPr lang="es-ES" dirty="0"/>
              <a:t> </a:t>
            </a:r>
            <a:r>
              <a:rPr lang="es-ES" dirty="0" err="1"/>
              <a:t>equations</a:t>
            </a:r>
            <a:r>
              <a:rPr lang="es-ES" dirty="0"/>
              <a:t>.</a:t>
            </a:r>
          </a:p>
          <a:p>
            <a:endParaRPr lang="es-ES" dirty="0"/>
          </a:p>
          <a:p>
            <a:r>
              <a:rPr lang="es-ES" dirty="0"/>
              <a:t>Las </a:t>
            </a:r>
            <a:r>
              <a:rPr lang="es-ES" dirty="0" err="1"/>
              <a:t>rate</a:t>
            </a:r>
            <a:r>
              <a:rPr lang="es-ES" dirty="0"/>
              <a:t> </a:t>
            </a:r>
            <a:r>
              <a:rPr lang="es-ES" dirty="0" err="1"/>
              <a:t>equations</a:t>
            </a:r>
            <a:r>
              <a:rPr lang="es-ES" dirty="0"/>
              <a:t> modelan el comportamiento del láser ya que son las ecuaciones que gobiernan las interacciones entre los fotones y los electrones en el interior de la cavidad. Es decir, estas ecuaciones nos proporcionan la salida óptica del láser en función de la intensidad que incide sobre la cavidad.</a:t>
            </a:r>
          </a:p>
          <a:p>
            <a:endParaRPr lang="es-ES" dirty="0"/>
          </a:p>
          <a:p>
            <a:r>
              <a:rPr lang="es-ES" dirty="0"/>
              <a:t>Con estas ecuaciones obtendremos el comportamiento de la densidad de portadores, la densidad de fotones y la fase del láser. Con estos datos podremos calcular la señal de salida del láser.</a:t>
            </a:r>
          </a:p>
          <a:p>
            <a:endParaRPr lang="es-ES" dirty="0"/>
          </a:p>
          <a:p>
            <a:r>
              <a:rPr lang="es-ES" dirty="0"/>
              <a:t>Al tratarse de un sistema de ecuaciones diferenciales, su resolución no es trivial. Para resolver el sistema tendremos que recurrir a un método de resolución de sistemas diferenciales como es el método </a:t>
            </a:r>
            <a:r>
              <a:rPr lang="es-ES" dirty="0" err="1"/>
              <a:t>Runge-Kutta</a:t>
            </a:r>
            <a:r>
              <a:rPr lang="es-ES" dirty="0"/>
              <a:t>. Con este método, partiendo de unos estados iniciales conocidos, podremos resolver el sistema usando un procedimiento iterativo.</a:t>
            </a:r>
          </a:p>
          <a:p>
            <a:endParaRPr lang="es-ES" dirty="0"/>
          </a:p>
          <a:p>
            <a:r>
              <a:rPr lang="es-ES" dirty="0"/>
              <a:t>En el presente trabajo, el sistema de ecuaciones se ha resuelto haciendo uso del software Matlab y de su función ode45, que utiliza el método </a:t>
            </a:r>
            <a:r>
              <a:rPr lang="es-ES" dirty="0" err="1"/>
              <a:t>Runge-Kutta</a:t>
            </a:r>
            <a:r>
              <a:rPr lang="es-ES" dirty="0"/>
              <a:t> para obtener su solución.</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10</a:t>
            </a:fld>
            <a:endParaRPr lang="es-ES"/>
          </a:p>
        </p:txBody>
      </p:sp>
    </p:spTree>
    <p:extLst>
      <p:ext uri="{BB962C8B-B14F-4D97-AF65-F5344CB8AC3E}">
        <p14:creationId xmlns:p14="http://schemas.microsoft.com/office/powerpoint/2010/main" val="2275481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 presente diapositiva pueden verse las tres ecuaciones que gobiernan el comportamiento del láser DFB en modulación directa. Puede verse que las tres ecuaciones forman un sistema de ecuaciones diferenciales en el que el valor de cada una de ellas afecta a las demás.</a:t>
            </a:r>
          </a:p>
          <a:p>
            <a:endParaRPr lang="es-ES" dirty="0"/>
          </a:p>
          <a:p>
            <a:r>
              <a:rPr lang="es-ES" dirty="0"/>
              <a:t>La primera ecuación hace referencia a la densidad de portadores dentro de la cavidad. El término que depende de la intensidad de corriente inyectada a la cavidad aparece en esta ecuación. La densidad de portadores aumenta según aumenta esta intensidad y disminuye por la emisión de fotones.</a:t>
            </a:r>
          </a:p>
          <a:p>
            <a:endParaRPr lang="es-ES" dirty="0"/>
          </a:p>
          <a:p>
            <a:r>
              <a:rPr lang="es-ES" dirty="0"/>
              <a:t>La segunda ecuación hace referencia a la densidad de fotones, puede verse que un aumento de los portadores en la cavidad hace aumentar la densidad de fotones. También se produce un aumento por la realimentación de los propios fotones y una pérdida debida al tiempo de vida del fotón.</a:t>
            </a:r>
          </a:p>
          <a:p>
            <a:endParaRPr lang="es-ES" dirty="0"/>
          </a:p>
          <a:p>
            <a:r>
              <a:rPr lang="es-ES" dirty="0"/>
              <a:t>La tercera ecuación hace referencia a la fase del láser.</a:t>
            </a:r>
          </a:p>
          <a:p>
            <a:endParaRPr lang="es-ES" dirty="0"/>
          </a:p>
          <a:p>
            <a:r>
              <a:rPr lang="es-ES" dirty="0"/>
              <a:t>También podemos ver las ecuaciones que hacen referencia a la potencia emitida por el láser, que depende del valor de la densidad de fotones, y la ecuación que modela el efecto del </a:t>
            </a:r>
            <a:r>
              <a:rPr lang="es-ES" dirty="0" err="1"/>
              <a:t>chirp</a:t>
            </a:r>
            <a:r>
              <a:rPr lang="es-ES" dirty="0"/>
              <a:t>, dependiente de la fase del láser.</a:t>
            </a:r>
          </a:p>
          <a:p>
            <a:endParaRPr lang="es-ES" dirty="0"/>
          </a:p>
          <a:p>
            <a:r>
              <a:rPr lang="es-ES" dirty="0"/>
              <a:t>Por último, se presentan los estados iniciales de las tres ecuaciones y que servirán de punto de partida para su resolución.</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11</a:t>
            </a:fld>
            <a:endParaRPr lang="es-ES"/>
          </a:p>
        </p:txBody>
      </p:sp>
    </p:spTree>
    <p:extLst>
      <p:ext uri="{BB962C8B-B14F-4D97-AF65-F5344CB8AC3E}">
        <p14:creationId xmlns:p14="http://schemas.microsoft.com/office/powerpoint/2010/main" val="1620281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 diapositiva pueden verse las ecuaciones que modelan el comportamiento de un láser VCSEL. Este láser tiene la particularidad de contar con 5 ecuaciones y ser dependiente d </a:t>
            </a:r>
            <a:r>
              <a:rPr lang="es-ES" dirty="0" err="1"/>
              <a:t>ela</a:t>
            </a:r>
            <a:r>
              <a:rPr lang="es-ES" dirty="0"/>
              <a:t> temperatura.</a:t>
            </a:r>
          </a:p>
          <a:p>
            <a:endParaRPr lang="es-ES" dirty="0"/>
          </a:p>
          <a:p>
            <a:r>
              <a:rPr lang="es-ES" dirty="0"/>
              <a:t>Las dos primeras ecuaciones hacen referencia a los dos modos de densidad de portadores, el modo 0 y el modo 1. Si uno de estos modos domina sobre el otro, cambiará la polarización de este láser.</a:t>
            </a:r>
          </a:p>
          <a:p>
            <a:endParaRPr lang="es-ES" dirty="0"/>
          </a:p>
          <a:p>
            <a:r>
              <a:rPr lang="es-ES" dirty="0"/>
              <a:t>La tercera ecuación hace referencia a la densidad de fotones.</a:t>
            </a:r>
          </a:p>
          <a:p>
            <a:endParaRPr lang="es-ES" dirty="0"/>
          </a:p>
          <a:p>
            <a:r>
              <a:rPr lang="es-ES" dirty="0"/>
              <a:t>La cuarta ecuación modela la fase del láser y la quinta su temperatura.</a:t>
            </a:r>
          </a:p>
          <a:p>
            <a:endParaRPr lang="es-ES" dirty="0"/>
          </a:p>
          <a:p>
            <a:r>
              <a:rPr lang="es-ES" dirty="0"/>
              <a:t>Por otro lado, puede verse la ecuación que dirige la potencia de salida, siendo proporcional a la densidad de fotones.</a:t>
            </a:r>
          </a:p>
          <a:p>
            <a:endParaRPr lang="es-ES" dirty="0"/>
          </a:p>
          <a:p>
            <a:r>
              <a:rPr lang="es-ES" dirty="0"/>
              <a:t>Por último, se presentan los estados iniciales de las cinco ecuaciones y que servirán de punto de partida para su resolución.</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12</a:t>
            </a:fld>
            <a:endParaRPr lang="es-ES"/>
          </a:p>
        </p:txBody>
      </p:sp>
    </p:spTree>
    <p:extLst>
      <p:ext uri="{BB962C8B-B14F-4D97-AF65-F5344CB8AC3E}">
        <p14:creationId xmlns:p14="http://schemas.microsoft.com/office/powerpoint/2010/main" val="636239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Una vez definidas las ecuaciones de comportamiento del láser ante una señal incidente que lo modula de forma directa, es posible pasar a su simulación.</a:t>
            </a:r>
          </a:p>
          <a:p>
            <a:endParaRPr lang="es-ES" dirty="0"/>
          </a:p>
          <a:p>
            <a:r>
              <a:rPr lang="es-ES" dirty="0"/>
              <a:t>Para ello se ha elegido un tren de pulsos OOK de forma RZ de periodo 0.5 ns y duración de la señal 5 ns. La longitud de onda emitida por el láser tiene un valor de 1550nm, ya que esa longitud de onda está situada en la tercera ventana y es una buena zona para las transmisiones en fibra óptica debido a sus bajas pérdidas.</a:t>
            </a:r>
          </a:p>
          <a:p>
            <a:endParaRPr lang="es-ES" dirty="0"/>
          </a:p>
          <a:p>
            <a:r>
              <a:rPr lang="es-ES" dirty="0"/>
              <a:t>Para el modelado, los valores que se han considerado según la literatura para modelar el láser DFB son que aparecen en la diapositiva.</a:t>
            </a:r>
          </a:p>
          <a:p>
            <a:endParaRPr lang="es-ES" dirty="0"/>
          </a:p>
          <a:p>
            <a:r>
              <a:rPr lang="es-ES" dirty="0"/>
              <a:t>Estos parámetros son de gran importancia, ya que su valor afectará al comportamiento del láser.</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13</a:t>
            </a:fld>
            <a:endParaRPr lang="es-ES"/>
          </a:p>
        </p:txBody>
      </p:sp>
    </p:spTree>
    <p:extLst>
      <p:ext uri="{BB962C8B-B14F-4D97-AF65-F5344CB8AC3E}">
        <p14:creationId xmlns:p14="http://schemas.microsoft.com/office/powerpoint/2010/main" val="3136798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 diapositiva podemos ver el comportamiento de la densidad de portadores ante la entrada del tren de pulsos.</a:t>
            </a:r>
          </a:p>
          <a:p>
            <a:endParaRPr lang="es-ES" dirty="0"/>
          </a:p>
          <a:p>
            <a:r>
              <a:rPr lang="es-ES" dirty="0"/>
              <a:t>En la gráfica de la izquierda, podemos observar como la densidad de portadores dentro de la cavidad del láser aumenta al aumentar la intensidad de entrada, siguiendo la forma de la señal inyectada. Puede apreciarse algo de </a:t>
            </a:r>
            <a:r>
              <a:rPr lang="es-ES" dirty="0" err="1"/>
              <a:t>overshoot</a:t>
            </a:r>
            <a:r>
              <a:rPr lang="es-ES" dirty="0"/>
              <a:t> en la forma en la que varía la densidad de portadores.</a:t>
            </a:r>
          </a:p>
          <a:p>
            <a:endParaRPr lang="es-ES" dirty="0"/>
          </a:p>
          <a:p>
            <a:r>
              <a:rPr lang="es-ES" dirty="0"/>
              <a:t>Si se hace zoom para observar el primer período de la señal que corresponde con el primer pulso de la señal, pueden observarse las variaciones debido al </a:t>
            </a:r>
            <a:r>
              <a:rPr lang="es-ES" dirty="0" err="1"/>
              <a:t>overshoot</a:t>
            </a:r>
            <a:r>
              <a:rPr lang="es-ES" dirty="0"/>
              <a:t> que presenta el láser.</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14</a:t>
            </a:fld>
            <a:endParaRPr lang="es-ES"/>
          </a:p>
        </p:txBody>
      </p:sp>
    </p:spTree>
    <p:extLst>
      <p:ext uri="{BB962C8B-B14F-4D97-AF65-F5344CB8AC3E}">
        <p14:creationId xmlns:p14="http://schemas.microsoft.com/office/powerpoint/2010/main" val="3142851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De igual manera a la diapositiva anterior, en esta se presenta el comportamiento de la densidad de fotones.</a:t>
            </a:r>
          </a:p>
          <a:p>
            <a:endParaRPr lang="es-ES" dirty="0"/>
          </a:p>
          <a:p>
            <a:r>
              <a:rPr lang="es-ES" dirty="0"/>
              <a:t>La densidad de fotones tiene un comportamiento parecido a la de electrones, presentado las mismas variaciones en su forma.</a:t>
            </a:r>
          </a:p>
          <a:p>
            <a:endParaRPr lang="es-ES" dirty="0"/>
          </a:p>
          <a:p>
            <a:r>
              <a:rPr lang="es-ES" dirty="0"/>
              <a:t>En la gráfica de la derecha podemos ver que, al hacer zoom, observamos que los efectos del </a:t>
            </a:r>
            <a:r>
              <a:rPr lang="es-ES" dirty="0" err="1"/>
              <a:t>overshoot</a:t>
            </a:r>
            <a:r>
              <a:rPr lang="es-ES" dirty="0"/>
              <a:t> son más suaves. Además, la respuesta presenta un pequeño retardo respecto a la señal de entrada y a la respuesta de la densidad de portadores.</a:t>
            </a:r>
          </a:p>
          <a:p>
            <a:endParaRPr lang="es-ES" dirty="0"/>
          </a:p>
          <a:p>
            <a:r>
              <a:rPr lang="es-ES" dirty="0"/>
              <a:t>Con estos valores de la densidad de fotones, podremos calcular la potencia emitida por el láser a la longitud de onda de 1550nm.</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15</a:t>
            </a:fld>
            <a:endParaRPr lang="es-ES"/>
          </a:p>
        </p:txBody>
      </p:sp>
    </p:spTree>
    <p:extLst>
      <p:ext uri="{BB962C8B-B14F-4D97-AF65-F5344CB8AC3E}">
        <p14:creationId xmlns:p14="http://schemas.microsoft.com/office/powerpoint/2010/main" val="3689703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 diapositiva vemos el comportamiento de la fase y del </a:t>
            </a:r>
            <a:r>
              <a:rPr lang="es-ES" dirty="0" err="1"/>
              <a:t>chirp</a:t>
            </a:r>
            <a:r>
              <a:rPr lang="es-ES" dirty="0"/>
              <a:t> de la señal.</a:t>
            </a:r>
          </a:p>
          <a:p>
            <a:endParaRPr lang="es-ES" dirty="0"/>
          </a:p>
          <a:p>
            <a:r>
              <a:rPr lang="es-ES" dirty="0"/>
              <a:t>Podemos ver que de la fase del láser es lineal en el tiempo de duración de la señal inyectada.</a:t>
            </a:r>
          </a:p>
          <a:p>
            <a:endParaRPr lang="es-ES" dirty="0"/>
          </a:p>
          <a:p>
            <a:r>
              <a:rPr lang="es-ES" dirty="0"/>
              <a:t>En cuanto al </a:t>
            </a:r>
            <a:r>
              <a:rPr lang="es-ES" dirty="0" err="1"/>
              <a:t>chirp</a:t>
            </a:r>
            <a:r>
              <a:rPr lang="es-ES" dirty="0"/>
              <a:t>, vemos que se producen desviaciones de 13.5 GHz debido a la modulación directa del láser. En las siguientes diapositivas hablaremos de como poder reducir estos valores.</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16</a:t>
            </a:fld>
            <a:endParaRPr lang="es-ES"/>
          </a:p>
        </p:txBody>
      </p:sp>
    </p:spTree>
    <p:extLst>
      <p:ext uri="{BB962C8B-B14F-4D97-AF65-F5344CB8AC3E}">
        <p14:creationId xmlns:p14="http://schemas.microsoft.com/office/powerpoint/2010/main" val="3062864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esta diapositiva, se observa el valor de la potencia y su comportamiento para un tren de pulsos y para el primer pulso</a:t>
            </a:r>
          </a:p>
          <a:p>
            <a:endParaRPr lang="es-ES" dirty="0"/>
          </a:p>
          <a:p>
            <a:r>
              <a:rPr lang="es-ES" dirty="0"/>
              <a:t> Podemos ver que se alcanza una potencia de salida de 8,12 </a:t>
            </a:r>
            <a:r>
              <a:rPr lang="es-ES" dirty="0" err="1"/>
              <a:t>mW</a:t>
            </a:r>
            <a:r>
              <a:rPr lang="es-ES" dirty="0"/>
              <a:t> con esa tasa de eficiencia cuando se está transmitiendo una señal en nivel alto. En el nivel bajo, puede verse que la señal no cae a cero, sino que mantiene un cierto nivel de salida cercano a los 3,28 </a:t>
            </a:r>
            <a:r>
              <a:rPr lang="es-ES" dirty="0" err="1"/>
              <a:t>mW</a:t>
            </a:r>
            <a:r>
              <a:rPr lang="es-ES" dirty="0"/>
              <a:t>, por lo que el láser sigue transmitiendo un pequeño nivel de potencia. Sin embargo, la diferencia entre ambos niveles es suficientemente grande como para poder diferenciarlos con claridad. La potencia alcanzada por el láser en la simulación se encuentra dentro de los márgenes esperados para un láser de sus características.</a:t>
            </a:r>
          </a:p>
          <a:p>
            <a:endParaRPr lang="es-ES" dirty="0"/>
          </a:p>
          <a:p>
            <a:r>
              <a:rPr lang="es-ES" dirty="0"/>
              <a:t>Por otro lado, la forma de la señal de entrada se mantiene en la señal de salida del láser, con muy poco retardo de encendido.</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17</a:t>
            </a:fld>
            <a:endParaRPr lang="es-ES"/>
          </a:p>
        </p:txBody>
      </p:sp>
    </p:spTree>
    <p:extLst>
      <p:ext uri="{BB962C8B-B14F-4D97-AF65-F5344CB8AC3E}">
        <p14:creationId xmlns:p14="http://schemas.microsoft.com/office/powerpoint/2010/main" val="522005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aparición de </a:t>
            </a:r>
            <a:r>
              <a:rPr lang="es-ES" dirty="0" err="1"/>
              <a:t>chirp</a:t>
            </a:r>
            <a:r>
              <a:rPr lang="es-ES" dirty="0"/>
              <a:t> en el láser es una de las características de la modulación directa, además de ser un efecto muy perjudicial para cualquier sistema de comunicaciones ya que produce cambios en la longitud de onda emitida que pueden dificultar la comunicación entre el transmisor y el receptor.</a:t>
            </a:r>
          </a:p>
          <a:p>
            <a:endParaRPr lang="es-ES" dirty="0"/>
          </a:p>
          <a:p>
            <a:r>
              <a:rPr lang="es-ES" dirty="0"/>
              <a:t>Como se ha visto en las diapositivas anteriores, el cálculo del </a:t>
            </a:r>
            <a:r>
              <a:rPr lang="es-ES" dirty="0" err="1"/>
              <a:t>chirp</a:t>
            </a:r>
            <a:r>
              <a:rPr lang="es-ES" dirty="0"/>
              <a:t> depende la fase y, sobre todo, depende del valor de α elegido para el modelado del láser.</a:t>
            </a:r>
          </a:p>
          <a:p>
            <a:endParaRPr lang="es-ES" dirty="0"/>
          </a:p>
          <a:p>
            <a:r>
              <a:rPr lang="es-ES" dirty="0"/>
              <a:t>En la diapositiva puede verse como la disminución de ese parámetro provoca un </a:t>
            </a:r>
            <a:r>
              <a:rPr lang="es-ES" dirty="0" err="1"/>
              <a:t>chirp</a:t>
            </a:r>
            <a:r>
              <a:rPr lang="es-ES" dirty="0"/>
              <a:t> menor en la señal. Por tanto, en el desarrollo de un láser DFB, debe procurarse minimizar este parámetro lo máximo posible.</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18</a:t>
            </a:fld>
            <a:endParaRPr lang="es-ES"/>
          </a:p>
        </p:txBody>
      </p:sp>
    </p:spTree>
    <p:extLst>
      <p:ext uri="{BB962C8B-B14F-4D97-AF65-F5344CB8AC3E}">
        <p14:creationId xmlns:p14="http://schemas.microsoft.com/office/powerpoint/2010/main" val="7784878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Una vez presentado el láser DFB, pasamos a la simulación del láser VCSEL.</a:t>
            </a:r>
          </a:p>
          <a:p>
            <a:endParaRPr lang="es-ES" dirty="0"/>
          </a:p>
          <a:p>
            <a:r>
              <a:rPr lang="es-ES" dirty="0"/>
              <a:t>Para esta simulación se ha elegido, de igual manera, un tren de pulsos OOK de forma RZ de periodo 0.5 ns y duración de la señal 5 ns. La longitud de onda emitida por el láser tiene un valor de 1550nm, ya que esa longitud de onda está situada en la tercera ventana y es una buena zona para las transmisiones en fibra óptica debido a sus bajas pérdidas.</a:t>
            </a:r>
          </a:p>
          <a:p>
            <a:endParaRPr lang="es-ES" dirty="0"/>
          </a:p>
          <a:p>
            <a:r>
              <a:rPr lang="es-ES" dirty="0"/>
              <a:t>Para el modelado, los valores que se han considerado según la literatura para modelar el láser VCSEL son que aparecen en la diapositiva. Para elegir estos valores se ha tenido en cuenta la polarización del láser para obtener unos mejores resultados. De este modo, el láser está polarizado a 45º, el modo 1 domina sobre el 0, y se evita la aparición de un excesivo </a:t>
            </a:r>
            <a:r>
              <a:rPr lang="es-ES" dirty="0" err="1"/>
              <a:t>overshoot</a:t>
            </a:r>
            <a:r>
              <a:rPr lang="es-ES" dirty="0"/>
              <a:t>.</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19</a:t>
            </a:fld>
            <a:endParaRPr lang="es-ES"/>
          </a:p>
        </p:txBody>
      </p:sp>
    </p:spTree>
    <p:extLst>
      <p:ext uri="{BB962C8B-B14F-4D97-AF65-F5344CB8AC3E}">
        <p14:creationId xmlns:p14="http://schemas.microsoft.com/office/powerpoint/2010/main" val="2264642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esta diapositiva se presenta la estructura que van a seguir las siguientes diapositivas.</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2</a:t>
            </a:fld>
            <a:endParaRPr lang="es-ES"/>
          </a:p>
        </p:txBody>
      </p:sp>
    </p:spTree>
    <p:extLst>
      <p:ext uri="{BB962C8B-B14F-4D97-AF65-F5344CB8AC3E}">
        <p14:creationId xmlns:p14="http://schemas.microsoft.com/office/powerpoint/2010/main" val="2384718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 diapositiva podemos ver el comportamiento de la densidad de portadores 0 ante la entrada del tren de pulsos y su comportamiento para el primer pulso de entrada.</a:t>
            </a:r>
          </a:p>
          <a:p>
            <a:endParaRPr lang="es-ES" dirty="0"/>
          </a:p>
          <a:p>
            <a:r>
              <a:rPr lang="es-ES" dirty="0"/>
              <a:t>En la gráfica de la izquierda, podemos observar como la densidad de portadores dentro de la cavidad del láser aumenta al aumentar la intensidad de entrada, siguiendo la forma de la señal inyectada de una forma más suave, perdiéndose la forma original cuadrada del pulso. </a:t>
            </a:r>
          </a:p>
          <a:p>
            <a:endParaRPr lang="es-ES" dirty="0"/>
          </a:p>
          <a:p>
            <a:r>
              <a:rPr lang="es-ES" dirty="0"/>
              <a:t>En la gráfica de la derecha podemos ver que, al hacer zoom, observamos el primer período de la señal que corresponde con el primer pulso de la señal, con una pendiente de subida y de bajada menos abrupta que la de un pulso.</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20</a:t>
            </a:fld>
            <a:endParaRPr lang="es-ES"/>
          </a:p>
        </p:txBody>
      </p:sp>
    </p:spTree>
    <p:extLst>
      <p:ext uri="{BB962C8B-B14F-4D97-AF65-F5344CB8AC3E}">
        <p14:creationId xmlns:p14="http://schemas.microsoft.com/office/powerpoint/2010/main" val="3433006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 diapositiva podemos ver el comportamiento de la densidad de portadores 1 ante la entrada del tren de pulsos y su comportamiento para el primer pulso de entrada.</a:t>
            </a:r>
          </a:p>
          <a:p>
            <a:endParaRPr lang="es-ES" dirty="0"/>
          </a:p>
          <a:p>
            <a:r>
              <a:rPr lang="es-ES" dirty="0"/>
              <a:t>En las gráficas podemos observar el cambio de comportamiento entre los dos modos. Puede apreciarse que la respuesta tiene una curva más abrupta pues, aunque alcanza el máximo en el mismo punto que el anterior modo, sufre de un cierto retraso en la respuesta.</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21</a:t>
            </a:fld>
            <a:endParaRPr lang="es-ES"/>
          </a:p>
        </p:txBody>
      </p:sp>
    </p:spTree>
    <p:extLst>
      <p:ext uri="{BB962C8B-B14F-4D97-AF65-F5344CB8AC3E}">
        <p14:creationId xmlns:p14="http://schemas.microsoft.com/office/powerpoint/2010/main" val="28811481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De igual manera a la diapositiva anterior, en esta se presenta el comportamiento de la densidad de fotones.</a:t>
            </a:r>
          </a:p>
          <a:p>
            <a:endParaRPr lang="es-ES" dirty="0"/>
          </a:p>
          <a:p>
            <a:r>
              <a:rPr lang="es-ES" dirty="0"/>
              <a:t>La densidad de fotones tiene un comportamiento parecido a la densidad de portadores 1, presentado las mismas variaciones en su forma y presentando un pequeño retardo.</a:t>
            </a:r>
          </a:p>
          <a:p>
            <a:endParaRPr lang="es-ES" dirty="0"/>
          </a:p>
          <a:p>
            <a:r>
              <a:rPr lang="es-ES" dirty="0"/>
              <a:t>Puede observarse que los valores de la densidad de fotones no son muy altos, ya que el láser VCSEL no produce una señal lumínica muy fuerte. Con estos valores de la densidad de fotones, podremos calcular la potencia emitida por el láser a la longitud de onda de 1550nm.</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22</a:t>
            </a:fld>
            <a:endParaRPr lang="es-ES"/>
          </a:p>
        </p:txBody>
      </p:sp>
    </p:spTree>
    <p:extLst>
      <p:ext uri="{BB962C8B-B14F-4D97-AF65-F5344CB8AC3E}">
        <p14:creationId xmlns:p14="http://schemas.microsoft.com/office/powerpoint/2010/main" val="2427076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la diapositiva, podemos observar el comportamiento de la fase y de la temperatura del láser.</a:t>
            </a:r>
          </a:p>
          <a:p>
            <a:endParaRPr lang="es-ES" dirty="0"/>
          </a:p>
          <a:p>
            <a:r>
              <a:rPr lang="es-ES" dirty="0"/>
              <a:t>En la gráfica de la izquierda, podemos ver que la fase del láser es lineal en el tiempo de duración de la señal emitida</a:t>
            </a:r>
          </a:p>
          <a:p>
            <a:endParaRPr lang="es-ES" dirty="0"/>
          </a:p>
          <a:p>
            <a:r>
              <a:rPr lang="es-ES" dirty="0"/>
              <a:t>En la gráfica de la derecha podemos observar el comportamiento de la temperatura. Se observa que el láser VCSEL aumenta ligeramente su temperatura, sobre medio grado, en el tiempo de funcionamiento de 50 ns. Para tiempos superiores, el láser debería estar refrigerado para evitar su sobrecalentamiento y la pérdida de prestaciones que conlleva.</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23</a:t>
            </a:fld>
            <a:endParaRPr lang="es-ES"/>
          </a:p>
        </p:txBody>
      </p:sp>
    </p:spTree>
    <p:extLst>
      <p:ext uri="{BB962C8B-B14F-4D97-AF65-F5344CB8AC3E}">
        <p14:creationId xmlns:p14="http://schemas.microsoft.com/office/powerpoint/2010/main" val="1934454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finalizar la simulación del láser VCSEL, en la siguiente diapositiva podemos ver el comportamiento de la potencia de la señal emitida por este láser. </a:t>
            </a:r>
          </a:p>
          <a:p>
            <a:endParaRPr lang="es-ES" dirty="0"/>
          </a:p>
          <a:p>
            <a:r>
              <a:rPr lang="es-ES" dirty="0"/>
              <a:t>Puede verse que la potencia de salida sufre de un retardo de, aproximadamente, 1.25 ns respecto a la señal de entrada. La señal alcanza un valor de potencia de 0.85 </a:t>
            </a:r>
            <a:r>
              <a:rPr lang="es-ES" dirty="0" err="1"/>
              <a:t>mW</a:t>
            </a:r>
            <a:r>
              <a:rPr lang="es-ES" dirty="0"/>
              <a:t> en su punto más alto.</a:t>
            </a:r>
          </a:p>
          <a:p>
            <a:endParaRPr lang="es-ES" dirty="0"/>
          </a:p>
          <a:p>
            <a:r>
              <a:rPr lang="es-ES" dirty="0"/>
              <a:t>Gracias a la polarización del láser, se ha limitado la aparición de </a:t>
            </a:r>
            <a:r>
              <a:rPr lang="es-ES" dirty="0" err="1"/>
              <a:t>overshoot</a:t>
            </a:r>
            <a:r>
              <a:rPr lang="es-ES" dirty="0"/>
              <a:t> en esta gráfica.</a:t>
            </a:r>
          </a:p>
          <a:p>
            <a:endParaRPr lang="es-ES" dirty="0"/>
          </a:p>
          <a:p>
            <a:r>
              <a:rPr lang="es-ES" dirty="0"/>
              <a:t>La forma de la señal transmitida por el láser se deforma respecto a la señal inyectada. El tiempo de duración del pulso es de, aproximadamente, 1.5 ns, 1 ns menor que la duración del pulso de entrada. Esto se debe al retardo de encendido del láser, ya que su respuesta ante el nivel bajo es casi instantánea.</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24</a:t>
            </a:fld>
            <a:endParaRPr lang="es-ES"/>
          </a:p>
        </p:txBody>
      </p:sp>
    </p:spTree>
    <p:extLst>
      <p:ext uri="{BB962C8B-B14F-4D97-AF65-F5344CB8AC3E}">
        <p14:creationId xmlns:p14="http://schemas.microsoft.com/office/powerpoint/2010/main" val="3064519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finalizar la presentación, damos paso a una serie de conclusiones sobre el trabajo realizado y los objetivos conseguidos.</a:t>
            </a:r>
          </a:p>
          <a:p>
            <a:endParaRPr lang="es-ES" dirty="0"/>
          </a:p>
          <a:p>
            <a:r>
              <a:rPr lang="es-ES" dirty="0"/>
              <a:t>En resumen, se ha logrado simular el comportamiento de un láser DFB modelado por sus </a:t>
            </a:r>
            <a:r>
              <a:rPr lang="es-ES" dirty="0" err="1"/>
              <a:t>rate</a:t>
            </a:r>
            <a:r>
              <a:rPr lang="es-ES" dirty="0"/>
              <a:t> </a:t>
            </a:r>
            <a:r>
              <a:rPr lang="es-ES" dirty="0" err="1"/>
              <a:t>equations</a:t>
            </a:r>
            <a:r>
              <a:rPr lang="es-ES" dirty="0"/>
              <a:t>. De esta manera, ha podido verse la respuesta de los tres componentes que forman parte de este modelado: densidad de portadores, densidad de fotones y fase.</a:t>
            </a:r>
          </a:p>
          <a:p>
            <a:endParaRPr lang="es-ES" dirty="0"/>
          </a:p>
          <a:p>
            <a:r>
              <a:rPr lang="es-ES" dirty="0"/>
              <a:t>Para lograr esta simulación, se han definido estas ecuaciones y su modo de resolución. Posteriormente, se ha desarrollado un módulo que resuelve las ecuaciones y muestra la respuesta ante una señal de entrada.</a:t>
            </a:r>
          </a:p>
          <a:p>
            <a:endParaRPr lang="es-ES" dirty="0"/>
          </a:p>
          <a:p>
            <a:r>
              <a:rPr lang="es-ES" dirty="0"/>
              <a:t>Una vez desarrollado el módulo de simulación para un láser DFB, ha podido ampliarse con éxito para simular, de igual manera, el comportamiento de un láser VCSEL. Este láser presentaba la dificultad de hallarse regido por cinco ecuaciones.</a:t>
            </a:r>
          </a:p>
          <a:p>
            <a:endParaRPr lang="es-ES" dirty="0"/>
          </a:p>
          <a:p>
            <a:r>
              <a:rPr lang="es-ES" dirty="0"/>
              <a:t>Por tanto, se han logrado con éxito los objetivos propuestos al inicio del trabajo conforme a la planificación prevista.</a:t>
            </a:r>
          </a:p>
          <a:p>
            <a:endParaRPr lang="es-ES" dirty="0"/>
          </a:p>
          <a:p>
            <a:r>
              <a:rPr lang="es-ES" dirty="0"/>
              <a:t>En cuanto a las líneas futuras, se plantea la inclusión de más láseres en el módulo, como los DBR (</a:t>
            </a:r>
            <a:r>
              <a:rPr lang="es-ES" dirty="0" err="1"/>
              <a:t>distributed</a:t>
            </a:r>
            <a:r>
              <a:rPr lang="es-ES" dirty="0"/>
              <a:t> </a:t>
            </a:r>
            <a:r>
              <a:rPr lang="es-ES" dirty="0" err="1"/>
              <a:t>Bragg</a:t>
            </a:r>
            <a:r>
              <a:rPr lang="es-ES" dirty="0"/>
              <a:t> reflector), los láser SQW (single quantum </a:t>
            </a:r>
            <a:r>
              <a:rPr lang="es-ES" dirty="0" err="1"/>
              <a:t>well</a:t>
            </a:r>
            <a:r>
              <a:rPr lang="es-ES" dirty="0"/>
              <a:t>) o los láser MQW (</a:t>
            </a:r>
            <a:r>
              <a:rPr lang="es-ES" dirty="0" err="1"/>
              <a:t>multi</a:t>
            </a:r>
            <a:r>
              <a:rPr lang="es-ES" dirty="0"/>
              <a:t> quantum </a:t>
            </a:r>
            <a:r>
              <a:rPr lang="es-ES" dirty="0" err="1"/>
              <a:t>well</a:t>
            </a:r>
            <a:r>
              <a:rPr lang="es-ES" dirty="0"/>
              <a:t>). También podría continuarse la labor iniciada en este trabajo y estudiar cómo afecta cada parámetro a la respuesta del láser VCSEL. De esta manera, podría optimizarse su salida.</a:t>
            </a:r>
          </a:p>
          <a:p>
            <a:endParaRPr lang="es-ES" dirty="0"/>
          </a:p>
          <a:p>
            <a:r>
              <a:rPr lang="es-ES" dirty="0"/>
              <a:t>Muchas gracias por su tiempo. </a:t>
            </a:r>
          </a:p>
          <a:p>
            <a:r>
              <a:rPr lang="es-ES" dirty="0"/>
              <a:t>Estaré encantado de responderles cualquier duda o pregunta que les haya surgido a lo largo de esta presentación.</a:t>
            </a:r>
          </a:p>
          <a:p>
            <a:endParaRPr lang="es-ES" dirty="0"/>
          </a:p>
        </p:txBody>
      </p:sp>
      <p:sp>
        <p:nvSpPr>
          <p:cNvPr id="4" name="Marcador de número de diapositiva 3"/>
          <p:cNvSpPr>
            <a:spLocks noGrp="1"/>
          </p:cNvSpPr>
          <p:nvPr>
            <p:ph type="sldNum" sz="quarter" idx="10"/>
          </p:nvPr>
        </p:nvSpPr>
        <p:spPr/>
        <p:txBody>
          <a:bodyPr/>
          <a:lstStyle/>
          <a:p>
            <a:fld id="{89943D91-2745-4E38-B372-FDCAB1227D14}" type="slidenum">
              <a:rPr lang="es-ES" smtClean="0"/>
              <a:t>25</a:t>
            </a:fld>
            <a:endParaRPr lang="es-ES"/>
          </a:p>
        </p:txBody>
      </p:sp>
    </p:spTree>
    <p:extLst>
      <p:ext uri="{BB962C8B-B14F-4D97-AF65-F5344CB8AC3E}">
        <p14:creationId xmlns:p14="http://schemas.microsoft.com/office/powerpoint/2010/main" val="1062522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En los últimos años, la comunicación a través de fibra óptica ha ido imponiéndose a la comunicación sobre medios tradicionales como era el cable de cobre, tanto en las grandes redes como las redes WAN y MAN, como en las pequeñas redes para empresas de tipo LAN. </a:t>
            </a:r>
          </a:p>
          <a:p>
            <a:endParaRPr lang="es-ES" dirty="0"/>
          </a:p>
          <a:p>
            <a:r>
              <a:rPr lang="es-ES" dirty="0"/>
              <a:t>Esto se debe a que las redes ópticas son cada vez más baratas y tienen mejores prestaciones. Además, las necesidades de ancho de banda por parte de los usuarios no paran de crecer por lo que las redes ópticas están imponiéndose al tradicional cable de cobre y a los métodos inalámbricos en las redes de comunicaciones estándar.</a:t>
            </a:r>
          </a:p>
          <a:p>
            <a:endParaRPr lang="es-ES" dirty="0"/>
          </a:p>
          <a:p>
            <a:r>
              <a:rPr lang="es-ES" dirty="0"/>
              <a:t>En su forma más simple, una red óptica consta de un transmisor óptico y un receptor óptico unidos por un cable de fibra óptica. En el siguiente trabajo, nos centraremos en modelar el comportamiento de un láser, uno de los transmisores ópticos mas populares tanto por sus prestaciones como por la posibilidad de ser modulado tanto directa como indirectamente.</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3</a:t>
            </a:fld>
            <a:endParaRPr lang="es-ES"/>
          </a:p>
        </p:txBody>
      </p:sp>
    </p:spTree>
    <p:extLst>
      <p:ext uri="{BB962C8B-B14F-4D97-AF65-F5344CB8AC3E}">
        <p14:creationId xmlns:p14="http://schemas.microsoft.com/office/powerpoint/2010/main" val="54328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El objetivo del trabajo es la implementación de un módulo de simulación de la modulación directa de los distintos tipos de láser basado en los modelos teóricos actuales.</a:t>
            </a:r>
          </a:p>
          <a:p>
            <a:endParaRPr lang="es-ES" dirty="0"/>
          </a:p>
          <a:p>
            <a:r>
              <a:rPr lang="es-ES" dirty="0"/>
              <a:t>Para lograrlo se ha dividido en cuatro objetivos más pequeños. Primeramente, se realizará un estudio de los modelos teóricos usados para modelar un láser. Seguidamente, se diseñará el módulo de simulación que simulará el comportamiento de un láser modulador de forma directa. Después, con esta información se implementará  el módulo mediante el uso del software Matlab y se hará una evaluación de los resultados obtenidos.</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4</a:t>
            </a:fld>
            <a:endParaRPr lang="es-ES"/>
          </a:p>
        </p:txBody>
      </p:sp>
    </p:spTree>
    <p:extLst>
      <p:ext uri="{BB962C8B-B14F-4D97-AF65-F5344CB8AC3E}">
        <p14:creationId xmlns:p14="http://schemas.microsoft.com/office/powerpoint/2010/main" val="4161847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Un láser (Light </a:t>
            </a:r>
            <a:r>
              <a:rPr lang="es-ES" dirty="0" err="1"/>
              <a:t>Amplification</a:t>
            </a:r>
            <a:r>
              <a:rPr lang="es-ES" dirty="0"/>
              <a:t> </a:t>
            </a:r>
            <a:r>
              <a:rPr lang="es-ES" dirty="0" err="1"/>
              <a:t>by</a:t>
            </a:r>
            <a:r>
              <a:rPr lang="es-ES" dirty="0"/>
              <a:t> </a:t>
            </a:r>
            <a:r>
              <a:rPr lang="es-ES" dirty="0" err="1"/>
              <a:t>Stimulated</a:t>
            </a:r>
            <a:r>
              <a:rPr lang="es-ES" dirty="0"/>
              <a:t> </a:t>
            </a:r>
            <a:r>
              <a:rPr lang="es-ES" dirty="0" err="1"/>
              <a:t>Emission</a:t>
            </a:r>
            <a:r>
              <a:rPr lang="es-ES" dirty="0"/>
              <a:t> of </a:t>
            </a:r>
            <a:r>
              <a:rPr lang="es-ES" dirty="0" err="1"/>
              <a:t>Radiation</a:t>
            </a:r>
            <a:r>
              <a:rPr lang="es-ES" dirty="0"/>
              <a:t>) es un emisor estimulado de luz coherente. Su uso está muy extendido debido a sus amplias ventajas entre las que destacan su tamaño compacto, su alta potencia, su estrechez espectral y la posibilidad de modularlos.</a:t>
            </a:r>
          </a:p>
          <a:p>
            <a:endParaRPr lang="es-ES" dirty="0"/>
          </a:p>
          <a:p>
            <a:r>
              <a:rPr lang="es-ES" dirty="0"/>
              <a:t>Su estructura básica está formada por tres elementos: un medio activo, un sistema de bombeo y una cavidad óptica. </a:t>
            </a:r>
          </a:p>
          <a:p>
            <a:endParaRPr lang="es-ES" dirty="0"/>
          </a:p>
          <a:p>
            <a:r>
              <a:rPr lang="es-ES" dirty="0"/>
              <a:t>La cavidad óptica es la encargada de amplificar y emitir el láser, para ello suele estar formada por dos espejos, uno de ellos altamente reflectante y otro con una </a:t>
            </a:r>
            <a:r>
              <a:rPr lang="es-ES" dirty="0" err="1"/>
              <a:t>reflectancia</a:t>
            </a:r>
            <a:r>
              <a:rPr lang="es-ES" dirty="0"/>
              <a:t> menor que permite el paso de la luz hacia el exterior. El medio activo es el elemento (sólido, líquido o gaseoso) que emite la luz. Para emitir luz, el medio activo debe ser estimulado por el sistema de bombeo.</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5</a:t>
            </a:fld>
            <a:endParaRPr lang="es-ES"/>
          </a:p>
        </p:txBody>
      </p:sp>
    </p:spTree>
    <p:extLst>
      <p:ext uri="{BB962C8B-B14F-4D97-AF65-F5344CB8AC3E}">
        <p14:creationId xmlns:p14="http://schemas.microsoft.com/office/powerpoint/2010/main" val="4243917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El más común y más extendido es el láser semiconductor. En ellos, estimulando la unión P-N se puede obtener una emisión de luz coherente.</a:t>
            </a:r>
          </a:p>
          <a:p>
            <a:endParaRPr lang="es-ES" dirty="0"/>
          </a:p>
          <a:p>
            <a:r>
              <a:rPr lang="es-ES" dirty="0"/>
              <a:t>Existen varios tipos de láser según la estructura que utilizan para generar el haz de luz. Entre estos tipos los más destacables son los láser </a:t>
            </a:r>
            <a:r>
              <a:rPr lang="es-ES" dirty="0" err="1"/>
              <a:t>Fabry-Perot</a:t>
            </a:r>
            <a:r>
              <a:rPr lang="es-ES" dirty="0"/>
              <a:t>, los láser VCSEL (vertical-</a:t>
            </a:r>
            <a:r>
              <a:rPr lang="es-ES" dirty="0" err="1"/>
              <a:t>cavity</a:t>
            </a:r>
            <a:r>
              <a:rPr lang="es-ES" dirty="0"/>
              <a:t> </a:t>
            </a:r>
            <a:r>
              <a:rPr lang="es-ES" dirty="0" err="1"/>
              <a:t>surface-emitting</a:t>
            </a:r>
            <a:r>
              <a:rPr lang="es-ES" dirty="0"/>
              <a:t>), los láser DFB (</a:t>
            </a:r>
            <a:r>
              <a:rPr lang="es-ES" dirty="0" err="1"/>
              <a:t>distributed</a:t>
            </a:r>
            <a:r>
              <a:rPr lang="es-ES" dirty="0"/>
              <a:t> </a:t>
            </a:r>
            <a:r>
              <a:rPr lang="es-ES" dirty="0" err="1"/>
              <a:t>feedback</a:t>
            </a:r>
            <a:r>
              <a:rPr lang="es-ES" dirty="0"/>
              <a:t>), los láser DBR (</a:t>
            </a:r>
            <a:r>
              <a:rPr lang="es-ES" dirty="0" err="1"/>
              <a:t>distributed</a:t>
            </a:r>
            <a:r>
              <a:rPr lang="es-ES" dirty="0"/>
              <a:t> </a:t>
            </a:r>
            <a:r>
              <a:rPr lang="es-ES" dirty="0" err="1"/>
              <a:t>Bragg</a:t>
            </a:r>
            <a:r>
              <a:rPr lang="es-ES" dirty="0"/>
              <a:t> reflector), los láser SQW (single quantum </a:t>
            </a:r>
            <a:r>
              <a:rPr lang="es-ES" dirty="0" err="1"/>
              <a:t>well</a:t>
            </a:r>
            <a:r>
              <a:rPr lang="es-ES" dirty="0"/>
              <a:t>) y los láser MQW (</a:t>
            </a:r>
            <a:r>
              <a:rPr lang="es-ES" dirty="0" err="1"/>
              <a:t>multi</a:t>
            </a:r>
            <a:r>
              <a:rPr lang="es-ES" dirty="0"/>
              <a:t>-quantum </a:t>
            </a:r>
            <a:r>
              <a:rPr lang="es-ES" dirty="0" err="1"/>
              <a:t>well</a:t>
            </a:r>
            <a:r>
              <a:rPr lang="es-ES" dirty="0"/>
              <a:t>).</a:t>
            </a:r>
          </a:p>
          <a:p>
            <a:endParaRPr lang="es-ES" dirty="0"/>
          </a:p>
          <a:p>
            <a:r>
              <a:rPr lang="es-ES" dirty="0"/>
              <a:t>Debido a sus aplicaciones en el ámbito de las comunicaciones ópticos, este trabajo se centrará en los láseres DFB y VCSEL, tanto para su estudio como para su modelado.</a:t>
            </a:r>
          </a:p>
          <a:p>
            <a:endParaRPr lang="es-ES" dirty="0"/>
          </a:p>
          <a:p>
            <a:r>
              <a:rPr lang="es-ES" dirty="0"/>
              <a:t>La estructura de estos dos láseres está basada en la estructura de un láser </a:t>
            </a:r>
            <a:r>
              <a:rPr lang="es-ES" dirty="0" err="1"/>
              <a:t>Fabry-Pérot</a:t>
            </a:r>
            <a:r>
              <a:rPr lang="es-ES" dirty="0"/>
              <a:t>. Esta estructura tiene la forma de una cavidad resonante donde la señal óptica se realimenta para incrementar la densidad de fotones y, por tanto, la potencia emitida. Para lograr esto, lo que se hace es situar el medio activo entre dos espejos como se ha visto en la diapositiva anterior.</a:t>
            </a:r>
          </a:p>
          <a:p>
            <a:endParaRPr lang="es-ES" dirty="0"/>
          </a:p>
          <a:p>
            <a:r>
              <a:rPr lang="es-ES" dirty="0"/>
              <a:t>Sin embargo, esta estructura tiene la desventaja de ensanchar el espectro óptico de la señal. Es por ello, que aparece los tipos de láseres DFB y VCSEL, que, con una serie de modificaciones, logran mejorar las prestaciones de una cavidad FP básica.</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6</a:t>
            </a:fld>
            <a:endParaRPr lang="es-ES"/>
          </a:p>
        </p:txBody>
      </p:sp>
    </p:spTree>
    <p:extLst>
      <p:ext uri="{BB962C8B-B14F-4D97-AF65-F5344CB8AC3E}">
        <p14:creationId xmlns:p14="http://schemas.microsoft.com/office/powerpoint/2010/main" val="302751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Como se ha dicho, el láser DFB utiliza una cavidad FP con una serie de variaciones para mejorar las prestaciones de la emisión de luz. Estas variaciones consisten en que la realimentación no se produce en los espejos de los extremos, sino que se produce lo largo de toda la cavidad mediante el uso de una rejilla corrugada que varía el índice de refracción de forma periódica. Esto produce una difracción de la onda óptica en dirección positiva y negativa que realimenta la onda. </a:t>
            </a:r>
          </a:p>
          <a:p>
            <a:endParaRPr lang="es-ES" dirty="0"/>
          </a:p>
          <a:p>
            <a:r>
              <a:rPr lang="es-ES" dirty="0"/>
              <a:t>La longitud de onda emitida por el láser viene dada por la anchura y el índice de refracción de la rejilla según la ecuación mostrada en la diapositiva.</a:t>
            </a:r>
          </a:p>
          <a:p>
            <a:endParaRPr lang="es-ES" dirty="0"/>
          </a:p>
          <a:p>
            <a:r>
              <a:rPr lang="es-ES" dirty="0"/>
              <a:t>Este láser tiene múltiples ventajas, entre las que destacan sus buenas prestaciones, así como su pureza óptica y su potencia de emisión óptica. Sin embargo, las técnicas necesarias para su fabricación son complejas por lo que su coste es elevado.</a:t>
            </a:r>
          </a:p>
          <a:p>
            <a:endParaRPr lang="es-ES" dirty="0"/>
          </a:p>
          <a:p>
            <a:r>
              <a:rPr lang="es-ES" dirty="0"/>
              <a:t>Esto hace que, pese a sus múltiples ventajas, su uso en las comunicaciones ópticas sea sobre todo en enlaces de largo alcance, como los enlaces WAN, donde las grandes necesidades de potencia y prestaciones compensan su elevado precio.</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7</a:t>
            </a:fld>
            <a:endParaRPr lang="es-ES"/>
          </a:p>
        </p:txBody>
      </p:sp>
    </p:spTree>
    <p:extLst>
      <p:ext uri="{BB962C8B-B14F-4D97-AF65-F5344CB8AC3E}">
        <p14:creationId xmlns:p14="http://schemas.microsoft.com/office/powerpoint/2010/main" val="493445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Al igual que el láser DFB, el láser VCSEL es una variación del láser FP. En este caso, la cavidad del láser es muy pequeña y tiene una forma vertical, en la que el medio activo se rodea a ambos lados por espejos </a:t>
            </a:r>
            <a:r>
              <a:rPr lang="es-ES" dirty="0" err="1"/>
              <a:t>Bragg</a:t>
            </a:r>
            <a:r>
              <a:rPr lang="es-ES" dirty="0"/>
              <a:t> formados por múltiples capas de diferentes materiales (</a:t>
            </a:r>
            <a:r>
              <a:rPr lang="es-ES" dirty="0" err="1"/>
              <a:t>GaAs</a:t>
            </a:r>
            <a:r>
              <a:rPr lang="es-ES" dirty="0"/>
              <a:t> y </a:t>
            </a:r>
            <a:r>
              <a:rPr lang="es-ES" dirty="0" err="1"/>
              <a:t>AlAs</a:t>
            </a:r>
            <a:r>
              <a:rPr lang="es-ES" dirty="0"/>
              <a:t>) de grosor λ/4. Este grosor es el que nos proporciona la longitud de onda emitida por el láser.</a:t>
            </a:r>
          </a:p>
          <a:p>
            <a:endParaRPr lang="es-ES" dirty="0"/>
          </a:p>
          <a:p>
            <a:r>
              <a:rPr lang="es-ES" dirty="0"/>
              <a:t>Las ventajas de este láser son, principalmente, su pequeño tamaño y su bajo precio. Sin embargo, la potencia y las prestaciones de este láser son bajas.</a:t>
            </a:r>
          </a:p>
          <a:p>
            <a:endParaRPr lang="es-ES" dirty="0"/>
          </a:p>
          <a:p>
            <a:r>
              <a:rPr lang="es-ES" dirty="0"/>
              <a:t>Pese a ello, su tamaño y su precio los hace muy competitivos en los sistemas de comunicaciones ópticos de corto y medio alcance como las redes LAN y MAN, así como su uso en la comunicación de </a:t>
            </a:r>
            <a:r>
              <a:rPr lang="es-ES" dirty="0" err="1"/>
              <a:t>datacenters</a:t>
            </a:r>
            <a:r>
              <a:rPr lang="es-ES" dirty="0"/>
              <a:t>.</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8</a:t>
            </a:fld>
            <a:endParaRPr lang="es-ES"/>
          </a:p>
        </p:txBody>
      </p:sp>
    </p:spTree>
    <p:extLst>
      <p:ext uri="{BB962C8B-B14F-4D97-AF65-F5344CB8AC3E}">
        <p14:creationId xmlns:p14="http://schemas.microsoft.com/office/powerpoint/2010/main" val="2070042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forma más sencilla de modular un láser consiste en inyectar una corriente eléctrica sobre la cavidad del láser para estimular su emisión óptica.</a:t>
            </a:r>
          </a:p>
          <a:p>
            <a:endParaRPr lang="es-ES" dirty="0"/>
          </a:p>
          <a:p>
            <a:r>
              <a:rPr lang="es-ES" dirty="0"/>
              <a:t>La modulación directa es simple y barata, ya que no necesita de un modulador externo, pero tiene la desventaja de que provoca la aparición de </a:t>
            </a:r>
            <a:r>
              <a:rPr lang="es-ES" dirty="0" err="1"/>
              <a:t>chirp</a:t>
            </a:r>
            <a:r>
              <a:rPr lang="es-ES" dirty="0"/>
              <a:t> en la señal emitida. El </a:t>
            </a:r>
            <a:r>
              <a:rPr lang="es-ES" dirty="0" err="1"/>
              <a:t>chirp</a:t>
            </a:r>
            <a:r>
              <a:rPr lang="es-ES" dirty="0"/>
              <a:t> es la variación de la longitud de onda emitida por el láser.</a:t>
            </a:r>
          </a:p>
          <a:p>
            <a:endParaRPr lang="es-ES" dirty="0"/>
          </a:p>
          <a:p>
            <a:r>
              <a:rPr lang="es-ES" dirty="0"/>
              <a:t>La modulación directa es la </a:t>
            </a:r>
            <a:r>
              <a:rPr lang="es-ES" dirty="0" err="1"/>
              <a:t>On</a:t>
            </a:r>
            <a:r>
              <a:rPr lang="es-ES" dirty="0"/>
              <a:t>/Off </a:t>
            </a:r>
            <a:r>
              <a:rPr lang="es-ES" dirty="0" err="1"/>
              <a:t>keying</a:t>
            </a:r>
            <a:r>
              <a:rPr lang="es-ES" dirty="0"/>
              <a:t> que consiste en el envío de una señal a nivel alto cuando se quiere transmitir un ‘1’ y una señal a nivel bajo cuando se quiere emitir un ‘0’. Dentro de esta modulación hay varios tipos, la primera de ellas es el tipo RZ, donde entre bits a nivel alto consecutivos se produce un transición a nivel bajo, o sin retorno a cero (NRZ), si esta transición no se produce. También existen otros tipos de modulaciones, como la Manchester en la que una transición de negativo a positivo representa un 1 y una transición de positivo a negativo representa un 0.</a:t>
            </a:r>
          </a:p>
        </p:txBody>
      </p:sp>
      <p:sp>
        <p:nvSpPr>
          <p:cNvPr id="4" name="Marcador de número de diapositiva 3"/>
          <p:cNvSpPr>
            <a:spLocks noGrp="1"/>
          </p:cNvSpPr>
          <p:nvPr>
            <p:ph type="sldNum" sz="quarter" idx="10"/>
          </p:nvPr>
        </p:nvSpPr>
        <p:spPr/>
        <p:txBody>
          <a:bodyPr/>
          <a:lstStyle/>
          <a:p>
            <a:fld id="{89943D91-2745-4E38-B372-FDCAB1227D14}" type="slidenum">
              <a:rPr lang="es-ES" smtClean="0"/>
              <a:t>9</a:t>
            </a:fld>
            <a:endParaRPr lang="es-ES"/>
          </a:p>
        </p:txBody>
      </p:sp>
    </p:spTree>
    <p:extLst>
      <p:ext uri="{BB962C8B-B14F-4D97-AF65-F5344CB8AC3E}">
        <p14:creationId xmlns:p14="http://schemas.microsoft.com/office/powerpoint/2010/main" val="783027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13E927-53D8-4E12-AFEE-1384E2C82536}" type="datetime1">
              <a:rPr lang="es-ES" smtClean="0"/>
              <a:t>14/01/2020</a:t>
            </a:fld>
            <a:endParaRPr lang="es-ES"/>
          </a:p>
        </p:txBody>
      </p:sp>
      <p:sp>
        <p:nvSpPr>
          <p:cNvPr id="5" name="Footer Placeholder 4"/>
          <p:cNvSpPr>
            <a:spLocks noGrp="1"/>
          </p:cNvSpPr>
          <p:nvPr>
            <p:ph type="ftr" sz="quarter" idx="11"/>
          </p:nvPr>
        </p:nvSpPr>
        <p:spPr/>
        <p:txBody>
          <a:bodyPr/>
          <a:lstStyle/>
          <a:p>
            <a:r>
              <a:rPr lang="es-ES"/>
              <a:t>Comunicaciones ópticas - Santiago Jiménez Ortiz</a:t>
            </a:r>
          </a:p>
        </p:txBody>
      </p:sp>
      <p:sp>
        <p:nvSpPr>
          <p:cNvPr id="6" name="Slide Number Placeholder 5"/>
          <p:cNvSpPr>
            <a:spLocks noGrp="1"/>
          </p:cNvSpPr>
          <p:nvPr>
            <p:ph type="sldNum" sz="quarter" idx="12"/>
          </p:nvPr>
        </p:nvSpPr>
        <p:spPr/>
        <p:txBody>
          <a:bodyPr/>
          <a:lstStyle/>
          <a:p>
            <a:fld id="{CB289C38-60D7-43D0-9B5A-059108FCB9D8}"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028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8A88BF6-1710-4973-BCE6-F897600333DB}" type="datetime1">
              <a:rPr lang="es-ES" smtClean="0"/>
              <a:t>14/01/2020</a:t>
            </a:fld>
            <a:endParaRPr lang="es-ES"/>
          </a:p>
        </p:txBody>
      </p:sp>
      <p:sp>
        <p:nvSpPr>
          <p:cNvPr id="5" name="Footer Placeholder 4"/>
          <p:cNvSpPr>
            <a:spLocks noGrp="1"/>
          </p:cNvSpPr>
          <p:nvPr>
            <p:ph type="ftr" sz="quarter" idx="11"/>
          </p:nvPr>
        </p:nvSpPr>
        <p:spPr/>
        <p:txBody>
          <a:bodyPr/>
          <a:lstStyle/>
          <a:p>
            <a:r>
              <a:rPr lang="es-ES"/>
              <a:t>Comunicaciones ópticas - Santiago Jiménez Ortiz</a:t>
            </a:r>
          </a:p>
        </p:txBody>
      </p:sp>
      <p:sp>
        <p:nvSpPr>
          <p:cNvPr id="6" name="Slide Number Placeholder 5"/>
          <p:cNvSpPr>
            <a:spLocks noGrp="1"/>
          </p:cNvSpPr>
          <p:nvPr>
            <p:ph type="sldNum" sz="quarter" idx="12"/>
          </p:nvPr>
        </p:nvSpPr>
        <p:spPr/>
        <p:txBody>
          <a:bodyPr/>
          <a:lstStyle/>
          <a:p>
            <a:fld id="{CB289C38-60D7-43D0-9B5A-059108FCB9D8}" type="slidenum">
              <a:rPr lang="es-ES" smtClean="0"/>
              <a:t>‹Nº›</a:t>
            </a:fld>
            <a:endParaRPr lang="es-ES"/>
          </a:p>
        </p:txBody>
      </p:sp>
    </p:spTree>
    <p:extLst>
      <p:ext uri="{BB962C8B-B14F-4D97-AF65-F5344CB8AC3E}">
        <p14:creationId xmlns:p14="http://schemas.microsoft.com/office/powerpoint/2010/main" val="332131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6118E59-A2B1-4CC0-81E6-5EB47A3A4407}" type="datetime1">
              <a:rPr lang="es-ES" smtClean="0"/>
              <a:t>14/01/2020</a:t>
            </a:fld>
            <a:endParaRPr lang="es-ES"/>
          </a:p>
        </p:txBody>
      </p:sp>
      <p:sp>
        <p:nvSpPr>
          <p:cNvPr id="5" name="Footer Placeholder 4"/>
          <p:cNvSpPr>
            <a:spLocks noGrp="1"/>
          </p:cNvSpPr>
          <p:nvPr>
            <p:ph type="ftr" sz="quarter" idx="11"/>
          </p:nvPr>
        </p:nvSpPr>
        <p:spPr/>
        <p:txBody>
          <a:bodyPr/>
          <a:lstStyle/>
          <a:p>
            <a:r>
              <a:rPr lang="es-ES"/>
              <a:t>Comunicaciones ópticas - Santiago Jiménez Ortiz</a:t>
            </a:r>
          </a:p>
        </p:txBody>
      </p:sp>
      <p:sp>
        <p:nvSpPr>
          <p:cNvPr id="6" name="Slide Number Placeholder 5"/>
          <p:cNvSpPr>
            <a:spLocks noGrp="1"/>
          </p:cNvSpPr>
          <p:nvPr>
            <p:ph type="sldNum" sz="quarter" idx="12"/>
          </p:nvPr>
        </p:nvSpPr>
        <p:spPr/>
        <p:txBody>
          <a:bodyPr/>
          <a:lstStyle/>
          <a:p>
            <a:fld id="{CB289C38-60D7-43D0-9B5A-059108FCB9D8}" type="slidenum">
              <a:rPr lang="es-ES" smtClean="0"/>
              <a:t>‹Nº›</a:t>
            </a:fld>
            <a:endParaRPr lang="es-ES"/>
          </a:p>
        </p:txBody>
      </p:sp>
    </p:spTree>
    <p:extLst>
      <p:ext uri="{BB962C8B-B14F-4D97-AF65-F5344CB8AC3E}">
        <p14:creationId xmlns:p14="http://schemas.microsoft.com/office/powerpoint/2010/main" val="297710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14381AB-47FB-4C99-9543-7B36B0D25541}" type="datetime1">
              <a:rPr lang="es-ES" smtClean="0"/>
              <a:t>14/01/2020</a:t>
            </a:fld>
            <a:endParaRPr lang="es-ES"/>
          </a:p>
        </p:txBody>
      </p:sp>
      <p:sp>
        <p:nvSpPr>
          <p:cNvPr id="5" name="Footer Placeholder 4"/>
          <p:cNvSpPr>
            <a:spLocks noGrp="1"/>
          </p:cNvSpPr>
          <p:nvPr>
            <p:ph type="ftr" sz="quarter" idx="11"/>
          </p:nvPr>
        </p:nvSpPr>
        <p:spPr/>
        <p:txBody>
          <a:bodyPr/>
          <a:lstStyle/>
          <a:p>
            <a:r>
              <a:rPr lang="es-ES"/>
              <a:t>Comunicaciones ópticas - Santiago Jiménez Ortiz</a:t>
            </a:r>
          </a:p>
        </p:txBody>
      </p:sp>
      <p:sp>
        <p:nvSpPr>
          <p:cNvPr id="6" name="Slide Number Placeholder 5"/>
          <p:cNvSpPr>
            <a:spLocks noGrp="1"/>
          </p:cNvSpPr>
          <p:nvPr>
            <p:ph type="sldNum" sz="quarter" idx="12"/>
          </p:nvPr>
        </p:nvSpPr>
        <p:spPr/>
        <p:txBody>
          <a:bodyPr/>
          <a:lstStyle/>
          <a:p>
            <a:fld id="{CB289C38-60D7-43D0-9B5A-059108FCB9D8}" type="slidenum">
              <a:rPr lang="es-ES" smtClean="0"/>
              <a:t>‹Nº›</a:t>
            </a:fld>
            <a:endParaRPr lang="es-ES"/>
          </a:p>
        </p:txBody>
      </p:sp>
    </p:spTree>
    <p:extLst>
      <p:ext uri="{BB962C8B-B14F-4D97-AF65-F5344CB8AC3E}">
        <p14:creationId xmlns:p14="http://schemas.microsoft.com/office/powerpoint/2010/main" val="316755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C67CF20-BF92-49C0-9492-E283A56CA53B}" type="datetime1">
              <a:rPr lang="es-ES" smtClean="0"/>
              <a:t>14/01/2020</a:t>
            </a:fld>
            <a:endParaRPr lang="es-ES"/>
          </a:p>
        </p:txBody>
      </p:sp>
      <p:sp>
        <p:nvSpPr>
          <p:cNvPr id="5" name="Footer Placeholder 4"/>
          <p:cNvSpPr>
            <a:spLocks noGrp="1"/>
          </p:cNvSpPr>
          <p:nvPr>
            <p:ph type="ftr" sz="quarter" idx="11"/>
          </p:nvPr>
        </p:nvSpPr>
        <p:spPr/>
        <p:txBody>
          <a:bodyPr/>
          <a:lstStyle/>
          <a:p>
            <a:r>
              <a:rPr lang="es-ES"/>
              <a:t>Comunicaciones ópticas - Santiago Jiménez Ortiz</a:t>
            </a:r>
          </a:p>
        </p:txBody>
      </p:sp>
      <p:sp>
        <p:nvSpPr>
          <p:cNvPr id="6" name="Slide Number Placeholder 5"/>
          <p:cNvSpPr>
            <a:spLocks noGrp="1"/>
          </p:cNvSpPr>
          <p:nvPr>
            <p:ph type="sldNum" sz="quarter" idx="12"/>
          </p:nvPr>
        </p:nvSpPr>
        <p:spPr/>
        <p:txBody>
          <a:bodyPr/>
          <a:lstStyle/>
          <a:p>
            <a:fld id="{CB289C38-60D7-43D0-9B5A-059108FCB9D8}"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90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5582BE-EFAB-4788-B0FB-0C6C4764E1F2}" type="datetime1">
              <a:rPr lang="es-ES" smtClean="0"/>
              <a:t>14/01/2020</a:t>
            </a:fld>
            <a:endParaRPr lang="es-ES"/>
          </a:p>
        </p:txBody>
      </p:sp>
      <p:sp>
        <p:nvSpPr>
          <p:cNvPr id="6" name="Footer Placeholder 5"/>
          <p:cNvSpPr>
            <a:spLocks noGrp="1"/>
          </p:cNvSpPr>
          <p:nvPr>
            <p:ph type="ftr" sz="quarter" idx="11"/>
          </p:nvPr>
        </p:nvSpPr>
        <p:spPr/>
        <p:txBody>
          <a:bodyPr/>
          <a:lstStyle/>
          <a:p>
            <a:r>
              <a:rPr lang="es-ES"/>
              <a:t>Comunicaciones ópticas - Santiago Jiménez Ortiz</a:t>
            </a:r>
          </a:p>
        </p:txBody>
      </p:sp>
      <p:sp>
        <p:nvSpPr>
          <p:cNvPr id="7" name="Slide Number Placeholder 6"/>
          <p:cNvSpPr>
            <a:spLocks noGrp="1"/>
          </p:cNvSpPr>
          <p:nvPr>
            <p:ph type="sldNum" sz="quarter" idx="12"/>
          </p:nvPr>
        </p:nvSpPr>
        <p:spPr/>
        <p:txBody>
          <a:bodyPr/>
          <a:lstStyle/>
          <a:p>
            <a:fld id="{CB289C38-60D7-43D0-9B5A-059108FCB9D8}" type="slidenum">
              <a:rPr lang="es-ES" smtClean="0"/>
              <a:t>‹Nº›</a:t>
            </a:fld>
            <a:endParaRPr lang="es-ES"/>
          </a:p>
        </p:txBody>
      </p:sp>
    </p:spTree>
    <p:extLst>
      <p:ext uri="{BB962C8B-B14F-4D97-AF65-F5344CB8AC3E}">
        <p14:creationId xmlns:p14="http://schemas.microsoft.com/office/powerpoint/2010/main" val="46592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A970FB2-E44E-403E-98B3-D98407F8772F}" type="datetime1">
              <a:rPr lang="es-ES" smtClean="0"/>
              <a:t>14/01/2020</a:t>
            </a:fld>
            <a:endParaRPr lang="es-ES"/>
          </a:p>
        </p:txBody>
      </p:sp>
      <p:sp>
        <p:nvSpPr>
          <p:cNvPr id="8" name="Footer Placeholder 7"/>
          <p:cNvSpPr>
            <a:spLocks noGrp="1"/>
          </p:cNvSpPr>
          <p:nvPr>
            <p:ph type="ftr" sz="quarter" idx="11"/>
          </p:nvPr>
        </p:nvSpPr>
        <p:spPr/>
        <p:txBody>
          <a:bodyPr/>
          <a:lstStyle/>
          <a:p>
            <a:r>
              <a:rPr lang="es-ES"/>
              <a:t>Comunicaciones ópticas - Santiago Jiménez Ortiz</a:t>
            </a:r>
          </a:p>
        </p:txBody>
      </p:sp>
      <p:sp>
        <p:nvSpPr>
          <p:cNvPr id="9" name="Slide Number Placeholder 8"/>
          <p:cNvSpPr>
            <a:spLocks noGrp="1"/>
          </p:cNvSpPr>
          <p:nvPr>
            <p:ph type="sldNum" sz="quarter" idx="12"/>
          </p:nvPr>
        </p:nvSpPr>
        <p:spPr/>
        <p:txBody>
          <a:bodyPr/>
          <a:lstStyle/>
          <a:p>
            <a:fld id="{CB289C38-60D7-43D0-9B5A-059108FCB9D8}" type="slidenum">
              <a:rPr lang="es-ES" smtClean="0"/>
              <a:t>‹Nº›</a:t>
            </a:fld>
            <a:endParaRPr lang="es-ES"/>
          </a:p>
        </p:txBody>
      </p:sp>
    </p:spTree>
    <p:extLst>
      <p:ext uri="{BB962C8B-B14F-4D97-AF65-F5344CB8AC3E}">
        <p14:creationId xmlns:p14="http://schemas.microsoft.com/office/powerpoint/2010/main" val="219186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863D379-2261-4693-A9E7-A9DAFD12A109}" type="datetime1">
              <a:rPr lang="es-ES" smtClean="0"/>
              <a:t>14/01/2020</a:t>
            </a:fld>
            <a:endParaRPr lang="es-ES"/>
          </a:p>
        </p:txBody>
      </p:sp>
      <p:sp>
        <p:nvSpPr>
          <p:cNvPr id="4" name="Footer Placeholder 3"/>
          <p:cNvSpPr>
            <a:spLocks noGrp="1"/>
          </p:cNvSpPr>
          <p:nvPr>
            <p:ph type="ftr" sz="quarter" idx="11"/>
          </p:nvPr>
        </p:nvSpPr>
        <p:spPr/>
        <p:txBody>
          <a:bodyPr/>
          <a:lstStyle/>
          <a:p>
            <a:r>
              <a:rPr lang="es-ES"/>
              <a:t>Comunicaciones ópticas - Santiago Jiménez Ortiz</a:t>
            </a:r>
          </a:p>
        </p:txBody>
      </p:sp>
      <p:sp>
        <p:nvSpPr>
          <p:cNvPr id="5" name="Slide Number Placeholder 4"/>
          <p:cNvSpPr>
            <a:spLocks noGrp="1"/>
          </p:cNvSpPr>
          <p:nvPr>
            <p:ph type="sldNum" sz="quarter" idx="12"/>
          </p:nvPr>
        </p:nvSpPr>
        <p:spPr/>
        <p:txBody>
          <a:bodyPr/>
          <a:lstStyle/>
          <a:p>
            <a:fld id="{CB289C38-60D7-43D0-9B5A-059108FCB9D8}" type="slidenum">
              <a:rPr lang="es-ES" smtClean="0"/>
              <a:t>‹Nº›</a:t>
            </a:fld>
            <a:endParaRPr lang="es-ES"/>
          </a:p>
        </p:txBody>
      </p:sp>
    </p:spTree>
    <p:extLst>
      <p:ext uri="{BB962C8B-B14F-4D97-AF65-F5344CB8AC3E}">
        <p14:creationId xmlns:p14="http://schemas.microsoft.com/office/powerpoint/2010/main" val="400701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5BFA10-44C8-4B44-8758-6802EFE8D377}" type="datetime1">
              <a:rPr lang="es-ES" smtClean="0"/>
              <a:t>14/01/2020</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s-ES"/>
              <a:t>Comunicaciones ópticas - Santiago Jiménez Ortiz</a:t>
            </a:r>
          </a:p>
        </p:txBody>
      </p:sp>
      <p:sp>
        <p:nvSpPr>
          <p:cNvPr id="9" name="Slide Number Placeholder 8"/>
          <p:cNvSpPr>
            <a:spLocks noGrp="1"/>
          </p:cNvSpPr>
          <p:nvPr>
            <p:ph type="sldNum" sz="quarter" idx="12"/>
          </p:nvPr>
        </p:nvSpPr>
        <p:spPr/>
        <p:txBody>
          <a:bodyPr/>
          <a:lstStyle/>
          <a:p>
            <a:fld id="{CB289C38-60D7-43D0-9B5A-059108FCB9D8}" type="slidenum">
              <a:rPr lang="es-ES" smtClean="0"/>
              <a:t>‹Nº›</a:t>
            </a:fld>
            <a:endParaRPr lang="es-ES"/>
          </a:p>
        </p:txBody>
      </p:sp>
    </p:spTree>
    <p:extLst>
      <p:ext uri="{BB962C8B-B14F-4D97-AF65-F5344CB8AC3E}">
        <p14:creationId xmlns:p14="http://schemas.microsoft.com/office/powerpoint/2010/main" val="315883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A3163C5-E1C7-4865-B6DA-6A0A4FD5132A}" type="datetime1">
              <a:rPr lang="es-ES" smtClean="0"/>
              <a:t>14/01/2020</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s-ES"/>
              <a:t>Comunicaciones ópticas - Santiago Jiménez Ortiz</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289C38-60D7-43D0-9B5A-059108FCB9D8}" type="slidenum">
              <a:rPr lang="es-ES" smtClean="0"/>
              <a:t>‹Nº›</a:t>
            </a:fld>
            <a:endParaRPr lang="es-ES"/>
          </a:p>
        </p:txBody>
      </p:sp>
    </p:spTree>
    <p:extLst>
      <p:ext uri="{BB962C8B-B14F-4D97-AF65-F5344CB8AC3E}">
        <p14:creationId xmlns:p14="http://schemas.microsoft.com/office/powerpoint/2010/main" val="42603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57CF38D-7BA0-4D75-8F8F-DC9DC0616BBB}" type="datetime1">
              <a:rPr lang="es-ES" smtClean="0"/>
              <a:t>14/01/2020</a:t>
            </a:fld>
            <a:endParaRPr lang="es-ES"/>
          </a:p>
        </p:txBody>
      </p:sp>
      <p:sp>
        <p:nvSpPr>
          <p:cNvPr id="6" name="Footer Placeholder 5"/>
          <p:cNvSpPr>
            <a:spLocks noGrp="1"/>
          </p:cNvSpPr>
          <p:nvPr>
            <p:ph type="ftr" sz="quarter" idx="11"/>
          </p:nvPr>
        </p:nvSpPr>
        <p:spPr/>
        <p:txBody>
          <a:bodyPr/>
          <a:lstStyle/>
          <a:p>
            <a:r>
              <a:rPr lang="es-ES"/>
              <a:t>Comunicaciones ópticas - Santiago Jiménez Ortiz</a:t>
            </a:r>
          </a:p>
        </p:txBody>
      </p:sp>
      <p:sp>
        <p:nvSpPr>
          <p:cNvPr id="7" name="Slide Number Placeholder 6"/>
          <p:cNvSpPr>
            <a:spLocks noGrp="1"/>
          </p:cNvSpPr>
          <p:nvPr>
            <p:ph type="sldNum" sz="quarter" idx="12"/>
          </p:nvPr>
        </p:nvSpPr>
        <p:spPr/>
        <p:txBody>
          <a:bodyPr/>
          <a:lstStyle/>
          <a:p>
            <a:fld id="{CB289C38-60D7-43D0-9B5A-059108FCB9D8}" type="slidenum">
              <a:rPr lang="es-ES" smtClean="0"/>
              <a:t>‹Nº›</a:t>
            </a:fld>
            <a:endParaRPr lang="es-ES"/>
          </a:p>
        </p:txBody>
      </p:sp>
    </p:spTree>
    <p:extLst>
      <p:ext uri="{BB962C8B-B14F-4D97-AF65-F5344CB8AC3E}">
        <p14:creationId xmlns:p14="http://schemas.microsoft.com/office/powerpoint/2010/main" val="120682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C7194EC-AF79-4217-8E0D-FB902B1F87DB}" type="datetime1">
              <a:rPr lang="es-ES" smtClean="0"/>
              <a:t>14/01/2020</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s-ES"/>
              <a:t>Comunicaciones ópticas - Santiago Jiménez Ortiz</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B289C38-60D7-43D0-9B5A-059108FCB9D8}"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21087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2.jpeg"/></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4.jpeg"/></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6.jpeg"/></Relationships>
</file>

<file path=ppt/slides/_rels/slide2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8.jpeg"/></Relationships>
</file>

<file path=ppt/slides/_rels/slide2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0.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C6E698C-8155-4B8B-BDC9-B7299772B5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79B8FDEC-73BB-4B6B-93A2-85EAC483F58A}"/>
              </a:ext>
            </a:extLst>
          </p:cNvPr>
          <p:cNvSpPr>
            <a:spLocks noGrp="1"/>
          </p:cNvSpPr>
          <p:nvPr>
            <p:ph type="ctrTitle"/>
          </p:nvPr>
        </p:nvSpPr>
        <p:spPr>
          <a:xfrm>
            <a:off x="965201" y="643467"/>
            <a:ext cx="6255026" cy="2889442"/>
          </a:xfrm>
        </p:spPr>
        <p:txBody>
          <a:bodyPr anchor="ctr">
            <a:normAutofit/>
          </a:bodyPr>
          <a:lstStyle/>
          <a:p>
            <a:pPr algn="just"/>
            <a:r>
              <a:rPr lang="es-ES" sz="4000" dirty="0"/>
              <a:t>Diseño e implementación de un módulo para simular láseres de modulación directa </a:t>
            </a:r>
            <a:endParaRPr lang="es-ES" sz="5400" dirty="0"/>
          </a:p>
        </p:txBody>
      </p:sp>
      <p:sp>
        <p:nvSpPr>
          <p:cNvPr id="3" name="Subtítulo 2">
            <a:extLst>
              <a:ext uri="{FF2B5EF4-FFF2-40B4-BE49-F238E27FC236}">
                <a16:creationId xmlns:a16="http://schemas.microsoft.com/office/drawing/2014/main" xmlns="" id="{232AFB05-BCA6-4ABF-AECA-706BC5AD29B2}"/>
              </a:ext>
            </a:extLst>
          </p:cNvPr>
          <p:cNvSpPr>
            <a:spLocks noGrp="1"/>
          </p:cNvSpPr>
          <p:nvPr>
            <p:ph type="subTitle" idx="1"/>
          </p:nvPr>
        </p:nvSpPr>
        <p:spPr>
          <a:xfrm>
            <a:off x="7936116" y="3724756"/>
            <a:ext cx="3849947" cy="2424339"/>
          </a:xfrm>
        </p:spPr>
        <p:txBody>
          <a:bodyPr anchor="ctr">
            <a:normAutofit/>
          </a:bodyPr>
          <a:lstStyle/>
          <a:p>
            <a:r>
              <a:rPr lang="es-ES" sz="2000" dirty="0"/>
              <a:t>Santiago Jiménez Ortiz</a:t>
            </a:r>
          </a:p>
          <a:p>
            <a:r>
              <a:rPr lang="es-ES" sz="2000" dirty="0"/>
              <a:t>Laia </a:t>
            </a:r>
            <a:r>
              <a:rPr lang="es-ES" sz="2000" dirty="0" err="1"/>
              <a:t>nadal</a:t>
            </a:r>
            <a:r>
              <a:rPr lang="es-ES" sz="2000" dirty="0"/>
              <a:t> </a:t>
            </a:r>
            <a:r>
              <a:rPr lang="es-ES" sz="2000" dirty="0" err="1" smtClean="0"/>
              <a:t>reixats</a:t>
            </a:r>
            <a:endParaRPr lang="es-ES" sz="2000" dirty="0"/>
          </a:p>
          <a:p>
            <a:endParaRPr lang="es-ES" sz="2000" dirty="0"/>
          </a:p>
          <a:p>
            <a:r>
              <a:rPr lang="es-ES" sz="2000" dirty="0"/>
              <a:t>Enero 2020</a:t>
            </a:r>
          </a:p>
        </p:txBody>
      </p:sp>
      <p:cxnSp>
        <p:nvCxnSpPr>
          <p:cNvPr id="10" name="Straight Connector 9">
            <a:extLst>
              <a:ext uri="{FF2B5EF4-FFF2-40B4-BE49-F238E27FC236}">
                <a16:creationId xmlns:a16="http://schemas.microsoft.com/office/drawing/2014/main" xmlns="" id="{09525C9A-1972-4836-BA7A-706C946EF4D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8A549DE7-671D-4575-AF43-858FD99981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xmlns="" id="{C22D9B36-9BE7-472B-8808-7E0D68107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26" name="Picture 2" descr="Resultado de imagen de uoc logo">
            <a:extLst>
              <a:ext uri="{FF2B5EF4-FFF2-40B4-BE49-F238E27FC236}">
                <a16:creationId xmlns:a16="http://schemas.microsoft.com/office/drawing/2014/main" xmlns="" id="{4E6C081A-2A5F-4CD8-BC10-BCB32B412F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146" y="3738019"/>
            <a:ext cx="6174364" cy="2397811"/>
          </a:xfrm>
          <a:prstGeom prst="rect">
            <a:avLst/>
          </a:prstGeom>
          <a:noFill/>
          <a:extLst>
            <a:ext uri="{909E8E84-426E-40DD-AFC4-6F175D3DCCD1}">
              <a14:hiddenFill xmlns:a14="http://schemas.microsoft.com/office/drawing/2010/main">
                <a:solidFill>
                  <a:srgbClr val="FFFFFF"/>
                </a:solidFill>
              </a14:hiddenFill>
            </a:ext>
          </a:extLst>
        </p:spPr>
      </p:pic>
      <p:sp>
        <p:nvSpPr>
          <p:cNvPr id="9" name="Subtítulo 2">
            <a:extLst>
              <a:ext uri="{FF2B5EF4-FFF2-40B4-BE49-F238E27FC236}">
                <a16:creationId xmlns:a16="http://schemas.microsoft.com/office/drawing/2014/main" xmlns="" id="{01FB93F1-1C36-4D86-A08C-B2C80A1EBD53}"/>
              </a:ext>
            </a:extLst>
          </p:cNvPr>
          <p:cNvSpPr txBox="1">
            <a:spLocks/>
          </p:cNvSpPr>
          <p:nvPr/>
        </p:nvSpPr>
        <p:spPr>
          <a:xfrm>
            <a:off x="7936115" y="876018"/>
            <a:ext cx="3849947" cy="2424339"/>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r>
              <a:rPr lang="es-ES" sz="1400" dirty="0"/>
              <a:t>Máster Universitario en Ingeniería de Telecomunicación</a:t>
            </a:r>
          </a:p>
          <a:p>
            <a:r>
              <a:rPr lang="es-ES" sz="1400" dirty="0"/>
              <a:t>Comunicaciones ópticas</a:t>
            </a:r>
          </a:p>
        </p:txBody>
      </p:sp>
    </p:spTree>
    <p:extLst>
      <p:ext uri="{BB962C8B-B14F-4D97-AF65-F5344CB8AC3E}">
        <p14:creationId xmlns:p14="http://schemas.microsoft.com/office/powerpoint/2010/main" val="388085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75BDA94-681B-478E-9102-ADDD91CA0B7C}"/>
              </a:ext>
            </a:extLst>
          </p:cNvPr>
          <p:cNvSpPr>
            <a:spLocks noGrp="1"/>
          </p:cNvSpPr>
          <p:nvPr>
            <p:ph type="title"/>
          </p:nvPr>
        </p:nvSpPr>
        <p:spPr/>
        <p:txBody>
          <a:bodyPr/>
          <a:lstStyle/>
          <a:p>
            <a:r>
              <a:rPr lang="es-ES" dirty="0"/>
              <a:t>Modelado – </a:t>
            </a:r>
            <a:r>
              <a:rPr lang="es-ES" i="1" dirty="0"/>
              <a:t>Rate equations</a:t>
            </a:r>
          </a:p>
        </p:txBody>
      </p:sp>
      <p:sp>
        <p:nvSpPr>
          <p:cNvPr id="3" name="Marcador de contenido 2">
            <a:extLst>
              <a:ext uri="{FF2B5EF4-FFF2-40B4-BE49-F238E27FC236}">
                <a16:creationId xmlns:a16="http://schemas.microsoft.com/office/drawing/2014/main" xmlns="" id="{1868751C-DC29-4998-8B78-9E9CCEE6DDE8}"/>
              </a:ext>
            </a:extLst>
          </p:cNvPr>
          <p:cNvSpPr>
            <a:spLocks noGrp="1"/>
          </p:cNvSpPr>
          <p:nvPr>
            <p:ph idx="1"/>
          </p:nvPr>
        </p:nvSpPr>
        <p:spPr/>
        <p:txBody>
          <a:bodyPr/>
          <a:lstStyle/>
          <a:p>
            <a:pPr>
              <a:lnSpc>
                <a:spcPct val="200000"/>
              </a:lnSpc>
              <a:buFont typeface="Arial" panose="020B0604020202020204" pitchFamily="34" charset="0"/>
              <a:buChar char="•"/>
            </a:pPr>
            <a:r>
              <a:rPr lang="es-ES" dirty="0"/>
              <a:t> Para evaluar el comportamiento de los láseres, haremos uso de las </a:t>
            </a:r>
            <a:r>
              <a:rPr lang="es-ES" i="1" dirty="0"/>
              <a:t>rate equations.</a:t>
            </a:r>
          </a:p>
          <a:p>
            <a:pPr>
              <a:lnSpc>
                <a:spcPct val="200000"/>
              </a:lnSpc>
              <a:buFont typeface="Arial" panose="020B0604020202020204" pitchFamily="34" charset="0"/>
              <a:buChar char="•"/>
            </a:pPr>
            <a:r>
              <a:rPr lang="es-ES" dirty="0"/>
              <a:t> Las </a:t>
            </a:r>
            <a:r>
              <a:rPr lang="es-ES" i="1" dirty="0"/>
              <a:t>rate equations </a:t>
            </a:r>
            <a:r>
              <a:rPr lang="es-ES" dirty="0"/>
              <a:t>son un conjunto de ecuaciones diferenciales que modelan el láser.</a:t>
            </a:r>
          </a:p>
          <a:p>
            <a:pPr>
              <a:lnSpc>
                <a:spcPct val="200000"/>
              </a:lnSpc>
              <a:buFont typeface="Arial" panose="020B0604020202020204" pitchFamily="34" charset="0"/>
              <a:buChar char="•"/>
            </a:pPr>
            <a:r>
              <a:rPr lang="es-ES" dirty="0"/>
              <a:t> Nos proporcionarán la densidad de portadores, de electrones y la fase de cada láser.</a:t>
            </a:r>
          </a:p>
          <a:p>
            <a:pPr>
              <a:lnSpc>
                <a:spcPct val="200000"/>
              </a:lnSpc>
              <a:buFont typeface="Arial" panose="020B0604020202020204" pitchFamily="34" charset="0"/>
              <a:buChar char="•"/>
            </a:pPr>
            <a:r>
              <a:rPr lang="es-ES" dirty="0"/>
              <a:t> Con esos datos, se calcula la potencia emitida.</a:t>
            </a:r>
          </a:p>
          <a:p>
            <a:pPr>
              <a:lnSpc>
                <a:spcPct val="200000"/>
              </a:lnSpc>
              <a:buFont typeface="Arial" panose="020B0604020202020204" pitchFamily="34" charset="0"/>
              <a:buChar char="•"/>
            </a:pPr>
            <a:r>
              <a:rPr lang="es-ES" dirty="0"/>
              <a:t> Método de resolución </a:t>
            </a:r>
            <a:r>
              <a:rPr lang="es-ES" dirty="0">
                <a:solidFill>
                  <a:schemeClr val="accent1"/>
                </a:solidFill>
              </a:rPr>
              <a:t>→ </a:t>
            </a:r>
            <a:r>
              <a:rPr lang="es-ES" dirty="0"/>
              <a:t>Método Runge-</a:t>
            </a:r>
            <a:r>
              <a:rPr lang="es-ES" dirty="0" err="1"/>
              <a:t>Kutta</a:t>
            </a:r>
            <a:endParaRPr lang="es-ES" dirty="0"/>
          </a:p>
          <a:p>
            <a:pPr>
              <a:buFont typeface="Arial" panose="020B0604020202020204" pitchFamily="34" charset="0"/>
              <a:buChar char="•"/>
            </a:pPr>
            <a:endParaRPr lang="es-ES" dirty="0"/>
          </a:p>
          <a:p>
            <a:pPr>
              <a:buFont typeface="Arial" panose="020B0604020202020204" pitchFamily="34" charset="0"/>
              <a:buChar char="•"/>
            </a:pPr>
            <a:endParaRPr lang="es-ES" dirty="0"/>
          </a:p>
          <a:p>
            <a:pPr>
              <a:buFont typeface="Arial" panose="020B0604020202020204" pitchFamily="34" charset="0"/>
              <a:buChar char="•"/>
            </a:pPr>
            <a:endParaRPr lang="es-ES" dirty="0"/>
          </a:p>
          <a:p>
            <a:pPr>
              <a:buFont typeface="Arial" panose="020B0604020202020204" pitchFamily="34" charset="0"/>
              <a:buChar char="•"/>
            </a:pPr>
            <a:endParaRPr lang="es-ES" dirty="0"/>
          </a:p>
          <a:p>
            <a:pPr marL="0" indent="0">
              <a:buNone/>
            </a:pPr>
            <a:endParaRPr lang="es-ES" dirty="0"/>
          </a:p>
        </p:txBody>
      </p:sp>
      <p:sp>
        <p:nvSpPr>
          <p:cNvPr id="4" name="Marcador de pie de página 3">
            <a:extLst>
              <a:ext uri="{FF2B5EF4-FFF2-40B4-BE49-F238E27FC236}">
                <a16:creationId xmlns:a16="http://schemas.microsoft.com/office/drawing/2014/main" xmlns="" id="{187DAD57-5990-4D21-94A1-3248E0387112}"/>
              </a:ext>
            </a:extLst>
          </p:cNvPr>
          <p:cNvSpPr>
            <a:spLocks noGrp="1"/>
          </p:cNvSpPr>
          <p:nvPr>
            <p:ph type="ftr" sz="quarter" idx="11"/>
          </p:nvPr>
        </p:nvSpPr>
        <p:spPr/>
        <p:txBody>
          <a:bodyPr/>
          <a:lstStyle/>
          <a:p>
            <a:r>
              <a:rPr lang="es-ES"/>
              <a:t>Comunicaciones ópticas - Santiago Jiménez Ortiz</a:t>
            </a:r>
          </a:p>
        </p:txBody>
      </p:sp>
      <p:pic>
        <p:nvPicPr>
          <p:cNvPr id="6" name="Picture 2" descr="Resultado de imagen de uoc logo">
            <a:extLst>
              <a:ext uri="{FF2B5EF4-FFF2-40B4-BE49-F238E27FC236}">
                <a16:creationId xmlns:a16="http://schemas.microsoft.com/office/drawing/2014/main" xmlns="" id="{7C815C32-9D60-435F-93CF-C477F0F785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77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EAA4DA3-50F8-4688-9133-97AEC22716A9}"/>
              </a:ext>
            </a:extLst>
          </p:cNvPr>
          <p:cNvSpPr>
            <a:spLocks noGrp="1"/>
          </p:cNvSpPr>
          <p:nvPr>
            <p:ph type="title"/>
          </p:nvPr>
        </p:nvSpPr>
        <p:spPr/>
        <p:txBody>
          <a:bodyPr/>
          <a:lstStyle/>
          <a:p>
            <a:r>
              <a:rPr lang="es-ES" dirty="0"/>
              <a:t>Modelado – Láser DFB</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xmlns="" id="{5291C36E-49A9-4432-84D3-C0904A68D25E}"/>
                  </a:ext>
                </a:extLst>
              </p:cNvPr>
              <p:cNvSpPr>
                <a:spLocks noGrp="1"/>
              </p:cNvSpPr>
              <p:nvPr>
                <p:ph idx="1"/>
              </p:nvPr>
            </p:nvSpPr>
            <p:spPr>
              <a:xfrm>
                <a:off x="1097280" y="1845734"/>
                <a:ext cx="5462911" cy="3019881"/>
              </a:xfrm>
            </p:spPr>
            <p:txBody>
              <a:bodyPr/>
              <a:lstStyle/>
              <a:p>
                <a:pPr>
                  <a:buFont typeface="Arial" panose="020B0604020202020204" pitchFamily="34" charset="0"/>
                  <a:buChar char="•"/>
                </a:pPr>
                <a:r>
                  <a:rPr lang="es-ES" dirty="0"/>
                  <a:t> </a:t>
                </a:r>
                <a:r>
                  <a:rPr lang="es-ES" i="1" dirty="0"/>
                  <a:t>Rate equations:</a:t>
                </a:r>
              </a:p>
              <a:p>
                <a14:m>
                  <m:oMath xmlns:m="http://schemas.openxmlformats.org/officeDocument/2006/math">
                    <m:f>
                      <m:fPr>
                        <m:ctrlPr>
                          <a:rPr lang="es-ES" sz="1400" i="1">
                            <a:latin typeface="Cambria Math" panose="02040503050406030204" pitchFamily="18" charset="0"/>
                          </a:rPr>
                        </m:ctrlPr>
                      </m:fPr>
                      <m:num>
                        <m:r>
                          <a:rPr lang="es-ES" sz="1400" i="1">
                            <a:latin typeface="Cambria Math" panose="02040503050406030204" pitchFamily="18" charset="0"/>
                          </a:rPr>
                          <m:t>𝑑𝑁</m:t>
                        </m:r>
                        <m:r>
                          <a:rPr lang="es-ES" sz="1400" i="1">
                            <a:latin typeface="Cambria Math" panose="02040503050406030204" pitchFamily="18" charset="0"/>
                          </a:rPr>
                          <m:t>(</m:t>
                        </m:r>
                        <m:r>
                          <a:rPr lang="es-ES" sz="1400" i="1">
                            <a:latin typeface="Cambria Math" panose="02040503050406030204" pitchFamily="18" charset="0"/>
                          </a:rPr>
                          <m:t>𝑡</m:t>
                        </m:r>
                        <m:r>
                          <a:rPr lang="es-ES" sz="1400" i="1">
                            <a:latin typeface="Cambria Math" panose="02040503050406030204" pitchFamily="18" charset="0"/>
                          </a:rPr>
                          <m:t>)</m:t>
                        </m:r>
                      </m:num>
                      <m:den>
                        <m:r>
                          <a:rPr lang="es-ES" sz="1400" i="1">
                            <a:latin typeface="Cambria Math" panose="02040503050406030204" pitchFamily="18" charset="0"/>
                          </a:rPr>
                          <m:t>𝑑𝑡</m:t>
                        </m:r>
                      </m:den>
                    </m:f>
                    <m:r>
                      <a:rPr lang="es-ES" sz="1400" i="1">
                        <a:latin typeface="Cambria Math" panose="02040503050406030204" pitchFamily="18" charset="0"/>
                      </a:rPr>
                      <m:t>= </m:t>
                    </m:r>
                    <m:f>
                      <m:fPr>
                        <m:ctrlPr>
                          <a:rPr lang="es-ES" sz="1400" i="1">
                            <a:latin typeface="Cambria Math" panose="02040503050406030204" pitchFamily="18" charset="0"/>
                          </a:rPr>
                        </m:ctrlPr>
                      </m:fPr>
                      <m:num>
                        <m:r>
                          <a:rPr lang="es-ES" sz="1400" i="1">
                            <a:latin typeface="Cambria Math" panose="02040503050406030204" pitchFamily="18" charset="0"/>
                          </a:rPr>
                          <m:t>𝐼</m:t>
                        </m:r>
                        <m:r>
                          <a:rPr lang="es-ES" sz="1400" i="1">
                            <a:latin typeface="Cambria Math" panose="02040503050406030204" pitchFamily="18" charset="0"/>
                          </a:rPr>
                          <m:t>(</m:t>
                        </m:r>
                        <m:r>
                          <a:rPr lang="es-ES" sz="1400" i="1">
                            <a:latin typeface="Cambria Math" panose="02040503050406030204" pitchFamily="18" charset="0"/>
                          </a:rPr>
                          <m:t>𝑡</m:t>
                        </m:r>
                        <m:r>
                          <a:rPr lang="es-ES" sz="1400" i="1">
                            <a:latin typeface="Cambria Math" panose="02040503050406030204" pitchFamily="18" charset="0"/>
                          </a:rPr>
                          <m:t>)</m:t>
                        </m:r>
                      </m:num>
                      <m:den>
                        <m:r>
                          <a:rPr lang="es-ES" sz="1400" i="1">
                            <a:latin typeface="Cambria Math" panose="02040503050406030204" pitchFamily="18" charset="0"/>
                          </a:rPr>
                          <m:t>𝑞</m:t>
                        </m:r>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den>
                    </m:f>
                    <m:r>
                      <a:rPr lang="es-ES" sz="1400" i="1">
                        <a:latin typeface="Cambria Math" panose="02040503050406030204" pitchFamily="18" charset="0"/>
                      </a:rPr>
                      <m:t>− </m:t>
                    </m:r>
                    <m:f>
                      <m:fPr>
                        <m:ctrlPr>
                          <a:rPr lang="es-ES" sz="1400" i="1">
                            <a:latin typeface="Cambria Math" panose="02040503050406030204" pitchFamily="18" charset="0"/>
                          </a:rPr>
                        </m:ctrlPr>
                      </m:fPr>
                      <m:num>
                        <m:r>
                          <a:rPr lang="es-ES" sz="1400" i="1">
                            <a:latin typeface="Cambria Math" panose="02040503050406030204" pitchFamily="18" charset="0"/>
                          </a:rPr>
                          <m:t>𝑁</m:t>
                        </m:r>
                        <m:d>
                          <m:dPr>
                            <m:ctrlPr>
                              <a:rPr lang="es-ES" sz="1400" i="1">
                                <a:latin typeface="Cambria Math" panose="02040503050406030204" pitchFamily="18" charset="0"/>
                              </a:rPr>
                            </m:ctrlPr>
                          </m:dPr>
                          <m:e>
                            <m:r>
                              <a:rPr lang="es-ES" sz="1400" i="1">
                                <a:latin typeface="Cambria Math" panose="02040503050406030204" pitchFamily="18" charset="0"/>
                              </a:rPr>
                              <m:t>𝑡</m:t>
                            </m:r>
                          </m:e>
                        </m:d>
                      </m:num>
                      <m:den>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𝑛</m:t>
                            </m:r>
                          </m:sub>
                        </m:sSub>
                      </m:den>
                    </m:f>
                    <m:r>
                      <a:rPr lang="es-ES" sz="1400" i="1">
                        <a:latin typeface="Cambria Math" panose="02040503050406030204" pitchFamily="18" charset="0"/>
                      </a:rPr>
                      <m:t>− </m:t>
                    </m:r>
                    <m:sSub>
                      <m:sSubPr>
                        <m:ctrlPr>
                          <a:rPr lang="es-ES" sz="1400" i="1">
                            <a:latin typeface="Cambria Math" panose="02040503050406030204" pitchFamily="18" charset="0"/>
                          </a:rPr>
                        </m:ctrlPr>
                      </m:sSubPr>
                      <m:e>
                        <m:r>
                          <a:rPr lang="es-ES" sz="1400" i="1">
                            <a:latin typeface="Cambria Math" panose="02040503050406030204" pitchFamily="18" charset="0"/>
                          </a:rPr>
                          <m:t>𝑣</m:t>
                        </m:r>
                      </m:e>
                      <m:sub>
                        <m:r>
                          <a:rPr lang="es-ES" sz="1400" i="1">
                            <a:latin typeface="Cambria Math" panose="02040503050406030204" pitchFamily="18" charset="0"/>
                          </a:rPr>
                          <m:t>𝑔</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𝑎</m:t>
                        </m:r>
                      </m:e>
                      <m:sub>
                        <m:r>
                          <a:rPr lang="es-ES" sz="1400" i="1">
                            <a:latin typeface="Cambria Math" panose="02040503050406030204" pitchFamily="18" charset="0"/>
                          </a:rPr>
                          <m:t>𝑜</m:t>
                        </m:r>
                      </m:sub>
                    </m:sSub>
                    <m:f>
                      <m:fPr>
                        <m:ctrlPr>
                          <a:rPr lang="es-ES" sz="1400" i="1">
                            <a:latin typeface="Cambria Math" panose="02040503050406030204" pitchFamily="18" charset="0"/>
                          </a:rPr>
                        </m:ctrlPr>
                      </m:fPr>
                      <m:num>
                        <m:r>
                          <a:rPr lang="es-ES" sz="1400" i="1">
                            <a:latin typeface="Cambria Math" panose="02040503050406030204" pitchFamily="18" charset="0"/>
                          </a:rPr>
                          <m:t>𝑁</m:t>
                        </m:r>
                        <m:d>
                          <m:dPr>
                            <m:ctrlPr>
                              <a:rPr lang="es-ES" sz="1400" i="1">
                                <a:latin typeface="Cambria Math" panose="02040503050406030204" pitchFamily="18" charset="0"/>
                              </a:rPr>
                            </m:ctrlPr>
                          </m:dPr>
                          <m:e>
                            <m:r>
                              <a:rPr lang="es-ES" sz="1400" i="1">
                                <a:latin typeface="Cambria Math" panose="02040503050406030204" pitchFamily="18" charset="0"/>
                              </a:rPr>
                              <m:t>𝑡</m:t>
                            </m:r>
                          </m:e>
                        </m:d>
                        <m:r>
                          <a:rPr lang="es-ES" sz="1400" i="1">
                            <a:latin typeface="Cambria Math" panose="02040503050406030204" pitchFamily="18" charset="0"/>
                          </a:rPr>
                          <m:t>− </m:t>
                        </m:r>
                        <m:sSub>
                          <m:sSubPr>
                            <m:ctrlPr>
                              <a:rPr lang="es-ES" sz="1400" i="1">
                                <a:latin typeface="Cambria Math" panose="02040503050406030204" pitchFamily="18" charset="0"/>
                              </a:rPr>
                            </m:ctrlPr>
                          </m:sSubPr>
                          <m:e>
                            <m:r>
                              <a:rPr lang="es-ES" sz="1400" i="1">
                                <a:latin typeface="Cambria Math" panose="02040503050406030204" pitchFamily="18" charset="0"/>
                              </a:rPr>
                              <m:t>𝑁</m:t>
                            </m:r>
                          </m:e>
                          <m:sub>
                            <m:r>
                              <a:rPr lang="es-ES" sz="1400" i="1">
                                <a:latin typeface="Cambria Math" panose="02040503050406030204" pitchFamily="18" charset="0"/>
                              </a:rPr>
                              <m:t>𝑜</m:t>
                            </m:r>
                          </m:sub>
                        </m:sSub>
                      </m:num>
                      <m:den>
                        <m:r>
                          <a:rPr lang="es-ES" sz="1400" i="1">
                            <a:latin typeface="Cambria Math" panose="02040503050406030204" pitchFamily="18" charset="0"/>
                          </a:rPr>
                          <m:t>1+ </m:t>
                        </m:r>
                        <m:sSub>
                          <m:sSubPr>
                            <m:ctrlPr>
                              <a:rPr lang="es-ES" sz="1400" i="1">
                                <a:latin typeface="Cambria Math" panose="02040503050406030204" pitchFamily="18" charset="0"/>
                              </a:rPr>
                            </m:ctrlPr>
                          </m:sSubPr>
                          <m:e>
                            <m:r>
                              <a:rPr lang="es-ES" sz="1400" i="1">
                                <a:latin typeface="Cambria Math" panose="02040503050406030204" pitchFamily="18" charset="0"/>
                              </a:rPr>
                              <m:t>𝜀</m:t>
                            </m:r>
                          </m:e>
                          <m:sub>
                            <m:r>
                              <a:rPr lang="es-ES" sz="1400" i="1">
                                <a:latin typeface="Cambria Math" panose="02040503050406030204" pitchFamily="18" charset="0"/>
                              </a:rPr>
                              <m:t>𝐶</m:t>
                            </m:r>
                          </m:sub>
                        </m:sSub>
                        <m:r>
                          <a:rPr lang="es-ES" sz="1400" i="1">
                            <a:latin typeface="Cambria Math" panose="02040503050406030204" pitchFamily="18" charset="0"/>
                          </a:rPr>
                          <m:t>𝑆</m:t>
                        </m:r>
                        <m:d>
                          <m:dPr>
                            <m:ctrlPr>
                              <a:rPr lang="es-ES" sz="1400" i="1">
                                <a:latin typeface="Cambria Math" panose="02040503050406030204" pitchFamily="18" charset="0"/>
                              </a:rPr>
                            </m:ctrlPr>
                          </m:dPr>
                          <m:e>
                            <m:r>
                              <a:rPr lang="es-ES" sz="1400" i="1">
                                <a:latin typeface="Cambria Math" panose="02040503050406030204" pitchFamily="18" charset="0"/>
                              </a:rPr>
                              <m:t>𝑡</m:t>
                            </m:r>
                          </m:e>
                        </m:d>
                      </m:den>
                    </m:f>
                    <m:r>
                      <a:rPr lang="es-ES" sz="1400" i="1">
                        <a:latin typeface="Cambria Math" panose="02040503050406030204" pitchFamily="18" charset="0"/>
                      </a:rPr>
                      <m:t> </m:t>
                    </m:r>
                    <m:r>
                      <a:rPr lang="es-ES" sz="1400" i="1">
                        <a:latin typeface="Cambria Math" panose="02040503050406030204" pitchFamily="18" charset="0"/>
                      </a:rPr>
                      <m:t>𝑆</m:t>
                    </m:r>
                    <m:d>
                      <m:dPr>
                        <m:ctrlPr>
                          <a:rPr lang="es-ES" sz="1400" i="1">
                            <a:latin typeface="Cambria Math" panose="02040503050406030204" pitchFamily="18" charset="0"/>
                          </a:rPr>
                        </m:ctrlPr>
                      </m:dPr>
                      <m:e>
                        <m:r>
                          <a:rPr lang="es-ES" sz="1400" i="1">
                            <a:latin typeface="Cambria Math" panose="02040503050406030204" pitchFamily="18" charset="0"/>
                          </a:rPr>
                          <m:t>𝑡</m:t>
                        </m:r>
                      </m:e>
                    </m:d>
                    <m:r>
                      <a:rPr lang="es-ES" sz="1400" i="1">
                        <a:latin typeface="Cambria Math" panose="02040503050406030204" pitchFamily="18" charset="0"/>
                      </a:rPr>
                      <m:t>+</m:t>
                    </m:r>
                    <m:r>
                      <a:rPr lang="es-ES" sz="1400" i="1">
                        <a:latin typeface="Cambria Math" panose="02040503050406030204" pitchFamily="18" charset="0"/>
                      </a:rPr>
                      <m:t>𝑁</m:t>
                    </m:r>
                    <m:r>
                      <a:rPr lang="es-ES" sz="1400" i="1">
                        <a:latin typeface="Cambria Math" panose="02040503050406030204" pitchFamily="18" charset="0"/>
                      </a:rPr>
                      <m:t>(0,1)</m:t>
                    </m:r>
                    <m:rad>
                      <m:radPr>
                        <m:degHide m:val="on"/>
                        <m:ctrlPr>
                          <a:rPr lang="es-ES" sz="1400" i="1">
                            <a:latin typeface="Cambria Math" panose="02040503050406030204" pitchFamily="18" charset="0"/>
                          </a:rPr>
                        </m:ctrlPr>
                      </m:radPr>
                      <m:deg/>
                      <m:e>
                        <m:r>
                          <a:rPr lang="es-ES" sz="1400" i="1">
                            <a:latin typeface="Cambria Math" panose="02040503050406030204" pitchFamily="18" charset="0"/>
                          </a:rPr>
                          <m:t>2</m:t>
                        </m:r>
                        <m:d>
                          <m:dPr>
                            <m:ctrlPr>
                              <a:rPr lang="es-ES" sz="1400" i="1">
                                <a:latin typeface="Cambria Math" panose="02040503050406030204" pitchFamily="18" charset="0"/>
                              </a:rPr>
                            </m:ctrlPr>
                          </m:dPr>
                          <m:e>
                            <m:f>
                              <m:fPr>
                                <m:ctrlPr>
                                  <a:rPr lang="es-ES" sz="1400" i="1">
                                    <a:latin typeface="Cambria Math" panose="02040503050406030204" pitchFamily="18" charset="0"/>
                                  </a:rPr>
                                </m:ctrlPr>
                              </m:fPr>
                              <m:num>
                                <m:r>
                                  <a:rPr lang="es-ES" sz="1400" i="1">
                                    <a:latin typeface="Cambria Math" panose="02040503050406030204" pitchFamily="18" charset="0"/>
                                  </a:rPr>
                                  <m:t>𝛽</m:t>
                                </m:r>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𝑁</m:t>
                                    </m:r>
                                  </m:e>
                                  <m:sub>
                                    <m:r>
                                      <a:rPr lang="es-ES" sz="1400" i="1">
                                        <a:latin typeface="Cambria Math" panose="02040503050406030204" pitchFamily="18" charset="0"/>
                                      </a:rPr>
                                      <m:t>𝑠𝑑</m:t>
                                    </m:r>
                                  </m:sub>
                                </m:sSub>
                                <m:sSup>
                                  <m:sSupPr>
                                    <m:ctrlPr>
                                      <a:rPr lang="es-ES" sz="1400" i="1">
                                        <a:latin typeface="Cambria Math" panose="02040503050406030204" pitchFamily="18" charset="0"/>
                                      </a:rPr>
                                    </m:ctrlPr>
                                  </m:sSupPr>
                                  <m:e>
                                    <m:r>
                                      <a:rPr lang="es-ES" sz="1400" i="1">
                                        <a:latin typeface="Cambria Math" panose="02040503050406030204" pitchFamily="18" charset="0"/>
                                      </a:rPr>
                                      <m:t>(</m:t>
                                    </m:r>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𝑆</m:t>
                                        </m:r>
                                      </m:e>
                                      <m:sub>
                                        <m:r>
                                          <a:rPr lang="es-ES" sz="1400" i="1">
                                            <a:latin typeface="Cambria Math" panose="02040503050406030204" pitchFamily="18" charset="0"/>
                                          </a:rPr>
                                          <m:t>𝑠𝑑</m:t>
                                        </m:r>
                                      </m:sub>
                                    </m:sSub>
                                    <m:r>
                                      <a:rPr lang="es-ES" sz="1400" i="1">
                                        <a:latin typeface="Cambria Math" panose="02040503050406030204" pitchFamily="18" charset="0"/>
                                      </a:rPr>
                                      <m:t>+1)</m:t>
                                    </m:r>
                                  </m:e>
                                  <m:sup>
                                    <m:r>
                                      <a:rPr lang="es-ES" sz="1400" i="1">
                                        <a:latin typeface="Cambria Math" panose="02040503050406030204" pitchFamily="18" charset="0"/>
                                      </a:rPr>
                                      <m:t>3</m:t>
                                    </m:r>
                                  </m:sup>
                                </m:sSup>
                              </m:num>
                              <m:den>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𝑛</m:t>
                                    </m:r>
                                  </m:sub>
                                </m:sSub>
                              </m:den>
                            </m:f>
                          </m:e>
                        </m:d>
                      </m:e>
                    </m:rad>
                  </m:oMath>
                </a14:m>
                <a:endParaRPr lang="es-ES" sz="1400" i="1" dirty="0"/>
              </a:p>
              <a:p>
                <a:r>
                  <a:rPr lang="es-ES" sz="1400" dirty="0"/>
                  <a:t> </a:t>
                </a:r>
              </a:p>
              <a:p>
                <a14:m>
                  <m:oMath xmlns:m="http://schemas.openxmlformats.org/officeDocument/2006/math">
                    <m:f>
                      <m:fPr>
                        <m:ctrlPr>
                          <a:rPr lang="es-ES" sz="1400" i="1">
                            <a:latin typeface="Cambria Math" panose="02040503050406030204" pitchFamily="18" charset="0"/>
                          </a:rPr>
                        </m:ctrlPr>
                      </m:fPr>
                      <m:num>
                        <m:r>
                          <a:rPr lang="es-ES" sz="1400" i="1">
                            <a:latin typeface="Cambria Math" panose="02040503050406030204" pitchFamily="18" charset="0"/>
                          </a:rPr>
                          <m:t>𝑑𝑆</m:t>
                        </m:r>
                        <m:r>
                          <a:rPr lang="es-ES" sz="1400" i="1">
                            <a:latin typeface="Cambria Math" panose="02040503050406030204" pitchFamily="18" charset="0"/>
                          </a:rPr>
                          <m:t>(</m:t>
                        </m:r>
                        <m:r>
                          <a:rPr lang="es-ES" sz="1400" i="1">
                            <a:latin typeface="Cambria Math" panose="02040503050406030204" pitchFamily="18" charset="0"/>
                          </a:rPr>
                          <m:t>𝑡</m:t>
                        </m:r>
                        <m:r>
                          <a:rPr lang="es-ES" sz="1400" i="1">
                            <a:latin typeface="Cambria Math" panose="02040503050406030204" pitchFamily="18" charset="0"/>
                          </a:rPr>
                          <m:t>)</m:t>
                        </m:r>
                      </m:num>
                      <m:den>
                        <m:r>
                          <a:rPr lang="es-ES" sz="1400" i="1">
                            <a:latin typeface="Cambria Math" panose="02040503050406030204" pitchFamily="18" charset="0"/>
                          </a:rPr>
                          <m:t>𝑑𝑡</m:t>
                        </m:r>
                      </m:den>
                    </m:f>
                    <m:r>
                      <a:rPr lang="es-ES" sz="1400" i="1">
                        <a:latin typeface="Cambria Math" panose="02040503050406030204" pitchFamily="18" charset="0"/>
                      </a:rPr>
                      <m:t>=</m:t>
                    </m:r>
                    <m:d>
                      <m:dPr>
                        <m:ctrlPr>
                          <a:rPr lang="es-ES" sz="1400" i="1">
                            <a:latin typeface="Cambria Math" panose="02040503050406030204" pitchFamily="18" charset="0"/>
                          </a:rPr>
                        </m:ctrlPr>
                      </m:dPr>
                      <m:e>
                        <m:sSub>
                          <m:sSubPr>
                            <m:ctrlPr>
                              <a:rPr lang="es-ES" sz="1400" i="1">
                                <a:latin typeface="Cambria Math" panose="02040503050406030204" pitchFamily="18" charset="0"/>
                              </a:rPr>
                            </m:ctrlPr>
                          </m:sSubPr>
                          <m:e>
                            <m:r>
                              <a:rPr lang="es-ES" sz="1400" i="1">
                                <a:latin typeface="Cambria Math" panose="02040503050406030204" pitchFamily="18" charset="0"/>
                              </a:rPr>
                              <m:t>𝛤</m:t>
                            </m:r>
                            <m:r>
                              <a:rPr lang="es-ES" sz="1400" i="1">
                                <a:latin typeface="Cambria Math" panose="02040503050406030204" pitchFamily="18" charset="0"/>
                              </a:rPr>
                              <m:t>𝑎</m:t>
                            </m:r>
                          </m:e>
                          <m:sub>
                            <m:r>
                              <a:rPr lang="es-ES" sz="1400" i="1">
                                <a:latin typeface="Cambria Math" panose="02040503050406030204" pitchFamily="18" charset="0"/>
                              </a:rPr>
                              <m:t>𝑜</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𝑣</m:t>
                            </m:r>
                          </m:e>
                          <m:sub>
                            <m:r>
                              <a:rPr lang="es-ES" sz="1400" i="1">
                                <a:latin typeface="Cambria Math" panose="02040503050406030204" pitchFamily="18" charset="0"/>
                              </a:rPr>
                              <m:t>𝑔</m:t>
                            </m:r>
                          </m:sub>
                        </m:sSub>
                        <m:f>
                          <m:fPr>
                            <m:ctrlPr>
                              <a:rPr lang="es-ES" sz="1400" i="1">
                                <a:latin typeface="Cambria Math" panose="02040503050406030204" pitchFamily="18" charset="0"/>
                              </a:rPr>
                            </m:ctrlPr>
                          </m:fPr>
                          <m:num>
                            <m:r>
                              <a:rPr lang="es-ES" sz="1400" i="1">
                                <a:latin typeface="Cambria Math" panose="02040503050406030204" pitchFamily="18" charset="0"/>
                              </a:rPr>
                              <m:t>𝑁</m:t>
                            </m:r>
                            <m:d>
                              <m:dPr>
                                <m:ctrlPr>
                                  <a:rPr lang="es-ES" sz="1400" i="1">
                                    <a:latin typeface="Cambria Math" panose="02040503050406030204" pitchFamily="18" charset="0"/>
                                  </a:rPr>
                                </m:ctrlPr>
                              </m:dPr>
                              <m:e>
                                <m:r>
                                  <a:rPr lang="es-ES" sz="1400" i="1">
                                    <a:latin typeface="Cambria Math" panose="02040503050406030204" pitchFamily="18" charset="0"/>
                                  </a:rPr>
                                  <m:t>𝑡</m:t>
                                </m:r>
                              </m:e>
                            </m:d>
                            <m:r>
                              <a:rPr lang="es-ES" sz="1400" i="1">
                                <a:latin typeface="Cambria Math" panose="02040503050406030204" pitchFamily="18" charset="0"/>
                              </a:rPr>
                              <m:t>− </m:t>
                            </m:r>
                            <m:sSub>
                              <m:sSubPr>
                                <m:ctrlPr>
                                  <a:rPr lang="es-ES" sz="1400" i="1">
                                    <a:latin typeface="Cambria Math" panose="02040503050406030204" pitchFamily="18" charset="0"/>
                                  </a:rPr>
                                </m:ctrlPr>
                              </m:sSubPr>
                              <m:e>
                                <m:r>
                                  <a:rPr lang="es-ES" sz="1400" i="1">
                                    <a:latin typeface="Cambria Math" panose="02040503050406030204" pitchFamily="18" charset="0"/>
                                  </a:rPr>
                                  <m:t>𝑁</m:t>
                                </m:r>
                              </m:e>
                              <m:sub>
                                <m:r>
                                  <a:rPr lang="es-ES" sz="1400" i="1">
                                    <a:latin typeface="Cambria Math" panose="02040503050406030204" pitchFamily="18" charset="0"/>
                                  </a:rPr>
                                  <m:t>𝑜</m:t>
                                </m:r>
                              </m:sub>
                            </m:sSub>
                          </m:num>
                          <m:den>
                            <m:r>
                              <a:rPr lang="es-ES" sz="1400" i="1">
                                <a:latin typeface="Cambria Math" panose="02040503050406030204" pitchFamily="18" charset="0"/>
                              </a:rPr>
                              <m:t>1+ </m:t>
                            </m:r>
                            <m:sSub>
                              <m:sSubPr>
                                <m:ctrlPr>
                                  <a:rPr lang="es-ES" sz="1400" i="1">
                                    <a:latin typeface="Cambria Math" panose="02040503050406030204" pitchFamily="18" charset="0"/>
                                  </a:rPr>
                                </m:ctrlPr>
                              </m:sSubPr>
                              <m:e>
                                <m:r>
                                  <a:rPr lang="es-ES" sz="1400" i="1">
                                    <a:latin typeface="Cambria Math" panose="02040503050406030204" pitchFamily="18" charset="0"/>
                                  </a:rPr>
                                  <m:t>𝜀</m:t>
                                </m:r>
                              </m:e>
                              <m:sub>
                                <m:r>
                                  <a:rPr lang="es-ES" sz="1400" i="1">
                                    <a:latin typeface="Cambria Math" panose="02040503050406030204" pitchFamily="18" charset="0"/>
                                  </a:rPr>
                                  <m:t>𝐶</m:t>
                                </m:r>
                              </m:sub>
                            </m:sSub>
                            <m:r>
                              <a:rPr lang="es-ES" sz="1400" i="1">
                                <a:latin typeface="Cambria Math" panose="02040503050406030204" pitchFamily="18" charset="0"/>
                              </a:rPr>
                              <m:t>𝑆</m:t>
                            </m:r>
                            <m:d>
                              <m:dPr>
                                <m:ctrlPr>
                                  <a:rPr lang="es-ES" sz="1400" i="1">
                                    <a:latin typeface="Cambria Math" panose="02040503050406030204" pitchFamily="18" charset="0"/>
                                  </a:rPr>
                                </m:ctrlPr>
                              </m:dPr>
                              <m:e>
                                <m:r>
                                  <a:rPr lang="es-ES" sz="1400" i="1">
                                    <a:latin typeface="Cambria Math" panose="02040503050406030204" pitchFamily="18" charset="0"/>
                                  </a:rPr>
                                  <m:t>𝑡</m:t>
                                </m:r>
                              </m:e>
                            </m:d>
                          </m:den>
                        </m:f>
                        <m:r>
                          <a:rPr lang="es-ES" sz="1400" i="1">
                            <a:latin typeface="Cambria Math" panose="02040503050406030204" pitchFamily="18" charset="0"/>
                          </a:rPr>
                          <m:t>−</m:t>
                        </m:r>
                        <m:f>
                          <m:fPr>
                            <m:ctrlPr>
                              <a:rPr lang="es-ES" sz="1400" i="1">
                                <a:latin typeface="Cambria Math" panose="02040503050406030204" pitchFamily="18" charset="0"/>
                              </a:rPr>
                            </m:ctrlPr>
                          </m:fPr>
                          <m:num>
                            <m:r>
                              <a:rPr lang="es-ES" sz="1400" i="1">
                                <a:latin typeface="Cambria Math" panose="02040503050406030204" pitchFamily="18" charset="0"/>
                              </a:rPr>
                              <m:t>1</m:t>
                            </m:r>
                          </m:num>
                          <m:den>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𝑝</m:t>
                                </m:r>
                              </m:sub>
                            </m:sSub>
                          </m:den>
                        </m:f>
                      </m:e>
                    </m:d>
                    <m:r>
                      <a:rPr lang="es-ES" sz="1400" i="1">
                        <a:latin typeface="Cambria Math" panose="02040503050406030204" pitchFamily="18" charset="0"/>
                      </a:rPr>
                      <m:t>𝑆</m:t>
                    </m:r>
                    <m:d>
                      <m:dPr>
                        <m:ctrlPr>
                          <a:rPr lang="es-ES" sz="1400" i="1">
                            <a:latin typeface="Cambria Math" panose="02040503050406030204" pitchFamily="18" charset="0"/>
                          </a:rPr>
                        </m:ctrlPr>
                      </m:dPr>
                      <m:e>
                        <m:r>
                          <a:rPr lang="es-ES" sz="1400" i="1">
                            <a:latin typeface="Cambria Math" panose="02040503050406030204" pitchFamily="18" charset="0"/>
                          </a:rPr>
                          <m:t>𝑡</m:t>
                        </m:r>
                      </m:e>
                    </m:d>
                    <m:r>
                      <a:rPr lang="es-ES" sz="1400" i="1">
                        <a:latin typeface="Cambria Math" panose="02040503050406030204" pitchFamily="18" charset="0"/>
                      </a:rPr>
                      <m:t>+</m:t>
                    </m:r>
                    <m:f>
                      <m:fPr>
                        <m:ctrlPr>
                          <a:rPr lang="es-ES" sz="1400" i="1">
                            <a:latin typeface="Cambria Math" panose="02040503050406030204" pitchFamily="18" charset="0"/>
                          </a:rPr>
                        </m:ctrlPr>
                      </m:fPr>
                      <m:num>
                        <m:r>
                          <a:rPr lang="es-ES" sz="1400" i="1">
                            <a:latin typeface="Cambria Math" panose="02040503050406030204" pitchFamily="18" charset="0"/>
                          </a:rPr>
                          <m:t>𝛽𝛤</m:t>
                        </m:r>
                        <m:r>
                          <a:rPr lang="es-ES" sz="1400" i="1">
                            <a:latin typeface="Cambria Math" panose="02040503050406030204" pitchFamily="18" charset="0"/>
                          </a:rPr>
                          <m:t>𝑁</m:t>
                        </m:r>
                        <m:d>
                          <m:dPr>
                            <m:ctrlPr>
                              <a:rPr lang="es-ES" sz="1400" i="1">
                                <a:latin typeface="Cambria Math" panose="02040503050406030204" pitchFamily="18" charset="0"/>
                              </a:rPr>
                            </m:ctrlPr>
                          </m:dPr>
                          <m:e>
                            <m:r>
                              <a:rPr lang="es-ES" sz="1400" i="1">
                                <a:latin typeface="Cambria Math" panose="02040503050406030204" pitchFamily="18" charset="0"/>
                              </a:rPr>
                              <m:t>𝑡</m:t>
                            </m:r>
                          </m:e>
                        </m:d>
                      </m:num>
                      <m:den>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𝑛</m:t>
                            </m:r>
                          </m:sub>
                        </m:sSub>
                      </m:den>
                    </m:f>
                    <m:r>
                      <a:rPr lang="es-ES" sz="1400" i="1">
                        <a:latin typeface="Cambria Math" panose="02040503050406030204" pitchFamily="18" charset="0"/>
                      </a:rPr>
                      <m:t> </m:t>
                    </m:r>
                    <m:r>
                      <a:rPr lang="es-ES" sz="1400" b="0" i="1" smtClean="0">
                        <a:latin typeface="Cambria Math" panose="02040503050406030204" pitchFamily="18" charset="0"/>
                      </a:rPr>
                      <m:t>+</m:t>
                    </m:r>
                    <m:r>
                      <a:rPr lang="es-ES" sz="1400" b="0" i="1" smtClean="0">
                        <a:latin typeface="Cambria Math" panose="02040503050406030204" pitchFamily="18" charset="0"/>
                      </a:rPr>
                      <m:t>𝑁</m:t>
                    </m:r>
                    <m:r>
                      <a:rPr lang="es-ES" sz="1400" i="1">
                        <a:latin typeface="Cambria Math" panose="02040503050406030204" pitchFamily="18" charset="0"/>
                      </a:rPr>
                      <m:t>(0,1)</m:t>
                    </m:r>
                    <m:rad>
                      <m:radPr>
                        <m:degHide m:val="on"/>
                        <m:ctrlPr>
                          <a:rPr lang="es-ES" sz="1400" i="1">
                            <a:latin typeface="Cambria Math" panose="02040503050406030204" pitchFamily="18" charset="0"/>
                          </a:rPr>
                        </m:ctrlPr>
                      </m:radPr>
                      <m:deg/>
                      <m:e>
                        <m:r>
                          <a:rPr lang="es-ES" sz="1400" i="1">
                            <a:latin typeface="Cambria Math" panose="02040503050406030204" pitchFamily="18" charset="0"/>
                          </a:rPr>
                          <m:t>2</m:t>
                        </m:r>
                        <m:d>
                          <m:dPr>
                            <m:ctrlPr>
                              <a:rPr lang="es-ES" sz="1400" i="1">
                                <a:latin typeface="Cambria Math" panose="02040503050406030204" pitchFamily="18" charset="0"/>
                              </a:rPr>
                            </m:ctrlPr>
                          </m:dPr>
                          <m:e>
                            <m:f>
                              <m:fPr>
                                <m:ctrlPr>
                                  <a:rPr lang="es-ES" sz="1400" i="1">
                                    <a:latin typeface="Cambria Math" panose="02040503050406030204" pitchFamily="18" charset="0"/>
                                  </a:rPr>
                                </m:ctrlPr>
                              </m:fPr>
                              <m:num>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𝑁</m:t>
                                    </m:r>
                                  </m:e>
                                  <m:sub>
                                    <m:r>
                                      <a:rPr lang="es-ES" sz="1400" i="1">
                                        <a:latin typeface="Cambria Math" panose="02040503050406030204" pitchFamily="18" charset="0"/>
                                      </a:rPr>
                                      <m:t>𝑠𝑑</m:t>
                                    </m:r>
                                  </m:sub>
                                </m:sSub>
                                <m:r>
                                  <a:rPr lang="es-ES" sz="1400" i="1">
                                    <a:latin typeface="Cambria Math" panose="02040503050406030204" pitchFamily="18" charset="0"/>
                                  </a:rPr>
                                  <m:t>(</m:t>
                                </m:r>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𝑆</m:t>
                                    </m:r>
                                  </m:e>
                                  <m:sub>
                                    <m:r>
                                      <a:rPr lang="es-ES" sz="1400" i="1">
                                        <a:latin typeface="Cambria Math" panose="02040503050406030204" pitchFamily="18" charset="0"/>
                                      </a:rPr>
                                      <m:t>𝑠𝑑</m:t>
                                    </m:r>
                                  </m:sub>
                                </m:sSub>
                                <m:r>
                                  <a:rPr lang="es-ES" sz="1400" i="1">
                                    <a:latin typeface="Cambria Math" panose="02040503050406030204" pitchFamily="18" charset="0"/>
                                  </a:rPr>
                                  <m:t>+1)</m:t>
                                </m:r>
                              </m:num>
                              <m:den>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𝑛</m:t>
                                    </m:r>
                                  </m:sub>
                                </m:sSub>
                              </m:den>
                            </m:f>
                          </m:e>
                        </m:d>
                      </m:e>
                    </m:rad>
                  </m:oMath>
                </a14:m>
                <a:endParaRPr lang="es-ES" sz="1400" dirty="0"/>
              </a:p>
              <a:p>
                <a:r>
                  <a:rPr lang="es-ES" sz="1400" dirty="0"/>
                  <a:t> </a:t>
                </a:r>
              </a:p>
              <a:p>
                <a14:m>
                  <m:oMath xmlns:m="http://schemas.openxmlformats.org/officeDocument/2006/math">
                    <m:f>
                      <m:fPr>
                        <m:ctrlPr>
                          <a:rPr lang="es-ES" sz="1400" i="1">
                            <a:latin typeface="Cambria Math" panose="02040503050406030204" pitchFamily="18" charset="0"/>
                          </a:rPr>
                        </m:ctrlPr>
                      </m:fPr>
                      <m:num>
                        <m:r>
                          <a:rPr lang="es-ES" sz="1400" i="1">
                            <a:latin typeface="Cambria Math" panose="02040503050406030204" pitchFamily="18" charset="0"/>
                          </a:rPr>
                          <m:t>𝑑</m:t>
                        </m:r>
                        <m:sSub>
                          <m:sSubPr>
                            <m:ctrlPr>
                              <a:rPr lang="es-ES" sz="1400" i="1">
                                <a:latin typeface="Cambria Math" panose="02040503050406030204" pitchFamily="18" charset="0"/>
                              </a:rPr>
                            </m:ctrlPr>
                          </m:sSubPr>
                          <m:e>
                            <m:r>
                              <a:rPr lang="es-ES" sz="1400" i="1">
                                <a:latin typeface="Cambria Math" panose="02040503050406030204" pitchFamily="18" charset="0"/>
                              </a:rPr>
                              <m:t>ф</m:t>
                            </m:r>
                          </m:e>
                          <m:sub>
                            <m:r>
                              <a:rPr lang="es-ES" sz="1400" i="1">
                                <a:latin typeface="Cambria Math" panose="02040503050406030204" pitchFamily="18" charset="0"/>
                              </a:rPr>
                              <m:t>𝑚</m:t>
                            </m:r>
                          </m:sub>
                        </m:sSub>
                        <m:r>
                          <a:rPr lang="es-ES" sz="1400" i="1">
                            <a:latin typeface="Cambria Math" panose="02040503050406030204" pitchFamily="18" charset="0"/>
                          </a:rPr>
                          <m:t>(</m:t>
                        </m:r>
                        <m:r>
                          <a:rPr lang="es-ES" sz="1400" i="1">
                            <a:latin typeface="Cambria Math" panose="02040503050406030204" pitchFamily="18" charset="0"/>
                          </a:rPr>
                          <m:t>𝑡</m:t>
                        </m:r>
                        <m:r>
                          <a:rPr lang="es-ES" sz="1400" i="1">
                            <a:latin typeface="Cambria Math" panose="02040503050406030204" pitchFamily="18" charset="0"/>
                          </a:rPr>
                          <m:t>)</m:t>
                        </m:r>
                      </m:num>
                      <m:den>
                        <m:r>
                          <a:rPr lang="es-ES" sz="1400" i="1">
                            <a:latin typeface="Cambria Math" panose="02040503050406030204" pitchFamily="18" charset="0"/>
                          </a:rPr>
                          <m:t>𝑑𝑡</m:t>
                        </m:r>
                      </m:den>
                    </m:f>
                    <m:r>
                      <a:rPr lang="es-ES" sz="1400" i="1">
                        <a:latin typeface="Cambria Math" panose="02040503050406030204" pitchFamily="18" charset="0"/>
                      </a:rPr>
                      <m:t>= </m:t>
                    </m:r>
                    <m:f>
                      <m:fPr>
                        <m:ctrlPr>
                          <a:rPr lang="es-ES" sz="1400" i="1">
                            <a:latin typeface="Cambria Math" panose="02040503050406030204" pitchFamily="18" charset="0"/>
                          </a:rPr>
                        </m:ctrlPr>
                      </m:fPr>
                      <m:num>
                        <m:r>
                          <a:rPr lang="es-ES" sz="1400" i="1">
                            <a:latin typeface="Cambria Math" panose="02040503050406030204" pitchFamily="18" charset="0"/>
                          </a:rPr>
                          <m:t>𝛼</m:t>
                        </m:r>
                      </m:num>
                      <m:den>
                        <m:r>
                          <a:rPr lang="es-ES" sz="1400" i="1">
                            <a:latin typeface="Cambria Math" panose="02040503050406030204" pitchFamily="18" charset="0"/>
                          </a:rPr>
                          <m:t>2</m:t>
                        </m:r>
                      </m:den>
                    </m:f>
                    <m:r>
                      <a:rPr lang="es-ES" sz="1400" i="1">
                        <a:latin typeface="Cambria Math" panose="02040503050406030204" pitchFamily="18" charset="0"/>
                      </a:rPr>
                      <m:t> </m:t>
                    </m:r>
                    <m:d>
                      <m:dPr>
                        <m:ctrlPr>
                          <a:rPr lang="es-ES" sz="1400" i="1">
                            <a:latin typeface="Cambria Math" panose="02040503050406030204" pitchFamily="18" charset="0"/>
                          </a:rPr>
                        </m:ctrlPr>
                      </m:dPr>
                      <m:e>
                        <m:sSub>
                          <m:sSubPr>
                            <m:ctrlPr>
                              <a:rPr lang="es-ES" sz="1400" i="1">
                                <a:latin typeface="Cambria Math" panose="02040503050406030204" pitchFamily="18" charset="0"/>
                              </a:rPr>
                            </m:ctrlPr>
                          </m:sSubPr>
                          <m:e>
                            <m:r>
                              <a:rPr lang="es-ES" sz="1400" i="1">
                                <a:latin typeface="Cambria Math" panose="02040503050406030204" pitchFamily="18" charset="0"/>
                              </a:rPr>
                              <m:t>𝛤</m:t>
                            </m:r>
                            <m:sSub>
                              <m:sSubPr>
                                <m:ctrlPr>
                                  <a:rPr lang="es-ES" sz="1400" i="1">
                                    <a:latin typeface="Cambria Math" panose="02040503050406030204" pitchFamily="18" charset="0"/>
                                  </a:rPr>
                                </m:ctrlPr>
                              </m:sSubPr>
                              <m:e>
                                <m:r>
                                  <a:rPr lang="es-ES" sz="1400" i="1">
                                    <a:latin typeface="Cambria Math" panose="02040503050406030204" pitchFamily="18" charset="0"/>
                                  </a:rPr>
                                  <m:t>𝑣</m:t>
                                </m:r>
                              </m:e>
                              <m:sub>
                                <m:r>
                                  <a:rPr lang="es-ES" sz="1400" i="1">
                                    <a:latin typeface="Cambria Math" panose="02040503050406030204" pitchFamily="18" charset="0"/>
                                  </a:rPr>
                                  <m:t>𝑔</m:t>
                                </m:r>
                              </m:sub>
                            </m:sSub>
                            <m:r>
                              <a:rPr lang="es-ES" sz="1400" i="1">
                                <a:latin typeface="Cambria Math" panose="02040503050406030204" pitchFamily="18" charset="0"/>
                              </a:rPr>
                              <m:t>𝑎</m:t>
                            </m:r>
                          </m:e>
                          <m:sub>
                            <m:r>
                              <a:rPr lang="es-ES" sz="1400" i="1">
                                <a:latin typeface="Cambria Math" panose="02040503050406030204" pitchFamily="18" charset="0"/>
                              </a:rPr>
                              <m:t>𝑜</m:t>
                            </m:r>
                          </m:sub>
                        </m:sSub>
                        <m:d>
                          <m:dPr>
                            <m:ctrlPr>
                              <a:rPr lang="es-ES" sz="1400" i="1">
                                <a:latin typeface="Cambria Math" panose="02040503050406030204" pitchFamily="18" charset="0"/>
                              </a:rPr>
                            </m:ctrlPr>
                          </m:dPr>
                          <m:e>
                            <m:r>
                              <a:rPr lang="es-ES" sz="1400" i="1">
                                <a:latin typeface="Cambria Math" panose="02040503050406030204" pitchFamily="18" charset="0"/>
                              </a:rPr>
                              <m:t>𝑁</m:t>
                            </m:r>
                            <m:d>
                              <m:dPr>
                                <m:ctrlPr>
                                  <a:rPr lang="es-ES" sz="1400" i="1">
                                    <a:latin typeface="Cambria Math" panose="02040503050406030204" pitchFamily="18" charset="0"/>
                                  </a:rPr>
                                </m:ctrlPr>
                              </m:dPr>
                              <m:e>
                                <m:r>
                                  <a:rPr lang="es-ES" sz="1400" i="1">
                                    <a:latin typeface="Cambria Math" panose="02040503050406030204" pitchFamily="18" charset="0"/>
                                  </a:rPr>
                                  <m:t>𝑡</m:t>
                                </m:r>
                              </m:e>
                            </m:d>
                            <m:r>
                              <a:rPr lang="es-ES" sz="1400" i="1">
                                <a:latin typeface="Cambria Math" panose="02040503050406030204" pitchFamily="18" charset="0"/>
                              </a:rPr>
                              <m:t>− </m:t>
                            </m:r>
                            <m:sSub>
                              <m:sSubPr>
                                <m:ctrlPr>
                                  <a:rPr lang="es-ES" sz="1400" i="1">
                                    <a:latin typeface="Cambria Math" panose="02040503050406030204" pitchFamily="18" charset="0"/>
                                  </a:rPr>
                                </m:ctrlPr>
                              </m:sSubPr>
                              <m:e>
                                <m:r>
                                  <a:rPr lang="es-ES" sz="1400" i="1">
                                    <a:latin typeface="Cambria Math" panose="02040503050406030204" pitchFamily="18" charset="0"/>
                                  </a:rPr>
                                  <m:t>𝑁</m:t>
                                </m:r>
                              </m:e>
                              <m:sub>
                                <m:r>
                                  <a:rPr lang="es-ES" sz="1400" i="1">
                                    <a:latin typeface="Cambria Math" panose="02040503050406030204" pitchFamily="18" charset="0"/>
                                  </a:rPr>
                                  <m:t>𝑝</m:t>
                                </m:r>
                              </m:sub>
                            </m:sSub>
                          </m:e>
                        </m:d>
                        <m:r>
                          <a:rPr lang="es-ES" sz="1400" i="1">
                            <a:latin typeface="Cambria Math" panose="02040503050406030204" pitchFamily="18" charset="0"/>
                          </a:rPr>
                          <m:t>−</m:t>
                        </m:r>
                        <m:f>
                          <m:fPr>
                            <m:ctrlPr>
                              <a:rPr lang="es-ES" sz="1400" i="1">
                                <a:latin typeface="Cambria Math" panose="02040503050406030204" pitchFamily="18" charset="0"/>
                              </a:rPr>
                            </m:ctrlPr>
                          </m:fPr>
                          <m:num>
                            <m:r>
                              <a:rPr lang="es-ES" sz="1400" i="1">
                                <a:latin typeface="Cambria Math" panose="02040503050406030204" pitchFamily="18" charset="0"/>
                              </a:rPr>
                              <m:t>1</m:t>
                            </m:r>
                          </m:num>
                          <m:den>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𝑝</m:t>
                                </m:r>
                              </m:sub>
                            </m:sSub>
                          </m:den>
                        </m:f>
                      </m:e>
                    </m:d>
                    <m:r>
                      <a:rPr lang="es-ES" sz="1400" b="0" i="1" smtClean="0">
                        <a:latin typeface="Cambria Math" panose="02040503050406030204" pitchFamily="18" charset="0"/>
                      </a:rPr>
                      <m:t>+</m:t>
                    </m:r>
                    <m:r>
                      <a:rPr lang="es-ES" sz="1400" i="1">
                        <a:latin typeface="Cambria Math" panose="02040503050406030204" pitchFamily="18" charset="0"/>
                      </a:rPr>
                      <m:t>𝑁</m:t>
                    </m:r>
                    <m:r>
                      <a:rPr lang="es-ES" sz="1400" i="1">
                        <a:latin typeface="Cambria Math" panose="02040503050406030204" pitchFamily="18" charset="0"/>
                      </a:rPr>
                      <m:t>(0,1)</m:t>
                    </m:r>
                    <m:rad>
                      <m:radPr>
                        <m:degHide m:val="on"/>
                        <m:ctrlPr>
                          <a:rPr lang="es-ES" sz="1400" i="1">
                            <a:latin typeface="Cambria Math" panose="02040503050406030204" pitchFamily="18" charset="0"/>
                          </a:rPr>
                        </m:ctrlPr>
                      </m:radPr>
                      <m:deg/>
                      <m:e>
                        <m:f>
                          <m:fPr>
                            <m:ctrlPr>
                              <a:rPr lang="es-ES" sz="1400" i="1">
                                <a:latin typeface="Cambria Math" panose="02040503050406030204" pitchFamily="18" charset="0"/>
                              </a:rPr>
                            </m:ctrlPr>
                          </m:fPr>
                          <m:num>
                            <m:r>
                              <a:rPr lang="es-ES" sz="1400" i="1">
                                <a:latin typeface="Cambria Math" panose="02040503050406030204" pitchFamily="18" charset="0"/>
                              </a:rPr>
                              <m:t>𝛤</m:t>
                            </m:r>
                            <m:sSub>
                              <m:sSubPr>
                                <m:ctrlPr>
                                  <a:rPr lang="es-ES" sz="1400" i="1">
                                    <a:latin typeface="Cambria Math" panose="02040503050406030204" pitchFamily="18" charset="0"/>
                                  </a:rPr>
                                </m:ctrlPr>
                              </m:sSubPr>
                              <m:e>
                                <m:r>
                                  <a:rPr lang="es-ES" sz="1400" i="1">
                                    <a:latin typeface="Cambria Math" panose="02040503050406030204" pitchFamily="18" charset="0"/>
                                  </a:rPr>
                                  <m:t>𝑣</m:t>
                                </m:r>
                              </m:e>
                              <m:sub>
                                <m:r>
                                  <a:rPr lang="es-ES" sz="1400" i="1">
                                    <a:latin typeface="Cambria Math" panose="02040503050406030204" pitchFamily="18" charset="0"/>
                                  </a:rPr>
                                  <m:t>𝑔</m:t>
                                </m:r>
                              </m:sub>
                            </m:sSub>
                            <m:sSub>
                              <m:sSubPr>
                                <m:ctrlPr>
                                  <a:rPr lang="es-ES" sz="1400" i="1">
                                    <a:latin typeface="Cambria Math" panose="02040503050406030204" pitchFamily="18" charset="0"/>
                                  </a:rPr>
                                </m:ctrlPr>
                              </m:sSubPr>
                              <m:e>
                                <m:r>
                                  <a:rPr lang="es-ES" sz="1400" i="1">
                                    <a:latin typeface="Cambria Math" panose="02040503050406030204" pitchFamily="18" charset="0"/>
                                  </a:rPr>
                                  <m:t>𝜎</m:t>
                                </m:r>
                              </m:e>
                              <m:sub>
                                <m:r>
                                  <a:rPr lang="es-ES" sz="1400" i="1">
                                    <a:latin typeface="Cambria Math" panose="02040503050406030204" pitchFamily="18" charset="0"/>
                                  </a:rPr>
                                  <m:t>𝑔</m:t>
                                </m:r>
                              </m:sub>
                            </m:sSub>
                            <m:r>
                              <a:rPr lang="es-ES" sz="1400" i="1">
                                <a:latin typeface="Cambria Math" panose="02040503050406030204" pitchFamily="18" charset="0"/>
                              </a:rPr>
                              <m:t>(</m:t>
                            </m:r>
                            <m:r>
                              <a:rPr lang="es-ES" sz="1400" i="1">
                                <a:latin typeface="Cambria Math" panose="02040503050406030204" pitchFamily="18" charset="0"/>
                              </a:rPr>
                              <m:t>𝑁</m:t>
                            </m:r>
                            <m:r>
                              <a:rPr lang="es-ES" sz="1400" i="1">
                                <a:latin typeface="Cambria Math" panose="02040503050406030204" pitchFamily="18" charset="0"/>
                              </a:rPr>
                              <m:t>(</m:t>
                            </m:r>
                            <m:r>
                              <a:rPr lang="es-ES" sz="1400" i="1">
                                <a:latin typeface="Cambria Math" panose="02040503050406030204" pitchFamily="18" charset="0"/>
                              </a:rPr>
                              <m:t>𝑡</m:t>
                            </m:r>
                            <m:r>
                              <a:rPr lang="es-ES" sz="1400" i="1">
                                <a:latin typeface="Cambria Math" panose="02040503050406030204" pitchFamily="18" charset="0"/>
                              </a:rPr>
                              <m:t>)−</m:t>
                            </m:r>
                            <m:sSub>
                              <m:sSubPr>
                                <m:ctrlPr>
                                  <a:rPr lang="es-ES" sz="1400" i="1">
                                    <a:latin typeface="Cambria Math" panose="02040503050406030204" pitchFamily="18" charset="0"/>
                                  </a:rPr>
                                </m:ctrlPr>
                              </m:sSubPr>
                              <m:e>
                                <m:r>
                                  <a:rPr lang="es-ES" sz="1400" i="1">
                                    <a:latin typeface="Cambria Math" panose="02040503050406030204" pitchFamily="18" charset="0"/>
                                  </a:rPr>
                                  <m:t>𝑁</m:t>
                                </m:r>
                              </m:e>
                              <m:sub>
                                <m:r>
                                  <a:rPr lang="es-ES" sz="1400" i="1">
                                    <a:latin typeface="Cambria Math" panose="02040503050406030204" pitchFamily="18" charset="0"/>
                                  </a:rPr>
                                  <m:t>0</m:t>
                                </m:r>
                              </m:sub>
                            </m:sSub>
                            <m:r>
                              <a:rPr lang="es-ES" sz="1400" i="1">
                                <a:latin typeface="Cambria Math" panose="02040503050406030204" pitchFamily="18" charset="0"/>
                              </a:rPr>
                              <m:t>)</m:t>
                            </m:r>
                          </m:num>
                          <m:den>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𝑛</m:t>
                                </m:r>
                              </m:sub>
                            </m:sSub>
                          </m:den>
                        </m:f>
                      </m:e>
                    </m:rad>
                  </m:oMath>
                </a14:m>
                <a:endParaRPr lang="es-ES" sz="1400" dirty="0"/>
              </a:p>
              <a:p>
                <a:pPr>
                  <a:buFont typeface="Arial" panose="020B0604020202020204" pitchFamily="34" charset="0"/>
                  <a:buChar char="•"/>
                </a:pPr>
                <a:endParaRPr lang="es-ES" dirty="0"/>
              </a:p>
              <a:p>
                <a:pPr marL="0" indent="0">
                  <a:buNone/>
                </a:pPr>
                <a:endParaRPr lang="es-ES" i="1" dirty="0"/>
              </a:p>
              <a:p>
                <a:pPr marL="0" indent="0">
                  <a:buNone/>
                </a:pPr>
                <a:endParaRPr lang="es-ES" i="1" dirty="0"/>
              </a:p>
            </p:txBody>
          </p:sp>
        </mc:Choice>
        <mc:Fallback xmlns="">
          <p:sp>
            <p:nvSpPr>
              <p:cNvPr id="3" name="Marcador de contenido 2">
                <a:extLst>
                  <a:ext uri="{FF2B5EF4-FFF2-40B4-BE49-F238E27FC236}">
                    <a16:creationId xmlns:a16="http://schemas.microsoft.com/office/drawing/2014/main" id="{5291C36E-49A9-4432-84D3-C0904A68D25E}"/>
                  </a:ext>
                </a:extLst>
              </p:cNvPr>
              <p:cNvSpPr>
                <a:spLocks noGrp="1" noRot="1" noChangeAspect="1" noMove="1" noResize="1" noEditPoints="1" noAdjustHandles="1" noChangeArrowheads="1" noChangeShapeType="1" noTextEdit="1"/>
              </p:cNvSpPr>
              <p:nvPr>
                <p:ph idx="1"/>
              </p:nvPr>
            </p:nvSpPr>
            <p:spPr>
              <a:xfrm>
                <a:off x="1097280" y="1845734"/>
                <a:ext cx="5462911" cy="3019881"/>
              </a:xfrm>
              <a:blipFill>
                <a:blip r:embed="rId3"/>
                <a:stretch>
                  <a:fillRect l="-2679" t="-2222"/>
                </a:stretch>
              </a:blipFill>
            </p:spPr>
            <p:txBody>
              <a:bodyPr/>
              <a:lstStyle/>
              <a:p>
                <a:r>
                  <a:rPr lang="es-ES">
                    <a:noFill/>
                  </a:rPr>
                  <a:t> </a:t>
                </a:r>
              </a:p>
            </p:txBody>
          </p:sp>
        </mc:Fallback>
      </mc:AlternateContent>
      <p:sp>
        <p:nvSpPr>
          <p:cNvPr id="4" name="Marcador de pie de página 3">
            <a:extLst>
              <a:ext uri="{FF2B5EF4-FFF2-40B4-BE49-F238E27FC236}">
                <a16:creationId xmlns:a16="http://schemas.microsoft.com/office/drawing/2014/main" xmlns="" id="{E5D11F73-19C7-48A2-BB08-633050794187}"/>
              </a:ext>
            </a:extLst>
          </p:cNvPr>
          <p:cNvSpPr>
            <a:spLocks noGrp="1"/>
          </p:cNvSpPr>
          <p:nvPr>
            <p:ph type="ftr" sz="quarter" idx="11"/>
          </p:nvPr>
        </p:nvSpPr>
        <p:spPr/>
        <p:txBody>
          <a:bodyPr/>
          <a:lstStyle/>
          <a:p>
            <a:r>
              <a:rPr lang="es-ES"/>
              <a:t>Comunicaciones ópticas - Santiago Jiménez Ortiz</a:t>
            </a:r>
          </a:p>
        </p:txBody>
      </p: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xmlns="" id="{D4AC17E6-642E-4C25-B78E-76AA5BFF0C48}"/>
                  </a:ext>
                </a:extLst>
              </p:cNvPr>
              <p:cNvSpPr txBox="1"/>
              <p:nvPr/>
            </p:nvSpPr>
            <p:spPr>
              <a:xfrm>
                <a:off x="7475989" y="2889172"/>
                <a:ext cx="2938546" cy="1079655"/>
              </a:xfrm>
              <a:prstGeom prst="rect">
                <a:avLst/>
              </a:prstGeom>
              <a:noFill/>
            </p:spPr>
            <p:txBody>
              <a:bodyPr wrap="square" rtlCol="0">
                <a:spAutoFit/>
              </a:bodyPr>
              <a:lstStyle/>
              <a:p>
                <a:pPr marL="285750" indent="-285750">
                  <a:lnSpc>
                    <a:spcPct val="150000"/>
                  </a:lnSpc>
                  <a:buClr>
                    <a:schemeClr val="accent1"/>
                  </a:buClr>
                  <a:buFont typeface="Arial" panose="020B0604020202020204" pitchFamily="34" charset="0"/>
                  <a:buChar char="•"/>
                </a:pPr>
                <a:r>
                  <a:rPr lang="es-ES" dirty="0"/>
                  <a:t>Potencia: </a:t>
                </a:r>
                <a14:m>
                  <m:oMath xmlns:m="http://schemas.openxmlformats.org/officeDocument/2006/math">
                    <m:r>
                      <a:rPr lang="es-ES" sz="1400" i="1">
                        <a:latin typeface="Cambria Math" panose="02040503050406030204" pitchFamily="18" charset="0"/>
                      </a:rPr>
                      <m:t>𝑚</m:t>
                    </m:r>
                    <m:d>
                      <m:dPr>
                        <m:ctrlPr>
                          <a:rPr lang="es-ES" sz="1400" i="1">
                            <a:latin typeface="Cambria Math" panose="02040503050406030204" pitchFamily="18" charset="0"/>
                          </a:rPr>
                        </m:ctrlPr>
                      </m:dPr>
                      <m:e>
                        <m:r>
                          <a:rPr lang="es-ES" sz="1400" i="1">
                            <a:latin typeface="Cambria Math" panose="02040503050406030204" pitchFamily="18" charset="0"/>
                          </a:rPr>
                          <m:t>𝑡</m:t>
                        </m:r>
                      </m:e>
                    </m:d>
                    <m:r>
                      <a:rPr lang="es-ES" sz="1400" i="1">
                        <a:latin typeface="Cambria Math" panose="02040503050406030204" pitchFamily="18" charset="0"/>
                      </a:rPr>
                      <m:t>= </m:t>
                    </m:r>
                    <m:f>
                      <m:fPr>
                        <m:ctrlPr>
                          <a:rPr lang="es-ES" sz="1400" i="1">
                            <a:latin typeface="Cambria Math" panose="02040503050406030204" pitchFamily="18" charset="0"/>
                          </a:rPr>
                        </m:ctrlPr>
                      </m:fPr>
                      <m:num>
                        <m:r>
                          <a:rPr lang="es-ES" sz="1400" i="1">
                            <a:latin typeface="Cambria Math" panose="02040503050406030204" pitchFamily="18" charset="0"/>
                          </a:rPr>
                          <m:t>𝑆</m:t>
                        </m:r>
                        <m:d>
                          <m:dPr>
                            <m:ctrlPr>
                              <a:rPr lang="es-ES" sz="1400" i="1">
                                <a:latin typeface="Cambria Math" panose="02040503050406030204" pitchFamily="18" charset="0"/>
                              </a:rPr>
                            </m:ctrlPr>
                          </m:dPr>
                          <m:e>
                            <m:r>
                              <a:rPr lang="es-ES" sz="1400" i="1">
                                <a:latin typeface="Cambria Math" panose="02040503050406030204" pitchFamily="18" charset="0"/>
                              </a:rPr>
                              <m:t>𝑡</m:t>
                            </m:r>
                          </m:e>
                        </m:d>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sSub>
                          <m:sSubPr>
                            <m:ctrlPr>
                              <a:rPr lang="es-ES" sz="1400" i="1">
                                <a:latin typeface="Cambria Math" panose="02040503050406030204" pitchFamily="18" charset="0"/>
                              </a:rPr>
                            </m:ctrlPr>
                          </m:sSubPr>
                          <m:e>
                            <m:r>
                              <a:rPr lang="es-ES" sz="1400" i="1">
                                <a:latin typeface="Cambria Math" panose="02040503050406030204" pitchFamily="18" charset="0"/>
                              </a:rPr>
                              <m:t>𝜂</m:t>
                            </m:r>
                          </m:e>
                          <m:sub>
                            <m:r>
                              <a:rPr lang="es-ES" sz="1400" i="1">
                                <a:latin typeface="Cambria Math" panose="02040503050406030204" pitchFamily="18" charset="0"/>
                              </a:rPr>
                              <m:t>0</m:t>
                            </m:r>
                          </m:sub>
                        </m:sSub>
                        <m:r>
                          <a:rPr lang="es-ES" sz="1400" i="1">
                            <a:latin typeface="Cambria Math" panose="02040503050406030204" pitchFamily="18" charset="0"/>
                          </a:rPr>
                          <m:t>h𝑣</m:t>
                        </m:r>
                      </m:num>
                      <m:den>
                        <m:r>
                          <a:rPr lang="es-ES" sz="1400" i="1">
                            <a:latin typeface="Cambria Math" panose="02040503050406030204" pitchFamily="18" charset="0"/>
                          </a:rPr>
                          <m:t>2</m:t>
                        </m:r>
                        <m:r>
                          <a:rPr lang="es-ES" sz="1400" i="1">
                            <a:latin typeface="Cambria Math" panose="02040503050406030204" pitchFamily="18" charset="0"/>
                          </a:rPr>
                          <m:t>𝛤</m:t>
                        </m:r>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𝑝</m:t>
                            </m:r>
                          </m:sub>
                        </m:sSub>
                      </m:den>
                    </m:f>
                  </m:oMath>
                </a14:m>
                <a:endParaRPr lang="es-ES" dirty="0"/>
              </a:p>
              <a:p>
                <a:pPr marL="285750" indent="-285750">
                  <a:lnSpc>
                    <a:spcPct val="150000"/>
                  </a:lnSpc>
                  <a:buClr>
                    <a:schemeClr val="accent1"/>
                  </a:buClr>
                  <a:buFont typeface="Arial" panose="020B0604020202020204" pitchFamily="34" charset="0"/>
                  <a:buChar char="•"/>
                </a:pPr>
                <a:r>
                  <a:rPr lang="es-ES" i="1" dirty="0" err="1"/>
                  <a:t>Chirp</a:t>
                </a:r>
                <a:r>
                  <a:rPr lang="es-ES" dirty="0"/>
                  <a:t>:  </a:t>
                </a:r>
                <a14:m>
                  <m:oMath xmlns:m="http://schemas.openxmlformats.org/officeDocument/2006/math">
                    <m:r>
                      <m:rPr>
                        <m:sty m:val="p"/>
                      </m:rPr>
                      <a:rPr lang="es-ES" sz="1400">
                        <a:latin typeface="Cambria Math" panose="02040503050406030204" pitchFamily="18" charset="0"/>
                      </a:rPr>
                      <m:t>Δv</m:t>
                    </m:r>
                    <m:d>
                      <m:dPr>
                        <m:ctrlPr>
                          <a:rPr lang="es-ES" sz="1400" i="1">
                            <a:latin typeface="Cambria Math" panose="02040503050406030204" pitchFamily="18" charset="0"/>
                          </a:rPr>
                        </m:ctrlPr>
                      </m:dPr>
                      <m:e>
                        <m:r>
                          <m:rPr>
                            <m:sty m:val="p"/>
                          </m:rPr>
                          <a:rPr lang="es-ES" sz="1400">
                            <a:latin typeface="Cambria Math" panose="02040503050406030204" pitchFamily="18" charset="0"/>
                          </a:rPr>
                          <m:t>t</m:t>
                        </m:r>
                      </m:e>
                    </m:d>
                    <m:r>
                      <a:rPr lang="es-ES" sz="1400" i="1">
                        <a:latin typeface="Cambria Math" panose="02040503050406030204" pitchFamily="18" charset="0"/>
                      </a:rPr>
                      <m:t>=</m:t>
                    </m:r>
                    <m:f>
                      <m:fPr>
                        <m:ctrlPr>
                          <a:rPr lang="es-ES" sz="1400" i="1">
                            <a:latin typeface="Cambria Math" panose="02040503050406030204" pitchFamily="18" charset="0"/>
                          </a:rPr>
                        </m:ctrlPr>
                      </m:fPr>
                      <m:num>
                        <m:r>
                          <a:rPr lang="es-ES" sz="1400" i="1">
                            <a:latin typeface="Cambria Math" panose="02040503050406030204" pitchFamily="18" charset="0"/>
                          </a:rPr>
                          <m:t>1</m:t>
                        </m:r>
                      </m:num>
                      <m:den>
                        <m:r>
                          <a:rPr lang="es-ES" sz="1400" i="1">
                            <a:latin typeface="Cambria Math" panose="02040503050406030204" pitchFamily="18" charset="0"/>
                          </a:rPr>
                          <m:t>2</m:t>
                        </m:r>
                        <m:r>
                          <a:rPr lang="es-ES" sz="1400" i="1">
                            <a:latin typeface="Cambria Math" panose="02040503050406030204" pitchFamily="18" charset="0"/>
                          </a:rPr>
                          <m:t>𝜋</m:t>
                        </m:r>
                      </m:den>
                    </m:f>
                    <m:r>
                      <a:rPr lang="es-ES" sz="1400" i="1">
                        <a:latin typeface="Cambria Math" panose="02040503050406030204" pitchFamily="18" charset="0"/>
                      </a:rPr>
                      <m:t> </m:t>
                    </m:r>
                    <m:f>
                      <m:fPr>
                        <m:ctrlPr>
                          <a:rPr lang="es-ES" sz="1400" i="1">
                            <a:latin typeface="Cambria Math" panose="02040503050406030204" pitchFamily="18" charset="0"/>
                          </a:rPr>
                        </m:ctrlPr>
                      </m:fPr>
                      <m:num>
                        <m:r>
                          <a:rPr lang="es-ES" sz="1400" i="1">
                            <a:latin typeface="Cambria Math" panose="02040503050406030204" pitchFamily="18" charset="0"/>
                          </a:rPr>
                          <m:t>𝑑</m:t>
                        </m:r>
                        <m:sSub>
                          <m:sSubPr>
                            <m:ctrlPr>
                              <a:rPr lang="es-ES" sz="1400" i="1">
                                <a:latin typeface="Cambria Math" panose="02040503050406030204" pitchFamily="18" charset="0"/>
                              </a:rPr>
                            </m:ctrlPr>
                          </m:sSubPr>
                          <m:e>
                            <m:r>
                              <a:rPr lang="es-ES" sz="1400" i="1">
                                <a:latin typeface="Cambria Math" panose="02040503050406030204" pitchFamily="18" charset="0"/>
                              </a:rPr>
                              <m:t>ф</m:t>
                            </m:r>
                          </m:e>
                          <m:sub>
                            <m:r>
                              <a:rPr lang="es-ES" sz="1400" i="1">
                                <a:latin typeface="Cambria Math" panose="02040503050406030204" pitchFamily="18" charset="0"/>
                              </a:rPr>
                              <m:t>𝑚</m:t>
                            </m:r>
                          </m:sub>
                        </m:sSub>
                        <m:r>
                          <a:rPr lang="es-ES" sz="1400" i="1">
                            <a:latin typeface="Cambria Math" panose="02040503050406030204" pitchFamily="18" charset="0"/>
                          </a:rPr>
                          <m:t>(</m:t>
                        </m:r>
                        <m:r>
                          <a:rPr lang="es-ES" sz="1400" i="1">
                            <a:latin typeface="Cambria Math" panose="02040503050406030204" pitchFamily="18" charset="0"/>
                          </a:rPr>
                          <m:t>𝑡</m:t>
                        </m:r>
                        <m:r>
                          <a:rPr lang="es-ES" sz="1400" i="1">
                            <a:latin typeface="Cambria Math" panose="02040503050406030204" pitchFamily="18" charset="0"/>
                          </a:rPr>
                          <m:t>)</m:t>
                        </m:r>
                      </m:num>
                      <m:den>
                        <m:r>
                          <a:rPr lang="es-ES" sz="1400" i="1">
                            <a:latin typeface="Cambria Math" panose="02040503050406030204" pitchFamily="18" charset="0"/>
                          </a:rPr>
                          <m:t>𝑑𝑡</m:t>
                        </m:r>
                      </m:den>
                    </m:f>
                  </m:oMath>
                </a14:m>
                <a:endParaRPr lang="es-ES" sz="1400" dirty="0"/>
              </a:p>
            </p:txBody>
          </p:sp>
        </mc:Choice>
        <mc:Fallback xmlns="">
          <p:sp>
            <p:nvSpPr>
              <p:cNvPr id="7" name="CuadroTexto 6">
                <a:extLst>
                  <a:ext uri="{FF2B5EF4-FFF2-40B4-BE49-F238E27FC236}">
                    <a16:creationId xmlns:a16="http://schemas.microsoft.com/office/drawing/2014/main" id="{D4AC17E6-642E-4C25-B78E-76AA5BFF0C48}"/>
                  </a:ext>
                </a:extLst>
              </p:cNvPr>
              <p:cNvSpPr txBox="1">
                <a:spLocks noRot="1" noChangeAspect="1" noMove="1" noResize="1" noEditPoints="1" noAdjustHandles="1" noChangeArrowheads="1" noChangeShapeType="1" noTextEdit="1"/>
              </p:cNvSpPr>
              <p:nvPr/>
            </p:nvSpPr>
            <p:spPr>
              <a:xfrm>
                <a:off x="7475989" y="2889172"/>
                <a:ext cx="2938546" cy="1079655"/>
              </a:xfrm>
              <a:prstGeom prst="rect">
                <a:avLst/>
              </a:prstGeom>
              <a:blipFill>
                <a:blip r:embed="rId4"/>
                <a:stretch>
                  <a:fillRect l="-1245" b="-5650"/>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xmlns="" id="{61EF5CE4-497D-4C0F-A75D-C081A47A5227}"/>
                  </a:ext>
                </a:extLst>
              </p:cNvPr>
              <p:cNvSpPr txBox="1"/>
              <p:nvPr/>
            </p:nvSpPr>
            <p:spPr>
              <a:xfrm>
                <a:off x="945719" y="4865615"/>
                <a:ext cx="10149001" cy="1755865"/>
              </a:xfrm>
              <a:prstGeom prst="rect">
                <a:avLst/>
              </a:prstGeom>
              <a:noFill/>
            </p:spPr>
            <p:txBody>
              <a:bodyPr wrap="square" numCol="1" rtlCol="0">
                <a:spAutoFit/>
              </a:bodyPr>
              <a:lstStyle/>
              <a:p>
                <a:pPr marL="285750" indent="-285750">
                  <a:buClr>
                    <a:schemeClr val="accent1"/>
                  </a:buClr>
                  <a:buFont typeface="Arial" panose="020B0604020202020204" pitchFamily="34" charset="0"/>
                  <a:buChar char="•"/>
                </a:pPr>
                <a:r>
                  <a:rPr lang="es-ES" dirty="0"/>
                  <a:t>Estados iniciales</a:t>
                </a:r>
              </a:p>
              <a:p>
                <a:pPr>
                  <a:buClr>
                    <a:schemeClr val="accent1"/>
                  </a:buClr>
                </a:pPr>
                <a:endParaRPr lang="es-ES" dirty="0"/>
              </a:p>
              <a:p>
                <a:pPr>
                  <a:buClr>
                    <a:schemeClr val="accent1"/>
                  </a:buClr>
                </a:pPr>
                <a14:m>
                  <m:oMath xmlns:m="http://schemas.openxmlformats.org/officeDocument/2006/math">
                    <m:r>
                      <a:rPr lang="es-ES" sz="1400" i="1">
                        <a:latin typeface="Cambria Math" panose="02040503050406030204" pitchFamily="18" charset="0"/>
                      </a:rPr>
                      <m:t>𝑁</m:t>
                    </m:r>
                    <m:d>
                      <m:dPr>
                        <m:ctrlPr>
                          <a:rPr lang="es-ES" sz="1400" i="1">
                            <a:latin typeface="Cambria Math" panose="02040503050406030204" pitchFamily="18" charset="0"/>
                          </a:rPr>
                        </m:ctrlPr>
                      </m:dPr>
                      <m:e>
                        <m:r>
                          <a:rPr lang="es-ES" sz="1400" i="1">
                            <a:latin typeface="Cambria Math" panose="02040503050406030204" pitchFamily="18" charset="0"/>
                          </a:rPr>
                          <m:t>0</m:t>
                        </m:r>
                      </m:e>
                    </m:d>
                    <m:r>
                      <a:rPr lang="es-ES" sz="1400" i="1">
                        <a:latin typeface="Cambria Math" panose="02040503050406030204" pitchFamily="18" charset="0"/>
                      </a:rPr>
                      <m:t>=</m:t>
                    </m:r>
                    <m:f>
                      <m:fPr>
                        <m:ctrlPr>
                          <a:rPr lang="es-ES" sz="1400" i="1">
                            <a:latin typeface="Cambria Math" panose="02040503050406030204" pitchFamily="18" charset="0"/>
                          </a:rPr>
                        </m:ctrlPr>
                      </m:fPr>
                      <m:num>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𝑛</m:t>
                            </m:r>
                          </m:sub>
                        </m:sSub>
                      </m:num>
                      <m:den>
                        <m:d>
                          <m:dPr>
                            <m:ctrlPr>
                              <a:rPr lang="es-ES" sz="1400" i="1">
                                <a:latin typeface="Cambria Math" panose="02040503050406030204" pitchFamily="18" charset="0"/>
                              </a:rPr>
                            </m:ctrlPr>
                          </m:dPr>
                          <m:e>
                            <m:r>
                              <a:rPr lang="es-ES" sz="1400" i="1">
                                <a:latin typeface="Cambria Math" panose="02040503050406030204" pitchFamily="18" charset="0"/>
                              </a:rPr>
                              <m:t>𝛽</m:t>
                            </m:r>
                            <m:r>
                              <a:rPr lang="es-ES" sz="1400" i="1">
                                <a:latin typeface="Cambria Math" panose="02040503050406030204" pitchFamily="18" charset="0"/>
                              </a:rPr>
                              <m:t>−1</m:t>
                            </m:r>
                          </m:e>
                        </m:d>
                      </m:den>
                    </m:f>
                    <m:d>
                      <m:dPr>
                        <m:ctrlPr>
                          <a:rPr lang="es-ES" sz="1400" i="1">
                            <a:latin typeface="Cambria Math" panose="02040503050406030204" pitchFamily="18" charset="0"/>
                          </a:rPr>
                        </m:ctrlPr>
                      </m:dPr>
                      <m:e>
                        <m:f>
                          <m:fPr>
                            <m:ctrlPr>
                              <a:rPr lang="es-ES" sz="1400" i="1">
                                <a:latin typeface="Cambria Math" panose="02040503050406030204" pitchFamily="18" charset="0"/>
                              </a:rPr>
                            </m:ctrlPr>
                          </m:fPr>
                          <m:num>
                            <m:r>
                              <a:rPr lang="es-ES" sz="1400" i="1">
                                <a:latin typeface="Cambria Math" panose="02040503050406030204" pitchFamily="18" charset="0"/>
                              </a:rPr>
                              <m:t>𝑆</m:t>
                            </m:r>
                            <m:r>
                              <a:rPr lang="es-ES" sz="1400" i="1">
                                <a:latin typeface="Cambria Math" panose="02040503050406030204" pitchFamily="18" charset="0"/>
                              </a:rPr>
                              <m:t>(0)</m:t>
                            </m:r>
                          </m:num>
                          <m:den>
                            <m:r>
                              <m:rPr>
                                <m:sty m:val="p"/>
                              </m:rPr>
                              <a:rPr lang="es-ES" sz="1400">
                                <a:latin typeface="Cambria Math" panose="02040503050406030204" pitchFamily="18" charset="0"/>
                              </a:rPr>
                              <m:t>Γ</m:t>
                            </m:r>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𝑝</m:t>
                                </m:r>
                              </m:sub>
                            </m:sSub>
                          </m:den>
                        </m:f>
                        <m:r>
                          <a:rPr lang="es-ES" sz="1400" i="1">
                            <a:latin typeface="Cambria Math" panose="02040503050406030204" pitchFamily="18" charset="0"/>
                          </a:rPr>
                          <m:t>− </m:t>
                        </m:r>
                        <m:f>
                          <m:fPr>
                            <m:ctrlPr>
                              <a:rPr lang="es-ES" sz="1400" i="1">
                                <a:latin typeface="Cambria Math" panose="02040503050406030204" pitchFamily="18" charset="0"/>
                              </a:rPr>
                            </m:ctrlPr>
                          </m:fPr>
                          <m:num>
                            <m:sSub>
                              <m:sSubPr>
                                <m:ctrlPr>
                                  <a:rPr lang="es-ES" sz="1400" i="1">
                                    <a:latin typeface="Cambria Math" panose="02040503050406030204" pitchFamily="18" charset="0"/>
                                  </a:rPr>
                                </m:ctrlPr>
                              </m:sSubPr>
                              <m:e>
                                <m:r>
                                  <a:rPr lang="es-ES" sz="1400" i="1">
                                    <a:latin typeface="Cambria Math" panose="02040503050406030204" pitchFamily="18" charset="0"/>
                                  </a:rPr>
                                  <m:t>𝐼</m:t>
                                </m:r>
                              </m:e>
                              <m:sub>
                                <m:r>
                                  <a:rPr lang="es-ES" sz="1400" i="1">
                                    <a:latin typeface="Cambria Math" panose="02040503050406030204" pitchFamily="18" charset="0"/>
                                  </a:rPr>
                                  <m:t>𝑏𝑖𝑎𝑠</m:t>
                                </m:r>
                              </m:sub>
                            </m:sSub>
                          </m:num>
                          <m:den>
                            <m:r>
                              <a:rPr lang="es-ES" sz="1400" i="1">
                                <a:latin typeface="Cambria Math" panose="02040503050406030204" pitchFamily="18" charset="0"/>
                              </a:rPr>
                              <m:t>𝑞</m:t>
                            </m:r>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den>
                        </m:f>
                      </m:e>
                    </m:d>
                  </m:oMath>
                </a14:m>
                <a:r>
                  <a:rPr lang="es-ES" sz="1400" dirty="0"/>
                  <a:t>			 </a:t>
                </a:r>
                <a14:m>
                  <m:oMath xmlns:m="http://schemas.openxmlformats.org/officeDocument/2006/math">
                    <m:r>
                      <a:rPr lang="es-ES" sz="1400" i="1">
                        <a:latin typeface="Cambria Math" panose="02040503050406030204" pitchFamily="18" charset="0"/>
                      </a:rPr>
                      <m:t>𝑆</m:t>
                    </m:r>
                    <m:r>
                      <a:rPr lang="es-ES" sz="1400" i="1">
                        <a:latin typeface="Cambria Math" panose="02040503050406030204" pitchFamily="18" charset="0"/>
                      </a:rPr>
                      <m:t>(0)=</m:t>
                    </m:r>
                    <m:f>
                      <m:fPr>
                        <m:ctrlPr>
                          <a:rPr lang="es-ES" sz="1400" i="1">
                            <a:latin typeface="Cambria Math" panose="02040503050406030204" pitchFamily="18" charset="0"/>
                          </a:rPr>
                        </m:ctrlPr>
                      </m:fPr>
                      <m:num>
                        <m:r>
                          <a:rPr lang="es-ES" sz="1400" i="1">
                            <a:latin typeface="Cambria Math" panose="02040503050406030204" pitchFamily="18" charset="0"/>
                          </a:rPr>
                          <m:t>𝑞</m:t>
                        </m:r>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d>
                          <m:dPr>
                            <m:ctrlPr>
                              <a:rPr lang="es-ES" sz="1400" i="1">
                                <a:latin typeface="Cambria Math" panose="02040503050406030204" pitchFamily="18" charset="0"/>
                              </a:rPr>
                            </m:ctrlPr>
                          </m:dPr>
                          <m:e>
                            <m:r>
                              <a:rPr lang="es-ES" sz="1400" i="1">
                                <a:latin typeface="Cambria Math" panose="02040503050406030204" pitchFamily="18" charset="0"/>
                              </a:rPr>
                              <m:t>𝛽</m:t>
                            </m:r>
                            <m:r>
                              <a:rPr lang="es-ES" sz="1400" i="1">
                                <a:latin typeface="Cambria Math" panose="02040503050406030204" pitchFamily="18" charset="0"/>
                              </a:rPr>
                              <m:t>−1</m:t>
                            </m:r>
                          </m:e>
                        </m:d>
                        <m:d>
                          <m:dPr>
                            <m:begChr m:val="["/>
                            <m:endChr m:val="]"/>
                            <m:ctrlPr>
                              <a:rPr lang="es-ES" sz="1400" i="1">
                                <a:latin typeface="Cambria Math" panose="02040503050406030204" pitchFamily="18" charset="0"/>
                              </a:rPr>
                            </m:ctrlPr>
                          </m:dPr>
                          <m:e>
                            <m:r>
                              <a:rPr lang="es-ES" sz="1400" i="1">
                                <a:latin typeface="Cambria Math" panose="02040503050406030204" pitchFamily="18" charset="0"/>
                              </a:rPr>
                              <m:t>1+</m:t>
                            </m:r>
                            <m:sSub>
                              <m:sSubPr>
                                <m:ctrlPr>
                                  <a:rPr lang="es-ES" sz="1400" i="1">
                                    <a:latin typeface="Cambria Math" panose="02040503050406030204" pitchFamily="18" charset="0"/>
                                  </a:rPr>
                                </m:ctrlPr>
                              </m:sSubPr>
                              <m:e>
                                <m:r>
                                  <a:rPr lang="es-ES" sz="1400" i="1">
                                    <a:latin typeface="Cambria Math" panose="02040503050406030204" pitchFamily="18" charset="0"/>
                                  </a:rPr>
                                  <m:t>𝑁</m:t>
                                </m:r>
                              </m:e>
                              <m:sub>
                                <m:r>
                                  <a:rPr lang="es-ES" sz="1400" i="1">
                                    <a:latin typeface="Cambria Math" panose="02040503050406030204" pitchFamily="18" charset="0"/>
                                  </a:rPr>
                                  <m:t>0</m:t>
                                </m:r>
                              </m:sub>
                            </m:sSub>
                            <m:r>
                              <m:rPr>
                                <m:sty m:val="p"/>
                              </m:rPr>
                              <a:rPr lang="es-ES" sz="1400">
                                <a:latin typeface="Cambria Math" panose="02040503050406030204" pitchFamily="18" charset="0"/>
                              </a:rPr>
                              <m:t>Γ</m:t>
                            </m:r>
                            <m:sSub>
                              <m:sSubPr>
                                <m:ctrlPr>
                                  <a:rPr lang="es-ES" sz="1400" i="1">
                                    <a:latin typeface="Cambria Math" panose="02040503050406030204" pitchFamily="18" charset="0"/>
                                  </a:rPr>
                                </m:ctrlPr>
                              </m:sSubPr>
                              <m:e>
                                <m:r>
                                  <a:rPr lang="es-ES" sz="1400" i="1">
                                    <a:latin typeface="Cambria Math" panose="02040503050406030204" pitchFamily="18" charset="0"/>
                                  </a:rPr>
                                  <m:t>𝑎</m:t>
                                </m:r>
                              </m:e>
                              <m:sub>
                                <m:r>
                                  <a:rPr lang="es-ES" sz="1400" i="1">
                                    <a:latin typeface="Cambria Math" panose="02040503050406030204" pitchFamily="18" charset="0"/>
                                  </a:rPr>
                                  <m:t>0</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𝑣</m:t>
                                </m:r>
                              </m:e>
                              <m:sub>
                                <m:r>
                                  <a:rPr lang="es-ES" sz="1400" i="1">
                                    <a:latin typeface="Cambria Math" panose="02040503050406030204" pitchFamily="18" charset="0"/>
                                  </a:rPr>
                                  <m:t>𝑔</m:t>
                                </m:r>
                              </m:sub>
                            </m:sSub>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𝑝</m:t>
                                </m:r>
                              </m:sub>
                            </m:sSub>
                          </m:e>
                        </m:d>
                        <m:r>
                          <a:rPr lang="es-ES" sz="1400" i="1">
                            <a:latin typeface="Cambria Math" panose="02040503050406030204" pitchFamily="18" charset="0"/>
                          </a:rPr>
                          <m:t>+</m:t>
                        </m:r>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𝑛</m:t>
                            </m:r>
                          </m:sub>
                        </m:sSub>
                        <m:sSub>
                          <m:sSubPr>
                            <m:ctrlPr>
                              <a:rPr lang="es-ES" sz="1400" i="1">
                                <a:latin typeface="Cambria Math" panose="02040503050406030204" pitchFamily="18" charset="0"/>
                              </a:rPr>
                            </m:ctrlPr>
                          </m:sSubPr>
                          <m:e>
                            <m:r>
                              <a:rPr lang="es-ES" sz="1400" i="1">
                                <a:latin typeface="Cambria Math" panose="02040503050406030204" pitchFamily="18" charset="0"/>
                              </a:rPr>
                              <m:t>𝐼</m:t>
                            </m:r>
                          </m:e>
                          <m:sub>
                            <m:r>
                              <a:rPr lang="es-ES" sz="1400" i="1">
                                <a:latin typeface="Cambria Math" panose="02040503050406030204" pitchFamily="18" charset="0"/>
                              </a:rPr>
                              <m:t>𝑏𝑖𝑎𝑠</m:t>
                            </m:r>
                          </m:sub>
                        </m:sSub>
                        <m:r>
                          <m:rPr>
                            <m:sty m:val="p"/>
                          </m:rPr>
                          <a:rPr lang="es-ES" sz="1400">
                            <a:latin typeface="Cambria Math" panose="02040503050406030204" pitchFamily="18" charset="0"/>
                          </a:rPr>
                          <m:t>Γ</m:t>
                        </m:r>
                        <m:sSub>
                          <m:sSubPr>
                            <m:ctrlPr>
                              <a:rPr lang="es-ES" sz="1400" i="1">
                                <a:latin typeface="Cambria Math" panose="02040503050406030204" pitchFamily="18" charset="0"/>
                              </a:rPr>
                            </m:ctrlPr>
                          </m:sSubPr>
                          <m:e>
                            <m:r>
                              <a:rPr lang="es-ES" sz="1400" i="1">
                                <a:latin typeface="Cambria Math" panose="02040503050406030204" pitchFamily="18" charset="0"/>
                              </a:rPr>
                              <m:t>𝑎</m:t>
                            </m:r>
                          </m:e>
                          <m:sub>
                            <m:r>
                              <a:rPr lang="es-ES" sz="1400" i="1">
                                <a:latin typeface="Cambria Math" panose="02040503050406030204" pitchFamily="18" charset="0"/>
                              </a:rPr>
                              <m:t>0</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𝑣</m:t>
                            </m:r>
                          </m:e>
                          <m:sub>
                            <m:r>
                              <a:rPr lang="es-ES" sz="1400" i="1">
                                <a:latin typeface="Cambria Math" panose="02040503050406030204" pitchFamily="18" charset="0"/>
                              </a:rPr>
                              <m:t>𝑔</m:t>
                            </m:r>
                          </m:sub>
                        </m:sSub>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𝑝</m:t>
                            </m:r>
                          </m:sub>
                        </m:sSub>
                      </m:num>
                      <m:den>
                        <m:r>
                          <a:rPr lang="es-ES" sz="1400" i="1">
                            <a:latin typeface="Cambria Math" panose="02040503050406030204" pitchFamily="18" charset="0"/>
                          </a:rPr>
                          <m:t>𝑞</m:t>
                        </m:r>
                        <m:sSub>
                          <m:sSubPr>
                            <m:ctrlPr>
                              <a:rPr lang="es-ES" sz="1400" i="1">
                                <a:latin typeface="Cambria Math" panose="02040503050406030204" pitchFamily="18" charset="0"/>
                              </a:rPr>
                            </m:ctrlPr>
                          </m:sSubPr>
                          <m:e>
                            <m:r>
                              <a:rPr lang="es-ES" sz="1400" i="1">
                                <a:latin typeface="Cambria Math" panose="02040503050406030204" pitchFamily="18" charset="0"/>
                              </a:rPr>
                              <m:t>𝑉</m:t>
                            </m:r>
                          </m:e>
                          <m:sub>
                            <m:r>
                              <a:rPr lang="es-ES" sz="1400" i="1">
                                <a:latin typeface="Cambria Math" panose="02040503050406030204" pitchFamily="18" charset="0"/>
                              </a:rPr>
                              <m:t>𝑎</m:t>
                            </m:r>
                          </m:sub>
                        </m:sSub>
                        <m:d>
                          <m:dPr>
                            <m:begChr m:val="["/>
                            <m:endChr m:val="]"/>
                            <m:ctrlPr>
                              <a:rPr lang="es-ES" sz="1400" i="1">
                                <a:latin typeface="Cambria Math" panose="02040503050406030204" pitchFamily="18" charset="0"/>
                              </a:rPr>
                            </m:ctrlPr>
                          </m:dPr>
                          <m:e>
                            <m:sSub>
                              <m:sSubPr>
                                <m:ctrlPr>
                                  <a:rPr lang="es-ES" sz="1400" i="1">
                                    <a:latin typeface="Cambria Math" panose="02040503050406030204" pitchFamily="18" charset="0"/>
                                  </a:rPr>
                                </m:ctrlPr>
                              </m:sSubPr>
                              <m:e>
                                <m:r>
                                  <a:rPr lang="es-ES" sz="1400" i="1">
                                    <a:latin typeface="Cambria Math" panose="02040503050406030204" pitchFamily="18" charset="0"/>
                                  </a:rPr>
                                  <m:t>𝜏</m:t>
                                </m:r>
                              </m:e>
                              <m:sub>
                                <m:r>
                                  <a:rPr lang="es-ES" sz="1400" i="1">
                                    <a:latin typeface="Cambria Math" panose="02040503050406030204" pitchFamily="18" charset="0"/>
                                  </a:rPr>
                                  <m:t>𝑛</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𝑎</m:t>
                                </m:r>
                              </m:e>
                              <m:sub>
                                <m:r>
                                  <a:rPr lang="es-ES" sz="1400" i="1">
                                    <a:latin typeface="Cambria Math" panose="02040503050406030204" pitchFamily="18" charset="0"/>
                                  </a:rPr>
                                  <m:t>0</m:t>
                                </m:r>
                              </m:sub>
                            </m:sSub>
                            <m:sSub>
                              <m:sSubPr>
                                <m:ctrlPr>
                                  <a:rPr lang="es-ES" sz="1400" i="1">
                                    <a:latin typeface="Cambria Math" panose="02040503050406030204" pitchFamily="18" charset="0"/>
                                  </a:rPr>
                                </m:ctrlPr>
                              </m:sSubPr>
                              <m:e>
                                <m:r>
                                  <a:rPr lang="es-ES" sz="1400" i="1">
                                    <a:latin typeface="Cambria Math" panose="02040503050406030204" pitchFamily="18" charset="0"/>
                                  </a:rPr>
                                  <m:t>𝑣</m:t>
                                </m:r>
                              </m:e>
                              <m:sub>
                                <m:r>
                                  <a:rPr lang="es-ES" sz="1400" i="1">
                                    <a:latin typeface="Cambria Math" panose="02040503050406030204" pitchFamily="18" charset="0"/>
                                  </a:rPr>
                                  <m:t>𝑔</m:t>
                                </m:r>
                              </m:sub>
                            </m:sSub>
                            <m:r>
                              <a:rPr lang="es-ES" sz="1400" i="1">
                                <a:latin typeface="Cambria Math" panose="02040503050406030204" pitchFamily="18" charset="0"/>
                              </a:rPr>
                              <m:t>−</m:t>
                            </m:r>
                            <m:sSub>
                              <m:sSubPr>
                                <m:ctrlPr>
                                  <a:rPr lang="es-ES" sz="1400" i="1">
                                    <a:latin typeface="Cambria Math" panose="02040503050406030204" pitchFamily="18" charset="0"/>
                                  </a:rPr>
                                </m:ctrlPr>
                              </m:sSubPr>
                              <m:e>
                                <m:r>
                                  <a:rPr lang="es-ES" sz="1400" i="1">
                                    <a:latin typeface="Cambria Math" panose="02040503050406030204" pitchFamily="18" charset="0"/>
                                  </a:rPr>
                                  <m:t>𝜀</m:t>
                                </m:r>
                              </m:e>
                              <m:sub>
                                <m:r>
                                  <a:rPr lang="es-ES" sz="1400" i="1">
                                    <a:latin typeface="Cambria Math" panose="02040503050406030204" pitchFamily="18" charset="0"/>
                                  </a:rPr>
                                  <m:t>𝑐</m:t>
                                </m:r>
                              </m:sub>
                            </m:sSub>
                            <m:d>
                              <m:dPr>
                                <m:ctrlPr>
                                  <a:rPr lang="es-ES" sz="1400" i="1">
                                    <a:latin typeface="Cambria Math" panose="02040503050406030204" pitchFamily="18" charset="0"/>
                                  </a:rPr>
                                </m:ctrlPr>
                              </m:dPr>
                              <m:e>
                                <m:r>
                                  <a:rPr lang="es-ES" sz="1400" i="1">
                                    <a:latin typeface="Cambria Math" panose="02040503050406030204" pitchFamily="18" charset="0"/>
                                  </a:rPr>
                                  <m:t>𝛽</m:t>
                                </m:r>
                                <m:r>
                                  <a:rPr lang="es-ES" sz="1400" i="1">
                                    <a:latin typeface="Cambria Math" panose="02040503050406030204" pitchFamily="18" charset="0"/>
                                  </a:rPr>
                                  <m:t>−1</m:t>
                                </m:r>
                              </m:e>
                            </m:d>
                          </m:e>
                        </m:d>
                      </m:den>
                    </m:f>
                  </m:oMath>
                </a14:m>
                <a:r>
                  <a:rPr lang="es-ES" sz="1400" dirty="0"/>
                  <a:t>		 		</a:t>
                </a:r>
                <a14:m>
                  <m:oMath xmlns:m="http://schemas.openxmlformats.org/officeDocument/2006/math">
                    <m:sSub>
                      <m:sSubPr>
                        <m:ctrlPr>
                          <a:rPr lang="es-ES" sz="1400" i="1">
                            <a:latin typeface="Cambria Math" panose="02040503050406030204" pitchFamily="18" charset="0"/>
                          </a:rPr>
                        </m:ctrlPr>
                      </m:sSubPr>
                      <m:e>
                        <m:r>
                          <a:rPr lang="es-ES" sz="1400" i="1">
                            <a:latin typeface="Cambria Math" panose="02040503050406030204" pitchFamily="18" charset="0"/>
                          </a:rPr>
                          <m:t>ф</m:t>
                        </m:r>
                      </m:e>
                      <m:sub>
                        <m:r>
                          <a:rPr lang="es-ES" sz="1400" i="1">
                            <a:latin typeface="Cambria Math" panose="02040503050406030204" pitchFamily="18" charset="0"/>
                          </a:rPr>
                          <m:t>𝑚</m:t>
                        </m:r>
                      </m:sub>
                    </m:sSub>
                    <m:r>
                      <a:rPr lang="es-ES" sz="1400" i="1">
                        <a:latin typeface="Cambria Math" panose="02040503050406030204" pitchFamily="18" charset="0"/>
                      </a:rPr>
                      <m:t>(0)=0</m:t>
                    </m:r>
                  </m:oMath>
                </a14:m>
                <a:endParaRPr lang="es-ES" sz="1400" dirty="0"/>
              </a:p>
              <a:p>
                <a:pPr>
                  <a:buClr>
                    <a:schemeClr val="accent1"/>
                  </a:buClr>
                </a:pPr>
                <a:endParaRPr lang="es-ES" sz="1400" dirty="0"/>
              </a:p>
              <a:p>
                <a:r>
                  <a:rPr lang="es-ES" sz="1400" dirty="0"/>
                  <a:t>		</a:t>
                </a:r>
              </a:p>
              <a:p>
                <a:pPr marL="285750" indent="-285750">
                  <a:buClr>
                    <a:schemeClr val="accent1"/>
                  </a:buClr>
                  <a:buFont typeface="Arial" panose="020B0604020202020204" pitchFamily="34" charset="0"/>
                  <a:buChar char="•"/>
                </a:pPr>
                <a:endParaRPr lang="es-ES" dirty="0"/>
              </a:p>
            </p:txBody>
          </p:sp>
        </mc:Choice>
        <mc:Fallback xmlns="">
          <p:sp>
            <p:nvSpPr>
              <p:cNvPr id="8" name="CuadroTexto 7">
                <a:extLst>
                  <a:ext uri="{FF2B5EF4-FFF2-40B4-BE49-F238E27FC236}">
                    <a16:creationId xmlns:a16="http://schemas.microsoft.com/office/drawing/2014/main" id="{61EF5CE4-497D-4C0F-A75D-C081A47A5227}"/>
                  </a:ext>
                </a:extLst>
              </p:cNvPr>
              <p:cNvSpPr txBox="1">
                <a:spLocks noRot="1" noChangeAspect="1" noMove="1" noResize="1" noEditPoints="1" noAdjustHandles="1" noChangeArrowheads="1" noChangeShapeType="1" noTextEdit="1"/>
              </p:cNvSpPr>
              <p:nvPr/>
            </p:nvSpPr>
            <p:spPr>
              <a:xfrm>
                <a:off x="945719" y="4865615"/>
                <a:ext cx="10149001" cy="1755865"/>
              </a:xfrm>
              <a:prstGeom prst="rect">
                <a:avLst/>
              </a:prstGeom>
              <a:blipFill>
                <a:blip r:embed="rId5"/>
                <a:stretch>
                  <a:fillRect l="-360" t="-1736"/>
                </a:stretch>
              </a:blipFill>
            </p:spPr>
            <p:txBody>
              <a:bodyPr/>
              <a:lstStyle/>
              <a:p>
                <a:r>
                  <a:rPr lang="es-ES">
                    <a:noFill/>
                  </a:rPr>
                  <a:t> </a:t>
                </a:r>
              </a:p>
            </p:txBody>
          </p:sp>
        </mc:Fallback>
      </mc:AlternateContent>
      <p:pic>
        <p:nvPicPr>
          <p:cNvPr id="9" name="Picture 2" descr="Resultado de imagen de uoc logo">
            <a:extLst>
              <a:ext uri="{FF2B5EF4-FFF2-40B4-BE49-F238E27FC236}">
                <a16:creationId xmlns:a16="http://schemas.microsoft.com/office/drawing/2014/main" xmlns="" id="{A295FB6A-C611-4EB8-8FD9-FDC21B2C02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047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EAA4DA3-50F8-4688-9133-97AEC22716A9}"/>
              </a:ext>
            </a:extLst>
          </p:cNvPr>
          <p:cNvSpPr>
            <a:spLocks noGrp="1"/>
          </p:cNvSpPr>
          <p:nvPr>
            <p:ph type="title"/>
          </p:nvPr>
        </p:nvSpPr>
        <p:spPr/>
        <p:txBody>
          <a:bodyPr/>
          <a:lstStyle/>
          <a:p>
            <a:r>
              <a:rPr lang="es-ES" dirty="0"/>
              <a:t>Modelado – Láser VCSEL</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xmlns="" id="{5291C36E-49A9-4432-84D3-C0904A68D25E}"/>
                  </a:ext>
                </a:extLst>
              </p:cNvPr>
              <p:cNvSpPr>
                <a:spLocks noGrp="1"/>
              </p:cNvSpPr>
              <p:nvPr>
                <p:ph idx="1"/>
              </p:nvPr>
            </p:nvSpPr>
            <p:spPr>
              <a:xfrm>
                <a:off x="1097280" y="1845734"/>
                <a:ext cx="5462911" cy="4369918"/>
              </a:xfrm>
            </p:spPr>
            <p:txBody>
              <a:bodyPr>
                <a:normAutofit fontScale="85000" lnSpcReduction="10000"/>
              </a:bodyPr>
              <a:lstStyle/>
              <a:p>
                <a:pPr>
                  <a:buFont typeface="Arial" panose="020B0604020202020204" pitchFamily="34" charset="0"/>
                  <a:buChar char="•"/>
                </a:pPr>
                <a:r>
                  <a:rPr lang="es-ES" dirty="0"/>
                  <a:t> </a:t>
                </a:r>
                <a:r>
                  <a:rPr lang="es-ES" sz="2400" i="1" dirty="0"/>
                  <a:t>Rate equations</a:t>
                </a:r>
                <a:r>
                  <a:rPr lang="es-ES" i="1" dirty="0"/>
                  <a:t>:</a:t>
                </a:r>
              </a:p>
              <a:p>
                <a14:m>
                  <m:oMath xmlns:m="http://schemas.openxmlformats.org/officeDocument/2006/math">
                    <m:f>
                      <m:fPr>
                        <m:ctrlPr>
                          <a:rPr lang="es-ES" sz="1800" i="1">
                            <a:latin typeface="Cambria Math" panose="02040503050406030204" pitchFamily="18" charset="0"/>
                          </a:rPr>
                        </m:ctrlPr>
                      </m:fPr>
                      <m:num>
                        <m:r>
                          <a:rPr lang="es-ES" sz="1800" i="1">
                            <a:latin typeface="Cambria Math" panose="02040503050406030204" pitchFamily="18" charset="0"/>
                          </a:rPr>
                          <m:t>𝑑</m:t>
                        </m:r>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0</m:t>
                            </m:r>
                          </m:sub>
                        </m:sSub>
                      </m:num>
                      <m:den>
                        <m:r>
                          <a:rPr lang="es-ES" sz="1800" i="1">
                            <a:latin typeface="Cambria Math" panose="02040503050406030204" pitchFamily="18" charset="0"/>
                          </a:rPr>
                          <m:t>𝑑𝑡</m:t>
                        </m:r>
                      </m:den>
                    </m:f>
                    <m:r>
                      <a:rPr lang="es-ES" sz="1800" i="1">
                        <a:latin typeface="Cambria Math" panose="02040503050406030204" pitchFamily="18" charset="0"/>
                      </a:rPr>
                      <m:t>= </m:t>
                    </m:r>
                    <m:f>
                      <m:fPr>
                        <m:ctrlPr>
                          <a:rPr lang="es-ES" sz="1800" i="1">
                            <a:latin typeface="Cambria Math" panose="02040503050406030204" pitchFamily="18" charset="0"/>
                          </a:rPr>
                        </m:ctrlPr>
                      </m:fPr>
                      <m:num>
                        <m:sSub>
                          <m:sSubPr>
                            <m:ctrlPr>
                              <a:rPr lang="es-ES" sz="1800" i="1">
                                <a:latin typeface="Cambria Math" panose="02040503050406030204" pitchFamily="18" charset="0"/>
                              </a:rPr>
                            </m:ctrlPr>
                          </m:sSubPr>
                          <m:e>
                            <m:r>
                              <a:rPr lang="es-ES" sz="1800" i="1">
                                <a:latin typeface="Cambria Math" panose="02040503050406030204" pitchFamily="18" charset="0"/>
                              </a:rPr>
                              <m:t>𝜂</m:t>
                            </m:r>
                          </m:e>
                          <m:sub>
                            <m:r>
                              <a:rPr lang="es-ES" sz="1800" i="1">
                                <a:latin typeface="Cambria Math" panose="02040503050406030204" pitchFamily="18" charset="0"/>
                              </a:rPr>
                              <m:t>𝑖</m:t>
                            </m:r>
                          </m:sub>
                        </m:sSub>
                        <m:r>
                          <a:rPr lang="es-ES" sz="1800" i="1">
                            <a:latin typeface="Cambria Math" panose="02040503050406030204" pitchFamily="18" charset="0"/>
                          </a:rPr>
                          <m:t>𝐼</m:t>
                        </m:r>
                      </m:num>
                      <m:den>
                        <m:r>
                          <a:rPr lang="es-ES" sz="1800" i="1">
                            <a:latin typeface="Cambria Math" panose="02040503050406030204" pitchFamily="18" charset="0"/>
                          </a:rPr>
                          <m:t>𝑞</m:t>
                        </m:r>
                      </m:den>
                    </m:f>
                    <m:r>
                      <a:rPr lang="es-ES" sz="1800" i="1">
                        <a:latin typeface="Cambria Math" panose="02040503050406030204" pitchFamily="18" charset="0"/>
                      </a:rPr>
                      <m:t>− </m:t>
                    </m:r>
                    <m:f>
                      <m:fPr>
                        <m:ctrlPr>
                          <a:rPr lang="es-ES" sz="1800" i="1">
                            <a:latin typeface="Cambria Math" panose="02040503050406030204" pitchFamily="18" charset="0"/>
                          </a:rPr>
                        </m:ctrlPr>
                      </m:fPr>
                      <m:num>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0</m:t>
                            </m:r>
                          </m:sub>
                        </m:sSub>
                      </m:num>
                      <m:den>
                        <m:sSub>
                          <m:sSubPr>
                            <m:ctrlPr>
                              <a:rPr lang="es-ES" sz="1800" i="1">
                                <a:latin typeface="Cambria Math" panose="02040503050406030204" pitchFamily="18" charset="0"/>
                              </a:rPr>
                            </m:ctrlPr>
                          </m:sSubPr>
                          <m:e>
                            <m:r>
                              <a:rPr lang="es-ES" sz="1800" i="1">
                                <a:latin typeface="Cambria Math" panose="02040503050406030204" pitchFamily="18" charset="0"/>
                              </a:rPr>
                              <m:t>𝜏</m:t>
                            </m:r>
                          </m:e>
                          <m:sub>
                            <m:r>
                              <a:rPr lang="es-ES" sz="1800" i="1">
                                <a:latin typeface="Cambria Math" panose="02040503050406030204" pitchFamily="18" charset="0"/>
                              </a:rPr>
                              <m:t>𝑛</m:t>
                            </m:r>
                          </m:sub>
                        </m:sSub>
                      </m:den>
                    </m:f>
                    <m:r>
                      <a:rPr lang="es-ES" sz="1800" i="1">
                        <a:latin typeface="Cambria Math" panose="02040503050406030204" pitchFamily="18" charset="0"/>
                      </a:rPr>
                      <m:t>− </m:t>
                    </m:r>
                    <m:f>
                      <m:fPr>
                        <m:ctrlPr>
                          <a:rPr lang="es-ES" sz="1800" i="1">
                            <a:latin typeface="Cambria Math" panose="02040503050406030204" pitchFamily="18" charset="0"/>
                          </a:rPr>
                        </m:ctrlPr>
                      </m:fPr>
                      <m:num>
                        <m:r>
                          <a:rPr lang="es-ES" sz="1800" i="1">
                            <a:latin typeface="Cambria Math" panose="02040503050406030204" pitchFamily="18" charset="0"/>
                          </a:rPr>
                          <m:t>𝐺</m:t>
                        </m:r>
                        <m:d>
                          <m:dPr>
                            <m:ctrlPr>
                              <a:rPr lang="es-ES" sz="1800" i="1">
                                <a:latin typeface="Cambria Math" panose="02040503050406030204" pitchFamily="18" charset="0"/>
                              </a:rPr>
                            </m:ctrlPr>
                          </m:dPr>
                          <m:e>
                            <m:r>
                              <a:rPr lang="es-ES" sz="1800" i="1">
                                <a:latin typeface="Cambria Math" panose="02040503050406030204" pitchFamily="18" charset="0"/>
                              </a:rPr>
                              <m:t>𝑇</m:t>
                            </m:r>
                          </m:e>
                        </m:d>
                        <m:d>
                          <m:dPr>
                            <m:begChr m:val="["/>
                            <m:endChr m:val="]"/>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𝛾</m:t>
                                </m:r>
                              </m:e>
                              <m:sub>
                                <m:r>
                                  <a:rPr lang="es-ES" sz="1800" i="1">
                                    <a:latin typeface="Cambria Math" panose="02040503050406030204" pitchFamily="18" charset="0"/>
                                  </a:rPr>
                                  <m:t>00</m:t>
                                </m:r>
                              </m:sub>
                            </m:sSub>
                            <m:d>
                              <m:dPr>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0</m:t>
                                    </m:r>
                                  </m:sub>
                                </m:sSub>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𝑡</m:t>
                                    </m:r>
                                  </m:sub>
                                </m:sSub>
                                <m:r>
                                  <a:rPr lang="es-ES" sz="1800" i="1">
                                    <a:latin typeface="Cambria Math" panose="02040503050406030204" pitchFamily="18" charset="0"/>
                                  </a:rPr>
                                  <m:t>(</m:t>
                                </m:r>
                                <m:r>
                                  <a:rPr lang="es-ES" sz="1800" i="1">
                                    <a:latin typeface="Cambria Math" panose="02040503050406030204" pitchFamily="18" charset="0"/>
                                  </a:rPr>
                                  <m:t>𝑇</m:t>
                                </m:r>
                                <m:r>
                                  <a:rPr lang="es-ES" sz="1800" i="1">
                                    <a:latin typeface="Cambria Math" panose="02040503050406030204" pitchFamily="18" charset="0"/>
                                  </a:rPr>
                                  <m:t>)</m:t>
                                </m:r>
                              </m:e>
                            </m:d>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𝛾</m:t>
                                </m:r>
                              </m:e>
                              <m:sub>
                                <m:r>
                                  <a:rPr lang="es-ES" sz="1800" i="1">
                                    <a:latin typeface="Cambria Math" panose="02040503050406030204" pitchFamily="18" charset="0"/>
                                  </a:rPr>
                                  <m:t>01</m:t>
                                </m:r>
                              </m:sub>
                            </m:sSub>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1</m:t>
                                </m:r>
                              </m:sub>
                            </m:sSub>
                          </m:e>
                        </m:d>
                      </m:num>
                      <m:den>
                        <m:r>
                          <a:rPr lang="es-ES" sz="1800" i="1">
                            <a:latin typeface="Cambria Math" panose="02040503050406030204" pitchFamily="18" charset="0"/>
                          </a:rPr>
                          <m:t>1+</m:t>
                        </m:r>
                        <m:r>
                          <a:rPr lang="es-ES" sz="1800" i="1">
                            <a:latin typeface="Cambria Math" panose="02040503050406030204" pitchFamily="18" charset="0"/>
                          </a:rPr>
                          <m:t>𝜀</m:t>
                        </m:r>
                        <m:r>
                          <a:rPr lang="es-ES" sz="1800" i="1">
                            <a:latin typeface="Cambria Math" panose="02040503050406030204" pitchFamily="18" charset="0"/>
                          </a:rPr>
                          <m:t>𝑆</m:t>
                        </m:r>
                      </m:den>
                    </m:f>
                    <m:r>
                      <a:rPr lang="es-ES" sz="1800" i="1">
                        <a:latin typeface="Cambria Math" panose="02040503050406030204" pitchFamily="18" charset="0"/>
                      </a:rPr>
                      <m:t>𝑆</m:t>
                    </m:r>
                    <m:r>
                      <a:rPr lang="es-ES" sz="1800" i="1">
                        <a:latin typeface="Cambria Math" panose="02040503050406030204" pitchFamily="18" charset="0"/>
                      </a:rPr>
                      <m:t>− </m:t>
                    </m:r>
                    <m:f>
                      <m:fPr>
                        <m:ctrlPr>
                          <a:rPr lang="es-ES" sz="1800" i="1">
                            <a:latin typeface="Cambria Math" panose="02040503050406030204" pitchFamily="18" charset="0"/>
                          </a:rPr>
                        </m:ctrlPr>
                      </m:fPr>
                      <m:num>
                        <m:sSub>
                          <m:sSubPr>
                            <m:ctrlPr>
                              <a:rPr lang="es-ES" sz="1800" i="1">
                                <a:latin typeface="Cambria Math" panose="02040503050406030204" pitchFamily="18" charset="0"/>
                              </a:rPr>
                            </m:ctrlPr>
                          </m:sSubPr>
                          <m:e>
                            <m:r>
                              <a:rPr lang="es-ES" sz="1800" i="1">
                                <a:latin typeface="Cambria Math" panose="02040503050406030204" pitchFamily="18" charset="0"/>
                              </a:rPr>
                              <m:t>𝐼</m:t>
                            </m:r>
                          </m:e>
                          <m:sub>
                            <m:r>
                              <a:rPr lang="es-ES" sz="1800" i="1">
                                <a:latin typeface="Cambria Math" panose="02040503050406030204" pitchFamily="18" charset="0"/>
                              </a:rPr>
                              <m:t>𝑙</m:t>
                            </m:r>
                          </m:sub>
                        </m:sSub>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0</m:t>
                            </m:r>
                          </m:sub>
                        </m:sSub>
                        <m:r>
                          <a:rPr lang="es-ES" sz="1800" i="1">
                            <a:latin typeface="Cambria Math" panose="02040503050406030204" pitchFamily="18" charset="0"/>
                          </a:rPr>
                          <m:t>,</m:t>
                        </m:r>
                        <m:r>
                          <a:rPr lang="es-ES" sz="1800" i="1">
                            <a:latin typeface="Cambria Math" panose="02040503050406030204" pitchFamily="18" charset="0"/>
                          </a:rPr>
                          <m:t>𝑇</m:t>
                        </m:r>
                        <m:r>
                          <a:rPr lang="es-ES" sz="1800" i="1">
                            <a:latin typeface="Cambria Math" panose="02040503050406030204" pitchFamily="18" charset="0"/>
                          </a:rPr>
                          <m:t>)</m:t>
                        </m:r>
                      </m:num>
                      <m:den>
                        <m:r>
                          <a:rPr lang="es-ES" sz="1800" i="1">
                            <a:latin typeface="Cambria Math" panose="02040503050406030204" pitchFamily="18" charset="0"/>
                          </a:rPr>
                          <m:t>𝑞</m:t>
                        </m:r>
                      </m:den>
                    </m:f>
                  </m:oMath>
                </a14:m>
                <a:endParaRPr lang="es-ES" sz="1800" dirty="0"/>
              </a:p>
              <a:p>
                <a:r>
                  <a:rPr lang="es-ES" sz="1800" dirty="0"/>
                  <a:t> </a:t>
                </a:r>
              </a:p>
              <a:p>
                <a14:m>
                  <m:oMath xmlns:m="http://schemas.openxmlformats.org/officeDocument/2006/math">
                    <m:f>
                      <m:fPr>
                        <m:ctrlPr>
                          <a:rPr lang="es-ES" sz="1800" i="1">
                            <a:latin typeface="Cambria Math" panose="02040503050406030204" pitchFamily="18" charset="0"/>
                          </a:rPr>
                        </m:ctrlPr>
                      </m:fPr>
                      <m:num>
                        <m:r>
                          <a:rPr lang="es-ES" sz="1800" i="1">
                            <a:latin typeface="Cambria Math" panose="02040503050406030204" pitchFamily="18" charset="0"/>
                          </a:rPr>
                          <m:t>𝑑</m:t>
                        </m:r>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1</m:t>
                            </m:r>
                          </m:sub>
                        </m:sSub>
                      </m:num>
                      <m:den>
                        <m:r>
                          <a:rPr lang="es-ES" sz="1800" i="1">
                            <a:latin typeface="Cambria Math" panose="02040503050406030204" pitchFamily="18" charset="0"/>
                          </a:rPr>
                          <m:t>𝑑𝑡</m:t>
                        </m:r>
                      </m:den>
                    </m:f>
                    <m:r>
                      <a:rPr lang="es-ES" sz="1800" i="1">
                        <a:latin typeface="Cambria Math" panose="02040503050406030204" pitchFamily="18" charset="0"/>
                      </a:rPr>
                      <m:t>= − </m:t>
                    </m:r>
                    <m:f>
                      <m:fPr>
                        <m:ctrlPr>
                          <a:rPr lang="es-ES" sz="1800" i="1">
                            <a:latin typeface="Cambria Math" panose="02040503050406030204" pitchFamily="18" charset="0"/>
                          </a:rPr>
                        </m:ctrlPr>
                      </m:fPr>
                      <m:num>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1</m:t>
                            </m:r>
                          </m:sub>
                        </m:sSub>
                      </m:num>
                      <m:den>
                        <m:sSub>
                          <m:sSubPr>
                            <m:ctrlPr>
                              <a:rPr lang="es-ES" sz="1800" i="1">
                                <a:latin typeface="Cambria Math" panose="02040503050406030204" pitchFamily="18" charset="0"/>
                              </a:rPr>
                            </m:ctrlPr>
                          </m:sSubPr>
                          <m:e>
                            <m:r>
                              <a:rPr lang="es-ES" sz="1800" i="1">
                                <a:latin typeface="Cambria Math" panose="02040503050406030204" pitchFamily="18" charset="0"/>
                              </a:rPr>
                              <m:t>𝜏</m:t>
                            </m:r>
                          </m:e>
                          <m:sub>
                            <m:r>
                              <a:rPr lang="es-ES" sz="1800" i="1">
                                <a:latin typeface="Cambria Math" panose="02040503050406030204" pitchFamily="18" charset="0"/>
                              </a:rPr>
                              <m:t>𝑛</m:t>
                            </m:r>
                          </m:sub>
                        </m:sSub>
                      </m:den>
                    </m:f>
                    <m:d>
                      <m:dPr>
                        <m:ctrlPr>
                          <a:rPr lang="es-ES" sz="1800" i="1">
                            <a:latin typeface="Cambria Math" panose="02040503050406030204" pitchFamily="18" charset="0"/>
                          </a:rPr>
                        </m:ctrlPr>
                      </m:dPr>
                      <m:e>
                        <m:r>
                          <a:rPr lang="es-ES" sz="1800" i="1">
                            <a:latin typeface="Cambria Math" panose="02040503050406030204" pitchFamily="18" charset="0"/>
                          </a:rPr>
                          <m:t>1+</m:t>
                        </m:r>
                        <m:sSub>
                          <m:sSubPr>
                            <m:ctrlPr>
                              <a:rPr lang="es-ES" sz="1800" i="1">
                                <a:latin typeface="Cambria Math" panose="02040503050406030204" pitchFamily="18" charset="0"/>
                              </a:rPr>
                            </m:ctrlPr>
                          </m:sSubPr>
                          <m:e>
                            <m:r>
                              <a:rPr lang="es-ES" sz="1800" i="1">
                                <a:latin typeface="Cambria Math" panose="02040503050406030204" pitchFamily="18" charset="0"/>
                              </a:rPr>
                              <m:t>h</m:t>
                            </m:r>
                          </m:e>
                          <m:sub>
                            <m:r>
                              <a:rPr lang="es-ES" sz="1800" i="1">
                                <a:latin typeface="Cambria Math" panose="02040503050406030204" pitchFamily="18" charset="0"/>
                              </a:rPr>
                              <m:t>𝑑𝑖𝑓𝑓</m:t>
                            </m:r>
                          </m:sub>
                        </m:sSub>
                      </m:e>
                    </m:d>
                    <m:r>
                      <a:rPr lang="es-ES" sz="1800" i="1">
                        <a:latin typeface="Cambria Math" panose="02040503050406030204" pitchFamily="18" charset="0"/>
                      </a:rPr>
                      <m:t>+ </m:t>
                    </m:r>
                    <m:f>
                      <m:fPr>
                        <m:ctrlPr>
                          <a:rPr lang="es-ES" sz="1800" i="1">
                            <a:latin typeface="Cambria Math" panose="02040503050406030204" pitchFamily="18" charset="0"/>
                          </a:rPr>
                        </m:ctrlPr>
                      </m:fPr>
                      <m:num>
                        <m:r>
                          <a:rPr lang="es-ES" sz="1800" i="1">
                            <a:latin typeface="Cambria Math" panose="02040503050406030204" pitchFamily="18" charset="0"/>
                          </a:rPr>
                          <m:t>𝐺</m:t>
                        </m:r>
                        <m:d>
                          <m:dPr>
                            <m:ctrlPr>
                              <a:rPr lang="es-ES" sz="1800" i="1">
                                <a:latin typeface="Cambria Math" panose="02040503050406030204" pitchFamily="18" charset="0"/>
                              </a:rPr>
                            </m:ctrlPr>
                          </m:dPr>
                          <m:e>
                            <m:r>
                              <a:rPr lang="es-ES" sz="1800" i="1">
                                <a:latin typeface="Cambria Math" panose="02040503050406030204" pitchFamily="18" charset="0"/>
                              </a:rPr>
                              <m:t>𝑇</m:t>
                            </m:r>
                          </m:e>
                        </m:d>
                        <m:d>
                          <m:dPr>
                            <m:begChr m:val="["/>
                            <m:endChr m:val="]"/>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𝜙</m:t>
                                </m:r>
                              </m:e>
                              <m:sub>
                                <m:r>
                                  <a:rPr lang="es-ES" sz="1800" i="1">
                                    <a:latin typeface="Cambria Math" panose="02040503050406030204" pitchFamily="18" charset="0"/>
                                  </a:rPr>
                                  <m:t>100</m:t>
                                </m:r>
                              </m:sub>
                            </m:sSub>
                            <m:d>
                              <m:dPr>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0</m:t>
                                    </m:r>
                                  </m:sub>
                                </m:sSub>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𝑡</m:t>
                                    </m:r>
                                  </m:sub>
                                </m:sSub>
                                <m:r>
                                  <a:rPr lang="es-ES" sz="1800" i="1">
                                    <a:latin typeface="Cambria Math" panose="02040503050406030204" pitchFamily="18" charset="0"/>
                                  </a:rPr>
                                  <m:t>(</m:t>
                                </m:r>
                                <m:r>
                                  <a:rPr lang="es-ES" sz="1800" i="1">
                                    <a:latin typeface="Cambria Math" panose="02040503050406030204" pitchFamily="18" charset="0"/>
                                  </a:rPr>
                                  <m:t>𝑇</m:t>
                                </m:r>
                                <m:r>
                                  <a:rPr lang="es-ES" sz="1800" i="1">
                                    <a:latin typeface="Cambria Math" panose="02040503050406030204" pitchFamily="18" charset="0"/>
                                  </a:rPr>
                                  <m:t>)</m:t>
                                </m:r>
                              </m:e>
                            </m:d>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𝜙</m:t>
                                </m:r>
                              </m:e>
                              <m:sub>
                                <m:r>
                                  <a:rPr lang="es-ES" sz="1800" i="1">
                                    <a:latin typeface="Cambria Math" panose="02040503050406030204" pitchFamily="18" charset="0"/>
                                  </a:rPr>
                                  <m:t>101</m:t>
                                </m:r>
                              </m:sub>
                            </m:sSub>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1</m:t>
                                </m:r>
                              </m:sub>
                            </m:sSub>
                          </m:e>
                        </m:d>
                      </m:num>
                      <m:den>
                        <m:r>
                          <a:rPr lang="es-ES" sz="1800" i="1">
                            <a:latin typeface="Cambria Math" panose="02040503050406030204" pitchFamily="18" charset="0"/>
                          </a:rPr>
                          <m:t>1+</m:t>
                        </m:r>
                        <m:r>
                          <a:rPr lang="es-ES" sz="1800" i="1">
                            <a:latin typeface="Cambria Math" panose="02040503050406030204" pitchFamily="18" charset="0"/>
                          </a:rPr>
                          <m:t>𝜀</m:t>
                        </m:r>
                        <m:r>
                          <a:rPr lang="es-ES" sz="1800" i="1">
                            <a:latin typeface="Cambria Math" panose="02040503050406030204" pitchFamily="18" charset="0"/>
                          </a:rPr>
                          <m:t>𝑆</m:t>
                        </m:r>
                      </m:den>
                    </m:f>
                    <m:r>
                      <a:rPr lang="es-ES" sz="1800" i="1">
                        <a:latin typeface="Cambria Math" panose="02040503050406030204" pitchFamily="18" charset="0"/>
                      </a:rPr>
                      <m:t>𝑆</m:t>
                    </m:r>
                  </m:oMath>
                </a14:m>
                <a:endParaRPr lang="es-ES" sz="1800" dirty="0"/>
              </a:p>
              <a:p>
                <a:r>
                  <a:rPr lang="es-ES" sz="1800" dirty="0"/>
                  <a:t> </a:t>
                </a:r>
              </a:p>
              <a:p>
                <a14:m>
                  <m:oMath xmlns:m="http://schemas.openxmlformats.org/officeDocument/2006/math">
                    <m:f>
                      <m:fPr>
                        <m:ctrlPr>
                          <a:rPr lang="es-ES" sz="1800" i="1">
                            <a:latin typeface="Cambria Math" panose="02040503050406030204" pitchFamily="18" charset="0"/>
                          </a:rPr>
                        </m:ctrlPr>
                      </m:fPr>
                      <m:num>
                        <m:r>
                          <a:rPr lang="es-ES" sz="1800" i="1">
                            <a:latin typeface="Cambria Math" panose="02040503050406030204" pitchFamily="18" charset="0"/>
                          </a:rPr>
                          <m:t>𝑑𝑆</m:t>
                        </m:r>
                      </m:num>
                      <m:den>
                        <m:r>
                          <a:rPr lang="es-ES" sz="1800" i="1">
                            <a:latin typeface="Cambria Math" panose="02040503050406030204" pitchFamily="18" charset="0"/>
                          </a:rPr>
                          <m:t>𝑑𝑡</m:t>
                        </m:r>
                      </m:den>
                    </m:f>
                    <m:r>
                      <a:rPr lang="es-ES" sz="1800" i="1">
                        <a:latin typeface="Cambria Math" panose="02040503050406030204" pitchFamily="18" charset="0"/>
                      </a:rPr>
                      <m:t>= −</m:t>
                    </m:r>
                    <m:f>
                      <m:fPr>
                        <m:ctrlPr>
                          <a:rPr lang="es-ES" sz="1800" i="1">
                            <a:latin typeface="Cambria Math" panose="02040503050406030204" pitchFamily="18" charset="0"/>
                          </a:rPr>
                        </m:ctrlPr>
                      </m:fPr>
                      <m:num>
                        <m:r>
                          <a:rPr lang="es-ES" sz="1800" i="1">
                            <a:latin typeface="Cambria Math" panose="02040503050406030204" pitchFamily="18" charset="0"/>
                          </a:rPr>
                          <m:t>𝑆</m:t>
                        </m:r>
                      </m:num>
                      <m:den>
                        <m:sSub>
                          <m:sSubPr>
                            <m:ctrlPr>
                              <a:rPr lang="es-ES" sz="1800" i="1">
                                <a:latin typeface="Cambria Math" panose="02040503050406030204" pitchFamily="18" charset="0"/>
                              </a:rPr>
                            </m:ctrlPr>
                          </m:sSubPr>
                          <m:e>
                            <m:r>
                              <a:rPr lang="es-ES" sz="1800" i="1">
                                <a:latin typeface="Cambria Math" panose="02040503050406030204" pitchFamily="18" charset="0"/>
                              </a:rPr>
                              <m:t>𝜏</m:t>
                            </m:r>
                          </m:e>
                          <m:sub>
                            <m:r>
                              <a:rPr lang="es-ES" sz="1800" i="1">
                                <a:latin typeface="Cambria Math" panose="02040503050406030204" pitchFamily="18" charset="0"/>
                              </a:rPr>
                              <m:t>𝑝</m:t>
                            </m:r>
                          </m:sub>
                        </m:sSub>
                      </m:den>
                    </m:f>
                    <m:r>
                      <a:rPr lang="es-ES" sz="1800" i="1">
                        <a:latin typeface="Cambria Math" panose="02040503050406030204" pitchFamily="18" charset="0"/>
                      </a:rPr>
                      <m:t>+ </m:t>
                    </m:r>
                    <m:f>
                      <m:fPr>
                        <m:ctrlPr>
                          <a:rPr lang="es-ES" sz="1800" i="1">
                            <a:latin typeface="Cambria Math" panose="02040503050406030204" pitchFamily="18" charset="0"/>
                          </a:rPr>
                        </m:ctrlPr>
                      </m:fPr>
                      <m:num>
                        <m:sSub>
                          <m:sSubPr>
                            <m:ctrlPr>
                              <a:rPr lang="es-ES" sz="1800" i="1">
                                <a:latin typeface="Cambria Math" panose="02040503050406030204" pitchFamily="18" charset="0"/>
                              </a:rPr>
                            </m:ctrlPr>
                          </m:sSubPr>
                          <m:e>
                            <m:r>
                              <a:rPr lang="es-ES" sz="1800" i="1">
                                <a:latin typeface="Cambria Math" panose="02040503050406030204" pitchFamily="18" charset="0"/>
                              </a:rPr>
                              <m:t>𝛽</m:t>
                            </m:r>
                            <m:r>
                              <a:rPr lang="es-ES" sz="1800" i="1">
                                <a:latin typeface="Cambria Math" panose="02040503050406030204" pitchFamily="18" charset="0"/>
                              </a:rPr>
                              <m:t>𝑁</m:t>
                            </m:r>
                          </m:e>
                          <m:sub>
                            <m:r>
                              <a:rPr lang="es-ES" sz="1800" i="1">
                                <a:latin typeface="Cambria Math" panose="02040503050406030204" pitchFamily="18" charset="0"/>
                              </a:rPr>
                              <m:t>0</m:t>
                            </m:r>
                          </m:sub>
                        </m:sSub>
                      </m:num>
                      <m:den>
                        <m:sSub>
                          <m:sSubPr>
                            <m:ctrlPr>
                              <a:rPr lang="es-ES" sz="1800" i="1">
                                <a:latin typeface="Cambria Math" panose="02040503050406030204" pitchFamily="18" charset="0"/>
                              </a:rPr>
                            </m:ctrlPr>
                          </m:sSubPr>
                          <m:e>
                            <m:r>
                              <a:rPr lang="es-ES" sz="1800" i="1">
                                <a:latin typeface="Cambria Math" panose="02040503050406030204" pitchFamily="18" charset="0"/>
                              </a:rPr>
                              <m:t>𝜏</m:t>
                            </m:r>
                          </m:e>
                          <m:sub>
                            <m:r>
                              <a:rPr lang="es-ES" sz="1800" i="1">
                                <a:latin typeface="Cambria Math" panose="02040503050406030204" pitchFamily="18" charset="0"/>
                              </a:rPr>
                              <m:t>𝑛</m:t>
                            </m:r>
                          </m:sub>
                        </m:sSub>
                      </m:den>
                    </m:f>
                    <m:r>
                      <a:rPr lang="es-ES" sz="1800" i="1">
                        <a:latin typeface="Cambria Math" panose="02040503050406030204" pitchFamily="18" charset="0"/>
                      </a:rPr>
                      <m:t>− </m:t>
                    </m:r>
                    <m:f>
                      <m:fPr>
                        <m:ctrlPr>
                          <a:rPr lang="es-ES" sz="1800" i="1">
                            <a:latin typeface="Cambria Math" panose="02040503050406030204" pitchFamily="18" charset="0"/>
                          </a:rPr>
                        </m:ctrlPr>
                      </m:fPr>
                      <m:num>
                        <m:r>
                          <a:rPr lang="es-ES" sz="1800" i="1">
                            <a:latin typeface="Cambria Math" panose="02040503050406030204" pitchFamily="18" charset="0"/>
                          </a:rPr>
                          <m:t>𝐺</m:t>
                        </m:r>
                        <m:d>
                          <m:dPr>
                            <m:ctrlPr>
                              <a:rPr lang="es-ES" sz="1800" i="1">
                                <a:latin typeface="Cambria Math" panose="02040503050406030204" pitchFamily="18" charset="0"/>
                              </a:rPr>
                            </m:ctrlPr>
                          </m:dPr>
                          <m:e>
                            <m:r>
                              <a:rPr lang="es-ES" sz="1800" i="1">
                                <a:latin typeface="Cambria Math" panose="02040503050406030204" pitchFamily="18" charset="0"/>
                              </a:rPr>
                              <m:t>𝑇</m:t>
                            </m:r>
                          </m:e>
                        </m:d>
                        <m:d>
                          <m:dPr>
                            <m:begChr m:val="["/>
                            <m:endChr m:val="]"/>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𝛾</m:t>
                                </m:r>
                              </m:e>
                              <m:sub>
                                <m:r>
                                  <a:rPr lang="es-ES" sz="1800" i="1">
                                    <a:latin typeface="Cambria Math" panose="02040503050406030204" pitchFamily="18" charset="0"/>
                                  </a:rPr>
                                  <m:t>00</m:t>
                                </m:r>
                              </m:sub>
                            </m:sSub>
                            <m:d>
                              <m:dPr>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0</m:t>
                                    </m:r>
                                  </m:sub>
                                </m:sSub>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𝑡</m:t>
                                    </m:r>
                                  </m:sub>
                                </m:sSub>
                                <m:r>
                                  <a:rPr lang="es-ES" sz="1800" i="1">
                                    <a:latin typeface="Cambria Math" panose="02040503050406030204" pitchFamily="18" charset="0"/>
                                  </a:rPr>
                                  <m:t>(</m:t>
                                </m:r>
                                <m:r>
                                  <a:rPr lang="es-ES" sz="1800" i="1">
                                    <a:latin typeface="Cambria Math" panose="02040503050406030204" pitchFamily="18" charset="0"/>
                                  </a:rPr>
                                  <m:t>𝑇</m:t>
                                </m:r>
                                <m:r>
                                  <a:rPr lang="es-ES" sz="1800" i="1">
                                    <a:latin typeface="Cambria Math" panose="02040503050406030204" pitchFamily="18" charset="0"/>
                                  </a:rPr>
                                  <m:t>)</m:t>
                                </m:r>
                              </m:e>
                            </m:d>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𝛾</m:t>
                                </m:r>
                              </m:e>
                              <m:sub>
                                <m:r>
                                  <a:rPr lang="es-ES" sz="1800" i="1">
                                    <a:latin typeface="Cambria Math" panose="02040503050406030204" pitchFamily="18" charset="0"/>
                                  </a:rPr>
                                  <m:t>01</m:t>
                                </m:r>
                              </m:sub>
                            </m:sSub>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1</m:t>
                                </m:r>
                              </m:sub>
                            </m:sSub>
                          </m:e>
                        </m:d>
                      </m:num>
                      <m:den>
                        <m:r>
                          <a:rPr lang="es-ES" sz="1800" i="1">
                            <a:latin typeface="Cambria Math" panose="02040503050406030204" pitchFamily="18" charset="0"/>
                          </a:rPr>
                          <m:t>1+</m:t>
                        </m:r>
                        <m:r>
                          <a:rPr lang="es-ES" sz="1800" i="1">
                            <a:latin typeface="Cambria Math" panose="02040503050406030204" pitchFamily="18" charset="0"/>
                          </a:rPr>
                          <m:t>𝜀</m:t>
                        </m:r>
                        <m:r>
                          <a:rPr lang="es-ES" sz="1800" i="1">
                            <a:latin typeface="Cambria Math" panose="02040503050406030204" pitchFamily="18" charset="0"/>
                          </a:rPr>
                          <m:t>𝑆</m:t>
                        </m:r>
                      </m:den>
                    </m:f>
                    <m:r>
                      <a:rPr lang="es-ES" sz="1800" i="1">
                        <a:latin typeface="Cambria Math" panose="02040503050406030204" pitchFamily="18" charset="0"/>
                      </a:rPr>
                      <m:t>𝑆</m:t>
                    </m:r>
                  </m:oMath>
                </a14:m>
                <a:endParaRPr lang="es-ES" sz="1800" dirty="0"/>
              </a:p>
              <a:p>
                <a:r>
                  <a:rPr lang="es-ES" sz="1800" dirty="0"/>
                  <a:t> </a:t>
                </a:r>
              </a:p>
              <a:p>
                <a14:m>
                  <m:oMath xmlns:m="http://schemas.openxmlformats.org/officeDocument/2006/math">
                    <m:f>
                      <m:fPr>
                        <m:ctrlPr>
                          <a:rPr lang="es-ES" sz="1800" i="1">
                            <a:latin typeface="Cambria Math" panose="02040503050406030204" pitchFamily="18" charset="0"/>
                          </a:rPr>
                        </m:ctrlPr>
                      </m:fPr>
                      <m:num>
                        <m:r>
                          <a:rPr lang="es-ES" sz="1800" i="1">
                            <a:latin typeface="Cambria Math" panose="02040503050406030204" pitchFamily="18" charset="0"/>
                          </a:rPr>
                          <m:t>𝑑</m:t>
                        </m:r>
                        <m:r>
                          <a:rPr lang="es-ES" sz="1800" i="1">
                            <a:latin typeface="Cambria Math" panose="02040503050406030204" pitchFamily="18" charset="0"/>
                          </a:rPr>
                          <m:t>𝜙</m:t>
                        </m:r>
                      </m:num>
                      <m:den>
                        <m:r>
                          <a:rPr lang="es-ES" sz="1800" i="1">
                            <a:latin typeface="Cambria Math" panose="02040503050406030204" pitchFamily="18" charset="0"/>
                          </a:rPr>
                          <m:t>𝑑𝑡</m:t>
                        </m:r>
                      </m:den>
                    </m:f>
                    <m:r>
                      <a:rPr lang="es-ES" sz="1800" i="1">
                        <a:latin typeface="Cambria Math" panose="02040503050406030204" pitchFamily="18" charset="0"/>
                      </a:rPr>
                      <m:t>=  </m:t>
                    </m:r>
                    <m:f>
                      <m:fPr>
                        <m:ctrlPr>
                          <a:rPr lang="es-ES" sz="1800" i="1">
                            <a:latin typeface="Cambria Math" panose="02040503050406030204" pitchFamily="18" charset="0"/>
                          </a:rPr>
                        </m:ctrlPr>
                      </m:fPr>
                      <m:num>
                        <m:r>
                          <a:rPr lang="es-ES" sz="1800" i="1">
                            <a:latin typeface="Cambria Math" panose="02040503050406030204" pitchFamily="18" charset="0"/>
                          </a:rPr>
                          <m:t>𝛼</m:t>
                        </m:r>
                      </m:num>
                      <m:den>
                        <m:r>
                          <a:rPr lang="es-ES" sz="1800" i="1">
                            <a:latin typeface="Cambria Math" panose="02040503050406030204" pitchFamily="18" charset="0"/>
                          </a:rPr>
                          <m:t>2</m:t>
                        </m:r>
                      </m:den>
                    </m:f>
                    <m:r>
                      <a:rPr lang="es-ES" sz="1800" i="1">
                        <a:latin typeface="Cambria Math" panose="02040503050406030204" pitchFamily="18" charset="0"/>
                      </a:rPr>
                      <m:t> </m:t>
                    </m:r>
                    <m:f>
                      <m:fPr>
                        <m:ctrlPr>
                          <a:rPr lang="es-ES" sz="1800" i="1">
                            <a:latin typeface="Cambria Math" panose="02040503050406030204" pitchFamily="18" charset="0"/>
                          </a:rPr>
                        </m:ctrlPr>
                      </m:fPr>
                      <m:num>
                        <m:r>
                          <a:rPr lang="es-ES" sz="1800" i="1">
                            <a:latin typeface="Cambria Math" panose="02040503050406030204" pitchFamily="18" charset="0"/>
                          </a:rPr>
                          <m:t>𝐺</m:t>
                        </m:r>
                        <m:d>
                          <m:dPr>
                            <m:ctrlPr>
                              <a:rPr lang="es-ES" sz="1800" i="1">
                                <a:latin typeface="Cambria Math" panose="02040503050406030204" pitchFamily="18" charset="0"/>
                              </a:rPr>
                            </m:ctrlPr>
                          </m:dPr>
                          <m:e>
                            <m:r>
                              <a:rPr lang="es-ES" sz="1800" i="1">
                                <a:latin typeface="Cambria Math" panose="02040503050406030204" pitchFamily="18" charset="0"/>
                              </a:rPr>
                              <m:t>𝑇</m:t>
                            </m:r>
                          </m:e>
                        </m:d>
                        <m:d>
                          <m:dPr>
                            <m:begChr m:val="["/>
                            <m:endChr m:val="]"/>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𝛾</m:t>
                                </m:r>
                              </m:e>
                              <m:sub>
                                <m:r>
                                  <a:rPr lang="es-ES" sz="1800" i="1">
                                    <a:latin typeface="Cambria Math" panose="02040503050406030204" pitchFamily="18" charset="0"/>
                                  </a:rPr>
                                  <m:t>00</m:t>
                                </m:r>
                              </m:sub>
                            </m:sSub>
                            <m:d>
                              <m:dPr>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0</m:t>
                                    </m:r>
                                  </m:sub>
                                </m:sSub>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𝑡h</m:t>
                                    </m:r>
                                  </m:sub>
                                </m:sSub>
                              </m:e>
                            </m:d>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𝛾</m:t>
                                </m:r>
                              </m:e>
                              <m:sub>
                                <m:r>
                                  <a:rPr lang="es-ES" sz="1800" i="1">
                                    <a:latin typeface="Cambria Math" panose="02040503050406030204" pitchFamily="18" charset="0"/>
                                  </a:rPr>
                                  <m:t>01</m:t>
                                </m:r>
                              </m:sub>
                            </m:sSub>
                            <m:sSub>
                              <m:sSubPr>
                                <m:ctrlPr>
                                  <a:rPr lang="es-ES" sz="1800" i="1">
                                    <a:latin typeface="Cambria Math" panose="02040503050406030204" pitchFamily="18" charset="0"/>
                                  </a:rPr>
                                </m:ctrlPr>
                              </m:sSubPr>
                              <m:e>
                                <m:r>
                                  <a:rPr lang="es-ES" sz="1800" i="1">
                                    <a:latin typeface="Cambria Math" panose="02040503050406030204" pitchFamily="18" charset="0"/>
                                  </a:rPr>
                                  <m:t>𝑁</m:t>
                                </m:r>
                              </m:e>
                              <m:sub>
                                <m:r>
                                  <a:rPr lang="es-ES" sz="1800" i="1">
                                    <a:latin typeface="Cambria Math" panose="02040503050406030204" pitchFamily="18" charset="0"/>
                                  </a:rPr>
                                  <m:t>1</m:t>
                                </m:r>
                              </m:sub>
                            </m:sSub>
                          </m:e>
                        </m:d>
                      </m:num>
                      <m:den>
                        <m:r>
                          <a:rPr lang="es-ES" sz="1800" i="1">
                            <a:latin typeface="Cambria Math" panose="02040503050406030204" pitchFamily="18" charset="0"/>
                          </a:rPr>
                          <m:t>1+</m:t>
                        </m:r>
                        <m:r>
                          <a:rPr lang="es-ES" sz="1800" i="1">
                            <a:latin typeface="Cambria Math" panose="02040503050406030204" pitchFamily="18" charset="0"/>
                          </a:rPr>
                          <m:t>𝜀</m:t>
                        </m:r>
                        <m:r>
                          <a:rPr lang="es-ES" sz="1800" i="1">
                            <a:latin typeface="Cambria Math" panose="02040503050406030204" pitchFamily="18" charset="0"/>
                          </a:rPr>
                          <m:t>𝑆</m:t>
                        </m:r>
                      </m:den>
                    </m:f>
                    <m:r>
                      <a:rPr lang="es-ES" sz="1800" i="1">
                        <a:latin typeface="Cambria Math" panose="02040503050406030204" pitchFamily="18" charset="0"/>
                      </a:rPr>
                      <m:t>𝑆</m:t>
                    </m:r>
                  </m:oMath>
                </a14:m>
                <a:endParaRPr lang="es-ES" sz="1800" dirty="0"/>
              </a:p>
              <a:p>
                <a:r>
                  <a:rPr lang="es-ES" sz="1800" dirty="0"/>
                  <a:t> </a:t>
                </a:r>
              </a:p>
              <a:p>
                <a14:m>
                  <m:oMath xmlns:m="http://schemas.openxmlformats.org/officeDocument/2006/math">
                    <m:f>
                      <m:fPr>
                        <m:ctrlPr>
                          <a:rPr lang="es-ES" sz="1800" i="1">
                            <a:latin typeface="Cambria Math" panose="02040503050406030204" pitchFamily="18" charset="0"/>
                          </a:rPr>
                        </m:ctrlPr>
                      </m:fPr>
                      <m:num>
                        <m:r>
                          <a:rPr lang="es-ES" sz="1800" i="1">
                            <a:latin typeface="Cambria Math" panose="02040503050406030204" pitchFamily="18" charset="0"/>
                          </a:rPr>
                          <m:t>𝑑𝑇</m:t>
                        </m:r>
                      </m:num>
                      <m:den>
                        <m:r>
                          <a:rPr lang="es-ES" sz="1800" i="1">
                            <a:latin typeface="Cambria Math" panose="02040503050406030204" pitchFamily="18" charset="0"/>
                          </a:rPr>
                          <m:t>𝑑𝑡</m:t>
                        </m:r>
                      </m:den>
                    </m:f>
                    <m:r>
                      <a:rPr lang="es-ES" sz="1800" i="1">
                        <a:latin typeface="Cambria Math" panose="02040503050406030204" pitchFamily="18" charset="0"/>
                      </a:rPr>
                      <m:t>= </m:t>
                    </m:r>
                    <m:f>
                      <m:fPr>
                        <m:ctrlPr>
                          <a:rPr lang="es-ES" sz="1800" i="1">
                            <a:latin typeface="Cambria Math" panose="02040503050406030204" pitchFamily="18" charset="0"/>
                          </a:rPr>
                        </m:ctrlPr>
                      </m:fPr>
                      <m:num>
                        <m:sSub>
                          <m:sSubPr>
                            <m:ctrlPr>
                              <a:rPr lang="es-ES" sz="1800" i="1">
                                <a:latin typeface="Cambria Math" panose="02040503050406030204" pitchFamily="18" charset="0"/>
                              </a:rPr>
                            </m:ctrlPr>
                          </m:sSubPr>
                          <m:e>
                            <m:r>
                              <a:rPr lang="es-ES" sz="1800" i="1">
                                <a:latin typeface="Cambria Math" panose="02040503050406030204" pitchFamily="18" charset="0"/>
                              </a:rPr>
                              <m:t>𝑇</m:t>
                            </m:r>
                          </m:e>
                          <m:sub>
                            <m:r>
                              <a:rPr lang="es-ES" sz="1800" i="1">
                                <a:latin typeface="Cambria Math" panose="02040503050406030204" pitchFamily="18" charset="0"/>
                              </a:rPr>
                              <m:t>0</m:t>
                            </m:r>
                          </m:sub>
                        </m:sSub>
                        <m:r>
                          <a:rPr lang="es-ES" sz="1800" i="1">
                            <a:latin typeface="Cambria Math" panose="02040503050406030204" pitchFamily="18" charset="0"/>
                          </a:rPr>
                          <m:t>−</m:t>
                        </m:r>
                        <m:r>
                          <a:rPr lang="es-ES" sz="1800" i="1">
                            <a:latin typeface="Cambria Math" panose="02040503050406030204" pitchFamily="18" charset="0"/>
                          </a:rPr>
                          <m:t>𝑇</m:t>
                        </m:r>
                        <m:r>
                          <a:rPr lang="es-ES" sz="1800" i="1">
                            <a:latin typeface="Cambria Math" panose="02040503050406030204" pitchFamily="18" charset="0"/>
                          </a:rPr>
                          <m:t>+</m:t>
                        </m:r>
                        <m:d>
                          <m:dPr>
                            <m:ctrlPr>
                              <a:rPr lang="es-ES" sz="1800" i="1">
                                <a:latin typeface="Cambria Math" panose="02040503050406030204" pitchFamily="18" charset="0"/>
                              </a:rPr>
                            </m:ctrlPr>
                          </m:dPr>
                          <m:e>
                            <m:sSub>
                              <m:sSubPr>
                                <m:ctrlPr>
                                  <a:rPr lang="es-ES" sz="1800" i="1">
                                    <a:latin typeface="Cambria Math" panose="02040503050406030204" pitchFamily="18" charset="0"/>
                                  </a:rPr>
                                </m:ctrlPr>
                              </m:sSubPr>
                              <m:e>
                                <m:r>
                                  <a:rPr lang="es-ES" sz="1800" i="1">
                                    <a:latin typeface="Cambria Math" panose="02040503050406030204" pitchFamily="18" charset="0"/>
                                  </a:rPr>
                                  <m:t>𝐼</m:t>
                                </m:r>
                              </m:e>
                              <m:sub>
                                <m:r>
                                  <a:rPr lang="es-ES" sz="1800" i="1">
                                    <a:latin typeface="Cambria Math" panose="02040503050406030204" pitchFamily="18" charset="0"/>
                                  </a:rPr>
                                  <m:t>𝑡𝑜𝑡</m:t>
                                </m:r>
                              </m:sub>
                            </m:sSub>
                            <m:r>
                              <a:rPr lang="es-ES" sz="1800" i="1">
                                <a:latin typeface="Cambria Math" panose="02040503050406030204" pitchFamily="18" charset="0"/>
                              </a:rPr>
                              <m:t>𝑉</m:t>
                            </m:r>
                            <m:r>
                              <a:rPr lang="es-ES" sz="1800" i="1">
                                <a:latin typeface="Cambria Math" panose="02040503050406030204" pitchFamily="18" charset="0"/>
                              </a:rPr>
                              <m:t>−</m:t>
                            </m:r>
                            <m:sSub>
                              <m:sSubPr>
                                <m:ctrlPr>
                                  <a:rPr lang="es-ES" sz="1800" i="1">
                                    <a:latin typeface="Cambria Math" panose="02040503050406030204" pitchFamily="18" charset="0"/>
                                  </a:rPr>
                                </m:ctrlPr>
                              </m:sSubPr>
                              <m:e>
                                <m:r>
                                  <a:rPr lang="es-ES" sz="1800" i="1">
                                    <a:latin typeface="Cambria Math" panose="02040503050406030204" pitchFamily="18" charset="0"/>
                                  </a:rPr>
                                  <m:t>𝑃</m:t>
                                </m:r>
                              </m:e>
                              <m:sub>
                                <m:r>
                                  <a:rPr lang="es-ES" sz="1800" i="1">
                                    <a:latin typeface="Cambria Math" panose="02040503050406030204" pitchFamily="18" charset="0"/>
                                  </a:rPr>
                                  <m:t>𝑜𝑢𝑡</m:t>
                                </m:r>
                              </m:sub>
                            </m:sSub>
                          </m:e>
                        </m:d>
                        <m:sSub>
                          <m:sSubPr>
                            <m:ctrlPr>
                              <a:rPr lang="es-ES" sz="1800" i="1">
                                <a:latin typeface="Cambria Math" panose="02040503050406030204" pitchFamily="18" charset="0"/>
                              </a:rPr>
                            </m:ctrlPr>
                          </m:sSubPr>
                          <m:e>
                            <m:r>
                              <a:rPr lang="es-ES" sz="1800" i="1">
                                <a:latin typeface="Cambria Math" panose="02040503050406030204" pitchFamily="18" charset="0"/>
                              </a:rPr>
                              <m:t>𝑅</m:t>
                            </m:r>
                          </m:e>
                          <m:sub>
                            <m:r>
                              <a:rPr lang="es-ES" sz="1800" i="1">
                                <a:latin typeface="Cambria Math" panose="02040503050406030204" pitchFamily="18" charset="0"/>
                              </a:rPr>
                              <m:t>𝑡h</m:t>
                            </m:r>
                          </m:sub>
                        </m:sSub>
                      </m:num>
                      <m:den>
                        <m:sSub>
                          <m:sSubPr>
                            <m:ctrlPr>
                              <a:rPr lang="es-ES" sz="1800" i="1">
                                <a:latin typeface="Cambria Math" panose="02040503050406030204" pitchFamily="18" charset="0"/>
                              </a:rPr>
                            </m:ctrlPr>
                          </m:sSubPr>
                          <m:e>
                            <m:r>
                              <a:rPr lang="es-ES" sz="1800" i="1">
                                <a:latin typeface="Cambria Math" panose="02040503050406030204" pitchFamily="18" charset="0"/>
                              </a:rPr>
                              <m:t>𝜏</m:t>
                            </m:r>
                          </m:e>
                          <m:sub>
                            <m:r>
                              <a:rPr lang="es-ES" sz="1800" i="1">
                                <a:latin typeface="Cambria Math" panose="02040503050406030204" pitchFamily="18" charset="0"/>
                              </a:rPr>
                              <m:t>𝑡h</m:t>
                            </m:r>
                          </m:sub>
                        </m:sSub>
                      </m:den>
                    </m:f>
                  </m:oMath>
                </a14:m>
                <a:endParaRPr lang="es-ES" sz="1800" dirty="0"/>
              </a:p>
              <a:p>
                <a:pPr>
                  <a:buFont typeface="Arial" panose="020B0604020202020204" pitchFamily="34" charset="0"/>
                  <a:buChar char="•"/>
                </a:pPr>
                <a:endParaRPr lang="es-ES" dirty="0"/>
              </a:p>
              <a:p>
                <a:pPr marL="0" indent="0">
                  <a:buNone/>
                </a:pPr>
                <a:endParaRPr lang="es-ES" i="1" dirty="0"/>
              </a:p>
              <a:p>
                <a:pPr marL="0" indent="0">
                  <a:buNone/>
                </a:pPr>
                <a:endParaRPr lang="es-ES" i="1" dirty="0"/>
              </a:p>
            </p:txBody>
          </p:sp>
        </mc:Choice>
        <mc:Fallback xmlns="">
          <p:sp>
            <p:nvSpPr>
              <p:cNvPr id="3" name="Marcador de contenido 2">
                <a:extLst>
                  <a:ext uri="{FF2B5EF4-FFF2-40B4-BE49-F238E27FC236}">
                    <a16:creationId xmlns:a16="http://schemas.microsoft.com/office/drawing/2014/main" id="{5291C36E-49A9-4432-84D3-C0904A68D25E}"/>
                  </a:ext>
                </a:extLst>
              </p:cNvPr>
              <p:cNvSpPr>
                <a:spLocks noGrp="1" noRot="1" noChangeAspect="1" noMove="1" noResize="1" noEditPoints="1" noAdjustHandles="1" noChangeArrowheads="1" noChangeShapeType="1" noTextEdit="1"/>
              </p:cNvSpPr>
              <p:nvPr>
                <p:ph idx="1"/>
              </p:nvPr>
            </p:nvSpPr>
            <p:spPr>
              <a:xfrm>
                <a:off x="1097280" y="1845734"/>
                <a:ext cx="5462911" cy="4369918"/>
              </a:xfrm>
              <a:blipFill>
                <a:blip r:embed="rId3"/>
                <a:stretch>
                  <a:fillRect l="-2232" t="-2092"/>
                </a:stretch>
              </a:blipFill>
            </p:spPr>
            <p:txBody>
              <a:bodyPr/>
              <a:lstStyle/>
              <a:p>
                <a:r>
                  <a:rPr lang="es-ES">
                    <a:noFill/>
                  </a:rPr>
                  <a:t> </a:t>
                </a:r>
              </a:p>
            </p:txBody>
          </p:sp>
        </mc:Fallback>
      </mc:AlternateContent>
      <p:sp>
        <p:nvSpPr>
          <p:cNvPr id="4" name="Marcador de pie de página 3">
            <a:extLst>
              <a:ext uri="{FF2B5EF4-FFF2-40B4-BE49-F238E27FC236}">
                <a16:creationId xmlns:a16="http://schemas.microsoft.com/office/drawing/2014/main" xmlns="" id="{E5D11F73-19C7-48A2-BB08-633050794187}"/>
              </a:ext>
            </a:extLst>
          </p:cNvPr>
          <p:cNvSpPr>
            <a:spLocks noGrp="1"/>
          </p:cNvSpPr>
          <p:nvPr>
            <p:ph type="ftr" sz="quarter" idx="11"/>
          </p:nvPr>
        </p:nvSpPr>
        <p:spPr/>
        <p:txBody>
          <a:bodyPr/>
          <a:lstStyle/>
          <a:p>
            <a:r>
              <a:rPr lang="es-ES"/>
              <a:t>Comunicaciones ópticas - Santiago Jiménez Ortiz</a:t>
            </a:r>
          </a:p>
        </p:txBody>
      </p: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xmlns="" id="{D4AC17E6-642E-4C25-B78E-76AA5BFF0C48}"/>
                  </a:ext>
                </a:extLst>
              </p:cNvPr>
              <p:cNvSpPr txBox="1"/>
              <p:nvPr/>
            </p:nvSpPr>
            <p:spPr>
              <a:xfrm>
                <a:off x="6560191" y="1981493"/>
                <a:ext cx="2702933" cy="880369"/>
              </a:xfrm>
              <a:prstGeom prst="rect">
                <a:avLst/>
              </a:prstGeom>
              <a:noFill/>
            </p:spPr>
            <p:txBody>
              <a:bodyPr wrap="square" rtlCol="0">
                <a:spAutoFit/>
              </a:bodyPr>
              <a:lstStyle/>
              <a:p>
                <a:pPr marL="285750" indent="-285750">
                  <a:lnSpc>
                    <a:spcPct val="150000"/>
                  </a:lnSpc>
                  <a:buClr>
                    <a:schemeClr val="accent1"/>
                  </a:buClr>
                  <a:buFont typeface="Arial" panose="020B0604020202020204" pitchFamily="34" charset="0"/>
                  <a:buChar char="•"/>
                </a:pPr>
                <a:r>
                  <a:rPr lang="es-ES" dirty="0"/>
                  <a:t>Potencia:</a:t>
                </a:r>
                <a14:m>
                  <m:oMath xmlns:m="http://schemas.openxmlformats.org/officeDocument/2006/math">
                    <m:sSub>
                      <m:sSubPr>
                        <m:ctrlPr>
                          <a:rPr lang="es-ES" sz="1400" i="1">
                            <a:latin typeface="Cambria Math" panose="02040503050406030204" pitchFamily="18" charset="0"/>
                          </a:rPr>
                        </m:ctrlPr>
                      </m:sSubPr>
                      <m:e>
                        <m:r>
                          <a:rPr lang="es-ES" sz="1400" b="0" i="1" smtClean="0">
                            <a:latin typeface="Cambria Math" panose="02040503050406030204" pitchFamily="18" charset="0"/>
                          </a:rPr>
                          <m:t> </m:t>
                        </m:r>
                        <m:r>
                          <a:rPr lang="es-ES" sz="1400" i="1">
                            <a:latin typeface="Cambria Math" panose="02040503050406030204" pitchFamily="18" charset="0"/>
                          </a:rPr>
                          <m:t>𝑃</m:t>
                        </m:r>
                      </m:e>
                      <m:sub>
                        <m:r>
                          <a:rPr lang="es-ES" sz="1400" i="1">
                            <a:latin typeface="Cambria Math" panose="02040503050406030204" pitchFamily="18" charset="0"/>
                          </a:rPr>
                          <m:t>𝑜𝑢𝑡</m:t>
                        </m:r>
                      </m:sub>
                    </m:sSub>
                    <m:d>
                      <m:dPr>
                        <m:ctrlPr>
                          <a:rPr lang="es-ES" sz="1400" i="1">
                            <a:latin typeface="Cambria Math" panose="02040503050406030204" pitchFamily="18" charset="0"/>
                          </a:rPr>
                        </m:ctrlPr>
                      </m:dPr>
                      <m:e>
                        <m:r>
                          <a:rPr lang="es-ES" sz="1400" i="1">
                            <a:latin typeface="Cambria Math" panose="02040503050406030204" pitchFamily="18" charset="0"/>
                          </a:rPr>
                          <m:t>𝑡</m:t>
                        </m:r>
                      </m:e>
                    </m:d>
                    <m:r>
                      <a:rPr lang="es-ES" sz="1400" i="1">
                        <a:latin typeface="Cambria Math" panose="02040503050406030204" pitchFamily="18" charset="0"/>
                      </a:rPr>
                      <m:t>=</m:t>
                    </m:r>
                    <m:sSub>
                      <m:sSubPr>
                        <m:ctrlPr>
                          <a:rPr lang="es-ES" sz="1400" i="1">
                            <a:latin typeface="Cambria Math" panose="02040503050406030204" pitchFamily="18" charset="0"/>
                          </a:rPr>
                        </m:ctrlPr>
                      </m:sSubPr>
                      <m:e>
                        <m:r>
                          <a:rPr lang="es-ES" sz="1400" i="1">
                            <a:latin typeface="Cambria Math" panose="02040503050406030204" pitchFamily="18" charset="0"/>
                          </a:rPr>
                          <m:t>𝑘</m:t>
                        </m:r>
                      </m:e>
                      <m:sub>
                        <m:r>
                          <a:rPr lang="es-ES" sz="1400" i="1">
                            <a:latin typeface="Cambria Math" panose="02040503050406030204" pitchFamily="18" charset="0"/>
                          </a:rPr>
                          <m:t>𝑓</m:t>
                        </m:r>
                      </m:sub>
                    </m:sSub>
                    <m:r>
                      <a:rPr lang="es-ES" sz="1400" i="1">
                        <a:latin typeface="Cambria Math" panose="02040503050406030204" pitchFamily="18" charset="0"/>
                      </a:rPr>
                      <m:t>𝑆</m:t>
                    </m:r>
                    <m:r>
                      <a:rPr lang="es-ES" sz="1400" i="1">
                        <a:latin typeface="Cambria Math" panose="02040503050406030204" pitchFamily="18" charset="0"/>
                      </a:rPr>
                      <m:t>(</m:t>
                    </m:r>
                    <m:r>
                      <a:rPr lang="es-ES" sz="1400" i="1">
                        <a:latin typeface="Cambria Math" panose="02040503050406030204" pitchFamily="18" charset="0"/>
                      </a:rPr>
                      <m:t>𝑡</m:t>
                    </m:r>
                    <m:r>
                      <a:rPr lang="es-ES" sz="1400" i="1">
                        <a:latin typeface="Cambria Math" panose="02040503050406030204" pitchFamily="18" charset="0"/>
                      </a:rPr>
                      <m:t>)</m:t>
                    </m:r>
                  </m:oMath>
                </a14:m>
                <a:endParaRPr lang="es-ES" sz="1400" dirty="0"/>
              </a:p>
              <a:p>
                <a:pPr marL="285750" indent="-285750">
                  <a:lnSpc>
                    <a:spcPct val="150000"/>
                  </a:lnSpc>
                  <a:buClr>
                    <a:schemeClr val="accent1"/>
                  </a:buClr>
                  <a:buFont typeface="Arial" panose="020B0604020202020204" pitchFamily="34" charset="0"/>
                  <a:buChar char="•"/>
                </a:pPr>
                <a:endParaRPr lang="es-ES" dirty="0"/>
              </a:p>
            </p:txBody>
          </p:sp>
        </mc:Choice>
        <mc:Fallback xmlns="">
          <p:sp>
            <p:nvSpPr>
              <p:cNvPr id="7" name="CuadroTexto 6">
                <a:extLst>
                  <a:ext uri="{FF2B5EF4-FFF2-40B4-BE49-F238E27FC236}">
                    <a16:creationId xmlns:a16="http://schemas.microsoft.com/office/drawing/2014/main" id="{D4AC17E6-642E-4C25-B78E-76AA5BFF0C48}"/>
                  </a:ext>
                </a:extLst>
              </p:cNvPr>
              <p:cNvSpPr txBox="1">
                <a:spLocks noRot="1" noChangeAspect="1" noMove="1" noResize="1" noEditPoints="1" noAdjustHandles="1" noChangeArrowheads="1" noChangeShapeType="1" noTextEdit="1"/>
              </p:cNvSpPr>
              <p:nvPr/>
            </p:nvSpPr>
            <p:spPr>
              <a:xfrm>
                <a:off x="6560191" y="1981493"/>
                <a:ext cx="2702933" cy="880369"/>
              </a:xfrm>
              <a:prstGeom prst="rect">
                <a:avLst/>
              </a:prstGeom>
              <a:blipFill>
                <a:blip r:embed="rId4"/>
                <a:stretch>
                  <a:fillRect l="-1351"/>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xmlns="" id="{61EF5CE4-497D-4C0F-A75D-C081A47A5227}"/>
                  </a:ext>
                </a:extLst>
              </p:cNvPr>
              <p:cNvSpPr txBox="1"/>
              <p:nvPr/>
            </p:nvSpPr>
            <p:spPr>
              <a:xfrm>
                <a:off x="6560191" y="2993200"/>
                <a:ext cx="3978618" cy="2800767"/>
              </a:xfrm>
              <a:prstGeom prst="rect">
                <a:avLst/>
              </a:prstGeom>
              <a:noFill/>
            </p:spPr>
            <p:txBody>
              <a:bodyPr wrap="square" numCol="1" rtlCol="0" anchor="t">
                <a:spAutoFit/>
              </a:bodyPr>
              <a:lstStyle/>
              <a:p>
                <a:pPr marL="285750" indent="-285750">
                  <a:buClr>
                    <a:schemeClr val="accent1"/>
                  </a:buClr>
                  <a:buFont typeface="Arial" panose="020B0604020202020204" pitchFamily="34" charset="0"/>
                  <a:buChar char="•"/>
                </a:pPr>
                <a:r>
                  <a:rPr lang="es-ES" dirty="0"/>
                  <a:t>Estados iniciales:</a:t>
                </a:r>
              </a:p>
              <a:p>
                <a:pPr marL="285750" indent="-285750">
                  <a:buClr>
                    <a:schemeClr val="accent1"/>
                  </a:buClr>
                  <a:buFont typeface="Arial" panose="020B0604020202020204" pitchFamily="34" charset="0"/>
                  <a:buChar char="•"/>
                </a:pPr>
                <a:endParaRPr lang="es-ES" dirty="0"/>
              </a:p>
              <a:p>
                <a:pPr>
                  <a:spcAft>
                    <a:spcPts val="0"/>
                  </a:spcAft>
                </a:pPr>
                <a14:m>
                  <m:oMathPara xmlns:m="http://schemas.openxmlformats.org/officeDocument/2006/math">
                    <m:oMathParaPr>
                      <m:jc m:val="centerGroup"/>
                    </m:oMathParaPr>
                    <m:oMath xmlns:m="http://schemas.openxmlformats.org/officeDocument/2006/math">
                      <m:sSub>
                        <m:sSub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sSubPr>
                        <m:e>
                          <m:r>
                            <a:rPr lang="es-ES" sz="1400" i="1">
                              <a:latin typeface="Cambria Math" panose="02040503050406030204" pitchFamily="18" charset="0"/>
                              <a:ea typeface="Times New Roman" panose="02020603050405020304" pitchFamily="18" charset="0"/>
                              <a:cs typeface="Times New Roman" panose="02020603050405020304" pitchFamily="18" charset="0"/>
                            </a:rPr>
                            <m:t>𝑁</m:t>
                          </m:r>
                        </m:e>
                        <m:sub>
                          <m:r>
                            <a:rPr lang="es-ES" sz="1400" i="1">
                              <a:latin typeface="Cambria Math" panose="02040503050406030204" pitchFamily="18" charset="0"/>
                              <a:ea typeface="Times New Roman" panose="02020603050405020304" pitchFamily="18" charset="0"/>
                              <a:cs typeface="Times New Roman" panose="02020603050405020304" pitchFamily="18" charset="0"/>
                            </a:rPr>
                            <m:t>0</m:t>
                          </m:r>
                        </m:sub>
                      </m:sSub>
                      <m:d>
                        <m:d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dPr>
                        <m:e>
                          <m:r>
                            <a:rPr lang="es-ES" sz="1400" i="1">
                              <a:latin typeface="Cambria Math" panose="02040503050406030204" pitchFamily="18" charset="0"/>
                              <a:ea typeface="Times New Roman" panose="02020603050405020304" pitchFamily="18" charset="0"/>
                              <a:cs typeface="Times New Roman" panose="02020603050405020304" pitchFamily="18" charset="0"/>
                            </a:rPr>
                            <m:t>0</m:t>
                          </m:r>
                        </m:e>
                      </m:d>
                      <m:r>
                        <a:rPr lang="es-ES" sz="1400" i="1">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sSubPr>
                        <m:e>
                          <m:r>
                            <a:rPr lang="es-ES" sz="1400" i="1">
                              <a:latin typeface="Cambria Math" panose="02040503050406030204" pitchFamily="18" charset="0"/>
                              <a:ea typeface="Times New Roman" panose="02020603050405020304" pitchFamily="18" charset="0"/>
                              <a:cs typeface="Times New Roman" panose="02020603050405020304" pitchFamily="18" charset="0"/>
                            </a:rPr>
                            <m:t>𝑁</m:t>
                          </m:r>
                        </m:e>
                        <m:sub>
                          <m:r>
                            <a:rPr lang="es-ES" sz="1400" i="1">
                              <a:latin typeface="Cambria Math" panose="02040503050406030204" pitchFamily="18" charset="0"/>
                              <a:ea typeface="Times New Roman" panose="02020603050405020304" pitchFamily="18" charset="0"/>
                              <a:cs typeface="Times New Roman" panose="02020603050405020304" pitchFamily="18" charset="0"/>
                            </a:rPr>
                            <m:t>𝑡𝑟</m:t>
                          </m:r>
                        </m:sub>
                      </m:sSub>
                      <m:r>
                        <a:rPr lang="es-ES" sz="1400" i="1">
                          <a:latin typeface="Cambria Math" panose="02040503050406030204" pitchFamily="18" charset="0"/>
                          <a:ea typeface="Times New Roman" panose="02020603050405020304" pitchFamily="18" charset="0"/>
                          <a:cs typeface="Times New Roman" panose="02020603050405020304" pitchFamily="18" charset="0"/>
                        </a:rPr>
                        <m:t> </m:t>
                      </m:r>
                    </m:oMath>
                  </m:oMathPara>
                </a14:m>
                <a:endParaRPr lang="es-ES" sz="14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400" dirty="0">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14:m>
                  <m:oMathPara xmlns:m="http://schemas.openxmlformats.org/officeDocument/2006/math">
                    <m:oMathParaPr>
                      <m:jc m:val="centerGroup"/>
                    </m:oMathParaPr>
                    <m:oMath xmlns:m="http://schemas.openxmlformats.org/officeDocument/2006/math">
                      <m:sSub>
                        <m:sSub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sSubPr>
                        <m:e>
                          <m:r>
                            <a:rPr lang="es-ES" sz="1400" i="1">
                              <a:latin typeface="Cambria Math" panose="02040503050406030204" pitchFamily="18" charset="0"/>
                              <a:ea typeface="Times New Roman" panose="02020603050405020304" pitchFamily="18" charset="0"/>
                              <a:cs typeface="Times New Roman" panose="02020603050405020304" pitchFamily="18" charset="0"/>
                            </a:rPr>
                            <m:t>𝑁</m:t>
                          </m:r>
                        </m:e>
                        <m:sub>
                          <m:r>
                            <a:rPr lang="es-ES" sz="1400" i="1">
                              <a:latin typeface="Cambria Math" panose="02040503050406030204" pitchFamily="18" charset="0"/>
                              <a:ea typeface="Times New Roman" panose="02020603050405020304" pitchFamily="18" charset="0"/>
                              <a:cs typeface="Times New Roman" panose="02020603050405020304" pitchFamily="18" charset="0"/>
                            </a:rPr>
                            <m:t>1</m:t>
                          </m:r>
                        </m:sub>
                      </m:sSub>
                      <m:d>
                        <m:d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dPr>
                        <m:e>
                          <m:r>
                            <a:rPr lang="es-ES" sz="1400" i="1">
                              <a:latin typeface="Cambria Math" panose="02040503050406030204" pitchFamily="18" charset="0"/>
                              <a:ea typeface="Times New Roman" panose="02020603050405020304" pitchFamily="18" charset="0"/>
                              <a:cs typeface="Times New Roman" panose="02020603050405020304" pitchFamily="18" charset="0"/>
                            </a:rPr>
                            <m:t>0</m:t>
                          </m:r>
                        </m:e>
                      </m:d>
                      <m:r>
                        <a:rPr lang="es-ES" sz="1400" i="1">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sSubPr>
                        <m:e>
                          <m:r>
                            <a:rPr lang="es-ES" sz="1400" i="1">
                              <a:latin typeface="Cambria Math" panose="02040503050406030204" pitchFamily="18" charset="0"/>
                              <a:ea typeface="Times New Roman" panose="02020603050405020304" pitchFamily="18" charset="0"/>
                              <a:cs typeface="Times New Roman" panose="02020603050405020304" pitchFamily="18" charset="0"/>
                            </a:rPr>
                            <m:t>0.01·</m:t>
                          </m:r>
                          <m:r>
                            <a:rPr lang="es-ES" sz="1400" i="1">
                              <a:latin typeface="Cambria Math" panose="02040503050406030204" pitchFamily="18" charset="0"/>
                              <a:ea typeface="Times New Roman" panose="02020603050405020304" pitchFamily="18" charset="0"/>
                              <a:cs typeface="Times New Roman" panose="02020603050405020304" pitchFamily="18" charset="0"/>
                            </a:rPr>
                            <m:t>𝑁</m:t>
                          </m:r>
                        </m:e>
                        <m:sub>
                          <m:r>
                            <a:rPr lang="es-ES" sz="1400" i="1">
                              <a:latin typeface="Cambria Math" panose="02040503050406030204" pitchFamily="18" charset="0"/>
                              <a:ea typeface="Times New Roman" panose="02020603050405020304" pitchFamily="18" charset="0"/>
                              <a:cs typeface="Times New Roman" panose="02020603050405020304" pitchFamily="18" charset="0"/>
                            </a:rPr>
                            <m:t>𝑡𝑟</m:t>
                          </m:r>
                        </m:sub>
                      </m:sSub>
                      <m:r>
                        <a:rPr lang="es-ES" sz="1400" i="1">
                          <a:latin typeface="Cambria Math" panose="02040503050406030204" pitchFamily="18" charset="0"/>
                          <a:ea typeface="Times New Roman" panose="02020603050405020304" pitchFamily="18" charset="0"/>
                          <a:cs typeface="Times New Roman" panose="02020603050405020304" pitchFamily="18" charset="0"/>
                        </a:rPr>
                        <m:t> </m:t>
                      </m:r>
                    </m:oMath>
                  </m:oMathPara>
                </a14:m>
                <a:endParaRPr lang="es-ES" sz="14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400" dirty="0">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14:m>
                  <m:oMathPara xmlns:m="http://schemas.openxmlformats.org/officeDocument/2006/math">
                    <m:oMathParaPr>
                      <m:jc m:val="centerGroup"/>
                    </m:oMathParaPr>
                    <m:oMath xmlns:m="http://schemas.openxmlformats.org/officeDocument/2006/math">
                      <m:r>
                        <a:rPr lang="es-ES" sz="1400" i="1">
                          <a:latin typeface="Cambria Math" panose="02040503050406030204" pitchFamily="18" charset="0"/>
                          <a:ea typeface="Times New Roman" panose="02020603050405020304" pitchFamily="18" charset="0"/>
                          <a:cs typeface="Times New Roman" panose="02020603050405020304" pitchFamily="18" charset="0"/>
                        </a:rPr>
                        <m:t>𝑆</m:t>
                      </m:r>
                      <m:d>
                        <m:d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dPr>
                        <m:e>
                          <m:r>
                            <a:rPr lang="es-ES" sz="1400" i="1">
                              <a:latin typeface="Cambria Math" panose="02040503050406030204" pitchFamily="18" charset="0"/>
                              <a:ea typeface="Times New Roman" panose="02020603050405020304" pitchFamily="18" charset="0"/>
                              <a:cs typeface="Times New Roman" panose="02020603050405020304" pitchFamily="18" charset="0"/>
                            </a:rPr>
                            <m:t>0</m:t>
                          </m:r>
                        </m:e>
                      </m:d>
                      <m:r>
                        <a:rPr lang="es-ES" sz="1400" i="1">
                          <a:latin typeface="Cambria Math" panose="02040503050406030204" pitchFamily="18" charset="0"/>
                          <a:ea typeface="Times New Roman" panose="02020603050405020304" pitchFamily="18" charset="0"/>
                          <a:cs typeface="Times New Roman" panose="02020603050405020304" pitchFamily="18" charset="0"/>
                        </a:rPr>
                        <m:t>= 100 </m:t>
                      </m:r>
                    </m:oMath>
                  </m:oMathPara>
                </a14:m>
                <a:endParaRPr lang="es-ES" sz="14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400" dirty="0">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14:m>
                  <m:oMathPara xmlns:m="http://schemas.openxmlformats.org/officeDocument/2006/math">
                    <m:oMathParaPr>
                      <m:jc m:val="centerGroup"/>
                    </m:oMathParaPr>
                    <m:oMath xmlns:m="http://schemas.openxmlformats.org/officeDocument/2006/math">
                      <m:r>
                        <a:rPr lang="es-ES" sz="1400" i="1">
                          <a:latin typeface="Cambria Math" panose="02040503050406030204" pitchFamily="18" charset="0"/>
                          <a:ea typeface="Times New Roman" panose="02020603050405020304" pitchFamily="18" charset="0"/>
                          <a:cs typeface="Times New Roman" panose="02020603050405020304" pitchFamily="18" charset="0"/>
                        </a:rPr>
                        <m:t>𝜙</m:t>
                      </m:r>
                      <m:d>
                        <m:d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dPr>
                        <m:e>
                          <m:r>
                            <a:rPr lang="es-ES" sz="1400" i="1">
                              <a:latin typeface="Cambria Math" panose="02040503050406030204" pitchFamily="18" charset="0"/>
                              <a:ea typeface="Times New Roman" panose="02020603050405020304" pitchFamily="18" charset="0"/>
                              <a:cs typeface="Times New Roman" panose="02020603050405020304" pitchFamily="18" charset="0"/>
                            </a:rPr>
                            <m:t>0</m:t>
                          </m:r>
                        </m:e>
                      </m:d>
                      <m:r>
                        <a:rPr lang="es-ES" sz="1400" i="1">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s-ES" sz="14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s-ES" sz="1400" dirty="0">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14:m>
                  <m:oMathPara xmlns:m="http://schemas.openxmlformats.org/officeDocument/2006/math">
                    <m:oMathParaPr>
                      <m:jc m:val="centerGroup"/>
                    </m:oMathParaPr>
                    <m:oMath xmlns:m="http://schemas.openxmlformats.org/officeDocument/2006/math">
                      <m:r>
                        <a:rPr lang="es-ES" sz="1400" i="1">
                          <a:latin typeface="Cambria Math" panose="02040503050406030204" pitchFamily="18" charset="0"/>
                          <a:ea typeface="Times New Roman" panose="02020603050405020304" pitchFamily="18" charset="0"/>
                          <a:cs typeface="Times New Roman" panose="02020603050405020304" pitchFamily="18" charset="0"/>
                        </a:rPr>
                        <m:t>𝑇</m:t>
                      </m:r>
                      <m:d>
                        <m:dPr>
                          <m:ctrlPr>
                            <a:rPr lang="es-ES" sz="1400" i="1">
                              <a:latin typeface="Cambria Math" panose="02040503050406030204" pitchFamily="18" charset="0"/>
                              <a:ea typeface="Times New Roman" panose="02020603050405020304" pitchFamily="18" charset="0"/>
                              <a:cs typeface="Times New Roman" panose="02020603050405020304" pitchFamily="18" charset="0"/>
                            </a:rPr>
                          </m:ctrlPr>
                        </m:dPr>
                        <m:e>
                          <m:r>
                            <a:rPr lang="es-ES" sz="1400" i="1">
                              <a:latin typeface="Cambria Math" panose="02040503050406030204" pitchFamily="18" charset="0"/>
                              <a:ea typeface="Times New Roman" panose="02020603050405020304" pitchFamily="18" charset="0"/>
                              <a:cs typeface="Times New Roman" panose="02020603050405020304" pitchFamily="18" charset="0"/>
                            </a:rPr>
                            <m:t>0</m:t>
                          </m:r>
                        </m:e>
                      </m:d>
                      <m:r>
                        <a:rPr lang="es-ES" sz="1400" i="1">
                          <a:latin typeface="Cambria Math" panose="02040503050406030204" pitchFamily="18" charset="0"/>
                          <a:ea typeface="Times New Roman" panose="02020603050405020304" pitchFamily="18" charset="0"/>
                          <a:cs typeface="Times New Roman" panose="02020603050405020304" pitchFamily="18" charset="0"/>
                        </a:rPr>
                        <m:t>=300</m:t>
                      </m:r>
                    </m:oMath>
                  </m:oMathPara>
                </a14:m>
                <a:endParaRPr lang="es-ES" sz="1400" dirty="0"/>
              </a:p>
              <a:p>
                <a:r>
                  <a:rPr lang="es-ES" sz="1400" dirty="0"/>
                  <a:t>		</a:t>
                </a:r>
              </a:p>
            </p:txBody>
          </p:sp>
        </mc:Choice>
        <mc:Fallback xmlns="">
          <p:sp>
            <p:nvSpPr>
              <p:cNvPr id="8" name="CuadroTexto 7">
                <a:extLst>
                  <a:ext uri="{FF2B5EF4-FFF2-40B4-BE49-F238E27FC236}">
                    <a16:creationId xmlns:a16="http://schemas.microsoft.com/office/drawing/2014/main" id="{61EF5CE4-497D-4C0F-A75D-C081A47A5227}"/>
                  </a:ext>
                </a:extLst>
              </p:cNvPr>
              <p:cNvSpPr txBox="1">
                <a:spLocks noRot="1" noChangeAspect="1" noMove="1" noResize="1" noEditPoints="1" noAdjustHandles="1" noChangeArrowheads="1" noChangeShapeType="1" noTextEdit="1"/>
              </p:cNvSpPr>
              <p:nvPr/>
            </p:nvSpPr>
            <p:spPr>
              <a:xfrm>
                <a:off x="6560191" y="2993200"/>
                <a:ext cx="3978618" cy="2800767"/>
              </a:xfrm>
              <a:prstGeom prst="rect">
                <a:avLst/>
              </a:prstGeom>
              <a:blipFill>
                <a:blip r:embed="rId5"/>
                <a:stretch>
                  <a:fillRect l="-919" t="-1089"/>
                </a:stretch>
              </a:blipFill>
            </p:spPr>
            <p:txBody>
              <a:bodyPr/>
              <a:lstStyle/>
              <a:p>
                <a:r>
                  <a:rPr lang="es-ES">
                    <a:noFill/>
                  </a:rPr>
                  <a:t> </a:t>
                </a:r>
              </a:p>
            </p:txBody>
          </p:sp>
        </mc:Fallback>
      </mc:AlternateContent>
      <p:pic>
        <p:nvPicPr>
          <p:cNvPr id="9" name="Picture 2" descr="Resultado de imagen de uoc logo">
            <a:extLst>
              <a:ext uri="{FF2B5EF4-FFF2-40B4-BE49-F238E27FC236}">
                <a16:creationId xmlns:a16="http://schemas.microsoft.com/office/drawing/2014/main" xmlns="" id="{D577837E-4E84-4276-A3B6-79C555C7EE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27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8F280F-C2C3-4589-9381-287434B7F572}"/>
              </a:ext>
            </a:extLst>
          </p:cNvPr>
          <p:cNvSpPr>
            <a:spLocks noGrp="1"/>
          </p:cNvSpPr>
          <p:nvPr>
            <p:ph type="title"/>
          </p:nvPr>
        </p:nvSpPr>
        <p:spPr>
          <a:xfrm>
            <a:off x="1097280" y="286603"/>
            <a:ext cx="10058400" cy="1450757"/>
          </a:xfrm>
        </p:spPr>
        <p:txBody>
          <a:bodyPr/>
          <a:lstStyle/>
          <a:p>
            <a:r>
              <a:rPr lang="es-ES" dirty="0"/>
              <a:t>Simulación – Láser DFB</a:t>
            </a:r>
          </a:p>
        </p:txBody>
      </p:sp>
      <p:sp>
        <p:nvSpPr>
          <p:cNvPr id="3" name="Marcador de contenido 2">
            <a:extLst>
              <a:ext uri="{FF2B5EF4-FFF2-40B4-BE49-F238E27FC236}">
                <a16:creationId xmlns:a16="http://schemas.microsoft.com/office/drawing/2014/main" xmlns="" id="{1E63BA21-7659-4B08-827A-083ED930A419}"/>
              </a:ext>
            </a:extLst>
          </p:cNvPr>
          <p:cNvSpPr>
            <a:spLocks noGrp="1"/>
          </p:cNvSpPr>
          <p:nvPr>
            <p:ph idx="1"/>
          </p:nvPr>
        </p:nvSpPr>
        <p:spPr/>
        <p:txBody>
          <a:bodyPr/>
          <a:lstStyle/>
          <a:p>
            <a:pPr>
              <a:buFont typeface="Arial" panose="020B0604020202020204" pitchFamily="34" charset="0"/>
              <a:buChar char="•"/>
            </a:pPr>
            <a:r>
              <a:rPr lang="es-ES" dirty="0"/>
              <a:t> Señal de entrada: señal RZ cuadrada de periodo 0.5 </a:t>
            </a:r>
            <a:r>
              <a:rPr lang="es-ES" dirty="0" err="1"/>
              <a:t>ns</a:t>
            </a:r>
            <a:r>
              <a:rPr lang="es-ES" dirty="0"/>
              <a:t> y duración 5 </a:t>
            </a:r>
            <a:r>
              <a:rPr lang="es-ES" dirty="0" err="1"/>
              <a:t>ns</a:t>
            </a:r>
            <a:r>
              <a:rPr lang="es-ES" dirty="0"/>
              <a:t>.</a:t>
            </a:r>
          </a:p>
          <a:p>
            <a:pPr>
              <a:buFont typeface="Arial" panose="020B0604020202020204" pitchFamily="34" charset="0"/>
              <a:buChar char="•"/>
            </a:pPr>
            <a:r>
              <a:rPr lang="es-ES" dirty="0"/>
              <a:t> Secuencia: 1101111100</a:t>
            </a:r>
          </a:p>
          <a:p>
            <a:pPr>
              <a:buFont typeface="Arial" panose="020B0604020202020204" pitchFamily="34" charset="0"/>
              <a:buChar char="•"/>
            </a:pPr>
            <a:r>
              <a:rPr lang="es-ES" dirty="0"/>
              <a:t> Valores para el modelado:</a:t>
            </a:r>
          </a:p>
          <a:p>
            <a:pPr>
              <a:buFont typeface="Arial" panose="020B0604020202020204" pitchFamily="34" charset="0"/>
              <a:buChar char="•"/>
            </a:pPr>
            <a:endParaRPr lang="es-ES" dirty="0"/>
          </a:p>
        </p:txBody>
      </p:sp>
      <p:sp>
        <p:nvSpPr>
          <p:cNvPr id="4" name="Marcador de pie de página 3">
            <a:extLst>
              <a:ext uri="{FF2B5EF4-FFF2-40B4-BE49-F238E27FC236}">
                <a16:creationId xmlns:a16="http://schemas.microsoft.com/office/drawing/2014/main" xmlns="" id="{04C9040A-1B5F-4A5B-AEA9-B182CCA4070A}"/>
              </a:ext>
            </a:extLst>
          </p:cNvPr>
          <p:cNvSpPr>
            <a:spLocks noGrp="1"/>
          </p:cNvSpPr>
          <p:nvPr>
            <p:ph type="ftr" sz="quarter" idx="11"/>
          </p:nvPr>
        </p:nvSpPr>
        <p:spPr/>
        <p:txBody>
          <a:bodyPr/>
          <a:lstStyle/>
          <a:p>
            <a:r>
              <a:rPr lang="es-ES"/>
              <a:t>Comunicaciones ópticas - Santiago Jiménez Ortiz</a:t>
            </a:r>
          </a:p>
        </p:txBody>
      </p:sp>
      <mc:AlternateContent xmlns:mc="http://schemas.openxmlformats.org/markup-compatibility/2006" xmlns:a14="http://schemas.microsoft.com/office/drawing/2010/main">
        <mc:Choice Requires="a14">
          <p:graphicFrame>
            <p:nvGraphicFramePr>
              <p:cNvPr id="11" name="Tabla 10">
                <a:extLst>
                  <a:ext uri="{FF2B5EF4-FFF2-40B4-BE49-F238E27FC236}">
                    <a16:creationId xmlns:a16="http://schemas.microsoft.com/office/drawing/2014/main" xmlns="" id="{D3B31305-CF38-43DF-ADEC-B1DBB1DFAD8E}"/>
                  </a:ext>
                </a:extLst>
              </p:cNvPr>
              <p:cNvGraphicFramePr>
                <a:graphicFrameLocks noGrp="1"/>
              </p:cNvGraphicFramePr>
              <p:nvPr>
                <p:extLst>
                  <p:ext uri="{D42A27DB-BD31-4B8C-83A1-F6EECF244321}">
                    <p14:modId xmlns:p14="http://schemas.microsoft.com/office/powerpoint/2010/main" val="2739712548"/>
                  </p:ext>
                </p:extLst>
              </p:nvPr>
            </p:nvGraphicFramePr>
            <p:xfrm>
              <a:off x="5107305" y="2913238"/>
              <a:ext cx="1977390" cy="3244089"/>
            </p:xfrm>
            <a:graphic>
              <a:graphicData uri="http://schemas.openxmlformats.org/drawingml/2006/table">
                <a:tbl>
                  <a:tblPr firstRow="1" bandRow="1">
                    <a:tableStyleId>{5C22544A-7EE6-4342-B048-85BDC9FD1C3A}</a:tableStyleId>
                  </a:tblPr>
                  <a:tblGrid>
                    <a:gridCol w="899795">
                      <a:extLst>
                        <a:ext uri="{9D8B030D-6E8A-4147-A177-3AD203B41FA5}">
                          <a16:colId xmlns:a16="http://schemas.microsoft.com/office/drawing/2014/main" xmlns="" val="3385960987"/>
                        </a:ext>
                      </a:extLst>
                    </a:gridCol>
                    <a:gridCol w="1077595">
                      <a:extLst>
                        <a:ext uri="{9D8B030D-6E8A-4147-A177-3AD203B41FA5}">
                          <a16:colId xmlns:a16="http://schemas.microsoft.com/office/drawing/2014/main" xmlns="" val="989233533"/>
                        </a:ext>
                      </a:extLst>
                    </a:gridCol>
                  </a:tblGrid>
                  <a:tr h="0">
                    <a:tc>
                      <a:txBody>
                        <a:bodyPr/>
                        <a:lstStyle/>
                        <a:p>
                          <a:pPr algn="ctr">
                            <a:spcAft>
                              <a:spcPts val="0"/>
                            </a:spcAft>
                          </a:pPr>
                          <a:r>
                            <a:rPr lang="es-ES" sz="1200">
                              <a:effectLst/>
                            </a:rPr>
                            <a:t>Constante</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dirty="0">
                              <a:effectLst/>
                            </a:rPr>
                            <a:t>Valor</a:t>
                          </a:r>
                          <a:endParaRPr lang="es-E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93108863"/>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r>
                                  <a:rPr lang="es-ES" sz="1200">
                                    <a:effectLst/>
                                    <a:latin typeface="Cambria Math" panose="02040503050406030204" pitchFamily="18" charset="0"/>
                                  </a:rPr>
                                  <m:t>𝛤</m:t>
                                </m:r>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0.8</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49363522"/>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rPr>
                                    </m:ctrlPr>
                                  </m:sSubPr>
                                  <m:e>
                                    <m:r>
                                      <a:rPr lang="es-ES" sz="1200">
                                        <a:effectLst/>
                                        <a:latin typeface="Cambria Math" panose="02040503050406030204" pitchFamily="18" charset="0"/>
                                      </a:rPr>
                                      <m:t>𝑣</m:t>
                                    </m:r>
                                  </m:e>
                                  <m:sub>
                                    <m:r>
                                      <a:rPr lang="es-ES" sz="1200">
                                        <a:effectLst/>
                                        <a:latin typeface="Cambria Math" panose="02040503050406030204" pitchFamily="18" charset="0"/>
                                      </a:rPr>
                                      <m:t>𝑔</m:t>
                                    </m:r>
                                  </m:sub>
                                </m:sSub>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7.5·10</a:t>
                          </a:r>
                          <a:r>
                            <a:rPr lang="es-ES" sz="1200" baseline="30000">
                              <a:effectLst/>
                            </a:rPr>
                            <a:t>7</a:t>
                          </a:r>
                          <a:r>
                            <a:rPr lang="es-ES" sz="1200">
                              <a:effectLst/>
                            </a:rPr>
                            <a:t> m/s</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1698764"/>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rPr>
                                    </m:ctrlPr>
                                  </m:sSubPr>
                                  <m:e>
                                    <m:r>
                                      <a:rPr lang="es-ES" sz="1200">
                                        <a:effectLst/>
                                        <a:latin typeface="Cambria Math" panose="02040503050406030204" pitchFamily="18" charset="0"/>
                                      </a:rPr>
                                      <m:t>𝑎</m:t>
                                    </m:r>
                                  </m:e>
                                  <m:sub>
                                    <m:r>
                                      <a:rPr lang="es-ES" sz="1200">
                                        <a:effectLst/>
                                        <a:latin typeface="Cambria Math" panose="02040503050406030204" pitchFamily="18" charset="0"/>
                                      </a:rPr>
                                      <m:t>𝑜</m:t>
                                    </m:r>
                                  </m:sub>
                                </m:sSub>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3.2·10</a:t>
                          </a:r>
                          <a:r>
                            <a:rPr lang="es-ES" sz="1200" baseline="30000">
                              <a:effectLst/>
                            </a:rPr>
                            <a:t>-20</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38804395"/>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rPr>
                                    </m:ctrlPr>
                                  </m:sSubPr>
                                  <m:e>
                                    <m:r>
                                      <a:rPr lang="es-ES" sz="1200">
                                        <a:effectLst/>
                                        <a:latin typeface="Cambria Math" panose="02040503050406030204" pitchFamily="18" charset="0"/>
                                      </a:rPr>
                                      <m:t>𝑁</m:t>
                                    </m:r>
                                  </m:e>
                                  <m:sub>
                                    <m:r>
                                      <a:rPr lang="es-ES" sz="1200">
                                        <a:effectLst/>
                                        <a:latin typeface="Cambria Math" panose="02040503050406030204" pitchFamily="18" charset="0"/>
                                      </a:rPr>
                                      <m:t>𝑜</m:t>
                                    </m:r>
                                  </m:sub>
                                </m:sSub>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10</a:t>
                          </a:r>
                          <a:r>
                            <a:rPr lang="es-ES" sz="1200" baseline="30000">
                              <a:effectLst/>
                            </a:rPr>
                            <a:t>12</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99235651"/>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rPr>
                                    </m:ctrlPr>
                                  </m:sSubPr>
                                  <m:e>
                                    <m:r>
                                      <a:rPr lang="es-ES" sz="1200">
                                        <a:effectLst/>
                                        <a:latin typeface="Cambria Math" panose="02040503050406030204" pitchFamily="18" charset="0"/>
                                      </a:rPr>
                                      <m:t>𝜀</m:t>
                                    </m:r>
                                  </m:e>
                                  <m:sub>
                                    <m:r>
                                      <a:rPr lang="es-ES" sz="1200">
                                        <a:effectLst/>
                                        <a:latin typeface="Cambria Math" panose="02040503050406030204" pitchFamily="18" charset="0"/>
                                      </a:rPr>
                                      <m:t>𝐶</m:t>
                                    </m:r>
                                  </m:sub>
                                </m:sSub>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2.5·10</a:t>
                          </a:r>
                          <a:r>
                            <a:rPr lang="es-ES" sz="1200" baseline="30000">
                              <a:effectLst/>
                            </a:rPr>
                            <a:t>-23</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249682555"/>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rPr>
                                    </m:ctrlPr>
                                  </m:sSubPr>
                                  <m:e>
                                    <m:r>
                                      <a:rPr lang="es-ES" sz="1200">
                                        <a:effectLst/>
                                        <a:latin typeface="Cambria Math" panose="02040503050406030204" pitchFamily="18" charset="0"/>
                                      </a:rPr>
                                      <m:t>𝜏</m:t>
                                    </m:r>
                                  </m:e>
                                  <m:sub>
                                    <m:r>
                                      <a:rPr lang="es-ES" sz="1200">
                                        <a:effectLst/>
                                        <a:latin typeface="Cambria Math" panose="02040503050406030204" pitchFamily="18" charset="0"/>
                                      </a:rPr>
                                      <m:t>𝑝</m:t>
                                    </m:r>
                                  </m:sub>
                                </m:sSub>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3·10</a:t>
                          </a:r>
                          <a:r>
                            <a:rPr lang="es-ES" sz="1200" baseline="30000">
                              <a:effectLst/>
                            </a:rPr>
                            <a:t>-12</a:t>
                          </a:r>
                          <a:r>
                            <a:rPr lang="es-ES" sz="1200">
                              <a:effectLst/>
                            </a:rPr>
                            <a:t> s</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46566589"/>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rPr>
                                    </m:ctrlPr>
                                  </m:sSubPr>
                                  <m:e>
                                    <m:r>
                                      <a:rPr lang="es-ES" sz="1200">
                                        <a:effectLst/>
                                        <a:latin typeface="Cambria Math" panose="02040503050406030204" pitchFamily="18" charset="0"/>
                                      </a:rPr>
                                      <m:t>𝜏</m:t>
                                    </m:r>
                                  </m:e>
                                  <m:sub>
                                    <m:r>
                                      <a:rPr lang="es-ES" sz="1200">
                                        <a:effectLst/>
                                        <a:latin typeface="Cambria Math" panose="02040503050406030204" pitchFamily="18" charset="0"/>
                                      </a:rPr>
                                      <m:t>𝑛</m:t>
                                    </m:r>
                                  </m:sub>
                                </m:sSub>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0.3·10</a:t>
                          </a:r>
                          <a:r>
                            <a:rPr lang="es-ES" sz="1200" baseline="30000">
                              <a:effectLst/>
                            </a:rPr>
                            <a:t>-9</a:t>
                          </a:r>
                          <a:r>
                            <a:rPr lang="es-ES" sz="1200">
                              <a:effectLst/>
                            </a:rPr>
                            <a:t> s</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58232228"/>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r>
                                  <a:rPr lang="es-ES" sz="1200">
                                    <a:effectLst/>
                                    <a:latin typeface="Cambria Math" panose="02040503050406030204" pitchFamily="18" charset="0"/>
                                  </a:rPr>
                                  <m:t>𝛽</m:t>
                                </m:r>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3·10</a:t>
                          </a:r>
                          <a:r>
                            <a:rPr lang="es-ES" sz="1200" baseline="30000">
                              <a:effectLst/>
                            </a:rPr>
                            <a:t>5</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10850789"/>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200" i="1">
                                        <a:effectLst/>
                                        <a:latin typeface="Cambria Math" panose="02040503050406030204" pitchFamily="18" charset="0"/>
                                      </a:rPr>
                                    </m:ctrlPr>
                                  </m:sSubPr>
                                  <m:e>
                                    <m:r>
                                      <a:rPr lang="es-ES" sz="1200">
                                        <a:effectLst/>
                                        <a:latin typeface="Cambria Math" panose="02040503050406030204" pitchFamily="18" charset="0"/>
                                      </a:rPr>
                                      <m:t>𝑉</m:t>
                                    </m:r>
                                  </m:e>
                                  <m:sub>
                                    <m:r>
                                      <a:rPr lang="es-ES" sz="1200">
                                        <a:effectLst/>
                                        <a:latin typeface="Cambria Math" panose="02040503050406030204" pitchFamily="18" charset="0"/>
                                      </a:rPr>
                                      <m:t>𝑎</m:t>
                                    </m:r>
                                  </m:sub>
                                </m:sSub>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1.5·10</a:t>
                          </a:r>
                          <a:r>
                            <a:rPr lang="es-ES" sz="1200" baseline="30000">
                              <a:effectLst/>
                            </a:rPr>
                            <a:t>-16</a:t>
                          </a:r>
                          <a:r>
                            <a:rPr lang="es-ES" sz="1200">
                              <a:effectLst/>
                            </a:rPr>
                            <a:t> m</a:t>
                          </a:r>
                          <a:r>
                            <a:rPr lang="es-ES" sz="1200" baseline="30000">
                              <a:effectLst/>
                            </a:rPr>
                            <a:t>3</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34623307"/>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r>
                                  <a:rPr lang="es-ES" sz="1200">
                                    <a:effectLst/>
                                    <a:latin typeface="Cambria Math" panose="02040503050406030204" pitchFamily="18" charset="0"/>
                                  </a:rPr>
                                  <m:t>𝛼</m:t>
                                </m:r>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a:effectLst/>
                            </a:rPr>
                            <a:t>1</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37534876"/>
                      </a:ext>
                    </a:extLst>
                  </a:tr>
                  <a:tr h="0">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r>
                                  <a:rPr lang="es-ES" sz="1200">
                                    <a:effectLst/>
                                    <a:latin typeface="Cambria Math" panose="02040503050406030204" pitchFamily="18" charset="0"/>
                                  </a:rPr>
                                  <m:t>𝑞</m:t>
                                </m:r>
                              </m:oMath>
                            </m:oMathPara>
                          </a14:m>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dirty="0">
                              <a:effectLst/>
                            </a:rPr>
                            <a:t>1.6·10</a:t>
                          </a:r>
                          <a:r>
                            <a:rPr lang="es-ES" sz="1200" baseline="30000" dirty="0">
                              <a:effectLst/>
                            </a:rPr>
                            <a:t>-19</a:t>
                          </a:r>
                          <a:r>
                            <a:rPr lang="es-ES" sz="1200" dirty="0">
                              <a:effectLst/>
                            </a:rPr>
                            <a:t> C</a:t>
                          </a:r>
                          <a:endParaRPr lang="es-E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60289046"/>
                      </a:ext>
                    </a:extLst>
                  </a:tr>
                </a:tbl>
              </a:graphicData>
            </a:graphic>
          </p:graphicFrame>
        </mc:Choice>
        <mc:Fallback xmlns="">
          <p:graphicFrame>
            <p:nvGraphicFramePr>
              <p:cNvPr id="11" name="Tabla 10">
                <a:extLst>
                  <a:ext uri="{FF2B5EF4-FFF2-40B4-BE49-F238E27FC236}">
                    <a16:creationId xmlns:a16="http://schemas.microsoft.com/office/drawing/2014/main" id="{D3B31305-CF38-43DF-ADEC-B1DBB1DFAD8E}"/>
                  </a:ext>
                </a:extLst>
              </p:cNvPr>
              <p:cNvGraphicFramePr>
                <a:graphicFrameLocks noGrp="1"/>
              </p:cNvGraphicFramePr>
              <p:nvPr>
                <p:extLst>
                  <p:ext uri="{D42A27DB-BD31-4B8C-83A1-F6EECF244321}">
                    <p14:modId xmlns:p14="http://schemas.microsoft.com/office/powerpoint/2010/main" val="2739712548"/>
                  </p:ext>
                </p:extLst>
              </p:nvPr>
            </p:nvGraphicFramePr>
            <p:xfrm>
              <a:off x="5107305" y="2913238"/>
              <a:ext cx="1977390" cy="3251201"/>
            </p:xfrm>
            <a:graphic>
              <a:graphicData uri="http://schemas.openxmlformats.org/drawingml/2006/table">
                <a:tbl>
                  <a:tblPr firstRow="1" bandRow="1">
                    <a:tableStyleId>{5C22544A-7EE6-4342-B048-85BDC9FD1C3A}</a:tableStyleId>
                  </a:tblPr>
                  <a:tblGrid>
                    <a:gridCol w="899795">
                      <a:extLst>
                        <a:ext uri="{9D8B030D-6E8A-4147-A177-3AD203B41FA5}">
                          <a16:colId xmlns:a16="http://schemas.microsoft.com/office/drawing/2014/main" val="3385960987"/>
                        </a:ext>
                      </a:extLst>
                    </a:gridCol>
                    <a:gridCol w="1077595">
                      <a:extLst>
                        <a:ext uri="{9D8B030D-6E8A-4147-A177-3AD203B41FA5}">
                          <a16:colId xmlns:a16="http://schemas.microsoft.com/office/drawing/2014/main" val="989233533"/>
                        </a:ext>
                      </a:extLst>
                    </a:gridCol>
                  </a:tblGrid>
                  <a:tr h="182880">
                    <a:tc>
                      <a:txBody>
                        <a:bodyPr/>
                        <a:lstStyle/>
                        <a:p>
                          <a:pPr algn="ctr">
                            <a:spcAft>
                              <a:spcPts val="0"/>
                            </a:spcAft>
                          </a:pPr>
                          <a:r>
                            <a:rPr lang="es-ES" sz="1200">
                              <a:effectLst/>
                            </a:rPr>
                            <a:t>Constante</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s-ES" sz="1200" dirty="0">
                              <a:effectLst/>
                            </a:rPr>
                            <a:t>Valor</a:t>
                          </a:r>
                          <a:endParaRPr lang="es-E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93108863"/>
                      </a:ext>
                    </a:extLst>
                  </a:tr>
                  <a:tr h="274320">
                    <a:tc>
                      <a:txBody>
                        <a:bodyPr/>
                        <a:lstStyle/>
                        <a:p>
                          <a:endParaRPr lang="es-ES"/>
                        </a:p>
                      </a:txBody>
                      <a:tcPr marL="68580" marR="68580" marT="0" marB="0" anchor="ctr">
                        <a:blipFill>
                          <a:blip r:embed="rId3"/>
                          <a:stretch>
                            <a:fillRect l="-676" t="-80000" r="-122973" b="-1040000"/>
                          </a:stretch>
                        </a:blipFill>
                      </a:tcPr>
                    </a:tc>
                    <a:tc>
                      <a:txBody>
                        <a:bodyPr/>
                        <a:lstStyle/>
                        <a:p>
                          <a:pPr algn="ctr">
                            <a:spcAft>
                              <a:spcPts val="0"/>
                            </a:spcAft>
                          </a:pPr>
                          <a:r>
                            <a:rPr lang="es-ES" sz="1200">
                              <a:effectLst/>
                            </a:rPr>
                            <a:t>0.8</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9363522"/>
                      </a:ext>
                    </a:extLst>
                  </a:tr>
                  <a:tr h="300419">
                    <a:tc>
                      <a:txBody>
                        <a:bodyPr/>
                        <a:lstStyle/>
                        <a:p>
                          <a:endParaRPr lang="es-ES"/>
                        </a:p>
                      </a:txBody>
                      <a:tcPr marL="68580" marR="68580" marT="0" marB="0" anchor="ctr">
                        <a:blipFill>
                          <a:blip r:embed="rId3"/>
                          <a:stretch>
                            <a:fillRect l="-676" t="-162000" r="-122973" b="-836000"/>
                          </a:stretch>
                        </a:blipFill>
                      </a:tcPr>
                    </a:tc>
                    <a:tc>
                      <a:txBody>
                        <a:bodyPr/>
                        <a:lstStyle/>
                        <a:p>
                          <a:pPr algn="ctr">
                            <a:spcAft>
                              <a:spcPts val="0"/>
                            </a:spcAft>
                          </a:pPr>
                          <a:r>
                            <a:rPr lang="es-ES" sz="1200">
                              <a:effectLst/>
                            </a:rPr>
                            <a:t>7.5·10</a:t>
                          </a:r>
                          <a:r>
                            <a:rPr lang="es-ES" sz="1200" baseline="30000">
                              <a:effectLst/>
                            </a:rPr>
                            <a:t>7</a:t>
                          </a:r>
                          <a:r>
                            <a:rPr lang="es-ES" sz="1200">
                              <a:effectLst/>
                            </a:rPr>
                            <a:t> m/s</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698764"/>
                      </a:ext>
                    </a:extLst>
                  </a:tr>
                  <a:tr h="274320">
                    <a:tc>
                      <a:txBody>
                        <a:bodyPr/>
                        <a:lstStyle/>
                        <a:p>
                          <a:endParaRPr lang="es-ES"/>
                        </a:p>
                      </a:txBody>
                      <a:tcPr marL="68580" marR="68580" marT="0" marB="0" anchor="ctr">
                        <a:blipFill>
                          <a:blip r:embed="rId3"/>
                          <a:stretch>
                            <a:fillRect l="-676" t="-291111" r="-122973" b="-828889"/>
                          </a:stretch>
                        </a:blipFill>
                      </a:tcPr>
                    </a:tc>
                    <a:tc>
                      <a:txBody>
                        <a:bodyPr/>
                        <a:lstStyle/>
                        <a:p>
                          <a:pPr algn="ctr">
                            <a:spcAft>
                              <a:spcPts val="0"/>
                            </a:spcAft>
                          </a:pPr>
                          <a:r>
                            <a:rPr lang="es-ES" sz="1200">
                              <a:effectLst/>
                            </a:rPr>
                            <a:t>3.2·10</a:t>
                          </a:r>
                          <a:r>
                            <a:rPr lang="es-ES" sz="1200" baseline="30000">
                              <a:effectLst/>
                            </a:rPr>
                            <a:t>-20</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38804395"/>
                      </a:ext>
                    </a:extLst>
                  </a:tr>
                  <a:tr h="274320">
                    <a:tc>
                      <a:txBody>
                        <a:bodyPr/>
                        <a:lstStyle/>
                        <a:p>
                          <a:endParaRPr lang="es-ES"/>
                        </a:p>
                      </a:txBody>
                      <a:tcPr marL="68580" marR="68580" marT="0" marB="0" anchor="ctr">
                        <a:blipFill>
                          <a:blip r:embed="rId3"/>
                          <a:stretch>
                            <a:fillRect l="-676" t="-391111" r="-122973" b="-728889"/>
                          </a:stretch>
                        </a:blipFill>
                      </a:tcPr>
                    </a:tc>
                    <a:tc>
                      <a:txBody>
                        <a:bodyPr/>
                        <a:lstStyle/>
                        <a:p>
                          <a:pPr algn="ctr">
                            <a:spcAft>
                              <a:spcPts val="0"/>
                            </a:spcAft>
                          </a:pPr>
                          <a:r>
                            <a:rPr lang="es-ES" sz="1200">
                              <a:effectLst/>
                            </a:rPr>
                            <a:t>10</a:t>
                          </a:r>
                          <a:r>
                            <a:rPr lang="es-ES" sz="1200" baseline="30000">
                              <a:effectLst/>
                            </a:rPr>
                            <a:t>12</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9235651"/>
                      </a:ext>
                    </a:extLst>
                  </a:tr>
                  <a:tr h="274320">
                    <a:tc>
                      <a:txBody>
                        <a:bodyPr/>
                        <a:lstStyle/>
                        <a:p>
                          <a:endParaRPr lang="es-ES"/>
                        </a:p>
                      </a:txBody>
                      <a:tcPr marL="68580" marR="68580" marT="0" marB="0" anchor="ctr">
                        <a:blipFill>
                          <a:blip r:embed="rId3"/>
                          <a:stretch>
                            <a:fillRect l="-676" t="-491111" r="-122973" b="-628889"/>
                          </a:stretch>
                        </a:blipFill>
                      </a:tcPr>
                    </a:tc>
                    <a:tc>
                      <a:txBody>
                        <a:bodyPr/>
                        <a:lstStyle/>
                        <a:p>
                          <a:pPr algn="ctr">
                            <a:spcAft>
                              <a:spcPts val="0"/>
                            </a:spcAft>
                          </a:pPr>
                          <a:r>
                            <a:rPr lang="es-ES" sz="1200">
                              <a:effectLst/>
                            </a:rPr>
                            <a:t>2.5·10</a:t>
                          </a:r>
                          <a:r>
                            <a:rPr lang="es-ES" sz="1200" baseline="30000">
                              <a:effectLst/>
                            </a:rPr>
                            <a:t>-23</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9682555"/>
                      </a:ext>
                    </a:extLst>
                  </a:tr>
                  <a:tr h="299022">
                    <a:tc>
                      <a:txBody>
                        <a:bodyPr/>
                        <a:lstStyle/>
                        <a:p>
                          <a:endParaRPr lang="es-ES"/>
                        </a:p>
                      </a:txBody>
                      <a:tcPr marL="68580" marR="68580" marT="0" marB="0" anchor="ctr">
                        <a:blipFill>
                          <a:blip r:embed="rId3"/>
                          <a:stretch>
                            <a:fillRect l="-676" t="-542857" r="-122973" b="-477551"/>
                          </a:stretch>
                        </a:blipFill>
                      </a:tcPr>
                    </a:tc>
                    <a:tc>
                      <a:txBody>
                        <a:bodyPr/>
                        <a:lstStyle/>
                        <a:p>
                          <a:pPr algn="ctr">
                            <a:spcAft>
                              <a:spcPts val="0"/>
                            </a:spcAft>
                          </a:pPr>
                          <a:r>
                            <a:rPr lang="es-ES" sz="1200">
                              <a:effectLst/>
                            </a:rPr>
                            <a:t>3·10</a:t>
                          </a:r>
                          <a:r>
                            <a:rPr lang="es-ES" sz="1200" baseline="30000">
                              <a:effectLst/>
                            </a:rPr>
                            <a:t>-12</a:t>
                          </a:r>
                          <a:r>
                            <a:rPr lang="es-ES" sz="1200">
                              <a:effectLst/>
                            </a:rPr>
                            <a:t> s</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6566589"/>
                      </a:ext>
                    </a:extLst>
                  </a:tr>
                  <a:tr h="274320">
                    <a:tc>
                      <a:txBody>
                        <a:bodyPr/>
                        <a:lstStyle/>
                        <a:p>
                          <a:endParaRPr lang="es-ES"/>
                        </a:p>
                      </a:txBody>
                      <a:tcPr marL="68580" marR="68580" marT="0" marB="0" anchor="ctr">
                        <a:blipFill>
                          <a:blip r:embed="rId3"/>
                          <a:stretch>
                            <a:fillRect l="-676" t="-700000" r="-122973" b="-420000"/>
                          </a:stretch>
                        </a:blipFill>
                      </a:tcPr>
                    </a:tc>
                    <a:tc>
                      <a:txBody>
                        <a:bodyPr/>
                        <a:lstStyle/>
                        <a:p>
                          <a:pPr algn="ctr">
                            <a:spcAft>
                              <a:spcPts val="0"/>
                            </a:spcAft>
                          </a:pPr>
                          <a:r>
                            <a:rPr lang="es-ES" sz="1200">
                              <a:effectLst/>
                            </a:rPr>
                            <a:t>0.3·10</a:t>
                          </a:r>
                          <a:r>
                            <a:rPr lang="es-ES" sz="1200" baseline="30000">
                              <a:effectLst/>
                            </a:rPr>
                            <a:t>-9</a:t>
                          </a:r>
                          <a:r>
                            <a:rPr lang="es-ES" sz="1200">
                              <a:effectLst/>
                            </a:rPr>
                            <a:t> s</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8232228"/>
                      </a:ext>
                    </a:extLst>
                  </a:tr>
                  <a:tr h="274320">
                    <a:tc>
                      <a:txBody>
                        <a:bodyPr/>
                        <a:lstStyle/>
                        <a:p>
                          <a:endParaRPr lang="es-ES"/>
                        </a:p>
                      </a:txBody>
                      <a:tcPr marL="68580" marR="68580" marT="0" marB="0" anchor="ctr">
                        <a:blipFill>
                          <a:blip r:embed="rId3"/>
                          <a:stretch>
                            <a:fillRect l="-676" t="-782609" r="-122973" b="-310870"/>
                          </a:stretch>
                        </a:blipFill>
                      </a:tcPr>
                    </a:tc>
                    <a:tc>
                      <a:txBody>
                        <a:bodyPr/>
                        <a:lstStyle/>
                        <a:p>
                          <a:pPr algn="ctr">
                            <a:spcAft>
                              <a:spcPts val="0"/>
                            </a:spcAft>
                          </a:pPr>
                          <a:r>
                            <a:rPr lang="es-ES" sz="1200">
                              <a:effectLst/>
                            </a:rPr>
                            <a:t>3·10</a:t>
                          </a:r>
                          <a:r>
                            <a:rPr lang="es-ES" sz="1200" baseline="30000">
                              <a:effectLst/>
                            </a:rPr>
                            <a:t>5</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0850789"/>
                      </a:ext>
                    </a:extLst>
                  </a:tr>
                  <a:tr h="274320">
                    <a:tc>
                      <a:txBody>
                        <a:bodyPr/>
                        <a:lstStyle/>
                        <a:p>
                          <a:endParaRPr lang="es-ES"/>
                        </a:p>
                      </a:txBody>
                      <a:tcPr marL="68580" marR="68580" marT="0" marB="0" anchor="ctr">
                        <a:blipFill>
                          <a:blip r:embed="rId3"/>
                          <a:stretch>
                            <a:fillRect l="-676" t="-902222" r="-122973" b="-217778"/>
                          </a:stretch>
                        </a:blipFill>
                      </a:tcPr>
                    </a:tc>
                    <a:tc>
                      <a:txBody>
                        <a:bodyPr/>
                        <a:lstStyle/>
                        <a:p>
                          <a:pPr algn="ctr">
                            <a:spcAft>
                              <a:spcPts val="0"/>
                            </a:spcAft>
                          </a:pPr>
                          <a:r>
                            <a:rPr lang="es-ES" sz="1200">
                              <a:effectLst/>
                            </a:rPr>
                            <a:t>1.5·10</a:t>
                          </a:r>
                          <a:r>
                            <a:rPr lang="es-ES" sz="1200" baseline="30000">
                              <a:effectLst/>
                            </a:rPr>
                            <a:t>-16</a:t>
                          </a:r>
                          <a:r>
                            <a:rPr lang="es-ES" sz="1200">
                              <a:effectLst/>
                            </a:rPr>
                            <a:t> m</a:t>
                          </a:r>
                          <a:r>
                            <a:rPr lang="es-ES" sz="1200" baseline="30000">
                              <a:effectLst/>
                            </a:rPr>
                            <a:t>3</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4623307"/>
                      </a:ext>
                    </a:extLst>
                  </a:tr>
                  <a:tr h="274320">
                    <a:tc>
                      <a:txBody>
                        <a:bodyPr/>
                        <a:lstStyle/>
                        <a:p>
                          <a:endParaRPr lang="es-ES"/>
                        </a:p>
                      </a:txBody>
                      <a:tcPr marL="68580" marR="68580" marT="0" marB="0" anchor="ctr">
                        <a:blipFill>
                          <a:blip r:embed="rId3"/>
                          <a:stretch>
                            <a:fillRect l="-676" t="-1002222" r="-122973" b="-117778"/>
                          </a:stretch>
                        </a:blipFill>
                      </a:tcPr>
                    </a:tc>
                    <a:tc>
                      <a:txBody>
                        <a:bodyPr/>
                        <a:lstStyle/>
                        <a:p>
                          <a:pPr algn="ctr">
                            <a:spcAft>
                              <a:spcPts val="0"/>
                            </a:spcAft>
                          </a:pPr>
                          <a:r>
                            <a:rPr lang="es-ES" sz="1200">
                              <a:effectLst/>
                            </a:rPr>
                            <a:t>1</a:t>
                          </a:r>
                          <a:endParaRPr lang="es-E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37534876"/>
                      </a:ext>
                    </a:extLst>
                  </a:tr>
                  <a:tr h="274320">
                    <a:tc>
                      <a:txBody>
                        <a:bodyPr/>
                        <a:lstStyle/>
                        <a:p>
                          <a:endParaRPr lang="es-ES"/>
                        </a:p>
                      </a:txBody>
                      <a:tcPr marL="68580" marR="68580" marT="0" marB="0" anchor="ctr">
                        <a:blipFill>
                          <a:blip r:embed="rId3"/>
                          <a:stretch>
                            <a:fillRect l="-676" t="-1102222" r="-122973" b="-17778"/>
                          </a:stretch>
                        </a:blipFill>
                      </a:tcPr>
                    </a:tc>
                    <a:tc>
                      <a:txBody>
                        <a:bodyPr/>
                        <a:lstStyle/>
                        <a:p>
                          <a:pPr algn="ctr">
                            <a:spcAft>
                              <a:spcPts val="0"/>
                            </a:spcAft>
                          </a:pPr>
                          <a:r>
                            <a:rPr lang="es-ES" sz="1200" dirty="0">
                              <a:effectLst/>
                            </a:rPr>
                            <a:t>1.6·10</a:t>
                          </a:r>
                          <a:r>
                            <a:rPr lang="es-ES" sz="1200" baseline="30000" dirty="0">
                              <a:effectLst/>
                            </a:rPr>
                            <a:t>-19</a:t>
                          </a:r>
                          <a:r>
                            <a:rPr lang="es-ES" sz="1200" dirty="0">
                              <a:effectLst/>
                            </a:rPr>
                            <a:t> C</a:t>
                          </a:r>
                          <a:endParaRPr lang="es-E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0289046"/>
                      </a:ext>
                    </a:extLst>
                  </a:tr>
                </a:tbl>
              </a:graphicData>
            </a:graphic>
          </p:graphicFrame>
        </mc:Fallback>
      </mc:AlternateContent>
      <p:pic>
        <p:nvPicPr>
          <p:cNvPr id="12" name="Picture 2" descr="Resultado de imagen de uoc logo">
            <a:extLst>
              <a:ext uri="{FF2B5EF4-FFF2-40B4-BE49-F238E27FC236}">
                <a16:creationId xmlns:a16="http://schemas.microsoft.com/office/drawing/2014/main" xmlns="" id="{A5B95E96-E56F-458F-A6FC-A6D5BC284F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794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8F280F-C2C3-4589-9381-287434B7F572}"/>
              </a:ext>
            </a:extLst>
          </p:cNvPr>
          <p:cNvSpPr>
            <a:spLocks noGrp="1"/>
          </p:cNvSpPr>
          <p:nvPr>
            <p:ph type="title"/>
          </p:nvPr>
        </p:nvSpPr>
        <p:spPr>
          <a:xfrm>
            <a:off x="1097280" y="286603"/>
            <a:ext cx="10058400" cy="1450757"/>
          </a:xfrm>
        </p:spPr>
        <p:txBody>
          <a:bodyPr/>
          <a:lstStyle/>
          <a:p>
            <a:r>
              <a:rPr lang="es-ES" dirty="0"/>
              <a:t>Simulación – Densidad de portadores</a:t>
            </a:r>
          </a:p>
        </p:txBody>
      </p:sp>
      <p:sp>
        <p:nvSpPr>
          <p:cNvPr id="4" name="Marcador de pie de página 3">
            <a:extLst>
              <a:ext uri="{FF2B5EF4-FFF2-40B4-BE49-F238E27FC236}">
                <a16:creationId xmlns:a16="http://schemas.microsoft.com/office/drawing/2014/main" xmlns="" id="{04C9040A-1B5F-4A5B-AEA9-B182CCA4070A}"/>
              </a:ext>
            </a:extLst>
          </p:cNvPr>
          <p:cNvSpPr>
            <a:spLocks noGrp="1"/>
          </p:cNvSpPr>
          <p:nvPr>
            <p:ph type="ftr" sz="quarter" idx="11"/>
          </p:nvPr>
        </p:nvSpPr>
        <p:spPr/>
        <p:txBody>
          <a:bodyPr/>
          <a:lstStyle/>
          <a:p>
            <a:r>
              <a:rPr lang="es-ES"/>
              <a:t>Comunicaciones ópticas - Santiago Jiménez Ortiz</a:t>
            </a:r>
          </a:p>
        </p:txBody>
      </p:sp>
      <p:pic>
        <p:nvPicPr>
          <p:cNvPr id="9" name="Picture 29">
            <a:extLst>
              <a:ext uri="{FF2B5EF4-FFF2-40B4-BE49-F238E27FC236}">
                <a16:creationId xmlns:a16="http://schemas.microsoft.com/office/drawing/2014/main" xmlns="" id="{EABC0C32-6AA5-4FD6-9D04-6CD539476FE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10" name="Picture 31">
            <a:extLst>
              <a:ext uri="{FF2B5EF4-FFF2-40B4-BE49-F238E27FC236}">
                <a16:creationId xmlns:a16="http://schemas.microsoft.com/office/drawing/2014/main" xmlns="" id="{7B826134-5F69-427D-B2F9-C163335AD77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0" y="2478572"/>
            <a:ext cx="4320000" cy="3240000"/>
          </a:xfrm>
          <a:prstGeom prst="rect">
            <a:avLst/>
          </a:prstGeom>
          <a:noFill/>
          <a:ln>
            <a:noFill/>
          </a:ln>
        </p:spPr>
      </p:pic>
      <p:pic>
        <p:nvPicPr>
          <p:cNvPr id="8" name="Picture 2" descr="Resultado de imagen de uoc logo">
            <a:extLst>
              <a:ext uri="{FF2B5EF4-FFF2-40B4-BE49-F238E27FC236}">
                <a16:creationId xmlns:a16="http://schemas.microsoft.com/office/drawing/2014/main" xmlns="" id="{AAABA4CB-EC6A-4F57-8BC6-699C4BF0CB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467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20315CE-DE5C-4590-A419-6267213E3726}"/>
              </a:ext>
            </a:extLst>
          </p:cNvPr>
          <p:cNvSpPr>
            <a:spLocks noGrp="1"/>
          </p:cNvSpPr>
          <p:nvPr>
            <p:ph type="title"/>
          </p:nvPr>
        </p:nvSpPr>
        <p:spPr/>
        <p:txBody>
          <a:bodyPr/>
          <a:lstStyle/>
          <a:p>
            <a:r>
              <a:rPr lang="es-ES" dirty="0"/>
              <a:t>Simulación – Densidad de fotones</a:t>
            </a:r>
          </a:p>
        </p:txBody>
      </p:sp>
      <p:sp>
        <p:nvSpPr>
          <p:cNvPr id="4" name="Marcador de pie de página 3">
            <a:extLst>
              <a:ext uri="{FF2B5EF4-FFF2-40B4-BE49-F238E27FC236}">
                <a16:creationId xmlns:a16="http://schemas.microsoft.com/office/drawing/2014/main" xmlns="" id="{1ED4345B-A027-4B38-A3FF-935827D5EDA0}"/>
              </a:ext>
            </a:extLst>
          </p:cNvPr>
          <p:cNvSpPr>
            <a:spLocks noGrp="1"/>
          </p:cNvSpPr>
          <p:nvPr>
            <p:ph type="ftr" sz="quarter" idx="11"/>
          </p:nvPr>
        </p:nvSpPr>
        <p:spPr/>
        <p:txBody>
          <a:bodyPr/>
          <a:lstStyle/>
          <a:p>
            <a:r>
              <a:rPr lang="es-ES"/>
              <a:t>Comunicaciones ópticas - Santiago Jiménez Ortiz</a:t>
            </a:r>
          </a:p>
        </p:txBody>
      </p:sp>
      <p:pic>
        <p:nvPicPr>
          <p:cNvPr id="7" name="Picture 32">
            <a:extLst>
              <a:ext uri="{FF2B5EF4-FFF2-40B4-BE49-F238E27FC236}">
                <a16:creationId xmlns:a16="http://schemas.microsoft.com/office/drawing/2014/main" xmlns="" id="{B87798B5-5295-4CB0-992C-CDC3CE2B0BD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8" name="Picture 33">
            <a:extLst>
              <a:ext uri="{FF2B5EF4-FFF2-40B4-BE49-F238E27FC236}">
                <a16:creationId xmlns:a16="http://schemas.microsoft.com/office/drawing/2014/main" xmlns="" id="{D512BE4A-46BB-4536-B012-F8E0FE678A9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0" y="2478572"/>
            <a:ext cx="4320000" cy="3240000"/>
          </a:xfrm>
          <a:prstGeom prst="rect">
            <a:avLst/>
          </a:prstGeom>
          <a:noFill/>
          <a:ln>
            <a:noFill/>
          </a:ln>
        </p:spPr>
      </p:pic>
      <p:pic>
        <p:nvPicPr>
          <p:cNvPr id="9" name="Picture 2" descr="Resultado de imagen de uoc logo">
            <a:extLst>
              <a:ext uri="{FF2B5EF4-FFF2-40B4-BE49-F238E27FC236}">
                <a16:creationId xmlns:a16="http://schemas.microsoft.com/office/drawing/2014/main" xmlns="" id="{70116CFD-054C-4BE0-9364-E11D9E9EC1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880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C11ED1E-023B-4DF6-BB1F-A05626088924}"/>
              </a:ext>
            </a:extLst>
          </p:cNvPr>
          <p:cNvSpPr>
            <a:spLocks noGrp="1"/>
          </p:cNvSpPr>
          <p:nvPr>
            <p:ph type="title"/>
          </p:nvPr>
        </p:nvSpPr>
        <p:spPr/>
        <p:txBody>
          <a:bodyPr/>
          <a:lstStyle/>
          <a:p>
            <a:r>
              <a:rPr lang="es-ES" dirty="0"/>
              <a:t>Simulación – Fase y </a:t>
            </a:r>
            <a:r>
              <a:rPr lang="es-ES" i="1" dirty="0" err="1"/>
              <a:t>chirp</a:t>
            </a:r>
            <a:endParaRPr lang="es-ES" i="1" dirty="0"/>
          </a:p>
        </p:txBody>
      </p:sp>
      <p:sp>
        <p:nvSpPr>
          <p:cNvPr id="4" name="Marcador de pie de página 3">
            <a:extLst>
              <a:ext uri="{FF2B5EF4-FFF2-40B4-BE49-F238E27FC236}">
                <a16:creationId xmlns:a16="http://schemas.microsoft.com/office/drawing/2014/main" xmlns="" id="{979C340F-7A9C-4918-8514-5FF812F96BE1}"/>
              </a:ext>
            </a:extLst>
          </p:cNvPr>
          <p:cNvSpPr>
            <a:spLocks noGrp="1"/>
          </p:cNvSpPr>
          <p:nvPr>
            <p:ph type="ftr" sz="quarter" idx="11"/>
          </p:nvPr>
        </p:nvSpPr>
        <p:spPr/>
        <p:txBody>
          <a:bodyPr/>
          <a:lstStyle/>
          <a:p>
            <a:r>
              <a:rPr lang="es-ES"/>
              <a:t>Comunicaciones ópticas - Santiago Jiménez Ortiz</a:t>
            </a:r>
          </a:p>
        </p:txBody>
      </p:sp>
      <p:pic>
        <p:nvPicPr>
          <p:cNvPr id="6" name="Picture 34">
            <a:extLst>
              <a:ext uri="{FF2B5EF4-FFF2-40B4-BE49-F238E27FC236}">
                <a16:creationId xmlns:a16="http://schemas.microsoft.com/office/drawing/2014/main" xmlns="" id="{34CB06A6-4904-492D-892C-A1E378765B6F}"/>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7" name="Picture 38">
            <a:extLst>
              <a:ext uri="{FF2B5EF4-FFF2-40B4-BE49-F238E27FC236}">
                <a16:creationId xmlns:a16="http://schemas.microsoft.com/office/drawing/2014/main" xmlns="" id="{83DBBF30-A438-40C7-9B46-9D3CD8A7025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2" y="2478572"/>
            <a:ext cx="4320000" cy="3240000"/>
          </a:xfrm>
          <a:prstGeom prst="rect">
            <a:avLst/>
          </a:prstGeom>
          <a:noFill/>
          <a:ln>
            <a:noFill/>
          </a:ln>
        </p:spPr>
      </p:pic>
      <p:pic>
        <p:nvPicPr>
          <p:cNvPr id="8" name="Picture 2" descr="Resultado de imagen de uoc logo">
            <a:extLst>
              <a:ext uri="{FF2B5EF4-FFF2-40B4-BE49-F238E27FC236}">
                <a16:creationId xmlns:a16="http://schemas.microsoft.com/office/drawing/2014/main" xmlns="" id="{144728DD-31A7-409C-A36C-A301E23B67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611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BBAF427-A3C7-4207-A07E-3A3AFEE7678B}"/>
              </a:ext>
            </a:extLst>
          </p:cNvPr>
          <p:cNvSpPr>
            <a:spLocks noGrp="1"/>
          </p:cNvSpPr>
          <p:nvPr>
            <p:ph type="title"/>
          </p:nvPr>
        </p:nvSpPr>
        <p:spPr/>
        <p:txBody>
          <a:bodyPr/>
          <a:lstStyle/>
          <a:p>
            <a:r>
              <a:rPr lang="es-ES" dirty="0"/>
              <a:t>Simulación – Potencia</a:t>
            </a:r>
          </a:p>
        </p:txBody>
      </p:sp>
      <p:sp>
        <p:nvSpPr>
          <p:cNvPr id="4" name="Marcador de pie de página 3">
            <a:extLst>
              <a:ext uri="{FF2B5EF4-FFF2-40B4-BE49-F238E27FC236}">
                <a16:creationId xmlns:a16="http://schemas.microsoft.com/office/drawing/2014/main" xmlns="" id="{23C6619C-1C48-42B5-9843-C1E90C24224C}"/>
              </a:ext>
            </a:extLst>
          </p:cNvPr>
          <p:cNvSpPr>
            <a:spLocks noGrp="1"/>
          </p:cNvSpPr>
          <p:nvPr>
            <p:ph type="ftr" sz="quarter" idx="11"/>
          </p:nvPr>
        </p:nvSpPr>
        <p:spPr/>
        <p:txBody>
          <a:bodyPr/>
          <a:lstStyle/>
          <a:p>
            <a:r>
              <a:rPr lang="es-ES"/>
              <a:t>Comunicaciones ópticas - Santiago Jiménez Ortiz</a:t>
            </a:r>
          </a:p>
        </p:txBody>
      </p:sp>
      <p:pic>
        <p:nvPicPr>
          <p:cNvPr id="6" name="Picture 39">
            <a:extLst>
              <a:ext uri="{FF2B5EF4-FFF2-40B4-BE49-F238E27FC236}">
                <a16:creationId xmlns:a16="http://schemas.microsoft.com/office/drawing/2014/main" xmlns="" id="{B243A602-35DB-4227-A2AF-4D0591909605}"/>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7" name="Picture 40">
            <a:extLst>
              <a:ext uri="{FF2B5EF4-FFF2-40B4-BE49-F238E27FC236}">
                <a16:creationId xmlns:a16="http://schemas.microsoft.com/office/drawing/2014/main" xmlns="" id="{304EB58F-B9FF-4581-B830-3E2BC7FB30F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0" y="2478572"/>
            <a:ext cx="4320000" cy="3240000"/>
          </a:xfrm>
          <a:prstGeom prst="rect">
            <a:avLst/>
          </a:prstGeom>
          <a:noFill/>
          <a:ln>
            <a:noFill/>
          </a:ln>
        </p:spPr>
      </p:pic>
      <p:pic>
        <p:nvPicPr>
          <p:cNvPr id="8" name="Picture 2" descr="Resultado de imagen de uoc logo">
            <a:extLst>
              <a:ext uri="{FF2B5EF4-FFF2-40B4-BE49-F238E27FC236}">
                <a16:creationId xmlns:a16="http://schemas.microsoft.com/office/drawing/2014/main" xmlns="" id="{89D904EC-87EF-40A7-A35C-48D155C225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710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D33C04-B446-4AFE-A084-CBE2DE254CE1}"/>
              </a:ext>
            </a:extLst>
          </p:cNvPr>
          <p:cNvSpPr>
            <a:spLocks noGrp="1"/>
          </p:cNvSpPr>
          <p:nvPr>
            <p:ph type="title"/>
          </p:nvPr>
        </p:nvSpPr>
        <p:spPr/>
        <p:txBody>
          <a:bodyPr/>
          <a:lstStyle/>
          <a:p>
            <a:r>
              <a:rPr lang="es-ES" dirty="0"/>
              <a:t>Simulación – Efecto del </a:t>
            </a:r>
            <a:r>
              <a:rPr lang="es-ES" i="1" dirty="0" err="1"/>
              <a:t>chirp</a:t>
            </a:r>
            <a:endParaRPr lang="es-ES" i="1" dirty="0"/>
          </a:p>
        </p:txBody>
      </p:sp>
      <p:sp>
        <p:nvSpPr>
          <p:cNvPr id="4" name="Marcador de pie de página 3">
            <a:extLst>
              <a:ext uri="{FF2B5EF4-FFF2-40B4-BE49-F238E27FC236}">
                <a16:creationId xmlns:a16="http://schemas.microsoft.com/office/drawing/2014/main" xmlns="" id="{FBCA2800-3BA9-4F14-8FA6-8CC8B99F76E8}"/>
              </a:ext>
            </a:extLst>
          </p:cNvPr>
          <p:cNvSpPr>
            <a:spLocks noGrp="1"/>
          </p:cNvSpPr>
          <p:nvPr>
            <p:ph type="ftr" sz="quarter" idx="11"/>
          </p:nvPr>
        </p:nvSpPr>
        <p:spPr/>
        <p:txBody>
          <a:bodyPr/>
          <a:lstStyle/>
          <a:p>
            <a:r>
              <a:rPr lang="es-ES"/>
              <a:t>Comunicaciones ópticas - Santiago Jiménez Ortiz</a:t>
            </a:r>
          </a:p>
        </p:txBody>
      </p:sp>
      <p:pic>
        <p:nvPicPr>
          <p:cNvPr id="6" name="Imagen 5">
            <a:extLst>
              <a:ext uri="{FF2B5EF4-FFF2-40B4-BE49-F238E27FC236}">
                <a16:creationId xmlns:a16="http://schemas.microsoft.com/office/drawing/2014/main" xmlns="" id="{DA104BFD-0A1E-4F05-8F4F-D8BA3938BEE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7" name="Imagen 6">
            <a:extLst>
              <a:ext uri="{FF2B5EF4-FFF2-40B4-BE49-F238E27FC236}">
                <a16:creationId xmlns:a16="http://schemas.microsoft.com/office/drawing/2014/main" xmlns="" id="{25A25CA8-438A-4ACD-86DC-7AC0BFF9140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0" y="2478572"/>
            <a:ext cx="4320000" cy="3240000"/>
          </a:xfrm>
          <a:prstGeom prst="rect">
            <a:avLst/>
          </a:prstGeom>
          <a:noFill/>
          <a:ln>
            <a:noFill/>
          </a:ln>
        </p:spPr>
      </p:pic>
      <p:sp>
        <p:nvSpPr>
          <p:cNvPr id="8" name="CuadroTexto 7">
            <a:extLst>
              <a:ext uri="{FF2B5EF4-FFF2-40B4-BE49-F238E27FC236}">
                <a16:creationId xmlns:a16="http://schemas.microsoft.com/office/drawing/2014/main" xmlns="" id="{33BAA9DA-A45E-4699-9EDB-7F5309D0C30D}"/>
              </a:ext>
            </a:extLst>
          </p:cNvPr>
          <p:cNvSpPr txBox="1"/>
          <p:nvPr/>
        </p:nvSpPr>
        <p:spPr>
          <a:xfrm>
            <a:off x="2842068" y="2109240"/>
            <a:ext cx="830424" cy="369332"/>
          </a:xfrm>
          <a:prstGeom prst="rect">
            <a:avLst/>
          </a:prstGeom>
          <a:noFill/>
        </p:spPr>
        <p:txBody>
          <a:bodyPr wrap="square" rtlCol="0">
            <a:spAutoFit/>
          </a:bodyPr>
          <a:lstStyle/>
          <a:p>
            <a:r>
              <a:rPr lang="el-GR" dirty="0"/>
              <a:t>α</a:t>
            </a:r>
            <a:r>
              <a:rPr lang="es-ES" dirty="0"/>
              <a:t> = 0.1</a:t>
            </a:r>
          </a:p>
        </p:txBody>
      </p:sp>
      <p:sp>
        <p:nvSpPr>
          <p:cNvPr id="9" name="CuadroTexto 8">
            <a:extLst>
              <a:ext uri="{FF2B5EF4-FFF2-40B4-BE49-F238E27FC236}">
                <a16:creationId xmlns:a16="http://schemas.microsoft.com/office/drawing/2014/main" xmlns="" id="{BF7D2BC5-C659-42CC-A6CE-6F46C56A1CCE}"/>
              </a:ext>
            </a:extLst>
          </p:cNvPr>
          <p:cNvSpPr txBox="1"/>
          <p:nvPr/>
        </p:nvSpPr>
        <p:spPr>
          <a:xfrm>
            <a:off x="8594482" y="2109240"/>
            <a:ext cx="680476" cy="369332"/>
          </a:xfrm>
          <a:prstGeom prst="rect">
            <a:avLst/>
          </a:prstGeom>
          <a:noFill/>
        </p:spPr>
        <p:txBody>
          <a:bodyPr wrap="square" rtlCol="0">
            <a:spAutoFit/>
          </a:bodyPr>
          <a:lstStyle/>
          <a:p>
            <a:r>
              <a:rPr lang="el-GR" dirty="0"/>
              <a:t>α</a:t>
            </a:r>
            <a:r>
              <a:rPr lang="es-ES" dirty="0"/>
              <a:t> = 2</a:t>
            </a:r>
          </a:p>
        </p:txBody>
      </p:sp>
      <p:pic>
        <p:nvPicPr>
          <p:cNvPr id="10" name="Picture 2" descr="Resultado de imagen de uoc logo">
            <a:extLst>
              <a:ext uri="{FF2B5EF4-FFF2-40B4-BE49-F238E27FC236}">
                <a16:creationId xmlns:a16="http://schemas.microsoft.com/office/drawing/2014/main" xmlns="" id="{23A13F14-EED3-4862-99FF-ABAA27B3E1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91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04168C-1805-4F21-8463-5B6CFB63BE1D}"/>
              </a:ext>
            </a:extLst>
          </p:cNvPr>
          <p:cNvSpPr>
            <a:spLocks noGrp="1"/>
          </p:cNvSpPr>
          <p:nvPr>
            <p:ph type="title"/>
          </p:nvPr>
        </p:nvSpPr>
        <p:spPr/>
        <p:txBody>
          <a:bodyPr/>
          <a:lstStyle/>
          <a:p>
            <a:r>
              <a:rPr lang="es-ES" dirty="0"/>
              <a:t>Simulación – Láser VCSEL</a:t>
            </a:r>
          </a:p>
        </p:txBody>
      </p:sp>
      <p:sp>
        <p:nvSpPr>
          <p:cNvPr id="3" name="Marcador de contenido 2">
            <a:extLst>
              <a:ext uri="{FF2B5EF4-FFF2-40B4-BE49-F238E27FC236}">
                <a16:creationId xmlns:a16="http://schemas.microsoft.com/office/drawing/2014/main" xmlns="" id="{C06F5AA7-ACA9-4DEF-865D-93D991816D56}"/>
              </a:ext>
            </a:extLst>
          </p:cNvPr>
          <p:cNvSpPr>
            <a:spLocks noGrp="1"/>
          </p:cNvSpPr>
          <p:nvPr>
            <p:ph idx="1"/>
          </p:nvPr>
        </p:nvSpPr>
        <p:spPr>
          <a:xfrm>
            <a:off x="1127760" y="1894253"/>
            <a:ext cx="4998720" cy="1082212"/>
          </a:xfrm>
        </p:spPr>
        <p:txBody>
          <a:bodyPr>
            <a:normAutofit lnSpcReduction="10000"/>
          </a:bodyPr>
          <a:lstStyle/>
          <a:p>
            <a:pPr>
              <a:buFont typeface="Arial" panose="020B0604020202020204" pitchFamily="34" charset="0"/>
              <a:buChar char="•"/>
            </a:pPr>
            <a:r>
              <a:rPr lang="es-ES" dirty="0"/>
              <a:t>Señal de entrada: señal RZ cuadrada de periodo 0.5 </a:t>
            </a:r>
            <a:r>
              <a:rPr lang="es-ES" dirty="0" err="1"/>
              <a:t>ns</a:t>
            </a:r>
            <a:r>
              <a:rPr lang="es-ES" dirty="0"/>
              <a:t> y duración 5 </a:t>
            </a:r>
            <a:r>
              <a:rPr lang="es-ES" dirty="0" err="1"/>
              <a:t>ns</a:t>
            </a:r>
            <a:r>
              <a:rPr lang="es-ES" dirty="0"/>
              <a:t>.</a:t>
            </a:r>
          </a:p>
          <a:p>
            <a:pPr>
              <a:buFont typeface="Arial" panose="020B0604020202020204" pitchFamily="34" charset="0"/>
              <a:buChar char="•"/>
            </a:pPr>
            <a:r>
              <a:rPr lang="es-ES" dirty="0"/>
              <a:t> Secuencia: 1111111111</a:t>
            </a:r>
          </a:p>
        </p:txBody>
      </p:sp>
      <p:sp>
        <p:nvSpPr>
          <p:cNvPr id="4" name="Marcador de pie de página 3">
            <a:extLst>
              <a:ext uri="{FF2B5EF4-FFF2-40B4-BE49-F238E27FC236}">
                <a16:creationId xmlns:a16="http://schemas.microsoft.com/office/drawing/2014/main" xmlns="" id="{EE39E1CC-FB77-49D3-AAB4-D5046CE1F3C2}"/>
              </a:ext>
            </a:extLst>
          </p:cNvPr>
          <p:cNvSpPr>
            <a:spLocks noGrp="1"/>
          </p:cNvSpPr>
          <p:nvPr>
            <p:ph type="ftr" sz="quarter" idx="11"/>
          </p:nvPr>
        </p:nvSpPr>
        <p:spPr/>
        <p:txBody>
          <a:bodyPr/>
          <a:lstStyle/>
          <a:p>
            <a:r>
              <a:rPr lang="es-ES"/>
              <a:t>Comunicaciones ópticas - Santiago Jiménez Ortiz</a:t>
            </a:r>
          </a:p>
        </p:txBody>
      </p:sp>
      <mc:AlternateContent xmlns:mc="http://schemas.openxmlformats.org/markup-compatibility/2006" xmlns:a14="http://schemas.microsoft.com/office/drawing/2010/main">
        <mc:Choice Requires="a14">
          <p:graphicFrame>
            <p:nvGraphicFramePr>
              <p:cNvPr id="6" name="Tabla 5">
                <a:extLst>
                  <a:ext uri="{FF2B5EF4-FFF2-40B4-BE49-F238E27FC236}">
                    <a16:creationId xmlns:a16="http://schemas.microsoft.com/office/drawing/2014/main" xmlns="" id="{115C558F-A6C8-4CBA-8430-EB2CCD98FE91}"/>
                  </a:ext>
                </a:extLst>
              </p:cNvPr>
              <p:cNvGraphicFramePr>
                <a:graphicFrameLocks noGrp="1"/>
              </p:cNvGraphicFramePr>
              <p:nvPr>
                <p:extLst>
                  <p:ext uri="{D42A27DB-BD31-4B8C-83A1-F6EECF244321}">
                    <p14:modId xmlns:p14="http://schemas.microsoft.com/office/powerpoint/2010/main" val="3268732805"/>
                  </p:ext>
                </p:extLst>
              </p:nvPr>
            </p:nvGraphicFramePr>
            <p:xfrm>
              <a:off x="9579624" y="1991833"/>
              <a:ext cx="1576056" cy="4210368"/>
            </p:xfrm>
            <a:graphic>
              <a:graphicData uri="http://schemas.openxmlformats.org/drawingml/2006/table">
                <a:tbl>
                  <a:tblPr firstRow="1" bandRow="1">
                    <a:tableStyleId>{5C22544A-7EE6-4342-B048-85BDC9FD1C3A}</a:tableStyleId>
                  </a:tblPr>
                  <a:tblGrid>
                    <a:gridCol w="788028">
                      <a:extLst>
                        <a:ext uri="{9D8B030D-6E8A-4147-A177-3AD203B41FA5}">
                          <a16:colId xmlns:a16="http://schemas.microsoft.com/office/drawing/2014/main" xmlns="" val="1062501616"/>
                        </a:ext>
                      </a:extLst>
                    </a:gridCol>
                    <a:gridCol w="788028">
                      <a:extLst>
                        <a:ext uri="{9D8B030D-6E8A-4147-A177-3AD203B41FA5}">
                          <a16:colId xmlns:a16="http://schemas.microsoft.com/office/drawing/2014/main" xmlns="" val="387063634"/>
                        </a:ext>
                      </a:extLst>
                    </a:gridCol>
                  </a:tblGrid>
                  <a:tr h="131612">
                    <a:tc>
                      <a:txBody>
                        <a:bodyPr/>
                        <a:lstStyle/>
                        <a:p>
                          <a:pPr algn="ctr">
                            <a:spcAft>
                              <a:spcPts val="0"/>
                            </a:spcAft>
                          </a:pPr>
                          <a:r>
                            <a:rPr lang="es-ES" sz="1100" dirty="0">
                              <a:effectLst/>
                            </a:rPr>
                            <a:t>Constante</a:t>
                          </a:r>
                          <a:endParaRPr lang="es-E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Valor</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1136101807"/>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𝛾</m:t>
                                    </m:r>
                                  </m:e>
                                  <m:sub>
                                    <m:r>
                                      <a:rPr lang="es-ES" sz="1100">
                                        <a:effectLst/>
                                        <a:latin typeface="Cambria Math" panose="02040503050406030204" pitchFamily="18" charset="0"/>
                                      </a:rPr>
                                      <m:t>00</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0.3</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1998134471"/>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𝛾</m:t>
                                    </m:r>
                                  </m:e>
                                  <m:sub>
                                    <m:r>
                                      <a:rPr lang="es-ES" sz="1100">
                                        <a:effectLst/>
                                        <a:latin typeface="Cambria Math" panose="02040503050406030204" pitchFamily="18" charset="0"/>
                                      </a:rPr>
                                      <m:t>01</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0.37978</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941933468"/>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𝜙</m:t>
                                    </m:r>
                                  </m:e>
                                  <m:sub>
                                    <m:r>
                                      <a:rPr lang="es-ES" sz="1100">
                                        <a:effectLst/>
                                        <a:latin typeface="Cambria Math" panose="02040503050406030204" pitchFamily="18" charset="0"/>
                                      </a:rPr>
                                      <m:t>100</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2.3412</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435800463"/>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𝜙</m:t>
                                    </m:r>
                                  </m:e>
                                  <m:sub>
                                    <m:r>
                                      <a:rPr lang="es-ES" sz="1100">
                                        <a:effectLst/>
                                        <a:latin typeface="Cambria Math" panose="02040503050406030204" pitchFamily="18" charset="0"/>
                                      </a:rPr>
                                      <m:t>101</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1.8193</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187948202"/>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r>
                                  <a:rPr lang="es-ES" sz="1100">
                                    <a:effectLst/>
                                    <a:latin typeface="Cambria Math" panose="02040503050406030204" pitchFamily="18" charset="0"/>
                                  </a:rPr>
                                  <m:t>𝜀</m:t>
                                </m:r>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5·10</a:t>
                          </a:r>
                          <a:r>
                            <a:rPr lang="es-ES" sz="1100" baseline="30000">
                              <a:effectLst/>
                            </a:rPr>
                            <a:t>-7</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265167885"/>
                      </a:ext>
                    </a:extLst>
                  </a:tr>
                  <a:tr h="215066">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𝜏</m:t>
                                    </m:r>
                                  </m:e>
                                  <m:sub>
                                    <m:r>
                                      <a:rPr lang="es-ES" sz="1100">
                                        <a:effectLst/>
                                        <a:latin typeface="Cambria Math" panose="02040503050406030204" pitchFamily="18" charset="0"/>
                                      </a:rPr>
                                      <m:t>𝑝</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2.5·10</a:t>
                          </a:r>
                          <a:r>
                            <a:rPr lang="es-ES" sz="1100" baseline="30000">
                              <a:effectLst/>
                            </a:rPr>
                            <a:t>-12 </a:t>
                          </a:r>
                          <a:r>
                            <a:rPr lang="es-ES" sz="1100">
                              <a:effectLst/>
                            </a:rPr>
                            <a:t>s</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649298965"/>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𝜏</m:t>
                                    </m:r>
                                  </m:e>
                                  <m:sub>
                                    <m:r>
                                      <a:rPr lang="es-ES" sz="1100">
                                        <a:effectLst/>
                                        <a:latin typeface="Cambria Math" panose="02040503050406030204" pitchFamily="18" charset="0"/>
                                      </a:rPr>
                                      <m:t>𝑛</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2.5·10</a:t>
                          </a:r>
                          <a:r>
                            <a:rPr lang="es-ES" sz="1100" baseline="30000">
                              <a:effectLst/>
                            </a:rPr>
                            <a:t>-9</a:t>
                          </a:r>
                          <a:r>
                            <a:rPr lang="es-ES" sz="1100">
                              <a:effectLst/>
                            </a:rPr>
                            <a:t> s</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986518211"/>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r>
                                  <a:rPr lang="es-ES" sz="1100">
                                    <a:effectLst/>
                                    <a:latin typeface="Cambria Math" panose="02040503050406030204" pitchFamily="18" charset="0"/>
                                  </a:rPr>
                                  <m:t>𝛽</m:t>
                                </m:r>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1·10</a:t>
                          </a:r>
                          <a:r>
                            <a:rPr lang="es-ES" sz="1100" baseline="30000">
                              <a:effectLst/>
                            </a:rPr>
                            <a:t>-3</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940149526"/>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𝑅</m:t>
                                    </m:r>
                                  </m:e>
                                  <m:sub>
                                    <m:r>
                                      <a:rPr lang="es-ES" sz="1100">
                                        <a:effectLst/>
                                        <a:latin typeface="Cambria Math" panose="02040503050406030204" pitchFamily="18" charset="0"/>
                                      </a:rPr>
                                      <m:t>𝑡h</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900 </a:t>
                          </a:r>
                          <a:r>
                            <a:rPr lang="es-ES" sz="1000">
                              <a:effectLst/>
                            </a:rPr>
                            <a:t>Ω/W</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2781219982"/>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𝜏</m:t>
                                    </m:r>
                                  </m:e>
                                  <m:sub>
                                    <m:r>
                                      <a:rPr lang="es-ES" sz="1100">
                                        <a:effectLst/>
                                        <a:latin typeface="Cambria Math" panose="02040503050406030204" pitchFamily="18" charset="0"/>
                                      </a:rPr>
                                      <m:t>𝑡h</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1·10</a:t>
                          </a:r>
                          <a:r>
                            <a:rPr lang="es-ES" sz="1100" baseline="30000">
                              <a:effectLst/>
                            </a:rPr>
                            <a:t>-6</a:t>
                          </a:r>
                          <a:r>
                            <a:rPr lang="es-ES" sz="1100">
                              <a:effectLst/>
                            </a:rPr>
                            <a:t> s</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2847956488"/>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𝐺</m:t>
                                    </m:r>
                                  </m:e>
                                  <m:sub>
                                    <m:r>
                                      <a:rPr lang="es-ES" sz="1100">
                                        <a:effectLst/>
                                        <a:latin typeface="Cambria Math" panose="02040503050406030204" pitchFamily="18" charset="0"/>
                                      </a:rPr>
                                      <m:t>0</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3·10</a:t>
                          </a:r>
                          <a:r>
                            <a:rPr lang="es-ES" sz="1100" baseline="30000">
                              <a:effectLst/>
                            </a:rPr>
                            <a:t>4</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278525913"/>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𝐼</m:t>
                                    </m:r>
                                  </m:e>
                                  <m:sub>
                                    <m:r>
                                      <a:rPr lang="es-ES" sz="1100">
                                        <a:effectLst/>
                                        <a:latin typeface="Cambria Math" panose="02040503050406030204" pitchFamily="18" charset="0"/>
                                      </a:rPr>
                                      <m:t>𝑙𝑜</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9.61 A</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584269327"/>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𝑁</m:t>
                                    </m:r>
                                  </m:e>
                                  <m:sub>
                                    <m:r>
                                      <a:rPr lang="es-ES" sz="1100">
                                        <a:effectLst/>
                                        <a:latin typeface="Cambria Math" panose="02040503050406030204" pitchFamily="18" charset="0"/>
                                      </a:rPr>
                                      <m:t>𝑡𝑟</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2.8·10</a:t>
                          </a:r>
                          <a:r>
                            <a:rPr lang="es-ES" sz="1100" baseline="30000">
                              <a:effectLst/>
                            </a:rPr>
                            <a:t>7</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1064094630"/>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1100" i="1">
                                        <a:effectLst/>
                                        <a:latin typeface="Cambria Math" panose="02040503050406030204" pitchFamily="18" charset="0"/>
                                      </a:rPr>
                                    </m:ctrlPr>
                                  </m:sSubPr>
                                  <m:e>
                                    <m:r>
                                      <a:rPr lang="es-ES" sz="1100">
                                        <a:effectLst/>
                                        <a:latin typeface="Cambria Math" panose="02040503050406030204" pitchFamily="18" charset="0"/>
                                      </a:rPr>
                                      <m:t>𝑇</m:t>
                                    </m:r>
                                  </m:e>
                                  <m:sub>
                                    <m:r>
                                      <a:rPr lang="es-ES" sz="1100">
                                        <a:effectLst/>
                                        <a:latin typeface="Cambria Math" panose="02040503050406030204" pitchFamily="18" charset="0"/>
                                      </a:rPr>
                                      <m:t>0</m:t>
                                    </m:r>
                                  </m:sub>
                                </m:sSub>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278 K</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038100987"/>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r>
                                  <a:rPr lang="es-ES" sz="1100">
                                    <a:effectLst/>
                                    <a:latin typeface="Cambria Math" panose="02040503050406030204" pitchFamily="18" charset="0"/>
                                  </a:rPr>
                                  <m:t>𝑉</m:t>
                                </m:r>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1.75 V</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3964116494"/>
                      </a:ext>
                    </a:extLst>
                  </a:tr>
                  <a:tr h="197418">
                    <a:tc>
                      <a:txBody>
                        <a:bodyPr/>
                        <a:lstStyle/>
                        <a:p>
                          <a:pPr marL="228600" algn="ctr">
                            <a:lnSpc>
                              <a:spcPct val="150000"/>
                            </a:lnSpc>
                            <a:spcAft>
                              <a:spcPts val="0"/>
                            </a:spcAft>
                          </a:pPr>
                          <a14:m>
                            <m:oMathPara xmlns:m="http://schemas.openxmlformats.org/officeDocument/2006/math">
                              <m:oMathParaPr>
                                <m:jc m:val="centerGroup"/>
                              </m:oMathParaPr>
                              <m:oMath xmlns:m="http://schemas.openxmlformats.org/officeDocument/2006/math">
                                <m:r>
                                  <a:rPr lang="es-ES" sz="1100">
                                    <a:effectLst/>
                                    <a:latin typeface="Cambria Math" panose="02040503050406030204" pitchFamily="18" charset="0"/>
                                  </a:rPr>
                                  <m:t>𝑘𝑓</m:t>
                                </m:r>
                              </m:oMath>
                            </m:oMathPara>
                          </a14:m>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dirty="0">
                              <a:effectLst/>
                            </a:rPr>
                            <a:t>1.5·10</a:t>
                          </a:r>
                          <a:r>
                            <a:rPr lang="es-ES" sz="1100" baseline="30000" dirty="0">
                              <a:effectLst/>
                            </a:rPr>
                            <a:t>-8</a:t>
                          </a:r>
                          <a:r>
                            <a:rPr lang="es-ES" sz="1100" dirty="0">
                              <a:effectLst/>
                            </a:rPr>
                            <a:t> W</a:t>
                          </a:r>
                          <a:endParaRPr lang="es-E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xmlns="" val="1429946660"/>
                      </a:ext>
                    </a:extLst>
                  </a:tr>
                </a:tbl>
              </a:graphicData>
            </a:graphic>
          </p:graphicFrame>
        </mc:Choice>
        <mc:Fallback xmlns="">
          <p:graphicFrame>
            <p:nvGraphicFramePr>
              <p:cNvPr id="6" name="Tabla 5">
                <a:extLst>
                  <a:ext uri="{FF2B5EF4-FFF2-40B4-BE49-F238E27FC236}">
                    <a16:creationId xmlns:a16="http://schemas.microsoft.com/office/drawing/2014/main" id="{115C558F-A6C8-4CBA-8430-EB2CCD98FE91}"/>
                  </a:ext>
                </a:extLst>
              </p:cNvPr>
              <p:cNvGraphicFramePr>
                <a:graphicFrameLocks noGrp="1"/>
              </p:cNvGraphicFramePr>
              <p:nvPr>
                <p:extLst>
                  <p:ext uri="{D42A27DB-BD31-4B8C-83A1-F6EECF244321}">
                    <p14:modId xmlns:p14="http://schemas.microsoft.com/office/powerpoint/2010/main" val="3268732805"/>
                  </p:ext>
                </p:extLst>
              </p:nvPr>
            </p:nvGraphicFramePr>
            <p:xfrm>
              <a:off x="9579624" y="1991833"/>
              <a:ext cx="1576056" cy="4213479"/>
            </p:xfrm>
            <a:graphic>
              <a:graphicData uri="http://schemas.openxmlformats.org/drawingml/2006/table">
                <a:tbl>
                  <a:tblPr firstRow="1" bandRow="1">
                    <a:tableStyleId>{5C22544A-7EE6-4342-B048-85BDC9FD1C3A}</a:tableStyleId>
                  </a:tblPr>
                  <a:tblGrid>
                    <a:gridCol w="788028">
                      <a:extLst>
                        <a:ext uri="{9D8B030D-6E8A-4147-A177-3AD203B41FA5}">
                          <a16:colId xmlns:a16="http://schemas.microsoft.com/office/drawing/2014/main" val="1062501616"/>
                        </a:ext>
                      </a:extLst>
                    </a:gridCol>
                    <a:gridCol w="788028">
                      <a:extLst>
                        <a:ext uri="{9D8B030D-6E8A-4147-A177-3AD203B41FA5}">
                          <a16:colId xmlns:a16="http://schemas.microsoft.com/office/drawing/2014/main" val="387063634"/>
                        </a:ext>
                      </a:extLst>
                    </a:gridCol>
                  </a:tblGrid>
                  <a:tr h="167640">
                    <a:tc>
                      <a:txBody>
                        <a:bodyPr/>
                        <a:lstStyle/>
                        <a:p>
                          <a:pPr algn="ctr">
                            <a:spcAft>
                              <a:spcPts val="0"/>
                            </a:spcAft>
                          </a:pPr>
                          <a:r>
                            <a:rPr lang="es-ES" sz="1100" dirty="0">
                              <a:effectLst/>
                            </a:rPr>
                            <a:t>Constante</a:t>
                          </a:r>
                          <a:endParaRPr lang="es-E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tc>
                      <a:txBody>
                        <a:bodyPr/>
                        <a:lstStyle/>
                        <a:p>
                          <a:pPr algn="ctr">
                            <a:spcAft>
                              <a:spcPts val="0"/>
                            </a:spcAft>
                          </a:pPr>
                          <a:r>
                            <a:rPr lang="es-ES" sz="1100">
                              <a:effectLst/>
                            </a:rPr>
                            <a:t>Valor</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1136101807"/>
                      </a:ext>
                    </a:extLst>
                  </a:tr>
                  <a:tr h="251460">
                    <a:tc>
                      <a:txBody>
                        <a:bodyPr/>
                        <a:lstStyle/>
                        <a:p>
                          <a:endParaRPr lang="es-ES"/>
                        </a:p>
                      </a:txBody>
                      <a:tcPr marL="60061" marR="60061" marT="0" marB="0" anchor="ctr">
                        <a:blipFill>
                          <a:blip r:embed="rId3"/>
                          <a:stretch>
                            <a:fillRect l="-769" t="-85366" r="-103077" b="-1539024"/>
                          </a:stretch>
                        </a:blipFill>
                      </a:tcPr>
                    </a:tc>
                    <a:tc>
                      <a:txBody>
                        <a:bodyPr/>
                        <a:lstStyle/>
                        <a:p>
                          <a:pPr algn="ctr">
                            <a:spcAft>
                              <a:spcPts val="0"/>
                            </a:spcAft>
                          </a:pPr>
                          <a:r>
                            <a:rPr lang="es-ES" sz="1100">
                              <a:effectLst/>
                            </a:rPr>
                            <a:t>0.3</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1998134471"/>
                      </a:ext>
                    </a:extLst>
                  </a:tr>
                  <a:tr h="251460">
                    <a:tc>
                      <a:txBody>
                        <a:bodyPr/>
                        <a:lstStyle/>
                        <a:p>
                          <a:endParaRPr lang="es-ES"/>
                        </a:p>
                      </a:txBody>
                      <a:tcPr marL="60061" marR="60061" marT="0" marB="0" anchor="ctr">
                        <a:blipFill>
                          <a:blip r:embed="rId3"/>
                          <a:stretch>
                            <a:fillRect l="-769" t="-185366" r="-103077" b="-1439024"/>
                          </a:stretch>
                        </a:blipFill>
                      </a:tcPr>
                    </a:tc>
                    <a:tc>
                      <a:txBody>
                        <a:bodyPr/>
                        <a:lstStyle/>
                        <a:p>
                          <a:pPr algn="ctr">
                            <a:spcAft>
                              <a:spcPts val="0"/>
                            </a:spcAft>
                          </a:pPr>
                          <a:r>
                            <a:rPr lang="es-ES" sz="1100">
                              <a:effectLst/>
                            </a:rPr>
                            <a:t>0.37978</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941933468"/>
                      </a:ext>
                    </a:extLst>
                  </a:tr>
                  <a:tr h="251460">
                    <a:tc>
                      <a:txBody>
                        <a:bodyPr/>
                        <a:lstStyle/>
                        <a:p>
                          <a:endParaRPr lang="es-ES"/>
                        </a:p>
                      </a:txBody>
                      <a:tcPr marL="60061" marR="60061" marT="0" marB="0" anchor="ctr">
                        <a:blipFill>
                          <a:blip r:embed="rId3"/>
                          <a:stretch>
                            <a:fillRect l="-769" t="-285366" r="-103077" b="-1339024"/>
                          </a:stretch>
                        </a:blipFill>
                      </a:tcPr>
                    </a:tc>
                    <a:tc>
                      <a:txBody>
                        <a:bodyPr/>
                        <a:lstStyle/>
                        <a:p>
                          <a:pPr algn="ctr">
                            <a:spcAft>
                              <a:spcPts val="0"/>
                            </a:spcAft>
                          </a:pPr>
                          <a:r>
                            <a:rPr lang="es-ES" sz="1100">
                              <a:effectLst/>
                            </a:rPr>
                            <a:t>2.3412</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435800463"/>
                      </a:ext>
                    </a:extLst>
                  </a:tr>
                  <a:tr h="251460">
                    <a:tc>
                      <a:txBody>
                        <a:bodyPr/>
                        <a:lstStyle/>
                        <a:p>
                          <a:endParaRPr lang="es-ES"/>
                        </a:p>
                      </a:txBody>
                      <a:tcPr marL="60061" marR="60061" marT="0" marB="0" anchor="ctr">
                        <a:blipFill>
                          <a:blip r:embed="rId3"/>
                          <a:stretch>
                            <a:fillRect l="-769" t="-376190" r="-103077" b="-1207143"/>
                          </a:stretch>
                        </a:blipFill>
                      </a:tcPr>
                    </a:tc>
                    <a:tc>
                      <a:txBody>
                        <a:bodyPr/>
                        <a:lstStyle/>
                        <a:p>
                          <a:pPr algn="ctr">
                            <a:spcAft>
                              <a:spcPts val="0"/>
                            </a:spcAft>
                          </a:pPr>
                          <a:r>
                            <a:rPr lang="es-ES" sz="1100">
                              <a:effectLst/>
                            </a:rPr>
                            <a:t>1.8193</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187948202"/>
                      </a:ext>
                    </a:extLst>
                  </a:tr>
                  <a:tr h="251460">
                    <a:tc>
                      <a:txBody>
                        <a:bodyPr/>
                        <a:lstStyle/>
                        <a:p>
                          <a:endParaRPr lang="es-ES"/>
                        </a:p>
                      </a:txBody>
                      <a:tcPr marL="60061" marR="60061" marT="0" marB="0" anchor="ctr">
                        <a:blipFill>
                          <a:blip r:embed="rId3"/>
                          <a:stretch>
                            <a:fillRect l="-769" t="-487805" r="-103077" b="-1136585"/>
                          </a:stretch>
                        </a:blipFill>
                      </a:tcPr>
                    </a:tc>
                    <a:tc>
                      <a:txBody>
                        <a:bodyPr/>
                        <a:lstStyle/>
                        <a:p>
                          <a:pPr algn="ctr">
                            <a:spcAft>
                              <a:spcPts val="0"/>
                            </a:spcAft>
                          </a:pPr>
                          <a:r>
                            <a:rPr lang="es-ES" sz="1100">
                              <a:effectLst/>
                            </a:rPr>
                            <a:t>5·10</a:t>
                          </a:r>
                          <a:r>
                            <a:rPr lang="es-ES" sz="1100" baseline="30000">
                              <a:effectLst/>
                            </a:rPr>
                            <a:t>-7</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265167885"/>
                      </a:ext>
                    </a:extLst>
                  </a:tr>
                  <a:tr h="273939">
                    <a:tc>
                      <a:txBody>
                        <a:bodyPr/>
                        <a:lstStyle/>
                        <a:p>
                          <a:endParaRPr lang="es-ES"/>
                        </a:p>
                      </a:txBody>
                      <a:tcPr marL="60061" marR="60061" marT="0" marB="0" anchor="ctr">
                        <a:blipFill>
                          <a:blip r:embed="rId3"/>
                          <a:stretch>
                            <a:fillRect l="-769" t="-535556" r="-103077" b="-935556"/>
                          </a:stretch>
                        </a:blipFill>
                      </a:tcPr>
                    </a:tc>
                    <a:tc>
                      <a:txBody>
                        <a:bodyPr/>
                        <a:lstStyle/>
                        <a:p>
                          <a:pPr algn="ctr">
                            <a:spcAft>
                              <a:spcPts val="0"/>
                            </a:spcAft>
                          </a:pPr>
                          <a:r>
                            <a:rPr lang="es-ES" sz="1100">
                              <a:effectLst/>
                            </a:rPr>
                            <a:t>2.5·10</a:t>
                          </a:r>
                          <a:r>
                            <a:rPr lang="es-ES" sz="1100" baseline="30000">
                              <a:effectLst/>
                            </a:rPr>
                            <a:t>-12 </a:t>
                          </a:r>
                          <a:r>
                            <a:rPr lang="es-ES" sz="1100">
                              <a:effectLst/>
                            </a:rPr>
                            <a:t>s</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649298965"/>
                      </a:ext>
                    </a:extLst>
                  </a:tr>
                  <a:tr h="251460">
                    <a:tc>
                      <a:txBody>
                        <a:bodyPr/>
                        <a:lstStyle/>
                        <a:p>
                          <a:endParaRPr lang="es-ES"/>
                        </a:p>
                      </a:txBody>
                      <a:tcPr marL="60061" marR="60061" marT="0" marB="0" anchor="ctr">
                        <a:blipFill>
                          <a:blip r:embed="rId3"/>
                          <a:stretch>
                            <a:fillRect l="-769" t="-697561" r="-103077" b="-926829"/>
                          </a:stretch>
                        </a:blipFill>
                      </a:tcPr>
                    </a:tc>
                    <a:tc>
                      <a:txBody>
                        <a:bodyPr/>
                        <a:lstStyle/>
                        <a:p>
                          <a:pPr algn="ctr">
                            <a:spcAft>
                              <a:spcPts val="0"/>
                            </a:spcAft>
                          </a:pPr>
                          <a:r>
                            <a:rPr lang="es-ES" sz="1100">
                              <a:effectLst/>
                            </a:rPr>
                            <a:t>2.5·10</a:t>
                          </a:r>
                          <a:r>
                            <a:rPr lang="es-ES" sz="1100" baseline="30000">
                              <a:effectLst/>
                            </a:rPr>
                            <a:t>-9</a:t>
                          </a:r>
                          <a:r>
                            <a:rPr lang="es-ES" sz="1100">
                              <a:effectLst/>
                            </a:rPr>
                            <a:t> s</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986518211"/>
                      </a:ext>
                    </a:extLst>
                  </a:tr>
                  <a:tr h="251460">
                    <a:tc>
                      <a:txBody>
                        <a:bodyPr/>
                        <a:lstStyle/>
                        <a:p>
                          <a:endParaRPr lang="es-ES"/>
                        </a:p>
                      </a:txBody>
                      <a:tcPr marL="60061" marR="60061" marT="0" marB="0" anchor="ctr">
                        <a:blipFill>
                          <a:blip r:embed="rId3"/>
                          <a:stretch>
                            <a:fillRect l="-769" t="-778571" r="-103077" b="-804762"/>
                          </a:stretch>
                        </a:blipFill>
                      </a:tcPr>
                    </a:tc>
                    <a:tc>
                      <a:txBody>
                        <a:bodyPr/>
                        <a:lstStyle/>
                        <a:p>
                          <a:pPr algn="ctr">
                            <a:spcAft>
                              <a:spcPts val="0"/>
                            </a:spcAft>
                          </a:pPr>
                          <a:r>
                            <a:rPr lang="es-ES" sz="1100">
                              <a:effectLst/>
                            </a:rPr>
                            <a:t>1·10</a:t>
                          </a:r>
                          <a:r>
                            <a:rPr lang="es-ES" sz="1100" baseline="30000">
                              <a:effectLst/>
                            </a:rPr>
                            <a:t>-3</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940149526"/>
                      </a:ext>
                    </a:extLst>
                  </a:tr>
                  <a:tr h="251460">
                    <a:tc>
                      <a:txBody>
                        <a:bodyPr/>
                        <a:lstStyle/>
                        <a:p>
                          <a:endParaRPr lang="es-ES"/>
                        </a:p>
                      </a:txBody>
                      <a:tcPr marL="60061" marR="60061" marT="0" marB="0" anchor="ctr">
                        <a:blipFill>
                          <a:blip r:embed="rId3"/>
                          <a:stretch>
                            <a:fillRect l="-769" t="-900000" r="-103077" b="-724390"/>
                          </a:stretch>
                        </a:blipFill>
                      </a:tcPr>
                    </a:tc>
                    <a:tc>
                      <a:txBody>
                        <a:bodyPr/>
                        <a:lstStyle/>
                        <a:p>
                          <a:pPr algn="ctr">
                            <a:spcAft>
                              <a:spcPts val="0"/>
                            </a:spcAft>
                          </a:pPr>
                          <a:r>
                            <a:rPr lang="es-ES" sz="1100">
                              <a:effectLst/>
                            </a:rPr>
                            <a:t>900 </a:t>
                          </a:r>
                          <a:r>
                            <a:rPr lang="es-ES" sz="1000">
                              <a:effectLst/>
                            </a:rPr>
                            <a:t>Ω/W</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2781219982"/>
                      </a:ext>
                    </a:extLst>
                  </a:tr>
                  <a:tr h="251460">
                    <a:tc>
                      <a:txBody>
                        <a:bodyPr/>
                        <a:lstStyle/>
                        <a:p>
                          <a:endParaRPr lang="es-ES"/>
                        </a:p>
                      </a:txBody>
                      <a:tcPr marL="60061" marR="60061" marT="0" marB="0" anchor="ctr">
                        <a:blipFill>
                          <a:blip r:embed="rId3"/>
                          <a:stretch>
                            <a:fillRect l="-769" t="-1000000" r="-103077" b="-624390"/>
                          </a:stretch>
                        </a:blipFill>
                      </a:tcPr>
                    </a:tc>
                    <a:tc>
                      <a:txBody>
                        <a:bodyPr/>
                        <a:lstStyle/>
                        <a:p>
                          <a:pPr algn="ctr">
                            <a:spcAft>
                              <a:spcPts val="0"/>
                            </a:spcAft>
                          </a:pPr>
                          <a:r>
                            <a:rPr lang="es-ES" sz="1100">
                              <a:effectLst/>
                            </a:rPr>
                            <a:t>1·10</a:t>
                          </a:r>
                          <a:r>
                            <a:rPr lang="es-ES" sz="1100" baseline="30000">
                              <a:effectLst/>
                            </a:rPr>
                            <a:t>-6</a:t>
                          </a:r>
                          <a:r>
                            <a:rPr lang="es-ES" sz="1100">
                              <a:effectLst/>
                            </a:rPr>
                            <a:t> s</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2847956488"/>
                      </a:ext>
                    </a:extLst>
                  </a:tr>
                  <a:tr h="251460">
                    <a:tc>
                      <a:txBody>
                        <a:bodyPr/>
                        <a:lstStyle/>
                        <a:p>
                          <a:endParaRPr lang="es-ES"/>
                        </a:p>
                      </a:txBody>
                      <a:tcPr marL="60061" marR="60061" marT="0" marB="0" anchor="ctr">
                        <a:blipFill>
                          <a:blip r:embed="rId3"/>
                          <a:stretch>
                            <a:fillRect l="-769" t="-1073810" r="-103077" b="-509524"/>
                          </a:stretch>
                        </a:blipFill>
                      </a:tcPr>
                    </a:tc>
                    <a:tc>
                      <a:txBody>
                        <a:bodyPr/>
                        <a:lstStyle/>
                        <a:p>
                          <a:pPr algn="ctr">
                            <a:spcAft>
                              <a:spcPts val="0"/>
                            </a:spcAft>
                          </a:pPr>
                          <a:r>
                            <a:rPr lang="es-ES" sz="1100">
                              <a:effectLst/>
                            </a:rPr>
                            <a:t>3·10</a:t>
                          </a:r>
                          <a:r>
                            <a:rPr lang="es-ES" sz="1100" baseline="30000">
                              <a:effectLst/>
                            </a:rPr>
                            <a:t>4</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278525913"/>
                      </a:ext>
                    </a:extLst>
                  </a:tr>
                  <a:tr h="251460">
                    <a:tc>
                      <a:txBody>
                        <a:bodyPr/>
                        <a:lstStyle/>
                        <a:p>
                          <a:endParaRPr lang="es-ES"/>
                        </a:p>
                      </a:txBody>
                      <a:tcPr marL="60061" marR="60061" marT="0" marB="0" anchor="ctr">
                        <a:blipFill>
                          <a:blip r:embed="rId3"/>
                          <a:stretch>
                            <a:fillRect l="-769" t="-1202439" r="-103077" b="-421951"/>
                          </a:stretch>
                        </a:blipFill>
                      </a:tcPr>
                    </a:tc>
                    <a:tc>
                      <a:txBody>
                        <a:bodyPr/>
                        <a:lstStyle/>
                        <a:p>
                          <a:pPr algn="ctr">
                            <a:spcAft>
                              <a:spcPts val="0"/>
                            </a:spcAft>
                          </a:pPr>
                          <a:r>
                            <a:rPr lang="es-ES" sz="1100">
                              <a:effectLst/>
                            </a:rPr>
                            <a:t>9.61 A</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584269327"/>
                      </a:ext>
                    </a:extLst>
                  </a:tr>
                  <a:tr h="251460">
                    <a:tc>
                      <a:txBody>
                        <a:bodyPr/>
                        <a:lstStyle/>
                        <a:p>
                          <a:endParaRPr lang="es-ES"/>
                        </a:p>
                      </a:txBody>
                      <a:tcPr marL="60061" marR="60061" marT="0" marB="0" anchor="ctr">
                        <a:blipFill>
                          <a:blip r:embed="rId3"/>
                          <a:stretch>
                            <a:fillRect l="-769" t="-1302439" r="-103077" b="-321951"/>
                          </a:stretch>
                        </a:blipFill>
                      </a:tcPr>
                    </a:tc>
                    <a:tc>
                      <a:txBody>
                        <a:bodyPr/>
                        <a:lstStyle/>
                        <a:p>
                          <a:pPr algn="ctr">
                            <a:spcAft>
                              <a:spcPts val="0"/>
                            </a:spcAft>
                          </a:pPr>
                          <a:r>
                            <a:rPr lang="es-ES" sz="1100">
                              <a:effectLst/>
                            </a:rPr>
                            <a:t>2.8·10</a:t>
                          </a:r>
                          <a:r>
                            <a:rPr lang="es-ES" sz="1100" baseline="30000">
                              <a:effectLst/>
                            </a:rPr>
                            <a:t>7</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1064094630"/>
                      </a:ext>
                    </a:extLst>
                  </a:tr>
                  <a:tr h="251460">
                    <a:tc>
                      <a:txBody>
                        <a:bodyPr/>
                        <a:lstStyle/>
                        <a:p>
                          <a:endParaRPr lang="es-ES"/>
                        </a:p>
                      </a:txBody>
                      <a:tcPr marL="60061" marR="60061" marT="0" marB="0" anchor="ctr">
                        <a:blipFill>
                          <a:blip r:embed="rId3"/>
                          <a:stretch>
                            <a:fillRect l="-769" t="-1402439" r="-103077" b="-221951"/>
                          </a:stretch>
                        </a:blipFill>
                      </a:tcPr>
                    </a:tc>
                    <a:tc>
                      <a:txBody>
                        <a:bodyPr/>
                        <a:lstStyle/>
                        <a:p>
                          <a:pPr algn="ctr">
                            <a:spcAft>
                              <a:spcPts val="0"/>
                            </a:spcAft>
                          </a:pPr>
                          <a:r>
                            <a:rPr lang="es-ES" sz="1100">
                              <a:effectLst/>
                            </a:rPr>
                            <a:t>278 K</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038100987"/>
                      </a:ext>
                    </a:extLst>
                  </a:tr>
                  <a:tr h="251460">
                    <a:tc>
                      <a:txBody>
                        <a:bodyPr/>
                        <a:lstStyle/>
                        <a:p>
                          <a:endParaRPr lang="es-ES"/>
                        </a:p>
                      </a:txBody>
                      <a:tcPr marL="60061" marR="60061" marT="0" marB="0" anchor="ctr">
                        <a:blipFill>
                          <a:blip r:embed="rId3"/>
                          <a:stretch>
                            <a:fillRect l="-769" t="-1466667" r="-103077" b="-116667"/>
                          </a:stretch>
                        </a:blipFill>
                      </a:tcPr>
                    </a:tc>
                    <a:tc>
                      <a:txBody>
                        <a:bodyPr/>
                        <a:lstStyle/>
                        <a:p>
                          <a:pPr algn="ctr">
                            <a:spcAft>
                              <a:spcPts val="0"/>
                            </a:spcAft>
                          </a:pPr>
                          <a:r>
                            <a:rPr lang="es-ES" sz="1100">
                              <a:effectLst/>
                            </a:rPr>
                            <a:t>1.75 V</a:t>
                          </a:r>
                          <a:endParaRPr lang="es-E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3964116494"/>
                      </a:ext>
                    </a:extLst>
                  </a:tr>
                  <a:tr h="251460">
                    <a:tc>
                      <a:txBody>
                        <a:bodyPr/>
                        <a:lstStyle/>
                        <a:p>
                          <a:endParaRPr lang="es-ES"/>
                        </a:p>
                      </a:txBody>
                      <a:tcPr marL="60061" marR="60061" marT="0" marB="0" anchor="ctr">
                        <a:blipFill>
                          <a:blip r:embed="rId3"/>
                          <a:stretch>
                            <a:fillRect l="-769" t="-1604878" r="-103077" b="-19512"/>
                          </a:stretch>
                        </a:blipFill>
                      </a:tcPr>
                    </a:tc>
                    <a:tc>
                      <a:txBody>
                        <a:bodyPr/>
                        <a:lstStyle/>
                        <a:p>
                          <a:pPr algn="ctr">
                            <a:spcAft>
                              <a:spcPts val="0"/>
                            </a:spcAft>
                          </a:pPr>
                          <a:r>
                            <a:rPr lang="es-ES" sz="1100" dirty="0">
                              <a:effectLst/>
                            </a:rPr>
                            <a:t>1.5·10</a:t>
                          </a:r>
                          <a:r>
                            <a:rPr lang="es-ES" sz="1100" baseline="30000" dirty="0">
                              <a:effectLst/>
                            </a:rPr>
                            <a:t>-8</a:t>
                          </a:r>
                          <a:r>
                            <a:rPr lang="es-ES" sz="1100" dirty="0">
                              <a:effectLst/>
                            </a:rPr>
                            <a:t> W</a:t>
                          </a:r>
                          <a:endParaRPr lang="es-E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061" marR="60061" marT="0" marB="0" anchor="ctr"/>
                    </a:tc>
                    <a:extLst>
                      <a:ext uri="{0D108BD9-81ED-4DB2-BD59-A6C34878D82A}">
                        <a16:rowId xmlns:a16="http://schemas.microsoft.com/office/drawing/2014/main" val="1429946660"/>
                      </a:ext>
                    </a:extLst>
                  </a:tr>
                </a:tbl>
              </a:graphicData>
            </a:graphic>
          </p:graphicFrame>
        </mc:Fallback>
      </mc:AlternateContent>
      <p:sp>
        <p:nvSpPr>
          <p:cNvPr id="7" name="Marcador de contenido 2">
            <a:extLst>
              <a:ext uri="{FF2B5EF4-FFF2-40B4-BE49-F238E27FC236}">
                <a16:creationId xmlns:a16="http://schemas.microsoft.com/office/drawing/2014/main" xmlns="" id="{45E1BD47-D60C-42B2-B7A2-128CEC1462BB}"/>
              </a:ext>
            </a:extLst>
          </p:cNvPr>
          <p:cNvSpPr txBox="1">
            <a:spLocks/>
          </p:cNvSpPr>
          <p:nvPr/>
        </p:nvSpPr>
        <p:spPr>
          <a:xfrm>
            <a:off x="6126480" y="1894253"/>
            <a:ext cx="499872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s-ES" dirty="0"/>
              <a:t>Valores para el modelado:</a:t>
            </a:r>
          </a:p>
          <a:p>
            <a:pPr marL="0" indent="0">
              <a:buFont typeface="Calibri" panose="020F0502020204030204" pitchFamily="34" charset="0"/>
              <a:buNone/>
            </a:pPr>
            <a:endParaRPr lang="es-ES" dirty="0"/>
          </a:p>
        </p:txBody>
      </p:sp>
      <p:pic>
        <p:nvPicPr>
          <p:cNvPr id="8" name="Picture 2" descr="Resultado de imagen de uoc logo">
            <a:extLst>
              <a:ext uri="{FF2B5EF4-FFF2-40B4-BE49-F238E27FC236}">
                <a16:creationId xmlns:a16="http://schemas.microsoft.com/office/drawing/2014/main" xmlns="" id="{2207CB7B-B1A9-4623-AC6C-2ACB799CE8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88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B6F8A9B-5FBA-4A72-8D5E-D34C045F0FB8}"/>
              </a:ext>
            </a:extLst>
          </p:cNvPr>
          <p:cNvSpPr>
            <a:spLocks noGrp="1"/>
          </p:cNvSpPr>
          <p:nvPr>
            <p:ph type="title"/>
          </p:nvPr>
        </p:nvSpPr>
        <p:spPr/>
        <p:txBody>
          <a:bodyPr/>
          <a:lstStyle/>
          <a:p>
            <a:r>
              <a:rPr lang="es-ES" dirty="0"/>
              <a:t>Índice</a:t>
            </a:r>
          </a:p>
        </p:txBody>
      </p:sp>
      <p:sp>
        <p:nvSpPr>
          <p:cNvPr id="3" name="Marcador de contenido 2">
            <a:extLst>
              <a:ext uri="{FF2B5EF4-FFF2-40B4-BE49-F238E27FC236}">
                <a16:creationId xmlns:a16="http://schemas.microsoft.com/office/drawing/2014/main" xmlns="" id="{0811D347-7113-442C-8654-72A2EC552685}"/>
              </a:ext>
            </a:extLst>
          </p:cNvPr>
          <p:cNvSpPr>
            <a:spLocks noGrp="1"/>
          </p:cNvSpPr>
          <p:nvPr>
            <p:ph idx="1"/>
          </p:nvPr>
        </p:nvSpPr>
        <p:spPr/>
        <p:txBody>
          <a:bodyPr/>
          <a:lstStyle/>
          <a:p>
            <a:pPr>
              <a:lnSpc>
                <a:spcPct val="150000"/>
              </a:lnSpc>
              <a:buFont typeface="Arial" panose="020B0604020202020204" pitchFamily="34" charset="0"/>
              <a:buChar char="•"/>
            </a:pPr>
            <a:r>
              <a:rPr lang="es-ES" dirty="0"/>
              <a:t> Resumen</a:t>
            </a:r>
          </a:p>
          <a:p>
            <a:pPr>
              <a:lnSpc>
                <a:spcPct val="150000"/>
              </a:lnSpc>
              <a:buFont typeface="Arial" panose="020B0604020202020204" pitchFamily="34" charset="0"/>
              <a:buChar char="•"/>
            </a:pPr>
            <a:r>
              <a:rPr lang="es-ES" dirty="0"/>
              <a:t> Objetivos</a:t>
            </a:r>
          </a:p>
          <a:p>
            <a:pPr>
              <a:lnSpc>
                <a:spcPct val="150000"/>
              </a:lnSpc>
              <a:buFont typeface="Arial" panose="020B0604020202020204" pitchFamily="34" charset="0"/>
              <a:buChar char="•"/>
            </a:pPr>
            <a:r>
              <a:rPr lang="es-ES" dirty="0"/>
              <a:t> Estado del arte</a:t>
            </a:r>
          </a:p>
          <a:p>
            <a:pPr>
              <a:lnSpc>
                <a:spcPct val="150000"/>
              </a:lnSpc>
              <a:buFont typeface="Arial" panose="020B0604020202020204" pitchFamily="34" charset="0"/>
              <a:buChar char="•"/>
            </a:pPr>
            <a:r>
              <a:rPr lang="es-ES" dirty="0"/>
              <a:t> Modelado</a:t>
            </a:r>
          </a:p>
          <a:p>
            <a:pPr>
              <a:lnSpc>
                <a:spcPct val="150000"/>
              </a:lnSpc>
              <a:buFont typeface="Arial" panose="020B0604020202020204" pitchFamily="34" charset="0"/>
              <a:buChar char="•"/>
            </a:pPr>
            <a:r>
              <a:rPr lang="es-ES" dirty="0"/>
              <a:t> Simulación</a:t>
            </a:r>
          </a:p>
          <a:p>
            <a:pPr>
              <a:lnSpc>
                <a:spcPct val="150000"/>
              </a:lnSpc>
              <a:buFont typeface="Arial" panose="020B0604020202020204" pitchFamily="34" charset="0"/>
              <a:buChar char="•"/>
            </a:pPr>
            <a:r>
              <a:rPr lang="es-ES" dirty="0"/>
              <a:t>Conclusiones</a:t>
            </a:r>
          </a:p>
        </p:txBody>
      </p:sp>
      <p:pic>
        <p:nvPicPr>
          <p:cNvPr id="2050" name="Picture 2" descr="Resultado de imagen de uoc logo">
            <a:extLst>
              <a:ext uri="{FF2B5EF4-FFF2-40B4-BE49-F238E27FC236}">
                <a16:creationId xmlns:a16="http://schemas.microsoft.com/office/drawing/2014/main" xmlns="" id="{30EEBEF9-0B5B-45EA-8826-4F79E00EA0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pie de página 2">
            <a:extLst>
              <a:ext uri="{FF2B5EF4-FFF2-40B4-BE49-F238E27FC236}">
                <a16:creationId xmlns:a16="http://schemas.microsoft.com/office/drawing/2014/main" xmlns="" id="{B8B8B823-1A05-4AAF-87B2-6AF5DD1AFF3E}"/>
              </a:ext>
            </a:extLst>
          </p:cNvPr>
          <p:cNvSpPr>
            <a:spLocks noGrp="1"/>
          </p:cNvSpPr>
          <p:nvPr>
            <p:ph type="ftr" sz="quarter" idx="11"/>
          </p:nvPr>
        </p:nvSpPr>
        <p:spPr>
          <a:xfrm>
            <a:off x="3686185" y="6459785"/>
            <a:ext cx="4822804" cy="365125"/>
          </a:xfrm>
        </p:spPr>
        <p:txBody>
          <a:bodyPr/>
          <a:lstStyle/>
          <a:p>
            <a:r>
              <a:rPr lang="es-ES" dirty="0"/>
              <a:t>Comunicaciones ópticas - Santiago Jiménez Ortiz</a:t>
            </a:r>
          </a:p>
        </p:txBody>
      </p:sp>
    </p:spTree>
    <p:extLst>
      <p:ext uri="{BB962C8B-B14F-4D97-AF65-F5344CB8AC3E}">
        <p14:creationId xmlns:p14="http://schemas.microsoft.com/office/powerpoint/2010/main" val="744273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04168C-1805-4F21-8463-5B6CFB63BE1D}"/>
              </a:ext>
            </a:extLst>
          </p:cNvPr>
          <p:cNvSpPr>
            <a:spLocks noGrp="1"/>
          </p:cNvSpPr>
          <p:nvPr>
            <p:ph type="title"/>
          </p:nvPr>
        </p:nvSpPr>
        <p:spPr/>
        <p:txBody>
          <a:bodyPr/>
          <a:lstStyle/>
          <a:p>
            <a:r>
              <a:rPr lang="es-ES" dirty="0"/>
              <a:t>Simulación – Densidad de portadores 0</a:t>
            </a:r>
          </a:p>
        </p:txBody>
      </p:sp>
      <p:sp>
        <p:nvSpPr>
          <p:cNvPr id="4" name="Marcador de pie de página 3">
            <a:extLst>
              <a:ext uri="{FF2B5EF4-FFF2-40B4-BE49-F238E27FC236}">
                <a16:creationId xmlns:a16="http://schemas.microsoft.com/office/drawing/2014/main" xmlns="" id="{EE39E1CC-FB77-49D3-AAB4-D5046CE1F3C2}"/>
              </a:ext>
            </a:extLst>
          </p:cNvPr>
          <p:cNvSpPr>
            <a:spLocks noGrp="1"/>
          </p:cNvSpPr>
          <p:nvPr>
            <p:ph type="ftr" sz="quarter" idx="11"/>
          </p:nvPr>
        </p:nvSpPr>
        <p:spPr/>
        <p:txBody>
          <a:bodyPr/>
          <a:lstStyle/>
          <a:p>
            <a:r>
              <a:rPr lang="es-ES"/>
              <a:t>Comunicaciones ópticas - Santiago Jiménez Ortiz</a:t>
            </a:r>
          </a:p>
        </p:txBody>
      </p:sp>
      <p:pic>
        <p:nvPicPr>
          <p:cNvPr id="10" name="Picture 35">
            <a:extLst>
              <a:ext uri="{FF2B5EF4-FFF2-40B4-BE49-F238E27FC236}">
                <a16:creationId xmlns:a16="http://schemas.microsoft.com/office/drawing/2014/main" xmlns="" id="{34177A3E-6BAA-4F5F-B4F9-68891362DA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11" name="Picture 36">
            <a:extLst>
              <a:ext uri="{FF2B5EF4-FFF2-40B4-BE49-F238E27FC236}">
                <a16:creationId xmlns:a16="http://schemas.microsoft.com/office/drawing/2014/main" xmlns="" id="{1D9C10EB-CC77-4931-9D4B-20A31788E15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0" y="2478572"/>
            <a:ext cx="4320000" cy="3240000"/>
          </a:xfrm>
          <a:prstGeom prst="rect">
            <a:avLst/>
          </a:prstGeom>
          <a:noFill/>
          <a:ln>
            <a:noFill/>
          </a:ln>
        </p:spPr>
      </p:pic>
      <p:pic>
        <p:nvPicPr>
          <p:cNvPr id="12" name="Picture 2" descr="Resultado de imagen de uoc logo">
            <a:extLst>
              <a:ext uri="{FF2B5EF4-FFF2-40B4-BE49-F238E27FC236}">
                <a16:creationId xmlns:a16="http://schemas.microsoft.com/office/drawing/2014/main" xmlns="" id="{0F113BF5-9950-461D-A05B-43E5DFD680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2605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04168C-1805-4F21-8463-5B6CFB63BE1D}"/>
              </a:ext>
            </a:extLst>
          </p:cNvPr>
          <p:cNvSpPr>
            <a:spLocks noGrp="1"/>
          </p:cNvSpPr>
          <p:nvPr>
            <p:ph type="title"/>
          </p:nvPr>
        </p:nvSpPr>
        <p:spPr/>
        <p:txBody>
          <a:bodyPr/>
          <a:lstStyle/>
          <a:p>
            <a:r>
              <a:rPr lang="es-ES" dirty="0"/>
              <a:t>Simulación – Densidad de portadores 1</a:t>
            </a:r>
          </a:p>
        </p:txBody>
      </p:sp>
      <p:sp>
        <p:nvSpPr>
          <p:cNvPr id="4" name="Marcador de pie de página 3">
            <a:extLst>
              <a:ext uri="{FF2B5EF4-FFF2-40B4-BE49-F238E27FC236}">
                <a16:creationId xmlns:a16="http://schemas.microsoft.com/office/drawing/2014/main" xmlns="" id="{EE39E1CC-FB77-49D3-AAB4-D5046CE1F3C2}"/>
              </a:ext>
            </a:extLst>
          </p:cNvPr>
          <p:cNvSpPr>
            <a:spLocks noGrp="1"/>
          </p:cNvSpPr>
          <p:nvPr>
            <p:ph type="ftr" sz="quarter" idx="11"/>
          </p:nvPr>
        </p:nvSpPr>
        <p:spPr/>
        <p:txBody>
          <a:bodyPr/>
          <a:lstStyle/>
          <a:p>
            <a:r>
              <a:rPr lang="es-ES"/>
              <a:t>Comunicaciones ópticas - Santiago Jiménez Ortiz</a:t>
            </a:r>
          </a:p>
        </p:txBody>
      </p:sp>
      <p:pic>
        <p:nvPicPr>
          <p:cNvPr id="6" name="Picture 37">
            <a:extLst>
              <a:ext uri="{FF2B5EF4-FFF2-40B4-BE49-F238E27FC236}">
                <a16:creationId xmlns:a16="http://schemas.microsoft.com/office/drawing/2014/main" xmlns="" id="{C1A59E69-76D7-4A5A-ACBB-4EC68571DE7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9" name="Picture 41">
            <a:extLst>
              <a:ext uri="{FF2B5EF4-FFF2-40B4-BE49-F238E27FC236}">
                <a16:creationId xmlns:a16="http://schemas.microsoft.com/office/drawing/2014/main" xmlns="" id="{951C52C5-7BFC-4323-8168-9F845A1F23B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0" y="2478572"/>
            <a:ext cx="4320000" cy="3240000"/>
          </a:xfrm>
          <a:prstGeom prst="rect">
            <a:avLst/>
          </a:prstGeom>
          <a:noFill/>
          <a:ln>
            <a:noFill/>
          </a:ln>
        </p:spPr>
      </p:pic>
      <p:pic>
        <p:nvPicPr>
          <p:cNvPr id="10" name="Picture 2" descr="Resultado de imagen de uoc logo">
            <a:extLst>
              <a:ext uri="{FF2B5EF4-FFF2-40B4-BE49-F238E27FC236}">
                <a16:creationId xmlns:a16="http://schemas.microsoft.com/office/drawing/2014/main" xmlns="" id="{BEE3A298-3E3E-4920-9C3C-39C577949E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396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04168C-1805-4F21-8463-5B6CFB63BE1D}"/>
              </a:ext>
            </a:extLst>
          </p:cNvPr>
          <p:cNvSpPr>
            <a:spLocks noGrp="1"/>
          </p:cNvSpPr>
          <p:nvPr>
            <p:ph type="title"/>
          </p:nvPr>
        </p:nvSpPr>
        <p:spPr/>
        <p:txBody>
          <a:bodyPr/>
          <a:lstStyle/>
          <a:p>
            <a:r>
              <a:rPr lang="es-ES" dirty="0"/>
              <a:t>Simulación – Densidad de fotones</a:t>
            </a:r>
          </a:p>
        </p:txBody>
      </p:sp>
      <p:sp>
        <p:nvSpPr>
          <p:cNvPr id="4" name="Marcador de pie de página 3">
            <a:extLst>
              <a:ext uri="{FF2B5EF4-FFF2-40B4-BE49-F238E27FC236}">
                <a16:creationId xmlns:a16="http://schemas.microsoft.com/office/drawing/2014/main" xmlns="" id="{EE39E1CC-FB77-49D3-AAB4-D5046CE1F3C2}"/>
              </a:ext>
            </a:extLst>
          </p:cNvPr>
          <p:cNvSpPr>
            <a:spLocks noGrp="1"/>
          </p:cNvSpPr>
          <p:nvPr>
            <p:ph type="ftr" sz="quarter" idx="11"/>
          </p:nvPr>
        </p:nvSpPr>
        <p:spPr/>
        <p:txBody>
          <a:bodyPr/>
          <a:lstStyle/>
          <a:p>
            <a:r>
              <a:rPr lang="es-ES"/>
              <a:t>Comunicaciones ópticas - Santiago Jiménez Ortiz</a:t>
            </a:r>
          </a:p>
        </p:txBody>
      </p:sp>
      <p:pic>
        <p:nvPicPr>
          <p:cNvPr id="6" name="Picture 47">
            <a:extLst>
              <a:ext uri="{FF2B5EF4-FFF2-40B4-BE49-F238E27FC236}">
                <a16:creationId xmlns:a16="http://schemas.microsoft.com/office/drawing/2014/main" xmlns="" id="{1A0E6E11-500E-4FE3-93BD-888B599CE95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7" name="Picture 48">
            <a:extLst>
              <a:ext uri="{FF2B5EF4-FFF2-40B4-BE49-F238E27FC236}">
                <a16:creationId xmlns:a16="http://schemas.microsoft.com/office/drawing/2014/main" xmlns="" id="{58855EFC-F217-4694-92D1-BA003CAA344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0" y="2478572"/>
            <a:ext cx="4320000" cy="3240000"/>
          </a:xfrm>
          <a:prstGeom prst="rect">
            <a:avLst/>
          </a:prstGeom>
          <a:noFill/>
          <a:ln>
            <a:noFill/>
          </a:ln>
        </p:spPr>
      </p:pic>
      <p:pic>
        <p:nvPicPr>
          <p:cNvPr id="8" name="Picture 2" descr="Resultado de imagen de uoc logo">
            <a:extLst>
              <a:ext uri="{FF2B5EF4-FFF2-40B4-BE49-F238E27FC236}">
                <a16:creationId xmlns:a16="http://schemas.microsoft.com/office/drawing/2014/main" xmlns="" id="{8D4A6D03-B376-44D3-A28E-10A153EC54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028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04168C-1805-4F21-8463-5B6CFB63BE1D}"/>
              </a:ext>
            </a:extLst>
          </p:cNvPr>
          <p:cNvSpPr>
            <a:spLocks noGrp="1"/>
          </p:cNvSpPr>
          <p:nvPr>
            <p:ph type="title"/>
          </p:nvPr>
        </p:nvSpPr>
        <p:spPr/>
        <p:txBody>
          <a:bodyPr/>
          <a:lstStyle/>
          <a:p>
            <a:r>
              <a:rPr lang="es-ES" dirty="0"/>
              <a:t>Simulación – Fase y temperatura</a:t>
            </a:r>
          </a:p>
        </p:txBody>
      </p:sp>
      <p:sp>
        <p:nvSpPr>
          <p:cNvPr id="4" name="Marcador de pie de página 3">
            <a:extLst>
              <a:ext uri="{FF2B5EF4-FFF2-40B4-BE49-F238E27FC236}">
                <a16:creationId xmlns:a16="http://schemas.microsoft.com/office/drawing/2014/main" xmlns="" id="{EE39E1CC-FB77-49D3-AAB4-D5046CE1F3C2}"/>
              </a:ext>
            </a:extLst>
          </p:cNvPr>
          <p:cNvSpPr>
            <a:spLocks noGrp="1"/>
          </p:cNvSpPr>
          <p:nvPr>
            <p:ph type="ftr" sz="quarter" idx="11"/>
          </p:nvPr>
        </p:nvSpPr>
        <p:spPr/>
        <p:txBody>
          <a:bodyPr/>
          <a:lstStyle/>
          <a:p>
            <a:r>
              <a:rPr lang="es-ES"/>
              <a:t>Comunicaciones ópticas - Santiago Jiménez Ortiz</a:t>
            </a:r>
          </a:p>
        </p:txBody>
      </p:sp>
      <p:pic>
        <p:nvPicPr>
          <p:cNvPr id="6" name="Picture 57">
            <a:extLst>
              <a:ext uri="{FF2B5EF4-FFF2-40B4-BE49-F238E27FC236}">
                <a16:creationId xmlns:a16="http://schemas.microsoft.com/office/drawing/2014/main" xmlns="" id="{293C7D59-12A7-4B49-949C-0488873265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7" name="Picture 51">
            <a:extLst>
              <a:ext uri="{FF2B5EF4-FFF2-40B4-BE49-F238E27FC236}">
                <a16:creationId xmlns:a16="http://schemas.microsoft.com/office/drawing/2014/main" xmlns="" id="{249DFC99-E198-4DD5-8EFC-0B3CFA7A40C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2" y="2478572"/>
            <a:ext cx="4320000" cy="3240000"/>
          </a:xfrm>
          <a:prstGeom prst="rect">
            <a:avLst/>
          </a:prstGeom>
          <a:noFill/>
          <a:ln>
            <a:noFill/>
          </a:ln>
        </p:spPr>
      </p:pic>
      <p:pic>
        <p:nvPicPr>
          <p:cNvPr id="8" name="Picture 2" descr="Resultado de imagen de uoc logo">
            <a:extLst>
              <a:ext uri="{FF2B5EF4-FFF2-40B4-BE49-F238E27FC236}">
                <a16:creationId xmlns:a16="http://schemas.microsoft.com/office/drawing/2014/main" xmlns="" id="{B2B4F684-A9EE-4F08-BFF0-6416342DE0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853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04168C-1805-4F21-8463-5B6CFB63BE1D}"/>
              </a:ext>
            </a:extLst>
          </p:cNvPr>
          <p:cNvSpPr>
            <a:spLocks noGrp="1"/>
          </p:cNvSpPr>
          <p:nvPr>
            <p:ph type="title"/>
          </p:nvPr>
        </p:nvSpPr>
        <p:spPr/>
        <p:txBody>
          <a:bodyPr/>
          <a:lstStyle/>
          <a:p>
            <a:r>
              <a:rPr lang="es-ES" dirty="0"/>
              <a:t>Simulación – Potencia</a:t>
            </a:r>
          </a:p>
        </p:txBody>
      </p:sp>
      <p:sp>
        <p:nvSpPr>
          <p:cNvPr id="4" name="Marcador de pie de página 3">
            <a:extLst>
              <a:ext uri="{FF2B5EF4-FFF2-40B4-BE49-F238E27FC236}">
                <a16:creationId xmlns:a16="http://schemas.microsoft.com/office/drawing/2014/main" xmlns="" id="{EE39E1CC-FB77-49D3-AAB4-D5046CE1F3C2}"/>
              </a:ext>
            </a:extLst>
          </p:cNvPr>
          <p:cNvSpPr>
            <a:spLocks noGrp="1"/>
          </p:cNvSpPr>
          <p:nvPr>
            <p:ph type="ftr" sz="quarter" idx="11"/>
          </p:nvPr>
        </p:nvSpPr>
        <p:spPr/>
        <p:txBody>
          <a:bodyPr/>
          <a:lstStyle/>
          <a:p>
            <a:r>
              <a:rPr lang="es-ES"/>
              <a:t>Comunicaciones ópticas - Santiago Jiménez Ortiz</a:t>
            </a:r>
          </a:p>
        </p:txBody>
      </p:sp>
      <p:pic>
        <p:nvPicPr>
          <p:cNvPr id="6" name="Picture 28">
            <a:extLst>
              <a:ext uri="{FF2B5EF4-FFF2-40B4-BE49-F238E27FC236}">
                <a16:creationId xmlns:a16="http://schemas.microsoft.com/office/drawing/2014/main" xmlns="" id="{A322FE99-00D4-461F-9263-00F6BD478A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2478572"/>
            <a:ext cx="4320000" cy="3240000"/>
          </a:xfrm>
          <a:prstGeom prst="rect">
            <a:avLst/>
          </a:prstGeom>
          <a:noFill/>
          <a:ln>
            <a:noFill/>
          </a:ln>
        </p:spPr>
      </p:pic>
      <p:pic>
        <p:nvPicPr>
          <p:cNvPr id="7" name="Picture 58">
            <a:extLst>
              <a:ext uri="{FF2B5EF4-FFF2-40B4-BE49-F238E27FC236}">
                <a16:creationId xmlns:a16="http://schemas.microsoft.com/office/drawing/2014/main" xmlns="" id="{98BE1018-9F58-412C-BDBF-07618F4FB95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74720" y="2478572"/>
            <a:ext cx="4320000" cy="3240000"/>
          </a:xfrm>
          <a:prstGeom prst="rect">
            <a:avLst/>
          </a:prstGeom>
          <a:noFill/>
          <a:ln>
            <a:noFill/>
          </a:ln>
        </p:spPr>
      </p:pic>
      <p:pic>
        <p:nvPicPr>
          <p:cNvPr id="8" name="Picture 2" descr="Resultado de imagen de uoc logo">
            <a:extLst>
              <a:ext uri="{FF2B5EF4-FFF2-40B4-BE49-F238E27FC236}">
                <a16:creationId xmlns:a16="http://schemas.microsoft.com/office/drawing/2014/main" xmlns="" id="{AA2906E6-445A-4A52-BDAD-1340BD611B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201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3B0BCAC-757E-4C8C-B7CA-CDE84C3B3D3B}"/>
              </a:ext>
            </a:extLst>
          </p:cNvPr>
          <p:cNvSpPr>
            <a:spLocks noGrp="1"/>
          </p:cNvSpPr>
          <p:nvPr>
            <p:ph type="title"/>
          </p:nvPr>
        </p:nvSpPr>
        <p:spPr/>
        <p:txBody>
          <a:bodyPr/>
          <a:lstStyle/>
          <a:p>
            <a:r>
              <a:rPr lang="es-ES" dirty="0"/>
              <a:t>Conclusiones y líneas futuras</a:t>
            </a:r>
          </a:p>
        </p:txBody>
      </p:sp>
      <p:sp>
        <p:nvSpPr>
          <p:cNvPr id="3" name="Marcador de contenido 2">
            <a:extLst>
              <a:ext uri="{FF2B5EF4-FFF2-40B4-BE49-F238E27FC236}">
                <a16:creationId xmlns:a16="http://schemas.microsoft.com/office/drawing/2014/main" xmlns="" id="{15218790-A1F8-4FD2-AC09-FB8CF69A8794}"/>
              </a:ext>
            </a:extLst>
          </p:cNvPr>
          <p:cNvSpPr>
            <a:spLocks noGrp="1"/>
          </p:cNvSpPr>
          <p:nvPr>
            <p:ph idx="1"/>
          </p:nvPr>
        </p:nvSpPr>
        <p:spPr/>
        <p:txBody>
          <a:bodyPr>
            <a:normAutofit/>
          </a:bodyPr>
          <a:lstStyle/>
          <a:p>
            <a:pPr algn="just">
              <a:buFont typeface="Arial" panose="020B0604020202020204" pitchFamily="34" charset="0"/>
              <a:buChar char="•"/>
            </a:pPr>
            <a:r>
              <a:rPr lang="es-ES" sz="2400" dirty="0"/>
              <a:t> Se ha hecho un estudio sobre el modelado de un láser en modulación directa, basado en sus </a:t>
            </a:r>
            <a:r>
              <a:rPr lang="es-ES" sz="2400" i="1" dirty="0" err="1"/>
              <a:t>rate</a:t>
            </a:r>
            <a:r>
              <a:rPr lang="es-ES" sz="2400" i="1" dirty="0"/>
              <a:t> </a:t>
            </a:r>
            <a:r>
              <a:rPr lang="es-ES" sz="2400" i="1" dirty="0" err="1"/>
              <a:t>equations</a:t>
            </a:r>
            <a:r>
              <a:rPr lang="es-ES" sz="2400" dirty="0"/>
              <a:t>.</a:t>
            </a:r>
          </a:p>
          <a:p>
            <a:pPr algn="just">
              <a:buFont typeface="Arial" panose="020B0604020202020204" pitchFamily="34" charset="0"/>
              <a:buChar char="•"/>
            </a:pPr>
            <a:r>
              <a:rPr lang="es-ES" sz="2400" dirty="0"/>
              <a:t> Se ha logrado desarrollar un módulo para la simulación tanto de un láser DFB como de un láser VCSEL.</a:t>
            </a:r>
          </a:p>
          <a:p>
            <a:pPr marL="0" indent="0" algn="just">
              <a:buNone/>
            </a:pPr>
            <a:endParaRPr lang="es-ES" sz="2400" dirty="0"/>
          </a:p>
          <a:p>
            <a:pPr algn="just">
              <a:buFont typeface="Arial" panose="020B0604020202020204" pitchFamily="34" charset="0"/>
              <a:buChar char="•"/>
            </a:pPr>
            <a:r>
              <a:rPr lang="es-ES" sz="2400" dirty="0"/>
              <a:t> Líneas futuras:</a:t>
            </a:r>
          </a:p>
          <a:p>
            <a:pPr lvl="1" algn="just">
              <a:buFont typeface="Arial" panose="020B0604020202020204" pitchFamily="34" charset="0"/>
              <a:buChar char="•"/>
            </a:pPr>
            <a:r>
              <a:rPr lang="es-ES" sz="2200" dirty="0"/>
              <a:t>Ampliación del módulo para más tipos de láser.</a:t>
            </a:r>
          </a:p>
          <a:p>
            <a:pPr lvl="1" algn="just">
              <a:buFont typeface="Arial" panose="020B0604020202020204" pitchFamily="34" charset="0"/>
              <a:buChar char="•"/>
            </a:pPr>
            <a:r>
              <a:rPr lang="es-ES" sz="2200" dirty="0"/>
              <a:t>Estudio del comportamiento de los parámetros del VCSEL.	</a:t>
            </a:r>
          </a:p>
          <a:p>
            <a:endParaRPr lang="es-ES" dirty="0"/>
          </a:p>
        </p:txBody>
      </p:sp>
      <p:pic>
        <p:nvPicPr>
          <p:cNvPr id="6" name="Picture 2" descr="Resultado de imagen de uoc logo">
            <a:extLst>
              <a:ext uri="{FF2B5EF4-FFF2-40B4-BE49-F238E27FC236}">
                <a16:creationId xmlns:a16="http://schemas.microsoft.com/office/drawing/2014/main" xmlns="" id="{EB32F41B-5C91-4422-8484-400BBE7E1A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
        <p:nvSpPr>
          <p:cNvPr id="8" name="Marcador de pie de página 2">
            <a:extLst>
              <a:ext uri="{FF2B5EF4-FFF2-40B4-BE49-F238E27FC236}">
                <a16:creationId xmlns:a16="http://schemas.microsoft.com/office/drawing/2014/main" xmlns="" id="{A512D75A-F8F9-4144-91F9-A1118A843AAB}"/>
              </a:ext>
            </a:extLst>
          </p:cNvPr>
          <p:cNvSpPr>
            <a:spLocks noGrp="1"/>
          </p:cNvSpPr>
          <p:nvPr>
            <p:ph type="ftr" sz="quarter" idx="11"/>
          </p:nvPr>
        </p:nvSpPr>
        <p:spPr>
          <a:xfrm>
            <a:off x="3686185" y="6459785"/>
            <a:ext cx="4822804" cy="365125"/>
          </a:xfrm>
        </p:spPr>
        <p:txBody>
          <a:bodyPr/>
          <a:lstStyle/>
          <a:p>
            <a:r>
              <a:rPr lang="es-ES" dirty="0"/>
              <a:t>Comunicaciones ópticas - Santiago Jiménez Ortiz</a:t>
            </a:r>
          </a:p>
        </p:txBody>
      </p:sp>
    </p:spTree>
    <p:extLst>
      <p:ext uri="{BB962C8B-B14F-4D97-AF65-F5344CB8AC3E}">
        <p14:creationId xmlns:p14="http://schemas.microsoft.com/office/powerpoint/2010/main" val="386751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68C2C78-409D-400A-80E5-66A0A7A51CE4}"/>
              </a:ext>
            </a:extLst>
          </p:cNvPr>
          <p:cNvSpPr>
            <a:spLocks noGrp="1"/>
          </p:cNvSpPr>
          <p:nvPr>
            <p:ph type="title"/>
          </p:nvPr>
        </p:nvSpPr>
        <p:spPr/>
        <p:txBody>
          <a:bodyPr/>
          <a:lstStyle/>
          <a:p>
            <a:r>
              <a:rPr lang="es-ES" dirty="0"/>
              <a:t>Resumen</a:t>
            </a:r>
          </a:p>
        </p:txBody>
      </p:sp>
      <p:sp>
        <p:nvSpPr>
          <p:cNvPr id="3" name="Marcador de contenido 2">
            <a:extLst>
              <a:ext uri="{FF2B5EF4-FFF2-40B4-BE49-F238E27FC236}">
                <a16:creationId xmlns:a16="http://schemas.microsoft.com/office/drawing/2014/main" xmlns="" id="{32933C35-FC96-497E-AFD2-4E6B71FA2CF0}"/>
              </a:ext>
            </a:extLst>
          </p:cNvPr>
          <p:cNvSpPr>
            <a:spLocks noGrp="1"/>
          </p:cNvSpPr>
          <p:nvPr>
            <p:ph idx="1"/>
          </p:nvPr>
        </p:nvSpPr>
        <p:spPr/>
        <p:txBody>
          <a:bodyPr/>
          <a:lstStyle/>
          <a:p>
            <a:pPr marL="0" indent="0">
              <a:buNone/>
            </a:pPr>
            <a:endParaRPr lang="es-ES" dirty="0"/>
          </a:p>
          <a:p>
            <a:pPr>
              <a:buFont typeface="Arial" panose="020B0604020202020204" pitchFamily="34" charset="0"/>
              <a:buChar char="•"/>
            </a:pPr>
            <a:r>
              <a:rPr lang="es-ES" dirty="0"/>
              <a:t> Extensión del uso de redes ópticas para comunicaciones.</a:t>
            </a:r>
          </a:p>
          <a:p>
            <a:pPr marL="0" indent="0">
              <a:buNone/>
            </a:pPr>
            <a:endParaRPr lang="es-ES" dirty="0"/>
          </a:p>
          <a:p>
            <a:pPr>
              <a:buFont typeface="Arial" panose="020B0604020202020204" pitchFamily="34" charset="0"/>
              <a:buChar char="•"/>
            </a:pPr>
            <a:r>
              <a:rPr lang="es-ES" dirty="0"/>
              <a:t> Se propone implementar un módulo de simulación para emular láseres de modulación directa.</a:t>
            </a:r>
          </a:p>
          <a:p>
            <a:pPr marL="0" indent="0">
              <a:buNone/>
            </a:pPr>
            <a:endParaRPr lang="es-ES" dirty="0"/>
          </a:p>
          <a:p>
            <a:pPr>
              <a:buFont typeface="Arial" panose="020B0604020202020204" pitchFamily="34" charset="0"/>
              <a:buChar char="•"/>
            </a:pPr>
            <a:r>
              <a:rPr lang="es-ES" dirty="0"/>
              <a:t>  Se parte de las ecuaciones que modelan al láser.</a:t>
            </a:r>
          </a:p>
        </p:txBody>
      </p:sp>
      <p:pic>
        <p:nvPicPr>
          <p:cNvPr id="6" name="Picture 2" descr="Resultado de imagen de uoc logo">
            <a:extLst>
              <a:ext uri="{FF2B5EF4-FFF2-40B4-BE49-F238E27FC236}">
                <a16:creationId xmlns:a16="http://schemas.microsoft.com/office/drawing/2014/main" xmlns="" id="{DDE3B7B1-86C0-495C-8304-B0E5BBF48D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pie de página 2">
            <a:extLst>
              <a:ext uri="{FF2B5EF4-FFF2-40B4-BE49-F238E27FC236}">
                <a16:creationId xmlns:a16="http://schemas.microsoft.com/office/drawing/2014/main" xmlns="" id="{970B04F8-9760-4ED4-ADE7-B2DCA208B2C9}"/>
              </a:ext>
            </a:extLst>
          </p:cNvPr>
          <p:cNvSpPr>
            <a:spLocks noGrp="1"/>
          </p:cNvSpPr>
          <p:nvPr>
            <p:ph type="ftr" sz="quarter" idx="11"/>
          </p:nvPr>
        </p:nvSpPr>
        <p:spPr>
          <a:xfrm>
            <a:off x="3686185" y="6459785"/>
            <a:ext cx="4822804" cy="365125"/>
          </a:xfrm>
        </p:spPr>
        <p:txBody>
          <a:bodyPr/>
          <a:lstStyle/>
          <a:p>
            <a:r>
              <a:rPr lang="es-ES" dirty="0"/>
              <a:t>Comunicaciones ópticas - Santiago Jiménez Ortiz</a:t>
            </a:r>
          </a:p>
        </p:txBody>
      </p:sp>
    </p:spTree>
    <p:extLst>
      <p:ext uri="{BB962C8B-B14F-4D97-AF65-F5344CB8AC3E}">
        <p14:creationId xmlns:p14="http://schemas.microsoft.com/office/powerpoint/2010/main" val="396832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3B0BCAC-757E-4C8C-B7CA-CDE84C3B3D3B}"/>
              </a:ext>
            </a:extLst>
          </p:cNvPr>
          <p:cNvSpPr>
            <a:spLocks noGrp="1"/>
          </p:cNvSpPr>
          <p:nvPr>
            <p:ph type="title"/>
          </p:nvPr>
        </p:nvSpPr>
        <p:spPr/>
        <p:txBody>
          <a:bodyPr/>
          <a:lstStyle/>
          <a:p>
            <a:r>
              <a:rPr lang="es-ES" dirty="0"/>
              <a:t>Objetivos</a:t>
            </a:r>
          </a:p>
        </p:txBody>
      </p:sp>
      <p:sp>
        <p:nvSpPr>
          <p:cNvPr id="3" name="Marcador de contenido 2">
            <a:extLst>
              <a:ext uri="{FF2B5EF4-FFF2-40B4-BE49-F238E27FC236}">
                <a16:creationId xmlns:a16="http://schemas.microsoft.com/office/drawing/2014/main" xmlns="" id="{15218790-A1F8-4FD2-AC09-FB8CF69A8794}"/>
              </a:ext>
            </a:extLst>
          </p:cNvPr>
          <p:cNvSpPr>
            <a:spLocks noGrp="1"/>
          </p:cNvSpPr>
          <p:nvPr>
            <p:ph idx="1"/>
          </p:nvPr>
        </p:nvSpPr>
        <p:spPr/>
        <p:txBody>
          <a:bodyPr/>
          <a:lstStyle/>
          <a:p>
            <a:pPr algn="just">
              <a:buFont typeface="Arial" panose="020B0604020202020204" pitchFamily="34" charset="0"/>
              <a:buChar char="•"/>
            </a:pPr>
            <a:endParaRPr lang="es-ES" sz="2400" dirty="0"/>
          </a:p>
          <a:p>
            <a:pPr algn="just">
              <a:buFont typeface="Arial" panose="020B0604020202020204" pitchFamily="34" charset="0"/>
              <a:buChar char="•"/>
            </a:pPr>
            <a:r>
              <a:rPr lang="es-ES" sz="2400" dirty="0"/>
              <a:t> Estudio de los modelos teóricos actuales sobre tipos de láseres</a:t>
            </a:r>
          </a:p>
          <a:p>
            <a:pPr algn="just">
              <a:buFont typeface="Arial" panose="020B0604020202020204" pitchFamily="34" charset="0"/>
              <a:buChar char="•"/>
            </a:pPr>
            <a:r>
              <a:rPr lang="es-ES" sz="2400" dirty="0"/>
              <a:t> Diseño de un módulo de simulación de la modulación directa de los distintos tipos de láser mediante la implementación de las ecuaciones de intensidad del láser.</a:t>
            </a:r>
          </a:p>
          <a:p>
            <a:pPr algn="just">
              <a:buFont typeface="Arial" panose="020B0604020202020204" pitchFamily="34" charset="0"/>
              <a:buChar char="•"/>
            </a:pPr>
            <a:r>
              <a:rPr lang="es-ES" sz="2400" dirty="0"/>
              <a:t> Implementación del módulo de simulación usando Matlab.</a:t>
            </a:r>
          </a:p>
          <a:p>
            <a:pPr algn="just">
              <a:buFont typeface="Arial" panose="020B0604020202020204" pitchFamily="34" charset="0"/>
              <a:buChar char="•"/>
            </a:pPr>
            <a:r>
              <a:rPr lang="es-ES" sz="2400" dirty="0"/>
              <a:t> Evaluación de los resultados obtenidos.		</a:t>
            </a:r>
          </a:p>
          <a:p>
            <a:endParaRPr lang="es-ES" dirty="0"/>
          </a:p>
        </p:txBody>
      </p:sp>
      <p:pic>
        <p:nvPicPr>
          <p:cNvPr id="6" name="Picture 2" descr="Resultado de imagen de uoc logo">
            <a:extLst>
              <a:ext uri="{FF2B5EF4-FFF2-40B4-BE49-F238E27FC236}">
                <a16:creationId xmlns:a16="http://schemas.microsoft.com/office/drawing/2014/main" xmlns="" id="{EB32F41B-5C91-4422-8484-400BBE7E1A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
        <p:nvSpPr>
          <p:cNvPr id="8" name="Marcador de pie de página 2">
            <a:extLst>
              <a:ext uri="{FF2B5EF4-FFF2-40B4-BE49-F238E27FC236}">
                <a16:creationId xmlns:a16="http://schemas.microsoft.com/office/drawing/2014/main" xmlns="" id="{A512D75A-F8F9-4144-91F9-A1118A843AAB}"/>
              </a:ext>
            </a:extLst>
          </p:cNvPr>
          <p:cNvSpPr>
            <a:spLocks noGrp="1"/>
          </p:cNvSpPr>
          <p:nvPr>
            <p:ph type="ftr" sz="quarter" idx="11"/>
          </p:nvPr>
        </p:nvSpPr>
        <p:spPr>
          <a:xfrm>
            <a:off x="3686185" y="6459785"/>
            <a:ext cx="4822804" cy="365125"/>
          </a:xfrm>
        </p:spPr>
        <p:txBody>
          <a:bodyPr/>
          <a:lstStyle/>
          <a:p>
            <a:r>
              <a:rPr lang="es-ES" dirty="0"/>
              <a:t>Comunicaciones ópticas - Santiago Jiménez Ortiz</a:t>
            </a:r>
          </a:p>
        </p:txBody>
      </p:sp>
    </p:spTree>
    <p:extLst>
      <p:ext uri="{BB962C8B-B14F-4D97-AF65-F5344CB8AC3E}">
        <p14:creationId xmlns:p14="http://schemas.microsoft.com/office/powerpoint/2010/main" val="232632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50FE482-46CA-4C09-A46E-23C067511210}"/>
              </a:ext>
            </a:extLst>
          </p:cNvPr>
          <p:cNvSpPr>
            <a:spLocks noGrp="1"/>
          </p:cNvSpPr>
          <p:nvPr>
            <p:ph type="title"/>
          </p:nvPr>
        </p:nvSpPr>
        <p:spPr>
          <a:xfrm>
            <a:off x="1097280" y="286603"/>
            <a:ext cx="10058400" cy="1450757"/>
          </a:xfrm>
        </p:spPr>
        <p:txBody>
          <a:bodyPr/>
          <a:lstStyle/>
          <a:p>
            <a:r>
              <a:rPr lang="es-ES" dirty="0"/>
              <a:t>Estado del arte - Láser</a:t>
            </a:r>
          </a:p>
        </p:txBody>
      </p:sp>
      <p:pic>
        <p:nvPicPr>
          <p:cNvPr id="6" name="Marcador de contenido 5">
            <a:extLst>
              <a:ext uri="{FF2B5EF4-FFF2-40B4-BE49-F238E27FC236}">
                <a16:creationId xmlns:a16="http://schemas.microsoft.com/office/drawing/2014/main" xmlns="" id="{45E22F81-3466-45A9-B32F-A3F1DA2D5E76}"/>
              </a:ext>
            </a:extLst>
          </p:cNvPr>
          <p:cNvPicPr>
            <a:picLocks noGrp="1" noChangeAspect="1"/>
          </p:cNvPicPr>
          <p:nvPr>
            <p:ph idx="1"/>
          </p:nvPr>
        </p:nvPicPr>
        <p:blipFill>
          <a:blip r:embed="rId3"/>
          <a:stretch>
            <a:fillRect/>
          </a:stretch>
        </p:blipFill>
        <p:spPr>
          <a:xfrm>
            <a:off x="6126480" y="3429000"/>
            <a:ext cx="4216432" cy="1872661"/>
          </a:xfrm>
          <a:prstGeom prst="rect">
            <a:avLst/>
          </a:prstGeom>
        </p:spPr>
      </p:pic>
      <p:sp>
        <p:nvSpPr>
          <p:cNvPr id="9" name="Marcador de contenido 2">
            <a:extLst>
              <a:ext uri="{FF2B5EF4-FFF2-40B4-BE49-F238E27FC236}">
                <a16:creationId xmlns:a16="http://schemas.microsoft.com/office/drawing/2014/main" xmlns="" id="{28343633-E272-44D0-87B4-6D34D434F034}"/>
              </a:ext>
            </a:extLst>
          </p:cNvPr>
          <p:cNvSpPr txBox="1">
            <a:spLocks/>
          </p:cNvSpPr>
          <p:nvPr/>
        </p:nvSpPr>
        <p:spPr>
          <a:xfrm>
            <a:off x="1097280" y="1845734"/>
            <a:ext cx="1005840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buFont typeface="Arial" panose="020B0604020202020204" pitchFamily="34" charset="0"/>
              <a:buChar char="•"/>
            </a:pPr>
            <a:endParaRPr lang="es-ES" sz="2400" dirty="0"/>
          </a:p>
          <a:p>
            <a:pPr algn="just">
              <a:buFont typeface="Arial" panose="020B0604020202020204" pitchFamily="34" charset="0"/>
              <a:buChar char="•"/>
            </a:pPr>
            <a:r>
              <a:rPr lang="es-ES" sz="2400" dirty="0"/>
              <a:t> Láser: emisor estimulado de luz coherente.</a:t>
            </a:r>
          </a:p>
          <a:p>
            <a:pPr marL="0" indent="0" algn="just">
              <a:buNone/>
            </a:pPr>
            <a:endParaRPr lang="es-ES" sz="2400" dirty="0"/>
          </a:p>
          <a:p>
            <a:pPr algn="just">
              <a:buFont typeface="Arial" panose="020B0604020202020204" pitchFamily="34" charset="0"/>
              <a:buChar char="•"/>
            </a:pPr>
            <a:r>
              <a:rPr lang="es-ES" sz="2400" dirty="0"/>
              <a:t> Ventajas:</a:t>
            </a:r>
          </a:p>
          <a:p>
            <a:pPr lvl="1" algn="just">
              <a:buFont typeface="Arial" panose="020B0604020202020204" pitchFamily="34" charset="0"/>
              <a:buChar char="•"/>
            </a:pPr>
            <a:r>
              <a:rPr lang="es-ES" dirty="0"/>
              <a:t>Tamaño compacto</a:t>
            </a:r>
          </a:p>
          <a:p>
            <a:pPr lvl="1" algn="just">
              <a:buFont typeface="Arial" panose="020B0604020202020204" pitchFamily="34" charset="0"/>
              <a:buChar char="•"/>
            </a:pPr>
            <a:r>
              <a:rPr lang="es-ES" dirty="0"/>
              <a:t>Alta potencia</a:t>
            </a:r>
          </a:p>
          <a:p>
            <a:pPr lvl="1" algn="just">
              <a:buFont typeface="Arial" panose="020B0604020202020204" pitchFamily="34" charset="0"/>
              <a:buChar char="•"/>
            </a:pPr>
            <a:r>
              <a:rPr lang="es-ES" dirty="0"/>
              <a:t>Estrechez espectral</a:t>
            </a:r>
          </a:p>
          <a:p>
            <a:pPr lvl="1" algn="just">
              <a:buFont typeface="Arial" panose="020B0604020202020204" pitchFamily="34" charset="0"/>
              <a:buChar char="•"/>
            </a:pPr>
            <a:r>
              <a:rPr lang="es-ES" dirty="0"/>
              <a:t>Modulables</a:t>
            </a:r>
            <a:r>
              <a:rPr lang="es-ES" sz="2200" dirty="0"/>
              <a:t>		</a:t>
            </a:r>
          </a:p>
          <a:p>
            <a:endParaRPr lang="es-ES" dirty="0"/>
          </a:p>
        </p:txBody>
      </p:sp>
      <p:pic>
        <p:nvPicPr>
          <p:cNvPr id="10" name="Picture 2" descr="Resultado de imagen de uoc logo">
            <a:extLst>
              <a:ext uri="{FF2B5EF4-FFF2-40B4-BE49-F238E27FC236}">
                <a16:creationId xmlns:a16="http://schemas.microsoft.com/office/drawing/2014/main" xmlns="" id="{6EBAB383-7238-46B9-88AE-37B8B194DE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pie de página 2">
            <a:extLst>
              <a:ext uri="{FF2B5EF4-FFF2-40B4-BE49-F238E27FC236}">
                <a16:creationId xmlns:a16="http://schemas.microsoft.com/office/drawing/2014/main" xmlns="" id="{EA4F3105-173D-4021-AC17-8AD68E059B6F}"/>
              </a:ext>
            </a:extLst>
          </p:cNvPr>
          <p:cNvSpPr>
            <a:spLocks noGrp="1"/>
          </p:cNvSpPr>
          <p:nvPr>
            <p:ph type="ftr" sz="quarter" idx="11"/>
          </p:nvPr>
        </p:nvSpPr>
        <p:spPr/>
        <p:txBody>
          <a:bodyPr/>
          <a:lstStyle/>
          <a:p>
            <a:r>
              <a:rPr lang="es-ES" dirty="0"/>
              <a:t>Comunicaciones ópticas - Santiago Jiménez Ortiz</a:t>
            </a:r>
          </a:p>
        </p:txBody>
      </p:sp>
    </p:spTree>
    <p:extLst>
      <p:ext uri="{BB962C8B-B14F-4D97-AF65-F5344CB8AC3E}">
        <p14:creationId xmlns:p14="http://schemas.microsoft.com/office/powerpoint/2010/main" val="4281586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0E039B-E835-4FA1-AB48-5D6EF50AAA6C}"/>
              </a:ext>
            </a:extLst>
          </p:cNvPr>
          <p:cNvSpPr>
            <a:spLocks noGrp="1"/>
          </p:cNvSpPr>
          <p:nvPr>
            <p:ph type="title"/>
          </p:nvPr>
        </p:nvSpPr>
        <p:spPr>
          <a:xfrm>
            <a:off x="1097280" y="286603"/>
            <a:ext cx="10058400" cy="1450757"/>
          </a:xfrm>
        </p:spPr>
        <p:txBody>
          <a:bodyPr/>
          <a:lstStyle/>
          <a:p>
            <a:r>
              <a:rPr lang="es-ES" dirty="0"/>
              <a:t>Estado del arte – Láser de semiconductor</a:t>
            </a:r>
          </a:p>
        </p:txBody>
      </p:sp>
      <p:sp>
        <p:nvSpPr>
          <p:cNvPr id="3" name="Marcador de contenido 2">
            <a:extLst>
              <a:ext uri="{FF2B5EF4-FFF2-40B4-BE49-F238E27FC236}">
                <a16:creationId xmlns:a16="http://schemas.microsoft.com/office/drawing/2014/main" xmlns="" id="{B2991EF9-8A7A-4D51-924E-73FDF959DE28}"/>
              </a:ext>
            </a:extLst>
          </p:cNvPr>
          <p:cNvSpPr>
            <a:spLocks noGrp="1"/>
          </p:cNvSpPr>
          <p:nvPr>
            <p:ph idx="1"/>
          </p:nvPr>
        </p:nvSpPr>
        <p:spPr>
          <a:xfrm>
            <a:off x="1097280" y="1845734"/>
            <a:ext cx="4566402" cy="1583266"/>
          </a:xfrm>
        </p:spPr>
        <p:txBody>
          <a:bodyPr/>
          <a:lstStyle/>
          <a:p>
            <a:pPr algn="just">
              <a:buFont typeface="Arial" panose="020B0604020202020204" pitchFamily="34" charset="0"/>
              <a:buChar char="•"/>
            </a:pPr>
            <a:r>
              <a:rPr lang="es-ES" sz="2400" dirty="0"/>
              <a:t> Formado por una unión P-N.</a:t>
            </a:r>
          </a:p>
          <a:p>
            <a:pPr marL="0" indent="0" algn="just">
              <a:buNone/>
            </a:pPr>
            <a:endParaRPr lang="es-ES" sz="2400" dirty="0"/>
          </a:p>
          <a:p>
            <a:pPr algn="just">
              <a:buFont typeface="Arial" panose="020B0604020202020204" pitchFamily="34" charset="0"/>
              <a:buChar char="•"/>
            </a:pPr>
            <a:r>
              <a:rPr lang="es-ES" sz="2400" dirty="0"/>
              <a:t> Uno de los láseres más extendidos.</a:t>
            </a:r>
          </a:p>
          <a:p>
            <a:pPr marL="0" indent="0" algn="just">
              <a:buNone/>
            </a:pPr>
            <a:endParaRPr lang="es-ES" sz="2400" dirty="0"/>
          </a:p>
        </p:txBody>
      </p:sp>
      <p:sp>
        <p:nvSpPr>
          <p:cNvPr id="23" name="Marcador de contenido 2">
            <a:extLst>
              <a:ext uri="{FF2B5EF4-FFF2-40B4-BE49-F238E27FC236}">
                <a16:creationId xmlns:a16="http://schemas.microsoft.com/office/drawing/2014/main" xmlns="" id="{B376523D-1200-4A81-8B73-F9976C72104C}"/>
              </a:ext>
            </a:extLst>
          </p:cNvPr>
          <p:cNvSpPr txBox="1">
            <a:spLocks/>
          </p:cNvSpPr>
          <p:nvPr/>
        </p:nvSpPr>
        <p:spPr>
          <a:xfrm>
            <a:off x="6528318" y="1845734"/>
            <a:ext cx="4566402" cy="2334343"/>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buFont typeface="Arial" panose="020B0604020202020204" pitchFamily="34" charset="0"/>
              <a:buChar char="•"/>
            </a:pPr>
            <a:r>
              <a:rPr lang="es-ES" sz="2400" dirty="0"/>
              <a:t> Tipos:</a:t>
            </a:r>
          </a:p>
          <a:p>
            <a:pPr lvl="1" algn="just">
              <a:buFont typeface="Arial" panose="020B0604020202020204" pitchFamily="34" charset="0"/>
              <a:buChar char="•"/>
            </a:pPr>
            <a:r>
              <a:rPr lang="es-ES" dirty="0"/>
              <a:t>FP</a:t>
            </a:r>
          </a:p>
          <a:p>
            <a:pPr lvl="1" algn="just">
              <a:buFont typeface="Arial" panose="020B0604020202020204" pitchFamily="34" charset="0"/>
              <a:buChar char="•"/>
            </a:pPr>
            <a:r>
              <a:rPr lang="es-ES" b="1" dirty="0"/>
              <a:t>DFB</a:t>
            </a:r>
          </a:p>
          <a:p>
            <a:pPr lvl="1" algn="just">
              <a:buFont typeface="Arial" panose="020B0604020202020204" pitchFamily="34" charset="0"/>
              <a:buChar char="•"/>
            </a:pPr>
            <a:r>
              <a:rPr lang="es-ES" b="1" dirty="0"/>
              <a:t>VCSEL</a:t>
            </a:r>
          </a:p>
          <a:p>
            <a:pPr lvl="1" algn="just">
              <a:buFont typeface="Arial" panose="020B0604020202020204" pitchFamily="34" charset="0"/>
              <a:buChar char="•"/>
            </a:pPr>
            <a:r>
              <a:rPr lang="es-ES" dirty="0"/>
              <a:t>DBR</a:t>
            </a:r>
          </a:p>
          <a:p>
            <a:pPr lvl="1" algn="just">
              <a:buFont typeface="Arial" panose="020B0604020202020204" pitchFamily="34" charset="0"/>
              <a:buChar char="•"/>
            </a:pPr>
            <a:r>
              <a:rPr lang="es-ES" dirty="0"/>
              <a:t>SQW</a:t>
            </a:r>
          </a:p>
          <a:p>
            <a:pPr lvl="1" algn="just">
              <a:buFont typeface="Arial" panose="020B0604020202020204" pitchFamily="34" charset="0"/>
              <a:buChar char="•"/>
            </a:pPr>
            <a:r>
              <a:rPr lang="es-ES" dirty="0"/>
              <a:t>MQW</a:t>
            </a:r>
          </a:p>
          <a:p>
            <a:pPr algn="just">
              <a:buFont typeface="Arial" panose="020B0604020202020204" pitchFamily="34" charset="0"/>
              <a:buChar char="•"/>
            </a:pPr>
            <a:endParaRPr lang="es-ES" sz="2400" dirty="0"/>
          </a:p>
        </p:txBody>
      </p:sp>
      <p:pic>
        <p:nvPicPr>
          <p:cNvPr id="9" name="Picture 2" descr="Resultado de imagen de uoc logo">
            <a:extLst>
              <a:ext uri="{FF2B5EF4-FFF2-40B4-BE49-F238E27FC236}">
                <a16:creationId xmlns:a16="http://schemas.microsoft.com/office/drawing/2014/main" xmlns="" id="{C718211C-6D84-43E4-8163-6D4C3E5C9C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pie de página 3">
            <a:extLst>
              <a:ext uri="{FF2B5EF4-FFF2-40B4-BE49-F238E27FC236}">
                <a16:creationId xmlns:a16="http://schemas.microsoft.com/office/drawing/2014/main" xmlns="" id="{4B6BAE7F-FA50-49F7-87E2-E17208AC0DE1}"/>
              </a:ext>
            </a:extLst>
          </p:cNvPr>
          <p:cNvSpPr>
            <a:spLocks noGrp="1"/>
          </p:cNvSpPr>
          <p:nvPr>
            <p:ph type="ftr" sz="quarter" idx="11"/>
          </p:nvPr>
        </p:nvSpPr>
        <p:spPr/>
        <p:txBody>
          <a:bodyPr/>
          <a:lstStyle/>
          <a:p>
            <a:r>
              <a:rPr lang="es-ES"/>
              <a:t>Comunicaciones ópticas - Santiago Jiménez Ortiz</a:t>
            </a:r>
          </a:p>
        </p:txBody>
      </p:sp>
      <p:sp>
        <p:nvSpPr>
          <p:cNvPr id="10" name="CuadroTexto 9">
            <a:extLst>
              <a:ext uri="{FF2B5EF4-FFF2-40B4-BE49-F238E27FC236}">
                <a16:creationId xmlns:a16="http://schemas.microsoft.com/office/drawing/2014/main" xmlns="" id="{3F3815CD-6554-46C3-BEEF-BC921BB30348}"/>
              </a:ext>
            </a:extLst>
          </p:cNvPr>
          <p:cNvSpPr txBox="1"/>
          <p:nvPr/>
        </p:nvSpPr>
        <p:spPr>
          <a:xfrm>
            <a:off x="1004173" y="4180077"/>
            <a:ext cx="9997440" cy="461665"/>
          </a:xfrm>
          <a:prstGeom prst="rect">
            <a:avLst/>
          </a:prstGeom>
          <a:noFill/>
        </p:spPr>
        <p:txBody>
          <a:bodyPr wrap="square" rtlCol="0">
            <a:spAutoFit/>
          </a:bodyPr>
          <a:lstStyle/>
          <a:p>
            <a:pPr algn="just">
              <a:buClr>
                <a:schemeClr val="accent1"/>
              </a:buClr>
              <a:buFont typeface="Arial" panose="020B0604020202020204" pitchFamily="34" charset="0"/>
              <a:buChar char="•"/>
            </a:pPr>
            <a:r>
              <a:rPr lang="es-ES" sz="2400" dirty="0"/>
              <a:t> Láser FP: Es la base de los láseres DFB y VCSEL.</a:t>
            </a:r>
          </a:p>
        </p:txBody>
      </p:sp>
      <p:pic>
        <p:nvPicPr>
          <p:cNvPr id="12" name="Imagen 11">
            <a:extLst>
              <a:ext uri="{FF2B5EF4-FFF2-40B4-BE49-F238E27FC236}">
                <a16:creationId xmlns:a16="http://schemas.microsoft.com/office/drawing/2014/main" xmlns="" id="{61F2124F-C2E7-4020-A71C-E50855615C08}"/>
              </a:ext>
            </a:extLst>
          </p:cNvPr>
          <p:cNvPicPr>
            <a:picLocks noChangeAspect="1"/>
          </p:cNvPicPr>
          <p:nvPr/>
        </p:nvPicPr>
        <p:blipFill>
          <a:blip r:embed="rId4"/>
          <a:stretch>
            <a:fillRect/>
          </a:stretch>
        </p:blipFill>
        <p:spPr>
          <a:xfrm>
            <a:off x="7949894" y="4410909"/>
            <a:ext cx="2880000" cy="1572368"/>
          </a:xfrm>
          <a:prstGeom prst="rect">
            <a:avLst/>
          </a:prstGeom>
        </p:spPr>
      </p:pic>
    </p:spTree>
    <p:extLst>
      <p:ext uri="{BB962C8B-B14F-4D97-AF65-F5344CB8AC3E}">
        <p14:creationId xmlns:p14="http://schemas.microsoft.com/office/powerpoint/2010/main" val="3072165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92CE781-6FAD-4CBB-9EA2-A2CD6BE276C1}"/>
              </a:ext>
            </a:extLst>
          </p:cNvPr>
          <p:cNvSpPr>
            <a:spLocks noGrp="1"/>
          </p:cNvSpPr>
          <p:nvPr>
            <p:ph type="title"/>
          </p:nvPr>
        </p:nvSpPr>
        <p:spPr/>
        <p:txBody>
          <a:bodyPr/>
          <a:lstStyle/>
          <a:p>
            <a:r>
              <a:rPr lang="es-ES" dirty="0"/>
              <a:t>Estado del arte – Láser DFB</a:t>
            </a:r>
          </a:p>
        </p:txBody>
      </p:sp>
      <p:sp>
        <p:nvSpPr>
          <p:cNvPr id="3" name="Marcador de contenido 2">
            <a:extLst>
              <a:ext uri="{FF2B5EF4-FFF2-40B4-BE49-F238E27FC236}">
                <a16:creationId xmlns:a16="http://schemas.microsoft.com/office/drawing/2014/main" xmlns="" id="{2002AF04-BAA4-4593-AF15-030873D2B680}"/>
              </a:ext>
            </a:extLst>
          </p:cNvPr>
          <p:cNvSpPr>
            <a:spLocks noGrp="1"/>
          </p:cNvSpPr>
          <p:nvPr>
            <p:ph idx="1"/>
          </p:nvPr>
        </p:nvSpPr>
        <p:spPr>
          <a:xfrm>
            <a:off x="1097280" y="1845734"/>
            <a:ext cx="10058400" cy="4023360"/>
          </a:xfrm>
        </p:spPr>
        <p:txBody>
          <a:bodyPr/>
          <a:lstStyle/>
          <a:p>
            <a:pPr>
              <a:buFont typeface="Arial" panose="020B0604020202020204" pitchFamily="34" charset="0"/>
              <a:buChar char="•"/>
            </a:pPr>
            <a:r>
              <a:rPr lang="es-ES" dirty="0"/>
              <a:t> Formado por una cavidad con una rejilla corrugada</a:t>
            </a:r>
          </a:p>
          <a:p>
            <a:pPr algn="just">
              <a:buFont typeface="Arial" panose="020B0604020202020204" pitchFamily="34" charset="0"/>
              <a:buChar char="•"/>
            </a:pPr>
            <a:r>
              <a:rPr lang="es-ES" dirty="0"/>
              <a:t> Las variaciones en el índice de refracción difractan la onda en dirección positiva y negativa, lo que la realimenta.</a:t>
            </a:r>
          </a:p>
          <a:p>
            <a:pPr algn="just">
              <a:buFont typeface="Arial" panose="020B0604020202020204" pitchFamily="34" charset="0"/>
              <a:buChar char="•"/>
            </a:pPr>
            <a:r>
              <a:rPr lang="es-ES" dirty="0"/>
              <a:t> La anchura y el índice de refracción de la rejilla corrugada nos proporcionan la longitud de onda</a:t>
            </a:r>
          </a:p>
        </p:txBody>
      </p:sp>
      <p:sp>
        <p:nvSpPr>
          <p:cNvPr id="4" name="Marcador de pie de página 3">
            <a:extLst>
              <a:ext uri="{FF2B5EF4-FFF2-40B4-BE49-F238E27FC236}">
                <a16:creationId xmlns:a16="http://schemas.microsoft.com/office/drawing/2014/main" xmlns="" id="{70D4C7F6-002F-4B9E-B3A0-5CF0BD2E79CF}"/>
              </a:ext>
            </a:extLst>
          </p:cNvPr>
          <p:cNvSpPr>
            <a:spLocks noGrp="1"/>
          </p:cNvSpPr>
          <p:nvPr>
            <p:ph type="ftr" sz="quarter" idx="11"/>
          </p:nvPr>
        </p:nvSpPr>
        <p:spPr/>
        <p:txBody>
          <a:bodyPr/>
          <a:lstStyle/>
          <a:p>
            <a:r>
              <a:rPr lang="es-ES"/>
              <a:t>Comunicaciones ópticas - Santiago Jiménez Ortiz</a:t>
            </a:r>
          </a:p>
        </p:txBody>
      </p:sp>
      <p:pic>
        <p:nvPicPr>
          <p:cNvPr id="6" name="Imagen 5">
            <a:extLst>
              <a:ext uri="{FF2B5EF4-FFF2-40B4-BE49-F238E27FC236}">
                <a16:creationId xmlns:a16="http://schemas.microsoft.com/office/drawing/2014/main" xmlns="" id="{818289E7-1AB2-4F67-8E66-8E5652453D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97280" y="3429000"/>
            <a:ext cx="3438525" cy="2200275"/>
          </a:xfrm>
          <a:prstGeom prst="rect">
            <a:avLst/>
          </a:prstGeom>
          <a:noFill/>
          <a:ln>
            <a:noFill/>
          </a:ln>
        </p:spPr>
      </p:pic>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xmlns="" id="{A6A92EFA-BCC4-42FD-9461-41B92E73A0DA}"/>
                  </a:ext>
                </a:extLst>
              </p:cNvPr>
              <p:cNvSpPr txBox="1"/>
              <p:nvPr/>
            </p:nvSpPr>
            <p:spPr>
              <a:xfrm>
                <a:off x="1927837" y="5441292"/>
                <a:ext cx="1639551" cy="7231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rPr>
                        <m:t>𝛬</m:t>
                      </m:r>
                      <m:r>
                        <a:rPr lang="es-ES" i="1">
                          <a:latin typeface="Cambria Math" panose="02040503050406030204" pitchFamily="18" charset="0"/>
                        </a:rPr>
                        <m:t>=</m:t>
                      </m:r>
                      <m:r>
                        <a:rPr lang="es-ES" i="1">
                          <a:latin typeface="Cambria Math" panose="02040503050406030204" pitchFamily="18" charset="0"/>
                        </a:rPr>
                        <m:t>𝑚</m:t>
                      </m:r>
                      <m:d>
                        <m:dPr>
                          <m:ctrlPr>
                            <a:rPr lang="es-ES" i="1">
                              <a:latin typeface="Cambria Math" panose="02040503050406030204" pitchFamily="18" charset="0"/>
                            </a:rPr>
                          </m:ctrlPr>
                        </m:dPr>
                        <m:e>
                          <m:f>
                            <m:fPr>
                              <m:ctrlPr>
                                <a:rPr lang="es-ES" i="1">
                                  <a:latin typeface="Cambria Math" panose="02040503050406030204" pitchFamily="18" charset="0"/>
                                </a:rPr>
                              </m:ctrlPr>
                            </m:fPr>
                            <m:num>
                              <m:sSub>
                                <m:sSubPr>
                                  <m:ctrlPr>
                                    <a:rPr lang="es-ES" i="1">
                                      <a:latin typeface="Cambria Math" panose="02040503050406030204" pitchFamily="18" charset="0"/>
                                    </a:rPr>
                                  </m:ctrlPr>
                                </m:sSubPr>
                                <m:e>
                                  <m:r>
                                    <a:rPr lang="es-ES" i="1">
                                      <a:latin typeface="Cambria Math" panose="02040503050406030204" pitchFamily="18" charset="0"/>
                                    </a:rPr>
                                    <m:t>𝜆</m:t>
                                  </m:r>
                                </m:e>
                                <m:sub>
                                  <m:r>
                                    <a:rPr lang="es-ES" i="1">
                                      <a:latin typeface="Cambria Math" panose="02040503050406030204" pitchFamily="18" charset="0"/>
                                    </a:rPr>
                                    <m:t>𝐵</m:t>
                                  </m:r>
                                </m:sub>
                              </m:sSub>
                            </m:num>
                            <m:den>
                              <m:r>
                                <a:rPr lang="es-ES" i="1">
                                  <a:latin typeface="Cambria Math" panose="02040503050406030204" pitchFamily="18" charset="0"/>
                                </a:rPr>
                                <m:t>2</m:t>
                              </m:r>
                              <m:sSub>
                                <m:sSubPr>
                                  <m:ctrlPr>
                                    <a:rPr lang="es-ES" i="1">
                                      <a:latin typeface="Cambria Math" panose="02040503050406030204" pitchFamily="18" charset="0"/>
                                    </a:rPr>
                                  </m:ctrlPr>
                                </m:sSubPr>
                                <m:e>
                                  <m:r>
                                    <a:rPr lang="es-ES" i="1">
                                      <a:latin typeface="Cambria Math" panose="02040503050406030204" pitchFamily="18" charset="0"/>
                                    </a:rPr>
                                    <m:t>𝑛</m:t>
                                  </m:r>
                                </m:e>
                                <m:sub>
                                  <m:r>
                                    <a:rPr lang="es-ES" i="1">
                                      <a:latin typeface="Cambria Math" panose="02040503050406030204" pitchFamily="18" charset="0"/>
                                    </a:rPr>
                                    <m:t>𝑒𝑞</m:t>
                                  </m:r>
                                </m:sub>
                              </m:sSub>
                            </m:den>
                          </m:f>
                        </m:e>
                      </m:d>
                    </m:oMath>
                  </m:oMathPara>
                </a14:m>
                <a:endParaRPr lang="es-ES" dirty="0"/>
              </a:p>
            </p:txBody>
          </p:sp>
        </mc:Choice>
        <mc:Fallback xmlns="">
          <p:sp>
            <p:nvSpPr>
              <p:cNvPr id="7" name="CuadroTexto 6">
                <a:extLst>
                  <a:ext uri="{FF2B5EF4-FFF2-40B4-BE49-F238E27FC236}">
                    <a16:creationId xmlns:a16="http://schemas.microsoft.com/office/drawing/2014/main" id="{A6A92EFA-BCC4-42FD-9461-41B92E73A0DA}"/>
                  </a:ext>
                </a:extLst>
              </p:cNvPr>
              <p:cNvSpPr txBox="1">
                <a:spLocks noRot="1" noChangeAspect="1" noMove="1" noResize="1" noEditPoints="1" noAdjustHandles="1" noChangeArrowheads="1" noChangeShapeType="1" noTextEdit="1"/>
              </p:cNvSpPr>
              <p:nvPr/>
            </p:nvSpPr>
            <p:spPr>
              <a:xfrm>
                <a:off x="1927837" y="5441292"/>
                <a:ext cx="1639551" cy="723147"/>
              </a:xfrm>
              <a:prstGeom prst="rect">
                <a:avLst/>
              </a:prstGeom>
              <a:blipFill>
                <a:blip r:embed="rId4"/>
                <a:stretch>
                  <a:fillRect/>
                </a:stretch>
              </a:blipFill>
            </p:spPr>
            <p:txBody>
              <a:bodyPr/>
              <a:lstStyle/>
              <a:p>
                <a:r>
                  <a:rPr lang="es-ES">
                    <a:noFill/>
                  </a:rPr>
                  <a:t> </a:t>
                </a:r>
              </a:p>
            </p:txBody>
          </p:sp>
        </mc:Fallback>
      </mc:AlternateContent>
      <p:sp>
        <p:nvSpPr>
          <p:cNvPr id="8" name="CuadroTexto 7">
            <a:extLst>
              <a:ext uri="{FF2B5EF4-FFF2-40B4-BE49-F238E27FC236}">
                <a16:creationId xmlns:a16="http://schemas.microsoft.com/office/drawing/2014/main" xmlns="" id="{B03345D1-5C84-4231-BCD3-4273DA7E4613}"/>
              </a:ext>
            </a:extLst>
          </p:cNvPr>
          <p:cNvSpPr txBox="1"/>
          <p:nvPr/>
        </p:nvSpPr>
        <p:spPr>
          <a:xfrm>
            <a:off x="4859261" y="3429000"/>
            <a:ext cx="2919369" cy="1200329"/>
          </a:xfrm>
          <a:prstGeom prst="rect">
            <a:avLst/>
          </a:prstGeom>
          <a:noFill/>
        </p:spPr>
        <p:txBody>
          <a:bodyPr wrap="square" rtlCol="0">
            <a:spAutoFit/>
          </a:bodyPr>
          <a:lstStyle/>
          <a:p>
            <a:r>
              <a:rPr lang="es-ES" dirty="0">
                <a:solidFill>
                  <a:schemeClr val="accent1"/>
                </a:solidFill>
              </a:rPr>
              <a:t>Ventajas</a:t>
            </a:r>
          </a:p>
          <a:p>
            <a:pPr marL="285750" indent="-285750">
              <a:buClr>
                <a:schemeClr val="accent1"/>
              </a:buClr>
              <a:buFont typeface="Arial" panose="020B0604020202020204" pitchFamily="34" charset="0"/>
              <a:buChar char="•"/>
            </a:pPr>
            <a:r>
              <a:rPr lang="es-ES" dirty="0"/>
              <a:t>Altas prestaciones</a:t>
            </a:r>
          </a:p>
          <a:p>
            <a:pPr marL="285750" indent="-285750">
              <a:buClr>
                <a:schemeClr val="accent1"/>
              </a:buClr>
              <a:buFont typeface="Arial" panose="020B0604020202020204" pitchFamily="34" charset="0"/>
              <a:buChar char="•"/>
            </a:pPr>
            <a:r>
              <a:rPr lang="es-ES" dirty="0"/>
              <a:t>Alta potencia</a:t>
            </a:r>
          </a:p>
          <a:p>
            <a:pPr marL="285750" indent="-285750">
              <a:buClr>
                <a:schemeClr val="accent1"/>
              </a:buClr>
              <a:buFont typeface="Arial" panose="020B0604020202020204" pitchFamily="34" charset="0"/>
              <a:buChar char="•"/>
            </a:pPr>
            <a:r>
              <a:rPr lang="es-ES" dirty="0"/>
              <a:t>Pureza óptica</a:t>
            </a:r>
          </a:p>
        </p:txBody>
      </p:sp>
      <p:sp>
        <p:nvSpPr>
          <p:cNvPr id="9" name="CuadroTexto 8">
            <a:extLst>
              <a:ext uri="{FF2B5EF4-FFF2-40B4-BE49-F238E27FC236}">
                <a16:creationId xmlns:a16="http://schemas.microsoft.com/office/drawing/2014/main" xmlns="" id="{E0F60E72-5E50-4285-9DAA-6460D5588BED}"/>
              </a:ext>
            </a:extLst>
          </p:cNvPr>
          <p:cNvSpPr txBox="1"/>
          <p:nvPr/>
        </p:nvSpPr>
        <p:spPr>
          <a:xfrm>
            <a:off x="8175351" y="3429000"/>
            <a:ext cx="2919369" cy="923330"/>
          </a:xfrm>
          <a:prstGeom prst="rect">
            <a:avLst/>
          </a:prstGeom>
          <a:noFill/>
        </p:spPr>
        <p:txBody>
          <a:bodyPr wrap="square" rtlCol="0">
            <a:spAutoFit/>
          </a:bodyPr>
          <a:lstStyle/>
          <a:p>
            <a:r>
              <a:rPr lang="es-ES" dirty="0">
                <a:solidFill>
                  <a:schemeClr val="accent1"/>
                </a:solidFill>
              </a:rPr>
              <a:t>Inconvenientes</a:t>
            </a:r>
          </a:p>
          <a:p>
            <a:pPr marL="285750" indent="-285750">
              <a:buClr>
                <a:schemeClr val="accent1"/>
              </a:buClr>
              <a:buFont typeface="Arial" panose="020B0604020202020204" pitchFamily="34" charset="0"/>
              <a:buChar char="•"/>
            </a:pPr>
            <a:r>
              <a:rPr lang="es-ES" dirty="0"/>
              <a:t>Coste elevado</a:t>
            </a:r>
          </a:p>
          <a:p>
            <a:pPr marL="285750" indent="-285750">
              <a:buClr>
                <a:schemeClr val="accent1"/>
              </a:buClr>
              <a:buFont typeface="Arial" panose="020B0604020202020204" pitchFamily="34" charset="0"/>
              <a:buChar char="•"/>
            </a:pPr>
            <a:r>
              <a:rPr lang="es-ES" dirty="0"/>
              <a:t>Dificultad de fabricación</a:t>
            </a:r>
          </a:p>
        </p:txBody>
      </p:sp>
      <p:sp>
        <p:nvSpPr>
          <p:cNvPr id="10" name="CuadroTexto 9">
            <a:extLst>
              <a:ext uri="{FF2B5EF4-FFF2-40B4-BE49-F238E27FC236}">
                <a16:creationId xmlns:a16="http://schemas.microsoft.com/office/drawing/2014/main" xmlns="" id="{82CCB5AC-C6FD-44BC-871B-BF9A52779842}"/>
              </a:ext>
            </a:extLst>
          </p:cNvPr>
          <p:cNvSpPr txBox="1"/>
          <p:nvPr/>
        </p:nvSpPr>
        <p:spPr>
          <a:xfrm>
            <a:off x="4859261" y="5220020"/>
            <a:ext cx="4324167" cy="646331"/>
          </a:xfrm>
          <a:prstGeom prst="rect">
            <a:avLst/>
          </a:prstGeom>
          <a:noFill/>
        </p:spPr>
        <p:txBody>
          <a:bodyPr wrap="square" rtlCol="0">
            <a:spAutoFit/>
          </a:bodyPr>
          <a:lstStyle/>
          <a:p>
            <a:r>
              <a:rPr lang="es-ES" dirty="0">
                <a:solidFill>
                  <a:schemeClr val="accent1"/>
                </a:solidFill>
              </a:rPr>
              <a:t>Aplicaciones en las comunicaciones ópticas</a:t>
            </a:r>
          </a:p>
          <a:p>
            <a:pPr marL="285750" indent="-285750">
              <a:buClr>
                <a:schemeClr val="accent1"/>
              </a:buClr>
              <a:buFont typeface="Arial" panose="020B0604020202020204" pitchFamily="34" charset="0"/>
              <a:buChar char="•"/>
            </a:pPr>
            <a:r>
              <a:rPr lang="es-ES" dirty="0"/>
              <a:t>Enlaces de largo alcance (WAN)</a:t>
            </a:r>
          </a:p>
        </p:txBody>
      </p:sp>
      <p:pic>
        <p:nvPicPr>
          <p:cNvPr id="11" name="Picture 2" descr="Resultado de imagen de uoc logo">
            <a:extLst>
              <a:ext uri="{FF2B5EF4-FFF2-40B4-BE49-F238E27FC236}">
                <a16:creationId xmlns:a16="http://schemas.microsoft.com/office/drawing/2014/main" xmlns="" id="{2BD4C3E9-301F-481A-BC7F-ED58846965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58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DE10BC3-E5C3-4ADB-B6F5-7E320C22797B}"/>
              </a:ext>
            </a:extLst>
          </p:cNvPr>
          <p:cNvSpPr>
            <a:spLocks noGrp="1"/>
          </p:cNvSpPr>
          <p:nvPr>
            <p:ph type="title"/>
          </p:nvPr>
        </p:nvSpPr>
        <p:spPr/>
        <p:txBody>
          <a:bodyPr/>
          <a:lstStyle/>
          <a:p>
            <a:r>
              <a:rPr lang="es-ES" dirty="0"/>
              <a:t>Estado del arte – Láser VCSEL</a:t>
            </a:r>
          </a:p>
        </p:txBody>
      </p:sp>
      <p:sp>
        <p:nvSpPr>
          <p:cNvPr id="3" name="Marcador de contenido 2">
            <a:extLst>
              <a:ext uri="{FF2B5EF4-FFF2-40B4-BE49-F238E27FC236}">
                <a16:creationId xmlns:a16="http://schemas.microsoft.com/office/drawing/2014/main" xmlns="" id="{054883EB-74FE-4189-B6C9-543E2A2C5E01}"/>
              </a:ext>
            </a:extLst>
          </p:cNvPr>
          <p:cNvSpPr>
            <a:spLocks noGrp="1"/>
          </p:cNvSpPr>
          <p:nvPr>
            <p:ph idx="1"/>
          </p:nvPr>
        </p:nvSpPr>
        <p:spPr/>
        <p:txBody>
          <a:bodyPr/>
          <a:lstStyle/>
          <a:p>
            <a:pPr>
              <a:buFont typeface="Arial" panose="020B0604020202020204" pitchFamily="34" charset="0"/>
              <a:buChar char="•"/>
            </a:pPr>
            <a:r>
              <a:rPr lang="es-ES" dirty="0"/>
              <a:t> La cavidad FP tiene forma vertical.</a:t>
            </a:r>
          </a:p>
          <a:p>
            <a:pPr>
              <a:buFont typeface="Arial" panose="020B0604020202020204" pitchFamily="34" charset="0"/>
              <a:buChar char="•"/>
            </a:pPr>
            <a:r>
              <a:rPr lang="es-ES" dirty="0"/>
              <a:t> El medio activo se rodea a ambos lados por espejos Bragg formados por múltiples capas de diferentes materiales.</a:t>
            </a:r>
          </a:p>
          <a:p>
            <a:pPr>
              <a:buFont typeface="Arial" panose="020B0604020202020204" pitchFamily="34" charset="0"/>
              <a:buChar char="•"/>
            </a:pPr>
            <a:r>
              <a:rPr lang="es-ES" dirty="0"/>
              <a:t> El grosor λ/4 de las capas determina la longitud de onda.</a:t>
            </a:r>
          </a:p>
        </p:txBody>
      </p:sp>
      <p:sp>
        <p:nvSpPr>
          <p:cNvPr id="4" name="Marcador de pie de página 3">
            <a:extLst>
              <a:ext uri="{FF2B5EF4-FFF2-40B4-BE49-F238E27FC236}">
                <a16:creationId xmlns:a16="http://schemas.microsoft.com/office/drawing/2014/main" xmlns="" id="{8AE0BE07-8B25-4AE9-851C-A6A8C12AA611}"/>
              </a:ext>
            </a:extLst>
          </p:cNvPr>
          <p:cNvSpPr>
            <a:spLocks noGrp="1"/>
          </p:cNvSpPr>
          <p:nvPr>
            <p:ph type="ftr" sz="quarter" idx="11"/>
          </p:nvPr>
        </p:nvSpPr>
        <p:spPr/>
        <p:txBody>
          <a:bodyPr/>
          <a:lstStyle/>
          <a:p>
            <a:r>
              <a:rPr lang="es-ES"/>
              <a:t>Comunicaciones ópticas - Santiago Jiménez Ortiz</a:t>
            </a:r>
          </a:p>
        </p:txBody>
      </p:sp>
      <p:pic>
        <p:nvPicPr>
          <p:cNvPr id="6" name="Imagen 5">
            <a:extLst>
              <a:ext uri="{FF2B5EF4-FFF2-40B4-BE49-F238E27FC236}">
                <a16:creationId xmlns:a16="http://schemas.microsoft.com/office/drawing/2014/main" xmlns="" id="{654515AF-1595-4001-B323-3962CE9E5AD1}"/>
              </a:ext>
            </a:extLst>
          </p:cNvPr>
          <p:cNvPicPr/>
          <p:nvPr/>
        </p:nvPicPr>
        <p:blipFill>
          <a:blip r:embed="rId3"/>
          <a:stretch>
            <a:fillRect/>
          </a:stretch>
        </p:blipFill>
        <p:spPr>
          <a:xfrm>
            <a:off x="1097280" y="3429000"/>
            <a:ext cx="4105275" cy="2914650"/>
          </a:xfrm>
          <a:prstGeom prst="rect">
            <a:avLst/>
          </a:prstGeom>
        </p:spPr>
      </p:pic>
      <p:sp>
        <p:nvSpPr>
          <p:cNvPr id="7" name="CuadroTexto 6">
            <a:extLst>
              <a:ext uri="{FF2B5EF4-FFF2-40B4-BE49-F238E27FC236}">
                <a16:creationId xmlns:a16="http://schemas.microsoft.com/office/drawing/2014/main" xmlns="" id="{87A077CC-5805-4F5A-B489-B91E459CDF4C}"/>
              </a:ext>
            </a:extLst>
          </p:cNvPr>
          <p:cNvSpPr txBox="1"/>
          <p:nvPr/>
        </p:nvSpPr>
        <p:spPr>
          <a:xfrm>
            <a:off x="5345823" y="3853471"/>
            <a:ext cx="2919369" cy="923330"/>
          </a:xfrm>
          <a:prstGeom prst="rect">
            <a:avLst/>
          </a:prstGeom>
          <a:noFill/>
        </p:spPr>
        <p:txBody>
          <a:bodyPr wrap="square" rtlCol="0">
            <a:spAutoFit/>
          </a:bodyPr>
          <a:lstStyle/>
          <a:p>
            <a:r>
              <a:rPr lang="es-ES" dirty="0">
                <a:solidFill>
                  <a:schemeClr val="accent1"/>
                </a:solidFill>
              </a:rPr>
              <a:t>Ventajas</a:t>
            </a:r>
          </a:p>
          <a:p>
            <a:pPr marL="285750" indent="-285750">
              <a:buClr>
                <a:schemeClr val="accent1"/>
              </a:buClr>
              <a:buFont typeface="Arial" panose="020B0604020202020204" pitchFamily="34" charset="0"/>
              <a:buChar char="•"/>
            </a:pPr>
            <a:r>
              <a:rPr lang="es-ES" dirty="0"/>
              <a:t>Bajo coste</a:t>
            </a:r>
          </a:p>
          <a:p>
            <a:pPr marL="285750" indent="-285750">
              <a:buClr>
                <a:schemeClr val="accent1"/>
              </a:buClr>
              <a:buFont typeface="Arial" panose="020B0604020202020204" pitchFamily="34" charset="0"/>
              <a:buChar char="•"/>
            </a:pPr>
            <a:r>
              <a:rPr lang="es-ES" dirty="0"/>
              <a:t>Pequeño tamaño</a:t>
            </a:r>
          </a:p>
        </p:txBody>
      </p:sp>
      <p:sp>
        <p:nvSpPr>
          <p:cNvPr id="8" name="CuadroTexto 7">
            <a:extLst>
              <a:ext uri="{FF2B5EF4-FFF2-40B4-BE49-F238E27FC236}">
                <a16:creationId xmlns:a16="http://schemas.microsoft.com/office/drawing/2014/main" xmlns="" id="{1DC140EE-69E5-410D-934E-47C5977991EC}"/>
              </a:ext>
            </a:extLst>
          </p:cNvPr>
          <p:cNvSpPr txBox="1"/>
          <p:nvPr/>
        </p:nvSpPr>
        <p:spPr>
          <a:xfrm>
            <a:off x="8655761" y="3853471"/>
            <a:ext cx="2919369" cy="923330"/>
          </a:xfrm>
          <a:prstGeom prst="rect">
            <a:avLst/>
          </a:prstGeom>
          <a:noFill/>
        </p:spPr>
        <p:txBody>
          <a:bodyPr wrap="square" rtlCol="0">
            <a:spAutoFit/>
          </a:bodyPr>
          <a:lstStyle/>
          <a:p>
            <a:r>
              <a:rPr lang="es-ES" dirty="0">
                <a:solidFill>
                  <a:schemeClr val="accent1"/>
                </a:solidFill>
              </a:rPr>
              <a:t>Inconvenientes</a:t>
            </a:r>
          </a:p>
          <a:p>
            <a:pPr marL="285750" indent="-285750">
              <a:buClr>
                <a:schemeClr val="accent1"/>
              </a:buClr>
              <a:buFont typeface="Arial" panose="020B0604020202020204" pitchFamily="34" charset="0"/>
              <a:buChar char="•"/>
            </a:pPr>
            <a:r>
              <a:rPr lang="es-ES" dirty="0"/>
              <a:t>Baja potencia</a:t>
            </a:r>
          </a:p>
          <a:p>
            <a:pPr marL="285750" indent="-285750">
              <a:buClr>
                <a:schemeClr val="accent1"/>
              </a:buClr>
              <a:buFont typeface="Arial" panose="020B0604020202020204" pitchFamily="34" charset="0"/>
              <a:buChar char="•"/>
            </a:pPr>
            <a:r>
              <a:rPr lang="es-ES" dirty="0"/>
              <a:t>Bajas prestaciones</a:t>
            </a:r>
          </a:p>
        </p:txBody>
      </p:sp>
      <p:sp>
        <p:nvSpPr>
          <p:cNvPr id="9" name="CuadroTexto 8">
            <a:extLst>
              <a:ext uri="{FF2B5EF4-FFF2-40B4-BE49-F238E27FC236}">
                <a16:creationId xmlns:a16="http://schemas.microsoft.com/office/drawing/2014/main" xmlns="" id="{F9439ACA-BF34-4473-A1BC-12BDD19D7209}"/>
              </a:ext>
            </a:extLst>
          </p:cNvPr>
          <p:cNvSpPr txBox="1"/>
          <p:nvPr/>
        </p:nvSpPr>
        <p:spPr>
          <a:xfrm>
            <a:off x="5345823" y="5295127"/>
            <a:ext cx="4972636" cy="923330"/>
          </a:xfrm>
          <a:prstGeom prst="rect">
            <a:avLst/>
          </a:prstGeom>
          <a:noFill/>
        </p:spPr>
        <p:txBody>
          <a:bodyPr wrap="square" rtlCol="0">
            <a:spAutoFit/>
          </a:bodyPr>
          <a:lstStyle/>
          <a:p>
            <a:r>
              <a:rPr lang="es-ES" dirty="0">
                <a:solidFill>
                  <a:schemeClr val="accent1"/>
                </a:solidFill>
              </a:rPr>
              <a:t>Aplicaciones en las comunicaciones ópticas</a:t>
            </a:r>
          </a:p>
          <a:p>
            <a:pPr marL="285750" indent="-285750">
              <a:buClr>
                <a:schemeClr val="accent1"/>
              </a:buClr>
              <a:buFont typeface="Arial" panose="020B0604020202020204" pitchFamily="34" charset="0"/>
              <a:buChar char="•"/>
            </a:pPr>
            <a:r>
              <a:rPr lang="es-ES" dirty="0"/>
              <a:t>Enlaces de medio (MAN) y corto alcance (LAN)</a:t>
            </a:r>
          </a:p>
          <a:p>
            <a:pPr marL="285750" indent="-285750">
              <a:buClr>
                <a:schemeClr val="accent1"/>
              </a:buClr>
              <a:buFont typeface="Arial" panose="020B0604020202020204" pitchFamily="34" charset="0"/>
              <a:buChar char="•"/>
            </a:pPr>
            <a:r>
              <a:rPr lang="es-ES" dirty="0"/>
              <a:t>Comunicaciones en </a:t>
            </a:r>
            <a:r>
              <a:rPr lang="es-ES" i="1" dirty="0" err="1"/>
              <a:t>datacenters</a:t>
            </a:r>
            <a:endParaRPr lang="es-ES" i="1" dirty="0"/>
          </a:p>
        </p:txBody>
      </p:sp>
      <p:pic>
        <p:nvPicPr>
          <p:cNvPr id="10" name="Picture 2" descr="Resultado de imagen de uoc logo">
            <a:extLst>
              <a:ext uri="{FF2B5EF4-FFF2-40B4-BE49-F238E27FC236}">
                <a16:creationId xmlns:a16="http://schemas.microsoft.com/office/drawing/2014/main" xmlns="" id="{DFCE9D97-9DEE-427A-B7FA-80041FBE8E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48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72BE42-796B-45AB-933D-7A675DE65946}"/>
              </a:ext>
            </a:extLst>
          </p:cNvPr>
          <p:cNvSpPr>
            <a:spLocks noGrp="1"/>
          </p:cNvSpPr>
          <p:nvPr>
            <p:ph type="title"/>
          </p:nvPr>
        </p:nvSpPr>
        <p:spPr/>
        <p:txBody>
          <a:bodyPr/>
          <a:lstStyle/>
          <a:p>
            <a:r>
              <a:rPr lang="es-ES" dirty="0"/>
              <a:t>Estado del arte – Modulación directa </a:t>
            </a:r>
          </a:p>
        </p:txBody>
      </p:sp>
      <p:sp>
        <p:nvSpPr>
          <p:cNvPr id="3" name="Marcador de contenido 2">
            <a:extLst>
              <a:ext uri="{FF2B5EF4-FFF2-40B4-BE49-F238E27FC236}">
                <a16:creationId xmlns:a16="http://schemas.microsoft.com/office/drawing/2014/main" xmlns="" id="{C3E5FB31-EA9A-4592-9C7D-19349DFB228D}"/>
              </a:ext>
            </a:extLst>
          </p:cNvPr>
          <p:cNvSpPr>
            <a:spLocks noGrp="1"/>
          </p:cNvSpPr>
          <p:nvPr>
            <p:ph idx="1"/>
          </p:nvPr>
        </p:nvSpPr>
        <p:spPr>
          <a:xfrm>
            <a:off x="1097280" y="1845734"/>
            <a:ext cx="10058400" cy="2038369"/>
          </a:xfrm>
        </p:spPr>
        <p:txBody>
          <a:bodyPr/>
          <a:lstStyle/>
          <a:p>
            <a:pPr>
              <a:buFont typeface="Arial" panose="020B0604020202020204" pitchFamily="34" charset="0"/>
              <a:buChar char="•"/>
            </a:pPr>
            <a:r>
              <a:rPr lang="es-ES" dirty="0"/>
              <a:t> Estimulación de la emisión de un láser mediante una corriente eléctrica que incide sobre la cavidad del láser.</a:t>
            </a:r>
          </a:p>
          <a:p>
            <a:pPr>
              <a:buFont typeface="Arial" panose="020B0604020202020204" pitchFamily="34" charset="0"/>
              <a:buChar char="•"/>
            </a:pPr>
            <a:r>
              <a:rPr lang="es-ES" dirty="0"/>
              <a:t> La más típica: OOK (</a:t>
            </a:r>
            <a:r>
              <a:rPr lang="es-ES" i="1" dirty="0" err="1"/>
              <a:t>On</a:t>
            </a:r>
            <a:r>
              <a:rPr lang="es-ES" i="1" dirty="0"/>
              <a:t>/Off </a:t>
            </a:r>
            <a:r>
              <a:rPr lang="es-ES" i="1" dirty="0" err="1"/>
              <a:t>Keying</a:t>
            </a:r>
            <a:r>
              <a:rPr lang="es-ES" dirty="0"/>
              <a:t>).</a:t>
            </a:r>
          </a:p>
          <a:p>
            <a:pPr>
              <a:buFont typeface="Arial" panose="020B0604020202020204" pitchFamily="34" charset="0"/>
              <a:buChar char="•"/>
            </a:pPr>
            <a:r>
              <a:rPr lang="es-ES" dirty="0"/>
              <a:t> Ventajas: simpleza y bajo coste.</a:t>
            </a:r>
          </a:p>
          <a:p>
            <a:pPr>
              <a:buFont typeface="Arial" panose="020B0604020202020204" pitchFamily="34" charset="0"/>
              <a:buChar char="•"/>
            </a:pPr>
            <a:r>
              <a:rPr lang="es-ES" dirty="0"/>
              <a:t> Desventajas: </a:t>
            </a:r>
            <a:r>
              <a:rPr lang="es-ES" i="1" dirty="0" err="1"/>
              <a:t>chirp</a:t>
            </a:r>
            <a:r>
              <a:rPr lang="es-ES" dirty="0"/>
              <a:t>.</a:t>
            </a:r>
          </a:p>
          <a:p>
            <a:pPr marL="0" indent="0">
              <a:buNone/>
            </a:pPr>
            <a:endParaRPr lang="es-ES" dirty="0"/>
          </a:p>
        </p:txBody>
      </p:sp>
      <p:sp>
        <p:nvSpPr>
          <p:cNvPr id="4" name="Marcador de pie de página 3">
            <a:extLst>
              <a:ext uri="{FF2B5EF4-FFF2-40B4-BE49-F238E27FC236}">
                <a16:creationId xmlns:a16="http://schemas.microsoft.com/office/drawing/2014/main" xmlns="" id="{64DE7D02-64AB-4CAB-ACC3-D7884A260A44}"/>
              </a:ext>
            </a:extLst>
          </p:cNvPr>
          <p:cNvSpPr>
            <a:spLocks noGrp="1"/>
          </p:cNvSpPr>
          <p:nvPr>
            <p:ph type="ftr" sz="quarter" idx="11"/>
          </p:nvPr>
        </p:nvSpPr>
        <p:spPr/>
        <p:txBody>
          <a:bodyPr/>
          <a:lstStyle/>
          <a:p>
            <a:r>
              <a:rPr lang="es-ES"/>
              <a:t>Comunicaciones ópticas - Santiago Jiménez Ortiz</a:t>
            </a:r>
          </a:p>
        </p:txBody>
      </p:sp>
      <p:sp>
        <p:nvSpPr>
          <p:cNvPr id="6" name="CuadroTexto 5">
            <a:extLst>
              <a:ext uri="{FF2B5EF4-FFF2-40B4-BE49-F238E27FC236}">
                <a16:creationId xmlns:a16="http://schemas.microsoft.com/office/drawing/2014/main" xmlns="" id="{4B2B71EE-5C33-4622-ABCF-E2DBB16AE0D4}"/>
              </a:ext>
            </a:extLst>
          </p:cNvPr>
          <p:cNvSpPr txBox="1"/>
          <p:nvPr/>
        </p:nvSpPr>
        <p:spPr>
          <a:xfrm>
            <a:off x="1009798" y="3884103"/>
            <a:ext cx="9471171" cy="646331"/>
          </a:xfrm>
          <a:prstGeom prst="rect">
            <a:avLst/>
          </a:prstGeom>
          <a:noFill/>
        </p:spPr>
        <p:txBody>
          <a:bodyPr wrap="square" numCol="3" rtlCol="0">
            <a:spAutoFit/>
          </a:bodyPr>
          <a:lstStyle/>
          <a:p>
            <a:pPr marL="285750" indent="-285750">
              <a:buClr>
                <a:schemeClr val="accent1"/>
              </a:buClr>
              <a:buFont typeface="Arial" panose="020B0604020202020204" pitchFamily="34" charset="0"/>
              <a:buChar char="•"/>
            </a:pPr>
            <a:r>
              <a:rPr lang="es-ES" dirty="0"/>
              <a:t>Tipos:</a:t>
            </a:r>
          </a:p>
          <a:p>
            <a:pPr algn="ctr"/>
            <a:r>
              <a:rPr lang="es-ES" dirty="0">
                <a:solidFill>
                  <a:schemeClr val="accent1"/>
                </a:solidFill>
              </a:rPr>
              <a:t>RZ</a:t>
            </a:r>
          </a:p>
          <a:p>
            <a:endParaRPr lang="es-ES" dirty="0"/>
          </a:p>
          <a:p>
            <a:pPr algn="ctr"/>
            <a:r>
              <a:rPr lang="es-ES" dirty="0">
                <a:solidFill>
                  <a:schemeClr val="accent1"/>
                </a:solidFill>
              </a:rPr>
              <a:t>NRZ	</a:t>
            </a:r>
            <a:r>
              <a:rPr lang="es-ES" dirty="0"/>
              <a:t>		</a:t>
            </a:r>
          </a:p>
          <a:p>
            <a:endParaRPr lang="es-ES" dirty="0"/>
          </a:p>
          <a:p>
            <a:pPr algn="ctr"/>
            <a:r>
              <a:rPr lang="es-ES" dirty="0">
                <a:solidFill>
                  <a:schemeClr val="accent1"/>
                </a:solidFill>
              </a:rPr>
              <a:t>Manchester</a:t>
            </a:r>
          </a:p>
        </p:txBody>
      </p:sp>
      <p:pic>
        <p:nvPicPr>
          <p:cNvPr id="7" name="Imagen 6">
            <a:extLst>
              <a:ext uri="{FF2B5EF4-FFF2-40B4-BE49-F238E27FC236}">
                <a16:creationId xmlns:a16="http://schemas.microsoft.com/office/drawing/2014/main" xmlns="" id="{B3A40375-2C56-44E4-8927-C485A8C947B0}"/>
              </a:ext>
            </a:extLst>
          </p:cNvPr>
          <p:cNvPicPr>
            <a:picLocks noChangeAspect="1"/>
          </p:cNvPicPr>
          <p:nvPr/>
        </p:nvPicPr>
        <p:blipFill>
          <a:blip r:embed="rId3"/>
          <a:stretch>
            <a:fillRect/>
          </a:stretch>
        </p:blipFill>
        <p:spPr>
          <a:xfrm>
            <a:off x="4619843" y="4654259"/>
            <a:ext cx="1190625" cy="762000"/>
          </a:xfrm>
          <a:prstGeom prst="rect">
            <a:avLst/>
          </a:prstGeom>
        </p:spPr>
      </p:pic>
      <p:pic>
        <p:nvPicPr>
          <p:cNvPr id="8" name="Imagen 7">
            <a:extLst>
              <a:ext uri="{FF2B5EF4-FFF2-40B4-BE49-F238E27FC236}">
                <a16:creationId xmlns:a16="http://schemas.microsoft.com/office/drawing/2014/main" xmlns="" id="{5FAFA8A1-0CFC-430C-89A3-C0B367BD8A47}"/>
              </a:ext>
            </a:extLst>
          </p:cNvPr>
          <p:cNvPicPr>
            <a:picLocks noChangeAspect="1"/>
          </p:cNvPicPr>
          <p:nvPr/>
        </p:nvPicPr>
        <p:blipFill>
          <a:blip r:embed="rId4"/>
          <a:stretch>
            <a:fillRect/>
          </a:stretch>
        </p:blipFill>
        <p:spPr>
          <a:xfrm>
            <a:off x="2001342" y="4663784"/>
            <a:ext cx="1209675" cy="742950"/>
          </a:xfrm>
          <a:prstGeom prst="rect">
            <a:avLst/>
          </a:prstGeom>
        </p:spPr>
      </p:pic>
      <p:pic>
        <p:nvPicPr>
          <p:cNvPr id="9" name="Imagen 8">
            <a:extLst>
              <a:ext uri="{FF2B5EF4-FFF2-40B4-BE49-F238E27FC236}">
                <a16:creationId xmlns:a16="http://schemas.microsoft.com/office/drawing/2014/main" xmlns="" id="{199E04D4-3659-4ACF-AC78-2C5B76027EC5}"/>
              </a:ext>
            </a:extLst>
          </p:cNvPr>
          <p:cNvPicPr>
            <a:picLocks noChangeAspect="1"/>
          </p:cNvPicPr>
          <p:nvPr/>
        </p:nvPicPr>
        <p:blipFill>
          <a:blip r:embed="rId5"/>
          <a:stretch>
            <a:fillRect/>
          </a:stretch>
        </p:blipFill>
        <p:spPr>
          <a:xfrm>
            <a:off x="8170003" y="4530434"/>
            <a:ext cx="1247775" cy="1009650"/>
          </a:xfrm>
          <a:prstGeom prst="rect">
            <a:avLst/>
          </a:prstGeom>
        </p:spPr>
      </p:pic>
      <p:pic>
        <p:nvPicPr>
          <p:cNvPr id="10" name="Picture 2" descr="Resultado de imagen de uoc logo">
            <a:extLst>
              <a:ext uri="{FF2B5EF4-FFF2-40B4-BE49-F238E27FC236}">
                <a16:creationId xmlns:a16="http://schemas.microsoft.com/office/drawing/2014/main" xmlns="" id="{51971192-E318-4645-8157-DD9723F941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5872" y="-3772"/>
            <a:ext cx="2306127" cy="1153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224846"/>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4475</Words>
  <Application>Microsoft Office PowerPoint</Application>
  <PresentationFormat>Panorámica</PresentationFormat>
  <Paragraphs>421</Paragraphs>
  <Slides>25</Slides>
  <Notes>25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Calibri</vt:lpstr>
      <vt:lpstr>Calibri Light</vt:lpstr>
      <vt:lpstr>Cambria Math</vt:lpstr>
      <vt:lpstr>Times New Roman</vt:lpstr>
      <vt:lpstr>Retrospección</vt:lpstr>
      <vt:lpstr>Diseño e implementación de un módulo para simular láseres de modulación directa </vt:lpstr>
      <vt:lpstr>Índice</vt:lpstr>
      <vt:lpstr>Resumen</vt:lpstr>
      <vt:lpstr>Objetivos</vt:lpstr>
      <vt:lpstr>Estado del arte - Láser</vt:lpstr>
      <vt:lpstr>Estado del arte – Láser de semiconductor</vt:lpstr>
      <vt:lpstr>Estado del arte – Láser DFB</vt:lpstr>
      <vt:lpstr>Estado del arte – Láser VCSEL</vt:lpstr>
      <vt:lpstr>Estado del arte – Modulación directa </vt:lpstr>
      <vt:lpstr>Modelado – Rate equations</vt:lpstr>
      <vt:lpstr>Modelado – Láser DFB</vt:lpstr>
      <vt:lpstr>Modelado – Láser VCSEL</vt:lpstr>
      <vt:lpstr>Simulación – Láser DFB</vt:lpstr>
      <vt:lpstr>Simulación – Densidad de portadores</vt:lpstr>
      <vt:lpstr>Simulación – Densidad de fotones</vt:lpstr>
      <vt:lpstr>Simulación – Fase y chirp</vt:lpstr>
      <vt:lpstr>Simulación – Potencia</vt:lpstr>
      <vt:lpstr>Simulación – Efecto del chirp</vt:lpstr>
      <vt:lpstr>Simulación – Láser VCSEL</vt:lpstr>
      <vt:lpstr>Simulación – Densidad de portadores 0</vt:lpstr>
      <vt:lpstr>Simulación – Densidad de portadores 1</vt:lpstr>
      <vt:lpstr>Simulación – Densidad de fotones</vt:lpstr>
      <vt:lpstr>Simulación – Fase y temperatura</vt:lpstr>
      <vt:lpstr>Simulación – Potencia</vt:lpstr>
      <vt:lpstr>Conclusiones y líneas futuras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e implementación de un módulo para simular láseres de modulación directa</dc:title>
  <dc:creator>S j</dc:creator>
  <cp:lastModifiedBy>Jiménez Ortiz, Santiago</cp:lastModifiedBy>
  <cp:revision>54</cp:revision>
  <dcterms:created xsi:type="dcterms:W3CDTF">2020-01-11T10:53:44Z</dcterms:created>
  <dcterms:modified xsi:type="dcterms:W3CDTF">2020-01-14T07:55:17Z</dcterms:modified>
</cp:coreProperties>
</file>