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14"/>
    <p:restoredTop sz="78846"/>
  </p:normalViewPr>
  <p:slideViewPr>
    <p:cSldViewPr snapToGrid="0" snapToObjects="1">
      <p:cViewPr varScale="1">
        <p:scale>
          <a:sx n="83" d="100"/>
          <a:sy n="83" d="100"/>
        </p:scale>
        <p:origin x="3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B5E1-D5FA-3143-A8B0-33180016C2CE}" type="datetimeFigureOut">
              <a:rPr lang="es-ES_tradnl" smtClean="0"/>
              <a:t>13/1/20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12C44-F501-7544-8625-F17B9496DE0F}" type="slidenum">
              <a:rPr lang="es-ES_tradnl" smtClean="0"/>
              <a:t>‹Nr.›</a:t>
            </a:fld>
            <a:endParaRPr lang="es-ES_tradnl"/>
          </a:p>
        </p:txBody>
      </p:sp>
    </p:spTree>
    <p:extLst>
      <p:ext uri="{BB962C8B-B14F-4D97-AF65-F5344CB8AC3E}">
        <p14:creationId xmlns:p14="http://schemas.microsoft.com/office/powerpoint/2010/main" val="159909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1</a:t>
            </a:fld>
            <a:endParaRPr lang="es-ES_tradnl"/>
          </a:p>
        </p:txBody>
      </p:sp>
    </p:spTree>
    <p:extLst>
      <p:ext uri="{BB962C8B-B14F-4D97-AF65-F5344CB8AC3E}">
        <p14:creationId xmlns:p14="http://schemas.microsoft.com/office/powerpoint/2010/main" val="118569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6</a:t>
            </a:fld>
            <a:endParaRPr lang="es-ES_tradnl"/>
          </a:p>
        </p:txBody>
      </p:sp>
    </p:spTree>
    <p:extLst>
      <p:ext uri="{BB962C8B-B14F-4D97-AF65-F5344CB8AC3E}">
        <p14:creationId xmlns:p14="http://schemas.microsoft.com/office/powerpoint/2010/main" val="229974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7</a:t>
            </a:fld>
            <a:endParaRPr lang="es-ES_tradnl"/>
          </a:p>
        </p:txBody>
      </p:sp>
    </p:spTree>
    <p:extLst>
      <p:ext uri="{BB962C8B-B14F-4D97-AF65-F5344CB8AC3E}">
        <p14:creationId xmlns:p14="http://schemas.microsoft.com/office/powerpoint/2010/main" val="127311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8</a:t>
            </a:fld>
            <a:endParaRPr lang="es-ES_tradnl"/>
          </a:p>
        </p:txBody>
      </p:sp>
    </p:spTree>
    <p:extLst>
      <p:ext uri="{BB962C8B-B14F-4D97-AF65-F5344CB8AC3E}">
        <p14:creationId xmlns:p14="http://schemas.microsoft.com/office/powerpoint/2010/main" val="32479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11</a:t>
            </a:fld>
            <a:endParaRPr lang="es-ES_tradnl"/>
          </a:p>
        </p:txBody>
      </p:sp>
    </p:spTree>
    <p:extLst>
      <p:ext uri="{BB962C8B-B14F-4D97-AF65-F5344CB8AC3E}">
        <p14:creationId xmlns:p14="http://schemas.microsoft.com/office/powerpoint/2010/main" val="1008776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14</a:t>
            </a:fld>
            <a:endParaRPr lang="es-ES_tradnl"/>
          </a:p>
        </p:txBody>
      </p:sp>
    </p:spTree>
    <p:extLst>
      <p:ext uri="{BB962C8B-B14F-4D97-AF65-F5344CB8AC3E}">
        <p14:creationId xmlns:p14="http://schemas.microsoft.com/office/powerpoint/2010/main" val="5990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87312C44-F501-7544-8625-F17B9496DE0F}" type="slidenum">
              <a:rPr lang="es-ES_tradnl" smtClean="0"/>
              <a:t>18</a:t>
            </a:fld>
            <a:endParaRPr lang="es-ES_tradnl"/>
          </a:p>
        </p:txBody>
      </p:sp>
    </p:spTree>
    <p:extLst>
      <p:ext uri="{BB962C8B-B14F-4D97-AF65-F5344CB8AC3E}">
        <p14:creationId xmlns:p14="http://schemas.microsoft.com/office/powerpoint/2010/main" val="1038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Clic para editar título</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Clic para editar título</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Clic para editar título</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Clic para editar título</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Clic para editar título</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Clic para editar título</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8" name="Title 1"/>
          <p:cNvSpPr>
            <a:spLocks noGrp="1"/>
          </p:cNvSpPr>
          <p:nvPr>
            <p:ph type="title"/>
          </p:nvPr>
        </p:nvSpPr>
        <p:spPr>
          <a:xfrm>
            <a:off x="685801" y="609600"/>
            <a:ext cx="10131425" cy="1456267"/>
          </a:xfrm>
        </p:spPr>
        <p:txBody>
          <a:bodyPr/>
          <a:lstStyle/>
          <a:p>
            <a:r>
              <a:rPr lang="es-ES" smtClean="0"/>
              <a:t>Clic para editar título</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Clic para editar título</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Clic para editar título</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Clic para editar título</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Clic para editar título</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Clic para editar título</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9400" y="1964267"/>
            <a:ext cx="11734800" cy="2421464"/>
          </a:xfrm>
        </p:spPr>
        <p:txBody>
          <a:bodyPr>
            <a:normAutofit/>
          </a:bodyPr>
          <a:lstStyle/>
          <a:p>
            <a:r>
              <a:rPr lang="es-ES_tradnl" b="1"/>
              <a:t>Análisis de las prestaciones de las señales GNSS modernizadas</a:t>
            </a:r>
            <a:endParaRPr lang="es-ES_tradnl"/>
          </a:p>
        </p:txBody>
      </p:sp>
      <p:sp>
        <p:nvSpPr>
          <p:cNvPr id="3" name="Subtítulo 2"/>
          <p:cNvSpPr>
            <a:spLocks noGrp="1"/>
          </p:cNvSpPr>
          <p:nvPr>
            <p:ph type="subTitle" idx="1"/>
          </p:nvPr>
        </p:nvSpPr>
        <p:spPr/>
        <p:txBody>
          <a:bodyPr>
            <a:normAutofit fontScale="92500" lnSpcReduction="10000"/>
          </a:bodyPr>
          <a:lstStyle/>
          <a:p>
            <a:r>
              <a:rPr lang="es-ES_tradnl" dirty="0" smtClean="0"/>
              <a:t>Juan Meco </a:t>
            </a:r>
            <a:r>
              <a:rPr lang="es-ES_tradnl" dirty="0" err="1" smtClean="0"/>
              <a:t>Rodr</a:t>
            </a:r>
            <a:r>
              <a:rPr lang="es-ES" dirty="0" smtClean="0"/>
              <a:t>í</a:t>
            </a:r>
            <a:r>
              <a:rPr lang="es-ES_tradnl" dirty="0" err="1" smtClean="0"/>
              <a:t>guez</a:t>
            </a:r>
            <a:endParaRPr lang="es-ES_tradnl" dirty="0" smtClean="0"/>
          </a:p>
          <a:p>
            <a:r>
              <a:rPr lang="es-ES_tradnl" dirty="0" smtClean="0"/>
              <a:t>TFM - </a:t>
            </a:r>
            <a:r>
              <a:rPr lang="es-ES_tradnl" dirty="0"/>
              <a:t>Master de Ingeniería de Telecomunicaciones </a:t>
            </a:r>
          </a:p>
          <a:p>
            <a:r>
              <a:rPr lang="es-ES_tradnl" dirty="0"/>
              <a:t>Tecnologías de Radiocomunicación</a:t>
            </a:r>
          </a:p>
          <a:p>
            <a:r>
              <a:rPr lang="es-ES_tradnl" dirty="0"/>
              <a:t>13 de enero de 2020</a:t>
            </a:r>
            <a:r>
              <a:rPr lang="es-ES_tradnl" dirty="0"/>
              <a:t> </a:t>
            </a:r>
          </a:p>
        </p:txBody>
      </p:sp>
      <p:pic>
        <p:nvPicPr>
          <p:cNvPr id="4" name="Imagen 3"/>
          <p:cNvPicPr/>
          <p:nvPr/>
        </p:nvPicPr>
        <p:blipFill>
          <a:blip r:embed="rId3" cstate="print">
            <a:extLst>
              <a:ext uri="{28A0092B-C50C-407E-A947-70E740481C1C}">
                <a14:useLocalDpi xmlns:a14="http://schemas.microsoft.com/office/drawing/2010/main" val="0"/>
              </a:ext>
            </a:extLst>
          </a:blip>
          <a:stretch>
            <a:fillRect/>
          </a:stretch>
        </p:blipFill>
        <p:spPr>
          <a:xfrm>
            <a:off x="1536665" y="4149017"/>
            <a:ext cx="1913692" cy="1029544"/>
          </a:xfrm>
          <a:prstGeom prst="rect">
            <a:avLst/>
          </a:prstGeom>
          <a:effectLst>
            <a:outerShdw blurRad="50800" dist="38100" dir="2700000" algn="tl" rotWithShape="0">
              <a:prstClr val="black">
                <a:alpha val="40000"/>
              </a:prstClr>
            </a:outerShdw>
          </a:effectLst>
        </p:spPr>
      </p:pic>
      <p:pic>
        <p:nvPicPr>
          <p:cNvPr id="5" name="Imagen 4"/>
          <p:cNvPicPr/>
          <p:nvPr/>
        </p:nvPicPr>
        <p:blipFill>
          <a:blip r:embed="rId4" cstate="print">
            <a:extLst>
              <a:ext uri="{28A0092B-C50C-407E-A947-70E740481C1C}">
                <a14:useLocalDpi xmlns:a14="http://schemas.microsoft.com/office/drawing/2010/main" val="0"/>
              </a:ext>
            </a:extLst>
          </a:blip>
          <a:stretch>
            <a:fillRect/>
          </a:stretch>
        </p:blipFill>
        <p:spPr>
          <a:xfrm>
            <a:off x="279401" y="4941847"/>
            <a:ext cx="1787072" cy="1117156"/>
          </a:xfrm>
          <a:prstGeom prst="rect">
            <a:avLst/>
          </a:prstGeom>
          <a:effectLst>
            <a:outerShdw blurRad="50800" dist="38100" dir="2700000" algn="tl" rotWithShape="0">
              <a:prstClr val="black">
                <a:alpha val="40000"/>
              </a:prstClr>
            </a:outerShdw>
          </a:effectLst>
        </p:spPr>
      </p:pic>
      <p:pic>
        <p:nvPicPr>
          <p:cNvPr id="6" name="Imagen 5"/>
          <p:cNvPicPr/>
          <p:nvPr/>
        </p:nvPicPr>
        <p:blipFill>
          <a:blip r:embed="rId5" cstate="print">
            <a:extLst>
              <a:ext uri="{28A0092B-C50C-407E-A947-70E740481C1C}">
                <a14:useLocalDpi xmlns:a14="http://schemas.microsoft.com/office/drawing/2010/main" val="0"/>
              </a:ext>
            </a:extLst>
          </a:blip>
          <a:stretch>
            <a:fillRect/>
          </a:stretch>
        </p:blipFill>
        <p:spPr>
          <a:xfrm>
            <a:off x="1867937" y="5467816"/>
            <a:ext cx="1780957" cy="1092671"/>
          </a:xfrm>
          <a:prstGeom prst="rect">
            <a:avLst/>
          </a:prstGeom>
          <a:effectLst>
            <a:outerShdw blurRad="50800" dist="38100" dir="2700000" algn="tl" rotWithShape="0">
              <a:prstClr val="black">
                <a:alpha val="40000"/>
              </a:prstClr>
            </a:outerShdw>
          </a:effectLst>
        </p:spPr>
      </p:pic>
      <p:pic>
        <p:nvPicPr>
          <p:cNvPr id="7" name="Imagen 6" descr="ogo UOC"/>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952320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a:t>
            </a:r>
            <a:r>
              <a:rPr lang="es-ES" dirty="0" smtClean="0"/>
              <a:t>de </a:t>
            </a:r>
            <a:r>
              <a:rPr lang="es-ES" dirty="0" err="1" smtClean="0"/>
              <a:t>multipath</a:t>
            </a:r>
            <a:r>
              <a:rPr lang="es-ES" dirty="0" smtClean="0"/>
              <a:t> </a:t>
            </a:r>
            <a:r>
              <a:rPr lang="es-ES" dirty="0" err="1" smtClean="0"/>
              <a:t>envelope</a:t>
            </a:r>
            <a:endParaRPr lang="es-ES_tradnl" dirty="0"/>
          </a:p>
        </p:txBody>
      </p:sp>
      <p:sp>
        <p:nvSpPr>
          <p:cNvPr id="3" name="Marcador de contenido 2"/>
          <p:cNvSpPr>
            <a:spLocks noGrp="1"/>
          </p:cNvSpPr>
          <p:nvPr>
            <p:ph idx="1"/>
          </p:nvPr>
        </p:nvSpPr>
        <p:spPr>
          <a:xfrm>
            <a:off x="123986" y="1735818"/>
            <a:ext cx="11763214" cy="3812582"/>
          </a:xfrm>
        </p:spPr>
        <p:txBody>
          <a:bodyPr>
            <a:noAutofit/>
          </a:bodyPr>
          <a:lstStyle/>
          <a:p>
            <a:pPr algn="just"/>
            <a:r>
              <a:rPr lang="es-ES" sz="2400" dirty="0" smtClean="0"/>
              <a:t>Actualmente, el </a:t>
            </a:r>
            <a:r>
              <a:rPr lang="es-ES" sz="2400" dirty="0" err="1" smtClean="0"/>
              <a:t>multipath</a:t>
            </a:r>
            <a:r>
              <a:rPr lang="es-ES" sz="2400" dirty="0" smtClean="0"/>
              <a:t> es la mayor fuente de error en los sistemas GNSS.</a:t>
            </a:r>
          </a:p>
          <a:p>
            <a:pPr algn="just"/>
            <a:r>
              <a:rPr lang="es-ES" sz="2400" dirty="0" smtClean="0"/>
              <a:t>Para comparar que señal GNSS modernizada presenta m</a:t>
            </a:r>
            <a:r>
              <a:rPr lang="es-ES" sz="2400" dirty="0" smtClean="0"/>
              <a:t>á</a:t>
            </a:r>
            <a:r>
              <a:rPr lang="es-ES" sz="2400" dirty="0" smtClean="0"/>
              <a:t>s robustez al problema del </a:t>
            </a:r>
            <a:r>
              <a:rPr lang="es-ES" sz="2400" dirty="0" err="1" smtClean="0"/>
              <a:t>multipath</a:t>
            </a:r>
            <a:r>
              <a:rPr lang="es-ES" sz="2400" dirty="0" smtClean="0"/>
              <a:t>, habitualmente se comprobaba cual tiene </a:t>
            </a:r>
            <a:r>
              <a:rPr lang="es-ES" sz="2400" dirty="0"/>
              <a:t>más ancho de </a:t>
            </a:r>
            <a:r>
              <a:rPr lang="es-ES" sz="2400" dirty="0" smtClean="0"/>
              <a:t>banda. </a:t>
            </a:r>
          </a:p>
          <a:p>
            <a:pPr algn="just"/>
            <a:r>
              <a:rPr lang="es-ES" sz="2400" dirty="0" smtClean="0"/>
              <a:t>Adem</a:t>
            </a:r>
            <a:r>
              <a:rPr lang="es-ES" sz="2400" dirty="0" smtClean="0"/>
              <a:t>á</a:t>
            </a:r>
            <a:r>
              <a:rPr lang="es-ES" sz="2400" dirty="0" smtClean="0"/>
              <a:t>s se puede complementar cualitativamente representando de una </a:t>
            </a:r>
            <a:r>
              <a:rPr lang="es-ES" sz="2400" dirty="0"/>
              <a:t>manera eficaz, rápida y visual</a:t>
            </a:r>
            <a:r>
              <a:rPr lang="es-ES" sz="2400" dirty="0" smtClean="0"/>
              <a:t> la curva conocida como </a:t>
            </a:r>
            <a:r>
              <a:rPr lang="es-ES" sz="2400" dirty="0" err="1" smtClean="0"/>
              <a:t>Multipath</a:t>
            </a:r>
            <a:r>
              <a:rPr lang="es-ES" sz="2400" dirty="0" smtClean="0"/>
              <a:t> </a:t>
            </a:r>
            <a:r>
              <a:rPr lang="es-ES" sz="2400" dirty="0" err="1" smtClean="0"/>
              <a:t>envelope</a:t>
            </a:r>
            <a:r>
              <a:rPr lang="es-ES" sz="2400" dirty="0" smtClean="0"/>
              <a:t>.</a:t>
            </a:r>
            <a:endParaRPr lang="es-ES" sz="2400" dirty="0"/>
          </a:p>
          <a:p>
            <a:pPr algn="just"/>
            <a:r>
              <a:rPr lang="es-ES_tradnl" sz="2400" dirty="0"/>
              <a:t>El problema del </a:t>
            </a:r>
            <a:r>
              <a:rPr lang="es-ES_tradnl" sz="2400" dirty="0" err="1" smtClean="0"/>
              <a:t>multipath</a:t>
            </a:r>
            <a:r>
              <a:rPr lang="es-ES_tradnl" sz="2400" dirty="0" smtClean="0"/>
              <a:t> consiste </a:t>
            </a:r>
            <a:r>
              <a:rPr lang="es-ES_tradnl" sz="2400" dirty="0"/>
              <a:t>en que la señal transmitida por el satélite llega al receptor a través de varios </a:t>
            </a:r>
            <a:r>
              <a:rPr lang="es-ES_tradnl" sz="2400" dirty="0" smtClean="0"/>
              <a:t>caminos: señal </a:t>
            </a:r>
            <a:r>
              <a:rPr lang="es-ES_tradnl" sz="2400" dirty="0"/>
              <a:t>directa y varias versiones retardadas y atenuadas de ella en diferentes tiempos causando problemas en la recepción de la señal, debido a la interacción entre las señales recibidas</a:t>
            </a:r>
            <a:r>
              <a:rPr lang="es-ES_tradnl" sz="2400" dirty="0" smtClean="0"/>
              <a:t>.</a:t>
            </a:r>
            <a:endParaRPr lang="es-ES" sz="2400" dirty="0" smtClean="0"/>
          </a:p>
        </p:txBody>
      </p:sp>
      <p:pic>
        <p:nvPicPr>
          <p:cNvPr id="5" name="Imagen 4"/>
          <p:cNvPicPr/>
          <p:nvPr/>
        </p:nvPicPr>
        <p:blipFill>
          <a:blip r:embed="rId2"/>
          <a:stretch>
            <a:fillRect/>
          </a:stretch>
        </p:blipFill>
        <p:spPr>
          <a:xfrm>
            <a:off x="8910360" y="5176434"/>
            <a:ext cx="2071693" cy="1582214"/>
          </a:xfrm>
          <a:prstGeom prst="rect">
            <a:avLst/>
          </a:prstGeom>
          <a:effectLst>
            <a:outerShdw blurRad="50800" dist="38100" dir="2700000" algn="tl" rotWithShape="0">
              <a:prstClr val="black">
                <a:alpha val="40000"/>
              </a:prstClr>
            </a:outerShdw>
          </a:effectLst>
        </p:spPr>
      </p:pic>
      <p:pic>
        <p:nvPicPr>
          <p:cNvPr id="6" name="Imagen 5"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2018373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de </a:t>
            </a:r>
            <a:r>
              <a:rPr lang="es-ES" dirty="0" err="1"/>
              <a:t>multipath</a:t>
            </a:r>
            <a:r>
              <a:rPr lang="es-ES" dirty="0"/>
              <a:t> </a:t>
            </a:r>
            <a:r>
              <a:rPr lang="es-ES" dirty="0" err="1"/>
              <a:t>envelope</a:t>
            </a:r>
            <a:endParaRPr lang="es-ES_tradnl" dirty="0"/>
          </a:p>
        </p:txBody>
      </p:sp>
      <p:sp>
        <p:nvSpPr>
          <p:cNvPr id="3" name="Marcador de contenido 2"/>
          <p:cNvSpPr>
            <a:spLocks noGrp="1"/>
          </p:cNvSpPr>
          <p:nvPr>
            <p:ph idx="1"/>
          </p:nvPr>
        </p:nvSpPr>
        <p:spPr>
          <a:xfrm>
            <a:off x="685801" y="1813303"/>
            <a:ext cx="11154904" cy="4664990"/>
          </a:xfrm>
        </p:spPr>
        <p:txBody>
          <a:bodyPr>
            <a:normAutofit fontScale="70000" lnSpcReduction="20000"/>
          </a:bodyPr>
          <a:lstStyle/>
          <a:p>
            <a:pPr algn="just"/>
            <a:r>
              <a:rPr lang="es-ES_tradnl" sz="3400" dirty="0" smtClean="0"/>
              <a:t>Para solucionarlo, se </a:t>
            </a:r>
            <a:r>
              <a:rPr lang="es-ES_tradnl" sz="3400" dirty="0" err="1" smtClean="0"/>
              <a:t>correla</a:t>
            </a:r>
            <a:r>
              <a:rPr lang="es-ES_tradnl" sz="3400" dirty="0" smtClean="0"/>
              <a:t> la señal recibida por el receptor con una señal replica generada localmente. </a:t>
            </a:r>
            <a:endParaRPr lang="es-ES_tradnl" sz="3400" dirty="0"/>
          </a:p>
          <a:p>
            <a:pPr algn="just"/>
            <a:r>
              <a:rPr lang="es-ES_tradnl" sz="3400" dirty="0" smtClean="0"/>
              <a:t>Esto mostrar</a:t>
            </a:r>
            <a:r>
              <a:rPr lang="es-ES" sz="3400" dirty="0" smtClean="0"/>
              <a:t>á una diferencia temporal que se tiene que corregir en el receptor, el responsable es el discriminador.</a:t>
            </a:r>
          </a:p>
          <a:p>
            <a:pPr algn="just"/>
            <a:r>
              <a:rPr lang="es-ES" sz="3400" dirty="0" smtClean="0"/>
              <a:t>El discriminador genera la señal de error que sirve como referencia para aplicar las medidas correctivas necesarias y así alinear la señal recibida con la replica local.</a:t>
            </a:r>
          </a:p>
          <a:p>
            <a:pPr algn="just"/>
            <a:r>
              <a:rPr lang="es-ES" sz="3400" dirty="0" smtClean="0"/>
              <a:t>Se definen dos puntos temporales:  </a:t>
            </a:r>
            <a:r>
              <a:rPr lang="es-ES" sz="3400" dirty="0" err="1" smtClean="0"/>
              <a:t>Early</a:t>
            </a:r>
            <a:r>
              <a:rPr lang="es-ES" sz="3400" dirty="0" smtClean="0"/>
              <a:t> y Late, </a:t>
            </a:r>
            <a:r>
              <a:rPr lang="es-ES" sz="3400" dirty="0" smtClean="0"/>
              <a:t>en donde la </a:t>
            </a:r>
            <a:r>
              <a:rPr lang="es-ES" sz="3400" dirty="0" err="1" smtClean="0"/>
              <a:t>separación</a:t>
            </a:r>
            <a:r>
              <a:rPr lang="es-ES" sz="3400" dirty="0" smtClean="0"/>
              <a:t> </a:t>
            </a:r>
            <a:r>
              <a:rPr lang="es-ES" sz="3400" dirty="0" err="1" smtClean="0"/>
              <a:t>Δ</a:t>
            </a:r>
            <a:r>
              <a:rPr lang="es-ES" sz="3400" dirty="0" smtClean="0"/>
              <a:t> entre </a:t>
            </a:r>
            <a:r>
              <a:rPr lang="es-ES" sz="3400" dirty="0" err="1" smtClean="0"/>
              <a:t>early</a:t>
            </a:r>
            <a:r>
              <a:rPr lang="es-ES" sz="3400" dirty="0" smtClean="0"/>
              <a:t>-late suele ser habitualmente igual a Tc.</a:t>
            </a:r>
          </a:p>
          <a:p>
            <a:pPr algn="just"/>
            <a:r>
              <a:rPr lang="es-ES" sz="3400" dirty="0" smtClean="0"/>
              <a:t>Se calcula la correlación con varios valores de retardo y se realiza la diferencia </a:t>
            </a:r>
            <a:r>
              <a:rPr lang="es-ES" sz="3400" dirty="0" smtClean="0"/>
              <a:t>para todos los retardos </a:t>
            </a:r>
            <a:r>
              <a:rPr lang="es-ES" sz="3400" dirty="0"/>
              <a:t>de la </a:t>
            </a:r>
            <a:r>
              <a:rPr lang="es-ES" sz="3400" dirty="0" err="1"/>
              <a:t>reflexión</a:t>
            </a:r>
            <a:r>
              <a:rPr lang="es-ES" sz="3400" dirty="0"/>
              <a:t>, </a:t>
            </a:r>
            <a:r>
              <a:rPr lang="es-ES" sz="3400" dirty="0" err="1" smtClean="0"/>
              <a:t>asi</a:t>
            </a:r>
            <a:r>
              <a:rPr lang="es-ES" sz="3400" dirty="0" smtClean="0"/>
              <a:t> </a:t>
            </a:r>
            <a:r>
              <a:rPr lang="es-ES" sz="3400" dirty="0" err="1"/>
              <a:t>podríamos</a:t>
            </a:r>
            <a:r>
              <a:rPr lang="es-ES" sz="3400" dirty="0"/>
              <a:t> representar en cada caso el error que </a:t>
            </a:r>
            <a:r>
              <a:rPr lang="es-ES" sz="3400" dirty="0" err="1" smtClean="0"/>
              <a:t>obtendríamos</a:t>
            </a:r>
            <a:r>
              <a:rPr lang="es-ES" sz="3400" dirty="0" smtClean="0"/>
              <a:t> </a:t>
            </a:r>
            <a:r>
              <a:rPr lang="es-ES" sz="3400" dirty="0"/>
              <a:t>en la medida </a:t>
            </a:r>
            <a:r>
              <a:rPr lang="es-ES" sz="3400" dirty="0" smtClean="0"/>
              <a:t>y </a:t>
            </a:r>
            <a:r>
              <a:rPr lang="es-ES" sz="3400" dirty="0" err="1" smtClean="0"/>
              <a:t>obtendriamos</a:t>
            </a:r>
            <a:r>
              <a:rPr lang="es-ES" sz="3400" dirty="0" smtClean="0"/>
              <a:t> la envolvente, el </a:t>
            </a:r>
            <a:r>
              <a:rPr lang="es-ES" sz="3400" dirty="0" err="1" smtClean="0"/>
              <a:t>multipath</a:t>
            </a:r>
            <a:r>
              <a:rPr lang="es-ES" sz="3400" dirty="0" smtClean="0"/>
              <a:t> </a:t>
            </a:r>
            <a:r>
              <a:rPr lang="es-ES" sz="3400" dirty="0" err="1" smtClean="0"/>
              <a:t>envelope</a:t>
            </a:r>
            <a:r>
              <a:rPr lang="es-ES" sz="3400" dirty="0" smtClean="0"/>
              <a:t>.</a:t>
            </a:r>
            <a:endParaRPr lang="es-ES" sz="3400" dirty="0"/>
          </a:p>
          <a:p>
            <a:pPr algn="just"/>
            <a:endParaRPr lang="es-ES" dirty="0" smtClean="0"/>
          </a:p>
          <a:p>
            <a:pPr algn="just"/>
            <a:endParaRPr lang="es-ES_tradnl" dirty="0"/>
          </a:p>
        </p:txBody>
      </p:sp>
      <p:pic>
        <p:nvPicPr>
          <p:cNvPr id="8" name="Imagen 7"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32539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de </a:t>
            </a:r>
            <a:r>
              <a:rPr lang="es-ES" dirty="0" err="1"/>
              <a:t>multipath</a:t>
            </a:r>
            <a:r>
              <a:rPr lang="es-ES" dirty="0"/>
              <a:t> </a:t>
            </a:r>
            <a:r>
              <a:rPr lang="es-ES" dirty="0" err="1"/>
              <a:t>envelope</a:t>
            </a:r>
            <a:endParaRPr lang="es-ES_tradnl" dirty="0"/>
          </a:p>
        </p:txBody>
      </p:sp>
      <p:sp>
        <p:nvSpPr>
          <p:cNvPr id="3" name="Marcador de contenido 2"/>
          <p:cNvSpPr>
            <a:spLocks noGrp="1"/>
          </p:cNvSpPr>
          <p:nvPr>
            <p:ph idx="1"/>
          </p:nvPr>
        </p:nvSpPr>
        <p:spPr>
          <a:xfrm>
            <a:off x="685801" y="1886703"/>
            <a:ext cx="10131425" cy="2569418"/>
          </a:xfrm>
        </p:spPr>
        <p:txBody>
          <a:bodyPr>
            <a:normAutofit/>
          </a:bodyPr>
          <a:lstStyle/>
          <a:p>
            <a:pPr algn="just"/>
            <a:r>
              <a:rPr lang="es-ES_tradnl" sz="2400" dirty="0" smtClean="0"/>
              <a:t>De esta forma se pueden comparar el </a:t>
            </a:r>
            <a:r>
              <a:rPr lang="es-ES_tradnl" sz="2400" dirty="0" err="1" smtClean="0"/>
              <a:t>multipath</a:t>
            </a:r>
            <a:r>
              <a:rPr lang="es-ES_tradnl" sz="2400" dirty="0" smtClean="0"/>
              <a:t> </a:t>
            </a:r>
            <a:r>
              <a:rPr lang="es-ES_tradnl" sz="2400" dirty="0" err="1" smtClean="0"/>
              <a:t>envelope</a:t>
            </a:r>
            <a:r>
              <a:rPr lang="es-ES_tradnl" sz="2400" dirty="0" smtClean="0"/>
              <a:t> de las distintas señales GNSS y ver cual es mas robusta frente a este tipo de error.</a:t>
            </a:r>
          </a:p>
          <a:p>
            <a:pPr algn="just"/>
            <a:r>
              <a:rPr lang="es-ES_tradnl" sz="2400" dirty="0"/>
              <a:t>N</a:t>
            </a:r>
            <a:r>
              <a:rPr lang="es-ES_tradnl" sz="2400" dirty="0" smtClean="0"/>
              <a:t>os </a:t>
            </a:r>
            <a:r>
              <a:rPr lang="es-ES_tradnl" sz="2400" dirty="0"/>
              <a:t>interesa tener una frecuencia de chip </a:t>
            </a:r>
            <a:r>
              <a:rPr lang="es-ES_tradnl" sz="2400" dirty="0" err="1"/>
              <a:t>f</a:t>
            </a:r>
            <a:r>
              <a:rPr lang="es-ES_tradnl" sz="2400" baseline="-25000" dirty="0" err="1"/>
              <a:t>c</a:t>
            </a:r>
            <a:r>
              <a:rPr lang="es-ES_tradnl" sz="2400" dirty="0"/>
              <a:t> alta tal que el tiempo de chip T</a:t>
            </a:r>
            <a:r>
              <a:rPr lang="es-ES_tradnl" sz="2400" baseline="-25000" dirty="0"/>
              <a:t>c</a:t>
            </a:r>
            <a:r>
              <a:rPr lang="es-ES_tradnl" sz="2400" dirty="0"/>
              <a:t> sea pequeño y así reducir el tamaño de la envolvente, consiguiendo así que solo afecten los errores de </a:t>
            </a:r>
            <a:r>
              <a:rPr lang="es-ES_tradnl" sz="2400" dirty="0" err="1"/>
              <a:t>multicamino</a:t>
            </a:r>
            <a:r>
              <a:rPr lang="es-ES_tradnl" sz="2400" dirty="0"/>
              <a:t> para reflexiones con retardos pequeños y que nuestra señal sea más robusta frente al </a:t>
            </a:r>
            <a:r>
              <a:rPr lang="es-ES_tradnl" sz="2400" dirty="0" err="1"/>
              <a:t>multicamino</a:t>
            </a:r>
            <a:r>
              <a:rPr lang="es-ES_tradnl" sz="2400" dirty="0"/>
              <a:t>.</a:t>
            </a:r>
          </a:p>
          <a:p>
            <a:pPr algn="just"/>
            <a:endParaRPr lang="es-ES_tradnl" sz="2400" dirty="0"/>
          </a:p>
        </p:txBody>
      </p:sp>
      <p:pic>
        <p:nvPicPr>
          <p:cNvPr id="7" name="Imagen 6"/>
          <p:cNvPicPr/>
          <p:nvPr/>
        </p:nvPicPr>
        <p:blipFill>
          <a:blip r:embed="rId2"/>
          <a:stretch>
            <a:fillRect/>
          </a:stretch>
        </p:blipFill>
        <p:spPr>
          <a:xfrm>
            <a:off x="3223646" y="4295119"/>
            <a:ext cx="4926939" cy="2324712"/>
          </a:xfrm>
          <a:prstGeom prst="rect">
            <a:avLst/>
          </a:prstGeom>
          <a:effectLst>
            <a:outerShdw blurRad="50800" dist="38100" dir="2700000" algn="tl" rotWithShape="0">
              <a:prstClr val="black">
                <a:alpha val="40000"/>
              </a:prstClr>
            </a:outerShdw>
          </a:effectLst>
        </p:spPr>
      </p:pic>
      <p:pic>
        <p:nvPicPr>
          <p:cNvPr id="8" name="Imagen 7"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2228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de </a:t>
            </a:r>
            <a:r>
              <a:rPr lang="es-ES" dirty="0" err="1"/>
              <a:t>multipath</a:t>
            </a:r>
            <a:r>
              <a:rPr lang="es-ES" dirty="0"/>
              <a:t> </a:t>
            </a:r>
            <a:r>
              <a:rPr lang="es-ES" dirty="0" err="1"/>
              <a:t>envelope</a:t>
            </a:r>
            <a:endParaRPr lang="es-ES_tradnl" dirty="0"/>
          </a:p>
        </p:txBody>
      </p:sp>
      <p:pic>
        <p:nvPicPr>
          <p:cNvPr id="4" name="Marcador de contenido 3"/>
          <p:cNvPicPr>
            <a:picLocks noGrp="1"/>
          </p:cNvPicPr>
          <p:nvPr>
            <p:ph idx="1"/>
          </p:nvPr>
        </p:nvPicPr>
        <p:blipFill>
          <a:blip r:embed="rId2"/>
          <a:stretch>
            <a:fillRect/>
          </a:stretch>
        </p:blipFill>
        <p:spPr>
          <a:xfrm>
            <a:off x="2138767" y="2188033"/>
            <a:ext cx="7677982" cy="4513364"/>
          </a:xfrm>
          <a:prstGeom prst="rect">
            <a:avLst/>
          </a:prstGeom>
          <a:effectLst>
            <a:outerShdw blurRad="50800" dist="38100" dir="2700000" algn="tl" rotWithShape="0">
              <a:prstClr val="black">
                <a:alpha val="40000"/>
              </a:prstClr>
            </a:outerShdw>
          </a:effectLst>
        </p:spPr>
      </p:pic>
      <p:pic>
        <p:nvPicPr>
          <p:cNvPr id="5" name="Imagen 4"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60980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0"/>
            <a:ext cx="10875935" cy="1456267"/>
          </a:xfrm>
        </p:spPr>
        <p:txBody>
          <a:bodyPr>
            <a:normAutofit fontScale="90000"/>
          </a:bodyPr>
          <a:lstStyle/>
          <a:p>
            <a:pPr lvl="1" algn="l" defTabSz="457200" rtl="0">
              <a:spcBef>
                <a:spcPct val="0"/>
              </a:spcBef>
            </a:pPr>
            <a:r>
              <a:rPr lang="es-ES" sz="3600" kern="1200" cap="all" dirty="0" smtClean="0">
                <a:ln w="3175" cmpd="sng">
                  <a:noFill/>
                </a:ln>
                <a:solidFill>
                  <a:schemeClr val="tx1"/>
                </a:solidFill>
                <a:latin typeface="+mj-lt"/>
                <a:ea typeface="+mj-ea"/>
                <a:cs typeface="+mj-cs"/>
              </a:rPr>
              <a:t>Cálculo </a:t>
            </a:r>
            <a:r>
              <a:rPr lang="es-ES" sz="3600" kern="1200" cap="all" dirty="0">
                <a:ln w="3175" cmpd="sng">
                  <a:noFill/>
                </a:ln>
                <a:solidFill>
                  <a:schemeClr val="tx1"/>
                </a:solidFill>
                <a:latin typeface="+mj-lt"/>
                <a:ea typeface="+mj-ea"/>
                <a:cs typeface="+mj-cs"/>
              </a:rPr>
              <a:t>relación </a:t>
            </a:r>
            <a:r>
              <a:rPr lang="es-ES" sz="3600" kern="1200" cap="all" dirty="0" smtClean="0">
                <a:ln w="3175" cmpd="sng">
                  <a:noFill/>
                </a:ln>
                <a:solidFill>
                  <a:schemeClr val="tx1"/>
                </a:solidFill>
                <a:latin typeface="+mj-lt"/>
                <a:ea typeface="+mj-ea"/>
                <a:cs typeface="+mj-cs"/>
              </a:rPr>
              <a:t>de picos </a:t>
            </a:r>
            <a:r>
              <a:rPr lang="es-ES" sz="3600" kern="1200" cap="all" dirty="0">
                <a:ln w="3175" cmpd="sng">
                  <a:noFill/>
                </a:ln>
                <a:solidFill>
                  <a:schemeClr val="tx1"/>
                </a:solidFill>
                <a:latin typeface="+mj-lt"/>
                <a:ea typeface="+mj-ea"/>
                <a:cs typeface="+mj-cs"/>
              </a:rPr>
              <a:t>en la curva de correlación</a:t>
            </a:r>
            <a:r>
              <a:rPr lang="es-ES" sz="2000" dirty="0"/>
              <a:t>. </a:t>
            </a:r>
            <a:br>
              <a:rPr lang="es-ES" sz="2000" dirty="0"/>
            </a:br>
            <a:endParaRPr lang="es-ES_tradnl" dirty="0"/>
          </a:p>
        </p:txBody>
      </p:sp>
      <p:sp>
        <p:nvSpPr>
          <p:cNvPr id="3" name="Marcador de contenido 2"/>
          <p:cNvSpPr>
            <a:spLocks noGrp="1"/>
          </p:cNvSpPr>
          <p:nvPr>
            <p:ph idx="1"/>
          </p:nvPr>
        </p:nvSpPr>
        <p:spPr>
          <a:xfrm>
            <a:off x="685801" y="2142067"/>
            <a:ext cx="10984423" cy="4088252"/>
          </a:xfrm>
        </p:spPr>
        <p:txBody>
          <a:bodyPr>
            <a:normAutofit/>
          </a:bodyPr>
          <a:lstStyle/>
          <a:p>
            <a:pPr algn="just"/>
            <a:r>
              <a:rPr lang="es-ES_tradnl" sz="2400" dirty="0"/>
              <a:t>Para obtener una máxima precisión no debe haber ninguna ambigüedad en la detección de la señal y del instante de tiempo y así evitar </a:t>
            </a:r>
            <a:r>
              <a:rPr lang="es-ES" sz="2400" dirty="0"/>
              <a:t>adquisiciones ambiguas debido a múltiples picos en la curva de </a:t>
            </a:r>
            <a:r>
              <a:rPr lang="es-ES" sz="2400" dirty="0" smtClean="0"/>
              <a:t>correlación y evitar </a:t>
            </a:r>
            <a:r>
              <a:rPr lang="es-ES" sz="2400" i="1" dirty="0" smtClean="0"/>
              <a:t>false </a:t>
            </a:r>
            <a:r>
              <a:rPr lang="es-ES" sz="2400" i="1" dirty="0" err="1" smtClean="0"/>
              <a:t>locks</a:t>
            </a:r>
            <a:r>
              <a:rPr lang="es-ES" sz="2400" i="1" dirty="0" smtClean="0"/>
              <a:t>.</a:t>
            </a:r>
            <a:r>
              <a:rPr lang="es-ES_tradnl" sz="2400" dirty="0" smtClean="0"/>
              <a:t> </a:t>
            </a:r>
            <a:endParaRPr lang="es-ES" sz="2400" dirty="0" smtClean="0"/>
          </a:p>
          <a:p>
            <a:pPr algn="just"/>
            <a:r>
              <a:rPr lang="es-ES" sz="2400" dirty="0" smtClean="0"/>
              <a:t>Con el fin de evitar adquisiciones </a:t>
            </a:r>
            <a:r>
              <a:rPr lang="es-ES" sz="2400" dirty="0"/>
              <a:t>ambiguas debido a múltiples picos en la curva de correlación; </a:t>
            </a:r>
            <a:r>
              <a:rPr lang="es-ES" sz="2400" dirty="0" smtClean="0"/>
              <a:t> presentamos una </a:t>
            </a:r>
            <a:r>
              <a:rPr lang="es-ES" sz="2400" dirty="0"/>
              <a:t>forma de cuantificar </a:t>
            </a:r>
            <a:r>
              <a:rPr lang="es-ES" sz="2400" dirty="0" smtClean="0"/>
              <a:t>esto que </a:t>
            </a:r>
            <a:r>
              <a:rPr lang="es-ES" sz="2400" dirty="0"/>
              <a:t>es dar la relación entre el pico principal y </a:t>
            </a:r>
            <a:r>
              <a:rPr lang="es-ES" sz="2400" dirty="0" smtClean="0"/>
              <a:t>el </a:t>
            </a:r>
            <a:r>
              <a:rPr lang="es-ES" sz="2400" dirty="0"/>
              <a:t>conjunto de picos secundarios</a:t>
            </a:r>
            <a:r>
              <a:rPr lang="es-ES" sz="2400" dirty="0" smtClean="0"/>
              <a:t>.</a:t>
            </a:r>
          </a:p>
          <a:p>
            <a:pPr algn="just"/>
            <a:r>
              <a:rPr lang="es-ES" sz="2400" dirty="0" smtClean="0"/>
              <a:t>Para ello calculamos la funci</a:t>
            </a:r>
            <a:r>
              <a:rPr lang="es-ES" sz="2400" dirty="0" smtClean="0"/>
              <a:t>ón de ambigüedad y la curva de correlación y mediante MATLAB medimos el valor de los picos y realizamos una serie de relaciones del pico principal y los picos secundarios</a:t>
            </a:r>
            <a:endParaRPr lang="es-ES_tradnl" sz="2400" dirty="0"/>
          </a:p>
          <a:p>
            <a:endParaRPr lang="es-ES_tradnl" dirty="0"/>
          </a:p>
        </p:txBody>
      </p:sp>
      <p:pic>
        <p:nvPicPr>
          <p:cNvPr id="4" name="Imagen 3"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67015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461" y="609600"/>
            <a:ext cx="11701220" cy="1456267"/>
          </a:xfrm>
        </p:spPr>
        <p:txBody>
          <a:bodyPr/>
          <a:lstStyle/>
          <a:p>
            <a:r>
              <a:rPr lang="es-ES" dirty="0"/>
              <a:t>Cálculo relación de picos en la curva de correlación</a:t>
            </a:r>
            <a:r>
              <a:rPr lang="es-ES" sz="2000" dirty="0"/>
              <a:t>.</a:t>
            </a:r>
            <a:endParaRPr lang="es-ES_tradnl" dirty="0"/>
          </a:p>
        </p:txBody>
      </p:sp>
      <p:sp>
        <p:nvSpPr>
          <p:cNvPr id="3" name="Marcador de contenido 2"/>
          <p:cNvSpPr>
            <a:spLocks noGrp="1"/>
          </p:cNvSpPr>
          <p:nvPr>
            <p:ph idx="1"/>
          </p:nvPr>
        </p:nvSpPr>
        <p:spPr/>
        <p:txBody>
          <a:bodyPr>
            <a:normAutofit/>
          </a:bodyPr>
          <a:lstStyle/>
          <a:p>
            <a:r>
              <a:rPr lang="es-ES_tradnl" sz="2400" dirty="0" err="1" smtClean="0"/>
              <a:t>Funci</a:t>
            </a:r>
            <a:r>
              <a:rPr lang="es-ES" sz="2400" dirty="0" err="1" smtClean="0"/>
              <a:t>ón</a:t>
            </a:r>
            <a:r>
              <a:rPr lang="es-ES" sz="2400" dirty="0" smtClean="0"/>
              <a:t> de ambigüedad de la señal L1C</a:t>
            </a:r>
            <a:endParaRPr lang="es-ES_tradnl" sz="2400" dirty="0"/>
          </a:p>
        </p:txBody>
      </p:sp>
      <p:pic>
        <p:nvPicPr>
          <p:cNvPr id="4" name="Imagen 3"/>
          <p:cNvPicPr/>
          <p:nvPr/>
        </p:nvPicPr>
        <p:blipFill>
          <a:blip r:embed="rId2"/>
          <a:stretch>
            <a:fillRect/>
          </a:stretch>
        </p:blipFill>
        <p:spPr>
          <a:xfrm>
            <a:off x="6816457" y="2142067"/>
            <a:ext cx="4837678" cy="4163911"/>
          </a:xfrm>
          <a:prstGeom prst="rect">
            <a:avLst/>
          </a:prstGeom>
          <a:effectLst>
            <a:outerShdw blurRad="50800" dist="38100" dir="2700000" algn="tl" rotWithShape="0">
              <a:prstClr val="black">
                <a:alpha val="40000"/>
              </a:prstClr>
            </a:outerShdw>
          </a:effectLst>
        </p:spPr>
      </p:pic>
      <p:pic>
        <p:nvPicPr>
          <p:cNvPr id="5" name="Imagen 4"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41524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5464" y="609600"/>
            <a:ext cx="11654725" cy="1456267"/>
          </a:xfrm>
        </p:spPr>
        <p:txBody>
          <a:bodyPr/>
          <a:lstStyle/>
          <a:p>
            <a:r>
              <a:rPr lang="es-ES"/>
              <a:t>Cálculo relación de picos en la curva de correlación</a:t>
            </a:r>
            <a:r>
              <a:rPr lang="es-ES" sz="2000"/>
              <a:t>.</a:t>
            </a:r>
            <a:endParaRPr lang="es-ES_tradnl" dirty="0"/>
          </a:p>
        </p:txBody>
      </p:sp>
      <p:pic>
        <p:nvPicPr>
          <p:cNvPr id="4" name="Marcador de contenido 3"/>
          <p:cNvPicPr>
            <a:picLocks noGrp="1"/>
          </p:cNvPicPr>
          <p:nvPr>
            <p:ph idx="1"/>
          </p:nvPr>
        </p:nvPicPr>
        <p:blipFill>
          <a:blip r:embed="rId2"/>
          <a:stretch>
            <a:fillRect/>
          </a:stretch>
        </p:blipFill>
        <p:spPr>
          <a:xfrm>
            <a:off x="1858263" y="2203530"/>
            <a:ext cx="7786500" cy="4491737"/>
          </a:xfrm>
          <a:prstGeom prst="rect">
            <a:avLst/>
          </a:prstGeom>
          <a:effectLst>
            <a:outerShdw blurRad="50800" dist="38100" dir="2700000" algn="tl" rotWithShape="0">
              <a:prstClr val="black">
                <a:alpha val="40000"/>
              </a:prstClr>
            </a:outerShdw>
          </a:effectLst>
        </p:spPr>
      </p:pic>
      <p:pic>
        <p:nvPicPr>
          <p:cNvPr id="5" name="Imagen 4"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92892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Conclusiones.</a:t>
            </a:r>
            <a:endParaRPr lang="es-ES_tradnl" dirty="0"/>
          </a:p>
        </p:txBody>
      </p:sp>
      <p:sp>
        <p:nvSpPr>
          <p:cNvPr id="3" name="Marcador de contenido 2"/>
          <p:cNvSpPr>
            <a:spLocks noGrp="1"/>
          </p:cNvSpPr>
          <p:nvPr>
            <p:ph idx="1"/>
          </p:nvPr>
        </p:nvSpPr>
        <p:spPr/>
        <p:txBody>
          <a:bodyPr>
            <a:normAutofit/>
          </a:bodyPr>
          <a:lstStyle/>
          <a:p>
            <a:r>
              <a:rPr lang="es-ES_tradnl" sz="2400" dirty="0" smtClean="0"/>
              <a:t>Se han desarrollado una GUI en MATLAB que mediante las tres aplicaciones desarrolladas </a:t>
            </a:r>
            <a:r>
              <a:rPr lang="es-ES" sz="2400" dirty="0"/>
              <a:t>representar y </a:t>
            </a:r>
            <a:r>
              <a:rPr lang="es-ES" sz="2400" dirty="0" smtClean="0"/>
              <a:t>analiza </a:t>
            </a:r>
            <a:r>
              <a:rPr lang="es-ES" sz="2400" dirty="0"/>
              <a:t>las características y prestaciones básicas de las señales GNSS </a:t>
            </a:r>
            <a:r>
              <a:rPr lang="es-ES" sz="2400" dirty="0" smtClean="0"/>
              <a:t>modernizadas del sistema GPS: L1C. L2C y L5.</a:t>
            </a:r>
          </a:p>
          <a:p>
            <a:r>
              <a:rPr lang="es-ES" sz="2400" dirty="0" smtClean="0"/>
              <a:t>Se ha aprendido a realizar interfaces en MATLAB y a analizar y entender el material de apoyo aportado en el enunciado.</a:t>
            </a:r>
          </a:p>
          <a:p>
            <a:r>
              <a:rPr lang="es-ES" sz="2400" dirty="0" smtClean="0"/>
              <a:t>Se han reforzado e incluso aumentado los conocimientos de sistemas GNSS vistos durante la realizaci</a:t>
            </a:r>
            <a:r>
              <a:rPr lang="es-ES" sz="2400" dirty="0" smtClean="0"/>
              <a:t>ón de los estudios del Master de Telecomunicaciones.</a:t>
            </a:r>
            <a:r>
              <a:rPr lang="es-ES" sz="2400" dirty="0" smtClean="0"/>
              <a:t> </a:t>
            </a:r>
            <a:endParaRPr lang="es-ES_tradnl" sz="2400"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04401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Trabajo futuro</a:t>
            </a:r>
            <a:endParaRPr lang="es-ES_tradnl" dirty="0"/>
          </a:p>
        </p:txBody>
      </p:sp>
      <p:sp>
        <p:nvSpPr>
          <p:cNvPr id="3" name="Marcador de contenido 2"/>
          <p:cNvSpPr>
            <a:spLocks noGrp="1"/>
          </p:cNvSpPr>
          <p:nvPr>
            <p:ph idx="1"/>
          </p:nvPr>
        </p:nvSpPr>
        <p:spPr>
          <a:xfrm>
            <a:off x="294469" y="1921790"/>
            <a:ext cx="11716718" cy="4788976"/>
          </a:xfrm>
        </p:spPr>
        <p:txBody>
          <a:bodyPr>
            <a:noAutofit/>
          </a:bodyPr>
          <a:lstStyle/>
          <a:p>
            <a:pPr lvl="0" algn="just"/>
            <a:r>
              <a:rPr lang="es-ES_tradnl" sz="2400" dirty="0"/>
              <a:t>Se pueden y deben añadir nuevas señales de otros sistemas para completar los análisis con todas las </a:t>
            </a:r>
            <a:r>
              <a:rPr lang="es-ES_tradnl" sz="2400" dirty="0" smtClean="0"/>
              <a:t>señales GNSS </a:t>
            </a:r>
            <a:r>
              <a:rPr lang="es-ES_tradnl" sz="2400" dirty="0"/>
              <a:t>disponibles y poder comparar todas sus prestaciones: </a:t>
            </a:r>
            <a:r>
              <a:rPr lang="es-ES" sz="2400" dirty="0" smtClean="0"/>
              <a:t>Señales </a:t>
            </a:r>
            <a:r>
              <a:rPr lang="es-ES" sz="2400" dirty="0"/>
              <a:t>de </a:t>
            </a:r>
            <a:r>
              <a:rPr lang="es-ES" sz="2400" dirty="0" err="1" smtClean="0"/>
              <a:t>Beidou</a:t>
            </a:r>
            <a:r>
              <a:rPr lang="es-ES" sz="2400" dirty="0" smtClean="0"/>
              <a:t>, Señales </a:t>
            </a:r>
            <a:r>
              <a:rPr lang="es-ES" sz="2400" dirty="0"/>
              <a:t>de </a:t>
            </a:r>
            <a:r>
              <a:rPr lang="es-ES" sz="2400" dirty="0" err="1" smtClean="0"/>
              <a:t>Glonass</a:t>
            </a:r>
            <a:r>
              <a:rPr lang="es-ES" sz="2400" dirty="0" smtClean="0"/>
              <a:t>, Señales </a:t>
            </a:r>
            <a:r>
              <a:rPr lang="es-ES" sz="2400" dirty="0"/>
              <a:t>de </a:t>
            </a:r>
            <a:r>
              <a:rPr lang="es-ES" sz="2400" dirty="0" smtClean="0"/>
              <a:t>INRSS y Señales </a:t>
            </a:r>
            <a:r>
              <a:rPr lang="es-ES" sz="2400" dirty="0"/>
              <a:t>de QZSS</a:t>
            </a:r>
            <a:endParaRPr lang="es-ES_tradnl" sz="2400" dirty="0"/>
          </a:p>
          <a:p>
            <a:pPr lvl="0" algn="just"/>
            <a:r>
              <a:rPr lang="es-ES_tradnl" sz="2400" dirty="0"/>
              <a:t>Se pueden añadir nuevas funciones a medida que se vayan </a:t>
            </a:r>
            <a:r>
              <a:rPr lang="es-ES_tradnl" sz="2400" dirty="0" smtClean="0"/>
              <a:t>desarrollando </a:t>
            </a:r>
            <a:r>
              <a:rPr lang="es-ES_tradnl" sz="2400" dirty="0"/>
              <a:t>nuevas versiones de </a:t>
            </a:r>
            <a:r>
              <a:rPr lang="es-ES_tradnl" sz="2400" dirty="0" smtClean="0"/>
              <a:t>Matlab. </a:t>
            </a:r>
          </a:p>
          <a:p>
            <a:pPr lvl="0" algn="just"/>
            <a:r>
              <a:rPr lang="es-ES_tradnl" sz="2400" dirty="0" smtClean="0"/>
              <a:t>Mejora del tiempo </a:t>
            </a:r>
            <a:r>
              <a:rPr lang="es-ES_tradnl" sz="2400" dirty="0"/>
              <a:t>de ejecución </a:t>
            </a:r>
            <a:r>
              <a:rPr lang="es-ES_tradnl" sz="2400" dirty="0" smtClean="0"/>
              <a:t>de las representaciones y </a:t>
            </a:r>
            <a:r>
              <a:rPr lang="es-ES_tradnl" sz="2400" dirty="0" err="1" smtClean="0"/>
              <a:t>an</a:t>
            </a:r>
            <a:r>
              <a:rPr lang="es-ES" sz="2400" dirty="0" smtClean="0"/>
              <a:t>á</a:t>
            </a:r>
            <a:r>
              <a:rPr lang="es-ES_tradnl" sz="2400" dirty="0" smtClean="0"/>
              <a:t>lisis. Sería </a:t>
            </a:r>
            <a:r>
              <a:rPr lang="es-ES_tradnl" sz="2400" dirty="0"/>
              <a:t>muy interesante realizar esta interfaz gráfica en otros lenguajes más rápidos, potentes y no tan limitados como Matlab, por ejemplo, en C/C++; u otros lenguajes de programación que pudiesen procesar las señales un tiempo real.</a:t>
            </a:r>
          </a:p>
          <a:p>
            <a:pPr lvl="0" algn="just"/>
            <a:r>
              <a:rPr lang="es-ES_tradnl" sz="2400" dirty="0"/>
              <a:t>Se podría añadir el guardado y carda de parámetros, configuraciones de análisis para agilizar el tratamiento de los mismos. </a:t>
            </a:r>
            <a:endParaRPr lang="es-ES_tradnl" sz="2400" dirty="0"/>
          </a:p>
        </p:txBody>
      </p:sp>
      <p:pic>
        <p:nvPicPr>
          <p:cNvPr id="4" name="Imagen 3"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63098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_tradnl" sz="2800" dirty="0" smtClean="0"/>
              <a:t>Gracias por su </a:t>
            </a:r>
            <a:r>
              <a:rPr lang="es-ES_tradnl" sz="2800" dirty="0" err="1" smtClean="0"/>
              <a:t>atenci</a:t>
            </a:r>
            <a:r>
              <a:rPr lang="es-ES" sz="2800" dirty="0" err="1" smtClean="0"/>
              <a:t>ón</a:t>
            </a:r>
            <a:r>
              <a:rPr lang="es-ES" sz="2800" dirty="0" smtClean="0"/>
              <a:t>.</a:t>
            </a:r>
            <a:endParaRPr lang="es-ES_tradnl" sz="2800"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58870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Contenido</a:t>
            </a:r>
            <a:endParaRPr lang="es-ES_tradnl" dirty="0"/>
          </a:p>
        </p:txBody>
      </p:sp>
      <p:sp>
        <p:nvSpPr>
          <p:cNvPr id="3" name="Marcador de contenido 2"/>
          <p:cNvSpPr>
            <a:spLocks noGrp="1"/>
          </p:cNvSpPr>
          <p:nvPr>
            <p:ph idx="1"/>
          </p:nvPr>
        </p:nvSpPr>
        <p:spPr/>
        <p:txBody>
          <a:bodyPr>
            <a:noAutofit/>
          </a:bodyPr>
          <a:lstStyle/>
          <a:p>
            <a:r>
              <a:rPr lang="es-ES_tradnl" sz="2400" b="1" dirty="0" smtClean="0"/>
              <a:t>Proyecto.</a:t>
            </a:r>
          </a:p>
          <a:p>
            <a:pPr lvl="1"/>
            <a:r>
              <a:rPr lang="es-ES_tradnl" sz="2000" b="1" dirty="0" smtClean="0"/>
              <a:t>Objetivos</a:t>
            </a:r>
          </a:p>
          <a:p>
            <a:pPr lvl="1"/>
            <a:r>
              <a:rPr lang="es-ES_tradnl" sz="2000" b="1" dirty="0" smtClean="0"/>
              <a:t>Estructura.</a:t>
            </a:r>
          </a:p>
          <a:p>
            <a:pPr lvl="1"/>
            <a:r>
              <a:rPr lang="es-ES_tradnl" sz="2000" b="1" dirty="0" smtClean="0"/>
              <a:t>Entregables.</a:t>
            </a:r>
          </a:p>
          <a:p>
            <a:r>
              <a:rPr lang="es-ES_tradnl" sz="2400" b="1" dirty="0" smtClean="0"/>
              <a:t>Aplicación de </a:t>
            </a:r>
            <a:r>
              <a:rPr lang="es-ES_tradnl" sz="2400" b="1" dirty="0" err="1" smtClean="0"/>
              <a:t>an</a:t>
            </a:r>
            <a:r>
              <a:rPr lang="es-ES" sz="2400" b="1" dirty="0" smtClean="0"/>
              <a:t>á</a:t>
            </a:r>
            <a:r>
              <a:rPr lang="es-ES_tradnl" sz="2400" b="1" dirty="0" smtClean="0"/>
              <a:t>lisis y comparación de Anchos de banda RMS.</a:t>
            </a:r>
          </a:p>
          <a:p>
            <a:r>
              <a:rPr lang="es-ES_tradnl" sz="2400" b="1" dirty="0" smtClean="0"/>
              <a:t>Aplicación de </a:t>
            </a:r>
            <a:r>
              <a:rPr lang="es-ES_tradnl" sz="2400" b="1" dirty="0" err="1" smtClean="0"/>
              <a:t>an</a:t>
            </a:r>
            <a:r>
              <a:rPr lang="es-ES" sz="2400" b="1" dirty="0" smtClean="0"/>
              <a:t>á</a:t>
            </a:r>
            <a:r>
              <a:rPr lang="es-ES_tradnl" sz="2400" b="1" dirty="0" smtClean="0"/>
              <a:t>lisis y comparación</a:t>
            </a:r>
            <a:r>
              <a:rPr lang="es-ES" sz="2400" b="1" dirty="0" smtClean="0"/>
              <a:t> de </a:t>
            </a:r>
            <a:r>
              <a:rPr lang="es-ES" sz="2400" b="1" dirty="0" err="1" smtClean="0"/>
              <a:t>Multipath</a:t>
            </a:r>
            <a:r>
              <a:rPr lang="es-ES" sz="2400" b="1" dirty="0" smtClean="0"/>
              <a:t> </a:t>
            </a:r>
            <a:r>
              <a:rPr lang="es-ES" sz="2400" b="1" dirty="0" err="1" smtClean="0"/>
              <a:t>envelope</a:t>
            </a:r>
            <a:r>
              <a:rPr lang="es-ES" sz="2400" b="1" dirty="0" smtClean="0"/>
              <a:t>.</a:t>
            </a:r>
          </a:p>
          <a:p>
            <a:r>
              <a:rPr lang="es-ES" sz="2400" b="1" dirty="0" smtClean="0"/>
              <a:t>Aplicación de función de ambigüedad y relación de picos.</a:t>
            </a:r>
          </a:p>
          <a:p>
            <a:r>
              <a:rPr lang="es-ES" sz="2400" b="1" dirty="0" smtClean="0"/>
              <a:t>Conclusiones.</a:t>
            </a:r>
            <a:endParaRPr lang="es-ES_tradnl" sz="2400" b="1"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62712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Proyecto: Objetivos</a:t>
            </a:r>
            <a:endParaRPr lang="es-ES_tradnl" dirty="0"/>
          </a:p>
        </p:txBody>
      </p:sp>
      <p:sp>
        <p:nvSpPr>
          <p:cNvPr id="3" name="Marcador de contenido 2"/>
          <p:cNvSpPr>
            <a:spLocks noGrp="1"/>
          </p:cNvSpPr>
          <p:nvPr>
            <p:ph idx="1"/>
          </p:nvPr>
        </p:nvSpPr>
        <p:spPr/>
        <p:txBody>
          <a:bodyPr>
            <a:normAutofit/>
          </a:bodyPr>
          <a:lstStyle/>
          <a:p>
            <a:r>
              <a:rPr lang="es-ES_tradnl" sz="2400" dirty="0" smtClean="0"/>
              <a:t>El principal objetivo del trabajo fin de m</a:t>
            </a:r>
            <a:r>
              <a:rPr lang="es-ES" sz="2400" dirty="0" smtClean="0"/>
              <a:t>á</a:t>
            </a:r>
            <a:r>
              <a:rPr lang="es-ES_tradnl" sz="2400" dirty="0" err="1" smtClean="0"/>
              <a:t>ster</a:t>
            </a:r>
            <a:r>
              <a:rPr lang="es-ES_tradnl" sz="2400" dirty="0" smtClean="0"/>
              <a:t> es el de desarrollar una GUI en MATLAB que permita representar y analizar las </a:t>
            </a:r>
            <a:r>
              <a:rPr lang="es-ES_tradnl" sz="2400" dirty="0" err="1" smtClean="0"/>
              <a:t>caracter</a:t>
            </a:r>
            <a:r>
              <a:rPr lang="es-ES" sz="2400" dirty="0" smtClean="0"/>
              <a:t>í</a:t>
            </a:r>
            <a:r>
              <a:rPr lang="es-ES_tradnl" sz="2400" dirty="0" err="1" smtClean="0"/>
              <a:t>sticas</a:t>
            </a:r>
            <a:r>
              <a:rPr lang="es-ES_tradnl" sz="2400" dirty="0" smtClean="0"/>
              <a:t> y prestaciones b</a:t>
            </a:r>
            <a:r>
              <a:rPr lang="es-ES" sz="2400" dirty="0" err="1" smtClean="0"/>
              <a:t>ásicas</a:t>
            </a:r>
            <a:r>
              <a:rPr lang="es-ES" sz="2400" dirty="0" smtClean="0"/>
              <a:t> de las señales GNSS modernizadas.</a:t>
            </a:r>
          </a:p>
          <a:p>
            <a:pPr lvl="1"/>
            <a:r>
              <a:rPr lang="es-ES" sz="2000" dirty="0" smtClean="0"/>
              <a:t>Comparador del ancho de banda efectivo o RMS.</a:t>
            </a:r>
          </a:p>
          <a:p>
            <a:pPr lvl="1"/>
            <a:r>
              <a:rPr lang="es-ES" sz="2000" dirty="0" smtClean="0"/>
              <a:t>Cálculo de la envolvente </a:t>
            </a:r>
            <a:r>
              <a:rPr lang="es-ES" sz="2000" dirty="0" err="1" smtClean="0"/>
              <a:t>Multipath</a:t>
            </a:r>
            <a:r>
              <a:rPr lang="es-ES" sz="2000" dirty="0" smtClean="0"/>
              <a:t> </a:t>
            </a:r>
            <a:r>
              <a:rPr lang="es-ES" sz="2000" dirty="0" err="1" smtClean="0"/>
              <a:t>envelope</a:t>
            </a:r>
            <a:r>
              <a:rPr lang="es-ES" sz="2000" dirty="0" smtClean="0"/>
              <a:t>.</a:t>
            </a:r>
          </a:p>
          <a:p>
            <a:pPr lvl="1"/>
            <a:r>
              <a:rPr lang="es-ES" sz="2000" dirty="0" smtClean="0"/>
              <a:t>Cálculo de la relación picos en la curva de correlación. </a:t>
            </a:r>
          </a:p>
          <a:p>
            <a:pPr lvl="1"/>
            <a:endParaRPr lang="es-ES" sz="2000" dirty="0" smtClean="0"/>
          </a:p>
          <a:p>
            <a:endParaRPr lang="es-ES_tradnl" sz="2400"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39319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Proyecto: estructura</a:t>
            </a:r>
            <a:endParaRPr lang="es-ES_tradnl" dirty="0"/>
          </a:p>
        </p:txBody>
      </p:sp>
      <p:sp>
        <p:nvSpPr>
          <p:cNvPr id="3" name="Marcador de contenido 2"/>
          <p:cNvSpPr>
            <a:spLocks noGrp="1"/>
          </p:cNvSpPr>
          <p:nvPr>
            <p:ph idx="1"/>
          </p:nvPr>
        </p:nvSpPr>
        <p:spPr>
          <a:xfrm>
            <a:off x="685801" y="2142067"/>
            <a:ext cx="11139406" cy="3649133"/>
          </a:xfrm>
        </p:spPr>
        <p:txBody>
          <a:bodyPr/>
          <a:lstStyle/>
          <a:p>
            <a:r>
              <a:rPr lang="es-ES_tradnl" sz="2400" b="1" dirty="0" smtClean="0"/>
              <a:t>Para el desarrollo de cada aplicación  se ha estructurado de la siguiente forma:</a:t>
            </a:r>
          </a:p>
          <a:p>
            <a:pPr lvl="1"/>
            <a:r>
              <a:rPr lang="es-ES_tradnl" sz="2400" b="1" dirty="0" smtClean="0"/>
              <a:t>Conceptos te</a:t>
            </a:r>
            <a:r>
              <a:rPr lang="es-ES" sz="2400" b="1" dirty="0" err="1" smtClean="0"/>
              <a:t>ó</a:t>
            </a:r>
            <a:r>
              <a:rPr lang="es-ES_tradnl" sz="2400" b="1" dirty="0" smtClean="0"/>
              <a:t>ricos.</a:t>
            </a:r>
          </a:p>
          <a:p>
            <a:pPr lvl="1"/>
            <a:r>
              <a:rPr lang="es-ES_tradnl" sz="2400" b="1" dirty="0" err="1" smtClean="0"/>
              <a:t>Implementaci</a:t>
            </a:r>
            <a:r>
              <a:rPr lang="es-ES" sz="2400" b="1" dirty="0" err="1" smtClean="0"/>
              <a:t>ón</a:t>
            </a:r>
            <a:r>
              <a:rPr lang="es-ES" sz="2400" b="1" dirty="0" smtClean="0"/>
              <a:t> de la solución en MATLAB.</a:t>
            </a:r>
          </a:p>
          <a:p>
            <a:pPr lvl="1"/>
            <a:r>
              <a:rPr lang="es-ES" sz="2400" b="1" dirty="0" smtClean="0"/>
              <a:t>Interpretación de los resultados.</a:t>
            </a:r>
            <a:endParaRPr lang="es-ES_tradnl" sz="2400" b="1" dirty="0" smtClean="0"/>
          </a:p>
          <a:p>
            <a:pPr lvl="1"/>
            <a:endParaRPr lang="es-ES_tradnl"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31697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err="1" smtClean="0"/>
              <a:t>Documentaci</a:t>
            </a:r>
            <a:r>
              <a:rPr lang="es-ES" dirty="0" err="1" smtClean="0"/>
              <a:t>ón</a:t>
            </a:r>
            <a:r>
              <a:rPr lang="es-ES" dirty="0" smtClean="0"/>
              <a:t> generada</a:t>
            </a:r>
            <a:endParaRPr lang="es-ES_tradnl" dirty="0"/>
          </a:p>
        </p:txBody>
      </p:sp>
      <p:sp>
        <p:nvSpPr>
          <p:cNvPr id="3" name="Marcador de contenido 2"/>
          <p:cNvSpPr>
            <a:spLocks noGrp="1"/>
          </p:cNvSpPr>
          <p:nvPr>
            <p:ph idx="1"/>
          </p:nvPr>
        </p:nvSpPr>
        <p:spPr/>
        <p:txBody>
          <a:bodyPr>
            <a:normAutofit/>
          </a:bodyPr>
          <a:lstStyle/>
          <a:p>
            <a:r>
              <a:rPr lang="es-ES_tradnl" sz="2400" dirty="0" smtClean="0"/>
              <a:t>Memoria del proyecto, donde se explica con detenimiento el desarrollo de la interfaz grafica de usuario HERMES.</a:t>
            </a:r>
          </a:p>
          <a:p>
            <a:r>
              <a:rPr lang="es-ES_tradnl" sz="2400" dirty="0" smtClean="0"/>
              <a:t>C</a:t>
            </a:r>
            <a:r>
              <a:rPr lang="es-ES" sz="2400" dirty="0" err="1" smtClean="0"/>
              <a:t>ó</a:t>
            </a:r>
            <a:r>
              <a:rPr lang="es-ES_tradnl" sz="2400" dirty="0" smtClean="0"/>
              <a:t>digo fuente del la interfaz grafica de usuario: lanzador y aplicaciones.</a:t>
            </a:r>
          </a:p>
          <a:p>
            <a:r>
              <a:rPr lang="es-ES_tradnl" sz="2400" dirty="0" err="1" smtClean="0"/>
              <a:t>Presentaci</a:t>
            </a:r>
            <a:r>
              <a:rPr lang="es-ES" sz="2400" dirty="0" err="1" smtClean="0"/>
              <a:t>ón</a:t>
            </a:r>
            <a:r>
              <a:rPr lang="es-ES" sz="2400" dirty="0" smtClean="0"/>
              <a:t>.</a:t>
            </a:r>
          </a:p>
          <a:p>
            <a:r>
              <a:rPr lang="es-ES" sz="2400" dirty="0" smtClean="0"/>
              <a:t>Video presentación.</a:t>
            </a:r>
            <a:endParaRPr lang="es-ES_tradnl" sz="2400" dirty="0"/>
          </a:p>
        </p:txBody>
      </p:sp>
      <p:pic>
        <p:nvPicPr>
          <p:cNvPr id="4" name="Imagen 3" descr="ogo UO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44193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237641"/>
            <a:ext cx="10131425" cy="1456267"/>
          </a:xfrm>
        </p:spPr>
        <p:txBody>
          <a:bodyPr/>
          <a:lstStyle/>
          <a:p>
            <a:r>
              <a:rPr lang="es-ES" dirty="0"/>
              <a:t>Comparador </a:t>
            </a:r>
            <a:r>
              <a:rPr lang="es-ES_tradnl" dirty="0" smtClean="0"/>
              <a:t>del ancho de banda </a:t>
            </a:r>
            <a:r>
              <a:rPr lang="es-ES_tradnl" dirty="0" err="1" smtClean="0"/>
              <a:t>rms</a:t>
            </a:r>
            <a:endParaRPr lang="es-ES_tradnl" dirty="0"/>
          </a:p>
        </p:txBody>
      </p:sp>
      <p:sp>
        <p:nvSpPr>
          <p:cNvPr id="3" name="Marcador de contenido 2"/>
          <p:cNvSpPr>
            <a:spLocks noGrp="1"/>
          </p:cNvSpPr>
          <p:nvPr>
            <p:ph idx="1"/>
          </p:nvPr>
        </p:nvSpPr>
        <p:spPr>
          <a:xfrm>
            <a:off x="685801" y="1537632"/>
            <a:ext cx="10131425" cy="3649133"/>
          </a:xfrm>
        </p:spPr>
        <p:txBody>
          <a:bodyPr/>
          <a:lstStyle/>
          <a:p>
            <a:pPr algn="just"/>
            <a:r>
              <a:rPr lang="es-ES_tradnl" sz="2400" dirty="0" smtClean="0"/>
              <a:t>Para ayudar a un mejor análisis al poder comparar anchos de banda de señales GNSS de su espectro en frecuencias complementándolo con el espectro de estas con el c</a:t>
            </a:r>
            <a:r>
              <a:rPr lang="es-ES" sz="2400" dirty="0" smtClean="0"/>
              <a:t>á</a:t>
            </a:r>
            <a:r>
              <a:rPr lang="es-ES_tradnl" sz="2400" dirty="0" err="1" smtClean="0"/>
              <a:t>lculo</a:t>
            </a:r>
            <a:r>
              <a:rPr lang="es-ES_tradnl" sz="2400" dirty="0" smtClean="0"/>
              <a:t> del ancho de banda efectivo o RMS (</a:t>
            </a:r>
            <a:r>
              <a:rPr lang="es-ES_tradnl" sz="2400" dirty="0" err="1" smtClean="0"/>
              <a:t>Root</a:t>
            </a:r>
            <a:r>
              <a:rPr lang="es-ES_tradnl" sz="2400" dirty="0" smtClean="0"/>
              <a:t> Mean </a:t>
            </a:r>
            <a:r>
              <a:rPr lang="es-ES_tradnl" sz="2400" dirty="0" err="1" smtClean="0"/>
              <a:t>Square</a:t>
            </a:r>
            <a:r>
              <a:rPr lang="es-ES_tradnl" sz="2400" dirty="0" smtClean="0"/>
              <a:t>)</a:t>
            </a:r>
          </a:p>
          <a:p>
            <a:endParaRPr lang="es-ES_tradnl" dirty="0" smtClean="0"/>
          </a:p>
          <a:p>
            <a:pPr marL="0" indent="0">
              <a:buNone/>
            </a:pPr>
            <a:endParaRPr lang="es-ES_tradnl" dirty="0"/>
          </a:p>
          <a:p>
            <a:pPr marL="0" indent="0">
              <a:buNone/>
            </a:pPr>
            <a:endParaRPr lang="es-ES_tradnl" dirty="0" smtClean="0"/>
          </a:p>
          <a:p>
            <a:pPr marL="0" indent="0">
              <a:buNone/>
            </a:pPr>
            <a:endParaRPr lang="es-ES_tradnl" dirty="0"/>
          </a:p>
          <a:p>
            <a:pPr marL="0" indent="0">
              <a:buNone/>
            </a:pPr>
            <a:endParaRPr lang="es-ES_tradnl" dirty="0" smtClean="0"/>
          </a:p>
          <a:p>
            <a:pPr marL="0" indent="0">
              <a:buNone/>
            </a:pPr>
            <a:endParaRPr lang="es-ES_tradnl" dirty="0"/>
          </a:p>
        </p:txBody>
      </p:sp>
      <p:pic>
        <p:nvPicPr>
          <p:cNvPr id="4" name="Imagen 3"/>
          <p:cNvPicPr>
            <a:picLocks noChangeAspect="1"/>
          </p:cNvPicPr>
          <p:nvPr/>
        </p:nvPicPr>
        <p:blipFill>
          <a:blip r:embed="rId3"/>
          <a:stretch>
            <a:fillRect/>
          </a:stretch>
        </p:blipFill>
        <p:spPr>
          <a:xfrm>
            <a:off x="7177814" y="3153894"/>
            <a:ext cx="4030098" cy="3168216"/>
          </a:xfrm>
          <a:prstGeom prst="rect">
            <a:avLst/>
          </a:prstGeom>
        </p:spPr>
      </p:pic>
      <p:pic>
        <p:nvPicPr>
          <p:cNvPr id="5" name="Imagen 4"/>
          <p:cNvPicPr>
            <a:picLocks noChangeAspect="1"/>
          </p:cNvPicPr>
          <p:nvPr/>
        </p:nvPicPr>
        <p:blipFill>
          <a:blip r:embed="rId4"/>
          <a:stretch>
            <a:fillRect/>
          </a:stretch>
        </p:blipFill>
        <p:spPr>
          <a:xfrm>
            <a:off x="1076486" y="3153894"/>
            <a:ext cx="4053453" cy="3168216"/>
          </a:xfrm>
          <a:prstGeom prst="rect">
            <a:avLst/>
          </a:prstGeom>
        </p:spPr>
      </p:pic>
      <p:sp>
        <p:nvSpPr>
          <p:cNvPr id="6" name="Flecha izquierda y derecha 5"/>
          <p:cNvSpPr/>
          <p:nvPr/>
        </p:nvSpPr>
        <p:spPr>
          <a:xfrm>
            <a:off x="5253925" y="4231026"/>
            <a:ext cx="1827922" cy="728420"/>
          </a:xfrm>
          <a:prstGeom prst="lef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Imagen 7" descr="ogo UO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34296" y="237641"/>
            <a:ext cx="904823" cy="597530"/>
          </a:xfrm>
          <a:prstGeom prst="rect">
            <a:avLst/>
          </a:prstGeom>
          <a:noFill/>
          <a:ln>
            <a:noFill/>
          </a:ln>
        </p:spPr>
      </p:pic>
    </p:spTree>
    <p:extLst>
      <p:ext uri="{BB962C8B-B14F-4D97-AF65-F5344CB8AC3E}">
        <p14:creationId xmlns:p14="http://schemas.microsoft.com/office/powerpoint/2010/main" val="175624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09601"/>
            <a:ext cx="10131425" cy="1456267"/>
          </a:xfrm>
        </p:spPr>
        <p:txBody>
          <a:bodyPr/>
          <a:lstStyle/>
          <a:p>
            <a:r>
              <a:rPr lang="es-ES" dirty="0"/>
              <a:t>Comparador </a:t>
            </a:r>
            <a:r>
              <a:rPr lang="es-ES_tradnl" dirty="0" smtClean="0"/>
              <a:t>del </a:t>
            </a:r>
            <a:r>
              <a:rPr lang="es-ES_tradnl" dirty="0"/>
              <a:t>ancho de banda </a:t>
            </a:r>
            <a:r>
              <a:rPr lang="es-ES_tradnl" dirty="0" err="1"/>
              <a:t>rms</a:t>
            </a:r>
            <a:endParaRPr lang="es-ES_tradnl" dirty="0"/>
          </a:p>
        </p:txBody>
      </p:sp>
      <p:sp>
        <p:nvSpPr>
          <p:cNvPr id="3" name="Marcador de contenido 2"/>
          <p:cNvSpPr>
            <a:spLocks noGrp="1"/>
          </p:cNvSpPr>
          <p:nvPr>
            <p:ph idx="1"/>
          </p:nvPr>
        </p:nvSpPr>
        <p:spPr>
          <a:xfrm>
            <a:off x="685801" y="1890793"/>
            <a:ext cx="11371880" cy="4293033"/>
          </a:xfrm>
        </p:spPr>
        <p:txBody>
          <a:bodyPr>
            <a:normAutofit/>
          </a:bodyPr>
          <a:lstStyle/>
          <a:p>
            <a:pPr algn="just"/>
            <a:r>
              <a:rPr lang="es-ES_tradnl" sz="2400" dirty="0" smtClean="0"/>
              <a:t>Para el c</a:t>
            </a:r>
            <a:r>
              <a:rPr lang="es-ES" sz="2400" dirty="0" err="1" smtClean="0"/>
              <a:t>álculo</a:t>
            </a:r>
            <a:r>
              <a:rPr lang="es-ES" sz="2400" dirty="0" smtClean="0"/>
              <a:t> del ancho de banda efectivo o ancho de banda </a:t>
            </a:r>
            <a:r>
              <a:rPr lang="es-ES" sz="2400" dirty="0" err="1" smtClean="0"/>
              <a:t>cuadratico</a:t>
            </a:r>
            <a:r>
              <a:rPr lang="es-ES" sz="2400" dirty="0" smtClean="0"/>
              <a:t> medio se ha realizado mediante las expresiones de la cota de </a:t>
            </a:r>
            <a:r>
              <a:rPr lang="es-ES" sz="2400" dirty="0" err="1" smtClean="0"/>
              <a:t>Cramèr-Rao</a:t>
            </a:r>
            <a:r>
              <a:rPr lang="es-ES" sz="2400" dirty="0" smtClean="0"/>
              <a:t> y el ancho de banda de </a:t>
            </a:r>
            <a:r>
              <a:rPr lang="es-ES" sz="2400" dirty="0" err="1" smtClean="0"/>
              <a:t>Gabor</a:t>
            </a:r>
            <a:r>
              <a:rPr lang="es-ES" sz="2400" dirty="0" smtClean="0"/>
              <a:t>.</a:t>
            </a:r>
          </a:p>
          <a:p>
            <a:pPr algn="just"/>
            <a:r>
              <a:rPr lang="es-ES" sz="2400" dirty="0" smtClean="0"/>
              <a:t>La Cota </a:t>
            </a:r>
            <a:r>
              <a:rPr lang="es-ES" sz="2400" dirty="0"/>
              <a:t>de </a:t>
            </a:r>
            <a:r>
              <a:rPr lang="es-ES" sz="2400" dirty="0" err="1"/>
              <a:t>Cramèr-Rao</a:t>
            </a:r>
            <a:r>
              <a:rPr lang="es-ES" sz="2400" dirty="0"/>
              <a:t> </a:t>
            </a:r>
            <a:r>
              <a:rPr lang="es-ES" sz="2400" dirty="0" smtClean="0"/>
              <a:t>nos indica </a:t>
            </a:r>
            <a:r>
              <a:rPr lang="es-ES" sz="2400" dirty="0"/>
              <a:t>acerca de la mejor </a:t>
            </a:r>
            <a:r>
              <a:rPr lang="es-ES" sz="2400" dirty="0" err="1"/>
              <a:t>precisión</a:t>
            </a:r>
            <a:r>
              <a:rPr lang="es-ES" sz="2400" dirty="0"/>
              <a:t> que puede obtenerse en la </a:t>
            </a:r>
            <a:r>
              <a:rPr lang="es-ES" sz="2400" dirty="0" err="1" smtClean="0"/>
              <a:t>estimación</a:t>
            </a:r>
            <a:r>
              <a:rPr lang="es-ES" sz="2400" dirty="0" smtClean="0"/>
              <a:t> </a:t>
            </a:r>
            <a:r>
              <a:rPr lang="es-ES" sz="2400" dirty="0"/>
              <a:t>del tiempo de </a:t>
            </a:r>
            <a:r>
              <a:rPr lang="es-ES" sz="2400" dirty="0" smtClean="0"/>
              <a:t>retardo, la </a:t>
            </a:r>
            <a:r>
              <a:rPr lang="es-ES" sz="2400" dirty="0"/>
              <a:t>cual puede entenderse como una cota inferior en la varianza de cualquier </a:t>
            </a:r>
            <a:r>
              <a:rPr lang="es-ES" sz="2400" dirty="0" smtClean="0"/>
              <a:t>estimador </a:t>
            </a:r>
            <a:r>
              <a:rPr lang="es-ES" sz="2400" dirty="0" err="1"/>
              <a:t>insesgado</a:t>
            </a:r>
            <a:r>
              <a:rPr lang="es-ES" sz="2400" dirty="0"/>
              <a:t>. </a:t>
            </a:r>
            <a:endParaRPr lang="es-ES" sz="2400" dirty="0"/>
          </a:p>
          <a:p>
            <a:endParaRPr lang="es-ES_tradnl" dirty="0"/>
          </a:p>
        </p:txBody>
      </p:sp>
      <p:pic>
        <p:nvPicPr>
          <p:cNvPr id="4" name="Imagen 3"/>
          <p:cNvPicPr>
            <a:picLocks noChangeAspect="1"/>
          </p:cNvPicPr>
          <p:nvPr/>
        </p:nvPicPr>
        <p:blipFill>
          <a:blip r:embed="rId3"/>
          <a:stretch>
            <a:fillRect/>
          </a:stretch>
        </p:blipFill>
        <p:spPr>
          <a:xfrm>
            <a:off x="4440372" y="5218626"/>
            <a:ext cx="2908300" cy="965200"/>
          </a:xfrm>
          <a:prstGeom prst="rect">
            <a:avLst/>
          </a:prstGeom>
        </p:spPr>
      </p:pic>
      <p:pic>
        <p:nvPicPr>
          <p:cNvPr id="7" name="Imagen 6" descr="ogo UO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30069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a:t>
            </a:r>
            <a:r>
              <a:rPr lang="es-ES_tradnl" dirty="0" smtClean="0"/>
              <a:t>del </a:t>
            </a:r>
            <a:r>
              <a:rPr lang="es-ES_tradnl" dirty="0"/>
              <a:t>ancho de banda </a:t>
            </a:r>
            <a:r>
              <a:rPr lang="es-ES_tradnl" dirty="0" err="1"/>
              <a:t>rms</a:t>
            </a:r>
            <a:endParaRPr lang="es-ES_tradnl" dirty="0"/>
          </a:p>
        </p:txBody>
      </p:sp>
      <p:pic>
        <p:nvPicPr>
          <p:cNvPr id="4" name="Marcador de contenido 3"/>
          <p:cNvPicPr>
            <a:picLocks noGrp="1" noChangeAspect="1"/>
          </p:cNvPicPr>
          <p:nvPr>
            <p:ph idx="1"/>
          </p:nvPr>
        </p:nvPicPr>
        <p:blipFill>
          <a:blip r:embed="rId3"/>
          <a:stretch>
            <a:fillRect/>
          </a:stretch>
        </p:blipFill>
        <p:spPr>
          <a:xfrm>
            <a:off x="6619427" y="4199118"/>
            <a:ext cx="3376979" cy="2564125"/>
          </a:xfrm>
          <a:prstGeom prst="rect">
            <a:avLst/>
          </a:prstGeom>
        </p:spPr>
      </p:pic>
      <p:sp>
        <p:nvSpPr>
          <p:cNvPr id="5" name="Rectángulo 4"/>
          <p:cNvSpPr/>
          <p:nvPr/>
        </p:nvSpPr>
        <p:spPr>
          <a:xfrm>
            <a:off x="685801" y="1890794"/>
            <a:ext cx="10674457" cy="2308324"/>
          </a:xfrm>
          <a:prstGeom prst="rect">
            <a:avLst/>
          </a:prstGeom>
        </p:spPr>
        <p:txBody>
          <a:bodyPr wrap="square">
            <a:spAutoFit/>
          </a:bodyPr>
          <a:lstStyle/>
          <a:p>
            <a:pPr marL="342900" indent="-342900" algn="just">
              <a:buFont typeface="Arial" charset="0"/>
              <a:buChar char="•"/>
            </a:pPr>
            <a:r>
              <a:rPr lang="es-ES" sz="2400" dirty="0"/>
              <a:t>En Ancho de banda cuadrático medio o RMS </a:t>
            </a:r>
            <a:r>
              <a:rPr lang="es-ES_tradnl" sz="2400" dirty="0"/>
              <a:t>es una medida de ancho de banda que aumenta cuadráticamente y nos sugiere que las señales con buenas propiedades para la estimación del retardo son aquellas que, dada una energía determinada, la distribuyen en los extremos del espectro con las frecuencias altas. </a:t>
            </a:r>
            <a:r>
              <a:rPr lang="es-ES_tradnl" sz="2400" dirty="0" smtClean="0"/>
              <a:t>Distribuyendo as</a:t>
            </a:r>
            <a:r>
              <a:rPr lang="es-ES" sz="2400" dirty="0" smtClean="0"/>
              <a:t>í</a:t>
            </a:r>
            <a:r>
              <a:rPr lang="es-ES_tradnl" sz="2400" dirty="0" smtClean="0"/>
              <a:t> </a:t>
            </a:r>
            <a:r>
              <a:rPr lang="es-ES_tradnl" sz="2400" dirty="0"/>
              <a:t>esa misma </a:t>
            </a:r>
            <a:r>
              <a:rPr lang="es-ES_tradnl" sz="2400" dirty="0" err="1"/>
              <a:t>energía</a:t>
            </a:r>
            <a:r>
              <a:rPr lang="es-ES_tradnl" sz="2400" dirty="0"/>
              <a:t> de manera uniforme en toda la </a:t>
            </a:r>
            <a:r>
              <a:rPr lang="es-ES_tradnl" sz="2400" dirty="0" smtClean="0"/>
              <a:t>banda. </a:t>
            </a:r>
            <a:r>
              <a:rPr lang="es-ES_tradnl" sz="2400" dirty="0"/>
              <a:t>c</a:t>
            </a:r>
            <a:r>
              <a:rPr lang="es-ES_tradnl" sz="2400" dirty="0" smtClean="0"/>
              <a:t>omo </a:t>
            </a:r>
            <a:r>
              <a:rPr lang="es-ES_tradnl" sz="2400" dirty="0"/>
              <a:t>las señales </a:t>
            </a:r>
            <a:r>
              <a:rPr lang="es-ES_tradnl" sz="2400" dirty="0" smtClean="0"/>
              <a:t>BOC.  A </a:t>
            </a:r>
            <a:r>
              <a:rPr lang="es-ES_tradnl" sz="2400" dirty="0"/>
              <a:t>mayor Ancho de banda, mejor </a:t>
            </a:r>
            <a:r>
              <a:rPr lang="es-ES_tradnl" sz="2400" dirty="0" err="1"/>
              <a:t>precisi</a:t>
            </a:r>
            <a:r>
              <a:rPr lang="es-ES" sz="2400" dirty="0" err="1"/>
              <a:t>ón</a:t>
            </a:r>
            <a:r>
              <a:rPr lang="es-ES_tradnl" sz="2400" dirty="0"/>
              <a:t>.</a:t>
            </a:r>
            <a:endParaRPr lang="es-ES" sz="2400" dirty="0"/>
          </a:p>
        </p:txBody>
      </p:sp>
      <p:pic>
        <p:nvPicPr>
          <p:cNvPr id="6" name="Imagen 5"/>
          <p:cNvPicPr>
            <a:picLocks noChangeAspect="1"/>
          </p:cNvPicPr>
          <p:nvPr/>
        </p:nvPicPr>
        <p:blipFill>
          <a:blip r:embed="rId4"/>
          <a:stretch>
            <a:fillRect/>
          </a:stretch>
        </p:blipFill>
        <p:spPr>
          <a:xfrm>
            <a:off x="1646910" y="4602710"/>
            <a:ext cx="3225800" cy="838200"/>
          </a:xfrm>
          <a:prstGeom prst="rect">
            <a:avLst/>
          </a:prstGeom>
        </p:spPr>
      </p:pic>
      <p:pic>
        <p:nvPicPr>
          <p:cNvPr id="7" name="Imagen 6" descr="ogo UO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53559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Comparador </a:t>
            </a:r>
            <a:r>
              <a:rPr lang="es-ES_tradnl" dirty="0"/>
              <a:t>del ancho de banda </a:t>
            </a:r>
            <a:r>
              <a:rPr lang="es-ES_tradnl" dirty="0" err="1"/>
              <a:t>rms</a:t>
            </a:r>
            <a:endParaRPr lang="es-ES_tradnl" dirty="0"/>
          </a:p>
        </p:txBody>
      </p:sp>
      <p:pic>
        <p:nvPicPr>
          <p:cNvPr id="4" name="Marcador de contenido 3"/>
          <p:cNvPicPr>
            <a:picLocks noGrp="1"/>
          </p:cNvPicPr>
          <p:nvPr>
            <p:ph idx="1"/>
          </p:nvPr>
        </p:nvPicPr>
        <p:blipFill>
          <a:blip r:embed="rId2"/>
          <a:stretch>
            <a:fillRect/>
          </a:stretch>
        </p:blipFill>
        <p:spPr>
          <a:xfrm>
            <a:off x="1162367" y="1825987"/>
            <a:ext cx="9686441" cy="4652302"/>
          </a:xfrm>
          <a:prstGeom prst="rect">
            <a:avLst/>
          </a:prstGeom>
          <a:effectLst>
            <a:outerShdw blurRad="50800" dist="38100" dir="2700000" algn="tl" rotWithShape="0">
              <a:prstClr val="black">
                <a:alpha val="40000"/>
              </a:prstClr>
            </a:outerShdw>
          </a:effectLst>
        </p:spPr>
      </p:pic>
      <p:pic>
        <p:nvPicPr>
          <p:cNvPr id="5" name="Imagen 4" descr="ogo UO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284652"/>
            <a:ext cx="904823" cy="597530"/>
          </a:xfrm>
          <a:prstGeom prst="rect">
            <a:avLst/>
          </a:prstGeom>
          <a:noFill/>
          <a:ln>
            <a:noFill/>
          </a:ln>
        </p:spPr>
      </p:pic>
    </p:spTree>
    <p:extLst>
      <p:ext uri="{BB962C8B-B14F-4D97-AF65-F5344CB8AC3E}">
        <p14:creationId xmlns:p14="http://schemas.microsoft.com/office/powerpoint/2010/main" val="1240300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814</TotalTime>
  <Words>1164</Words>
  <Application>Microsoft Macintosh PowerPoint</Application>
  <PresentationFormat>Panorámica</PresentationFormat>
  <Paragraphs>80</Paragraphs>
  <Slides>19</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Calibri</vt:lpstr>
      <vt:lpstr>Calibri Light</vt:lpstr>
      <vt:lpstr>Arial</vt:lpstr>
      <vt:lpstr>Celestial</vt:lpstr>
      <vt:lpstr>Análisis de las prestaciones de las señales GNSS modernizadas</vt:lpstr>
      <vt:lpstr>Contenido</vt:lpstr>
      <vt:lpstr>Proyecto: Objetivos</vt:lpstr>
      <vt:lpstr>Proyecto: estructura</vt:lpstr>
      <vt:lpstr>Documentación generada</vt:lpstr>
      <vt:lpstr>Comparador del ancho de banda rms</vt:lpstr>
      <vt:lpstr>Comparador del ancho de banda rms</vt:lpstr>
      <vt:lpstr>Comparador del ancho de banda rms</vt:lpstr>
      <vt:lpstr>Comparador del ancho de banda rms</vt:lpstr>
      <vt:lpstr>Comparador de multipath envelope</vt:lpstr>
      <vt:lpstr>Comparador de multipath envelope</vt:lpstr>
      <vt:lpstr>Comparador de multipath envelope</vt:lpstr>
      <vt:lpstr>Comparador de multipath envelope</vt:lpstr>
      <vt:lpstr>Cálculo relación de picos en la curva de correlación.  </vt:lpstr>
      <vt:lpstr>Cálculo relación de picos en la curva de correlación.</vt:lpstr>
      <vt:lpstr>Cálculo relación de picos en la curva de correlación.</vt:lpstr>
      <vt:lpstr>Conclusiones.</vt:lpstr>
      <vt:lpstr>Trabajo futuro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las prestaciones de las señales GNSS modernizadas</dc:title>
  <dc:creator>Juan Meco</dc:creator>
  <cp:lastModifiedBy>Juan Meco</cp:lastModifiedBy>
  <cp:revision>50</cp:revision>
  <dcterms:created xsi:type="dcterms:W3CDTF">2020-01-13T07:50:43Z</dcterms:created>
  <dcterms:modified xsi:type="dcterms:W3CDTF">2020-01-13T21:25:05Z</dcterms:modified>
</cp:coreProperties>
</file>