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3" r:id="rId7"/>
    <p:sldId id="264" r:id="rId8"/>
    <p:sldId id="269" r:id="rId9"/>
    <p:sldId id="271" r:id="rId10"/>
    <p:sldId id="273" r:id="rId11"/>
    <p:sldId id="272" r:id="rId12"/>
    <p:sldId id="274" r:id="rId13"/>
    <p:sldId id="275" r:id="rId14"/>
    <p:sldId id="276" r:id="rId15"/>
    <p:sldId id="277" r:id="rId16"/>
    <p:sldId id="279" r:id="rId17"/>
    <p:sldId id="280" r:id="rId18"/>
    <p:sldId id="281" r:id="rId19"/>
    <p:sldId id="282" r:id="rId20"/>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71" autoAdjust="0"/>
  </p:normalViewPr>
  <p:slideViewPr>
    <p:cSldViewPr>
      <p:cViewPr varScale="1">
        <p:scale>
          <a:sx n="85" d="100"/>
          <a:sy n="85" d="100"/>
        </p:scale>
        <p:origin x="-112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7723814-2598-4727-8375-7DB372D03E5C}"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9DCFC7-C241-4A98-B52D-AFFF72D7CC1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10FDC0-7BB9-4ED5-8948-D7458FCBED96}"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A5388-E797-45C1-92DB-7AF8B600E0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FC205B-03B5-4446-85AF-3D88607E24BE}"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AE712-867F-49E7-8CC2-0E9C1B9AD74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B58D53-A610-4F1C-8259-AF441055BECE}"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12FDD9-75F9-4785-B328-2796DBD2813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E8971DA-A858-418C-BDF5-47AE4C9BDEB7}" type="datetimeFigureOut">
              <a:rPr lang="en-US"/>
              <a:pPr>
                <a:defRPr/>
              </a:pPr>
              <a:t>1/14/2012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D060E3-7153-43C3-A0CA-48B3E9F157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E1ACFEF-F9D4-4349-95C4-0362515AD284}" type="datetimeFigureOut">
              <a:rPr lang="en-US"/>
              <a:pPr>
                <a:defRPr/>
              </a:pPr>
              <a:t>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85A14E-E2B3-4ABF-9BFA-A89C49FC43D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CE134DC-A334-43CC-B7CF-467A52489397}" type="datetimeFigureOut">
              <a:rPr lang="en-US"/>
              <a:pPr>
                <a:defRPr/>
              </a:pPr>
              <a:t>1/14/2012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E08D67-1F70-47F1-AB6D-708EC3849BD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AAF9CBB-8D69-4289-AFC3-16B796AB1755}" type="datetimeFigureOut">
              <a:rPr lang="en-US"/>
              <a:pPr>
                <a:defRPr/>
              </a:pPr>
              <a:t>1/14/2012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71223A2-6AFD-47C4-B2F3-C2D300A654F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092CDB-8C51-4B12-A679-C3B5F5813A24}" type="datetimeFigureOut">
              <a:rPr lang="en-US"/>
              <a:pPr>
                <a:defRPr/>
              </a:pPr>
              <a:t>1/14/2012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2898413-8600-4E8F-8F86-457C5FBC89A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8387C3-226B-4590-A35D-3946A6691E14}" type="datetimeFigureOut">
              <a:rPr lang="en-US"/>
              <a:pPr>
                <a:defRPr/>
              </a:pPr>
              <a:t>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E77938-8B08-49B4-A256-274AFEC15E2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B88CD4-098F-4F58-BC29-E2FE02636748}" type="datetimeFigureOut">
              <a:rPr lang="en-US"/>
              <a:pPr>
                <a:defRPr/>
              </a:pPr>
              <a:t>1/14/2012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4F9AAF-30BF-41E2-BE25-798559E7AB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cs typeface="+mn-cs"/>
              </a:defRPr>
            </a:lvl1pPr>
          </a:lstStyle>
          <a:p>
            <a:pPr>
              <a:defRPr/>
            </a:pPr>
            <a:fld id="{659E187A-5D68-4B6C-BCBD-DBA7C07C78A0}" type="datetimeFigureOut">
              <a:rPr lang="en-US"/>
              <a:pPr>
                <a:defRPr/>
              </a:pPr>
              <a:t>1/14/2012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cs typeface="+mn-cs"/>
              </a:defRPr>
            </a:lvl1pPr>
          </a:lstStyle>
          <a:p>
            <a:pPr>
              <a:defRPr/>
            </a:pPr>
            <a:fld id="{0FD3F713-3556-47E0-9FCF-70A60C0889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hyperlink" Target="http://ca.wikipedia.org/wiki/Imatge_digital" TargetMode="Externa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hyperlink" Target="http://ca.wikipedia.org/wiki/Model" TargetMode="External"/><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hyperlink" Target="http://cv.uoc.edu/rb/inici/grid" TargetMode="Externa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hyperlink" Target="http://cv.uoc.edu/rb/inici/gri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650" y="4149725"/>
            <a:ext cx="7772400" cy="1727200"/>
          </a:xfrm>
        </p:spPr>
        <p:txBody>
          <a:bodyPr>
            <a:noAutofit/>
          </a:bodyPr>
          <a:lstStyle/>
          <a:p>
            <a:pPr eaLnBrk="1" hangingPunct="1"/>
            <a:r>
              <a:rPr lang="ca-ES" sz="3200" b="1" dirty="0" smtClean="0">
                <a:solidFill>
                  <a:srgbClr val="8EB4E3"/>
                </a:solidFill>
              </a:rPr>
              <a:t>Projecte final de carrera</a:t>
            </a:r>
            <a:r>
              <a:rPr lang="en-US" sz="3200" dirty="0" smtClean="0">
                <a:solidFill>
                  <a:srgbClr val="8EB4E3"/>
                </a:solidFill>
              </a:rPr>
              <a:t/>
            </a:r>
            <a:br>
              <a:rPr lang="en-US" sz="3200" dirty="0" smtClean="0">
                <a:solidFill>
                  <a:srgbClr val="8EB4E3"/>
                </a:solidFill>
              </a:rPr>
            </a:br>
            <a:r>
              <a:rPr lang="ca-ES" sz="2400" dirty="0" smtClean="0">
                <a:solidFill>
                  <a:srgbClr val="8EB4E3"/>
                </a:solidFill>
              </a:rPr>
              <a:t>Enginyeria en informàtica</a:t>
            </a:r>
            <a:r>
              <a:rPr lang="en-US" sz="2400" dirty="0" smtClean="0">
                <a:solidFill>
                  <a:srgbClr val="8EB4E3"/>
                </a:solidFill>
              </a:rPr>
              <a:t/>
            </a:r>
            <a:br>
              <a:rPr lang="en-US" sz="2400" dirty="0" smtClean="0">
                <a:solidFill>
                  <a:srgbClr val="8EB4E3"/>
                </a:solidFill>
              </a:rPr>
            </a:br>
            <a:r>
              <a:rPr lang="ca-ES" sz="2400" dirty="0" smtClean="0">
                <a:solidFill>
                  <a:srgbClr val="8EB4E3"/>
                </a:solidFill>
              </a:rPr>
              <a:t>Àrea de Visió per computador</a:t>
            </a:r>
            <a:r>
              <a:rPr lang="en-US" sz="3200" dirty="0" smtClean="0"/>
              <a:t/>
            </a:r>
            <a:br>
              <a:rPr lang="en-US" sz="3200" dirty="0" smtClean="0"/>
            </a:br>
            <a:endParaRPr lang="en-US" sz="3200" dirty="0" smtClean="0"/>
          </a:p>
        </p:txBody>
      </p:sp>
      <p:sp>
        <p:nvSpPr>
          <p:cNvPr id="13314" name="Subtitle 2"/>
          <p:cNvSpPr>
            <a:spLocks noGrp="1"/>
          </p:cNvSpPr>
          <p:nvPr>
            <p:ph type="subTitle" idx="1"/>
          </p:nvPr>
        </p:nvSpPr>
        <p:spPr>
          <a:xfrm>
            <a:off x="1403350" y="1268413"/>
            <a:ext cx="6400800" cy="2066925"/>
          </a:xfrm>
        </p:spPr>
        <p:txBody>
          <a:bodyPr/>
          <a:lstStyle/>
          <a:p>
            <a:pPr eaLnBrk="1" hangingPunct="1"/>
            <a:r>
              <a:rPr lang="ca-ES" sz="4000" dirty="0" smtClean="0">
                <a:solidFill>
                  <a:schemeClr val="tx1"/>
                </a:solidFill>
              </a:rPr>
              <a:t>Anàlisis de la viabilitat de la utilització d’histogrames de color per a la classificació d’obres d’art</a:t>
            </a:r>
            <a:endParaRPr lang="en-US" sz="4000" dirty="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p>
        </p:txBody>
      </p:sp>
      <p:pic>
        <p:nvPicPr>
          <p:cNvPr id="13317"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13318"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pic>
        <p:nvPicPr>
          <p:cNvPr id="3" name="slide_#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1725" y="558924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1746" name="Subtitle 2"/>
          <p:cNvSpPr>
            <a:spLocks noGrp="1"/>
          </p:cNvSpPr>
          <p:nvPr>
            <p:ph type="subTitle" idx="1"/>
          </p:nvPr>
        </p:nvSpPr>
        <p:spPr>
          <a:xfrm>
            <a:off x="1403350" y="1268413"/>
            <a:ext cx="6400800" cy="792162"/>
          </a:xfrm>
        </p:spPr>
        <p:txBody>
          <a:bodyPr/>
          <a:lstStyle/>
          <a:p>
            <a:pPr eaLnBrk="1" hangingPunct="1"/>
            <a:endParaRPr lang="ca-ES" sz="4000" smtClean="0">
              <a:solidFill>
                <a:schemeClr val="tx1"/>
              </a:solidFill>
            </a:endParaRPr>
          </a:p>
          <a:p>
            <a:pPr eaLnBrk="1" hangingPunct="1"/>
            <a:endParaRPr lang="ca-ES" sz="4000" smtClean="0">
              <a:solidFill>
                <a:schemeClr val="tx1"/>
              </a:solidFill>
            </a:endParaRPr>
          </a:p>
          <a:p>
            <a:pPr eaLnBrk="1" hangingPunct="1"/>
            <a:r>
              <a:rPr lang="ca-ES" sz="4000" smtClean="0">
                <a:solidFill>
                  <a:schemeClr val="tx1"/>
                </a:solidFill>
              </a:rPr>
              <a:t> </a:t>
            </a:r>
            <a:endParaRPr lang="en-US" sz="400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1749"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31750"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31751"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3175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31753" name="Rectangle 1"/>
          <p:cNvSpPr>
            <a:spLocks noChangeArrowheads="1"/>
          </p:cNvSpPr>
          <p:nvPr/>
        </p:nvSpPr>
        <p:spPr bwMode="auto">
          <a:xfrm>
            <a:off x="755650" y="836613"/>
            <a:ext cx="8064500" cy="1200150"/>
          </a:xfrm>
          <a:prstGeom prst="rect">
            <a:avLst/>
          </a:prstGeom>
          <a:noFill/>
          <a:ln w="9525">
            <a:noFill/>
            <a:miter lim="800000"/>
            <a:headEnd/>
            <a:tailEnd/>
          </a:ln>
        </p:spPr>
        <p:txBody>
          <a:bodyPr anchor="ctr">
            <a:spAutoFit/>
          </a:bodyPr>
          <a:lstStyle/>
          <a:p>
            <a:pPr lvl="1"/>
            <a:r>
              <a:rPr lang="ca-ES">
                <a:latin typeface="Calibri" pitchFamily="34" charset="0"/>
              </a:rPr>
              <a:t>Diagrama de </a:t>
            </a:r>
          </a:p>
          <a:p>
            <a:pPr lvl="1"/>
            <a:r>
              <a:rPr lang="ca-ES">
                <a:latin typeface="Calibri" pitchFamily="34" charset="0"/>
              </a:rPr>
              <a:t>classes</a:t>
            </a:r>
          </a:p>
          <a:p>
            <a:pPr lvl="1"/>
            <a:r>
              <a:rPr lang="ca-ES" i="1">
                <a:latin typeface="Calibri" pitchFamily="34" charset="0"/>
              </a:rPr>
              <a:t> </a:t>
            </a:r>
          </a:p>
          <a:p>
            <a:pPr lvl="1"/>
            <a:r>
              <a:rPr lang="es-ES" b="0">
                <a:latin typeface="Calibri" pitchFamily="34" charset="0"/>
              </a:rPr>
              <a:t> </a:t>
            </a:r>
            <a:endParaRPr lang="es-ES_tradnl" sz="1100" b="0">
              <a:latin typeface="Courier New" pitchFamily="49" charset="0"/>
              <a:cs typeface="Courier New" pitchFamily="49" charset="0"/>
            </a:endParaRPr>
          </a:p>
        </p:txBody>
      </p:sp>
      <p:sp>
        <p:nvSpPr>
          <p:cNvPr id="31754"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pic>
        <p:nvPicPr>
          <p:cNvPr id="31755" name="Picture 2"/>
          <p:cNvPicPr>
            <a:picLocks noChangeAspect="1" noChangeArrowheads="1"/>
          </p:cNvPicPr>
          <p:nvPr/>
        </p:nvPicPr>
        <p:blipFill>
          <a:blip r:embed="rId6"/>
          <a:srcRect/>
          <a:stretch>
            <a:fillRect/>
          </a:stretch>
        </p:blipFill>
        <p:spPr bwMode="auto">
          <a:xfrm>
            <a:off x="1258888" y="1484313"/>
            <a:ext cx="6913562" cy="4651375"/>
          </a:xfrm>
          <a:prstGeom prst="rect">
            <a:avLst/>
          </a:prstGeom>
          <a:noFill/>
          <a:ln w="9525">
            <a:noFill/>
            <a:miter lim="800000"/>
            <a:headEnd/>
            <a:tailEnd/>
          </a:ln>
        </p:spPr>
      </p:pic>
      <p:pic>
        <p:nvPicPr>
          <p:cNvPr id="3" name="slide_#1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07455" y="537321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188"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2770" name="Subtitle 2"/>
          <p:cNvSpPr>
            <a:spLocks noGrp="1"/>
          </p:cNvSpPr>
          <p:nvPr>
            <p:ph type="subTitle" idx="1"/>
          </p:nvPr>
        </p:nvSpPr>
        <p:spPr>
          <a:xfrm>
            <a:off x="1403350" y="1268413"/>
            <a:ext cx="6400800" cy="792162"/>
          </a:xfrm>
        </p:spPr>
        <p:txBody>
          <a:bodyPr/>
          <a:lstStyle/>
          <a:p>
            <a:pPr eaLnBrk="1" hangingPunct="1"/>
            <a:endParaRPr lang="ca-ES" sz="4000" smtClean="0">
              <a:solidFill>
                <a:schemeClr val="tx1"/>
              </a:solidFill>
            </a:endParaRPr>
          </a:p>
          <a:p>
            <a:pPr eaLnBrk="1" hangingPunct="1"/>
            <a:endParaRPr lang="ca-ES" sz="4000" smtClean="0">
              <a:solidFill>
                <a:schemeClr val="tx1"/>
              </a:solidFill>
            </a:endParaRPr>
          </a:p>
          <a:p>
            <a:pPr eaLnBrk="1" hangingPunct="1"/>
            <a:r>
              <a:rPr lang="ca-ES" sz="4000" smtClean="0">
                <a:solidFill>
                  <a:schemeClr val="tx1"/>
                </a:solidFill>
              </a:rPr>
              <a:t> </a:t>
            </a:r>
            <a:endParaRPr lang="en-US" sz="400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2773"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32774"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32775"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3277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32777" name="Rectangle 1"/>
          <p:cNvSpPr>
            <a:spLocks noChangeArrowheads="1"/>
          </p:cNvSpPr>
          <p:nvPr/>
        </p:nvSpPr>
        <p:spPr bwMode="auto">
          <a:xfrm>
            <a:off x="755650" y="974725"/>
            <a:ext cx="8064500" cy="923925"/>
          </a:xfrm>
          <a:prstGeom prst="rect">
            <a:avLst/>
          </a:prstGeom>
          <a:noFill/>
          <a:ln w="9525">
            <a:noFill/>
            <a:miter lim="800000"/>
            <a:headEnd/>
            <a:tailEnd/>
          </a:ln>
        </p:spPr>
        <p:txBody>
          <a:bodyPr anchor="ctr">
            <a:spAutoFit/>
          </a:bodyPr>
          <a:lstStyle/>
          <a:p>
            <a:pPr lvl="1"/>
            <a:r>
              <a:rPr lang="ca-ES">
                <a:latin typeface="Calibri" pitchFamily="34" charset="0"/>
              </a:rPr>
              <a:t>Execució</a:t>
            </a:r>
          </a:p>
          <a:p>
            <a:pPr lvl="1"/>
            <a:r>
              <a:rPr lang="ca-ES" i="1">
                <a:latin typeface="Calibri" pitchFamily="34" charset="0"/>
              </a:rPr>
              <a:t> </a:t>
            </a:r>
          </a:p>
          <a:p>
            <a:pPr lvl="1"/>
            <a:r>
              <a:rPr lang="es-ES" b="0">
                <a:latin typeface="Calibri" pitchFamily="34" charset="0"/>
              </a:rPr>
              <a:t> </a:t>
            </a:r>
            <a:endParaRPr lang="es-ES_tradnl" sz="1100" b="0">
              <a:latin typeface="Courier New" pitchFamily="49" charset="0"/>
              <a:cs typeface="Courier New" pitchFamily="49" charset="0"/>
            </a:endParaRPr>
          </a:p>
        </p:txBody>
      </p:sp>
      <p:sp>
        <p:nvSpPr>
          <p:cNvPr id="32778"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4025991613"/>
              </p:ext>
            </p:extLst>
          </p:nvPr>
        </p:nvGraphicFramePr>
        <p:xfrm>
          <a:off x="4427538" y="1341438"/>
          <a:ext cx="3873405" cy="4781060"/>
        </p:xfrm>
        <a:graphic>
          <a:graphicData uri="http://schemas.openxmlformats.org/drawingml/2006/table">
            <a:tbl>
              <a:tblPr/>
              <a:tblGrid>
                <a:gridCol w="1291135"/>
                <a:gridCol w="1291135"/>
                <a:gridCol w="1291135"/>
              </a:tblGrid>
              <a:tr h="130391">
                <a:tc>
                  <a:txBody>
                    <a:bodyPr/>
                    <a:lstStyle/>
                    <a:p>
                      <a:pPr>
                        <a:lnSpc>
                          <a:spcPct val="115000"/>
                        </a:lnSpc>
                        <a:spcAft>
                          <a:spcPts val="1000"/>
                        </a:spcAft>
                      </a:pPr>
                      <a:r>
                        <a:rPr lang="ca-ES" sz="1000" dirty="0">
                          <a:solidFill>
                            <a:srgbClr val="FFFFFF"/>
                          </a:solidFill>
                          <a:latin typeface="Calibri"/>
                          <a:ea typeface="Calibri"/>
                          <a:cs typeface="Times New Roman"/>
                        </a:rPr>
                        <a:t>Nom</a:t>
                      </a:r>
                      <a:endParaRPr lang="en-US" sz="1000" dirty="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15000"/>
                        </a:lnSpc>
                        <a:spcAft>
                          <a:spcPts val="1000"/>
                        </a:spcAft>
                      </a:pPr>
                      <a:r>
                        <a:rPr lang="ca-ES" sz="1000">
                          <a:solidFill>
                            <a:srgbClr val="FFFFFF"/>
                          </a:solidFill>
                          <a:latin typeface="Calibri"/>
                          <a:ea typeface="Calibri"/>
                          <a:cs typeface="Times New Roman"/>
                        </a:rPr>
                        <a:t>Tipus </a:t>
                      </a: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a:txBody>
                    <a:bodyPr/>
                    <a:lstStyle/>
                    <a:p>
                      <a:pPr>
                        <a:lnSpc>
                          <a:spcPct val="115000"/>
                        </a:lnSpc>
                        <a:spcAft>
                          <a:spcPts val="1000"/>
                        </a:spcAft>
                      </a:pPr>
                      <a:r>
                        <a:rPr lang="ca-ES" sz="1000">
                          <a:solidFill>
                            <a:srgbClr val="FFFFFF"/>
                          </a:solidFill>
                          <a:latin typeface="Calibri"/>
                          <a:ea typeface="Calibri"/>
                          <a:cs typeface="Times New Roman"/>
                        </a:rPr>
                        <a:t>contingut</a:t>
                      </a: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r>
              <a:tr h="407434">
                <a:tc>
                  <a:txBody>
                    <a:bodyPr/>
                    <a:lstStyle/>
                    <a:p>
                      <a:pPr>
                        <a:lnSpc>
                          <a:spcPct val="115000"/>
                        </a:lnSpc>
                        <a:spcAft>
                          <a:spcPts val="0"/>
                        </a:spcAft>
                      </a:pPr>
                      <a:r>
                        <a:rPr lang="en-US" sz="800" dirty="0" err="1">
                          <a:latin typeface="Consolas"/>
                          <a:ea typeface="Calibri"/>
                          <a:cs typeface="Consolas"/>
                        </a:rPr>
                        <a:t>p_Path</a:t>
                      </a:r>
                      <a:endParaRPr lang="en-US" sz="1000" dirty="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dirty="0">
                          <a:latin typeface="Calibri"/>
                          <a:ea typeface="Calibri"/>
                          <a:cs typeface="Times New Roman"/>
                        </a:rPr>
                        <a:t>String</a:t>
                      </a: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ca-ES" sz="1000">
                          <a:latin typeface="Calibri"/>
                          <a:ea typeface="Calibri"/>
                          <a:cs typeface="Times New Roman"/>
                        </a:rPr>
                        <a:t>Directori arrel on es troben les dades del conjunt d’imatges</a:t>
                      </a: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913">
                <a:tc>
                  <a:txBody>
                    <a:bodyPr/>
                    <a:lstStyle/>
                    <a:p>
                      <a:pPr>
                        <a:lnSpc>
                          <a:spcPct val="115000"/>
                        </a:lnSpc>
                        <a:spcAft>
                          <a:spcPts val="0"/>
                        </a:spcAft>
                      </a:pPr>
                      <a:r>
                        <a:rPr lang="en-US" sz="800">
                          <a:latin typeface="Consolas"/>
                          <a:ea typeface="Calibri"/>
                          <a:cs typeface="Consolas"/>
                        </a:rPr>
                        <a:t>p_num_folds</a:t>
                      </a: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dirty="0">
                          <a:latin typeface="Calibri"/>
                          <a:ea typeface="Calibri"/>
                          <a:cs typeface="Times New Roman"/>
                        </a:rPr>
                        <a:t>Integer</a:t>
                      </a: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ca-ES" sz="1000" dirty="0">
                          <a:latin typeface="Calibri"/>
                          <a:ea typeface="Calibri"/>
                          <a:cs typeface="Times New Roman"/>
                        </a:rPr>
                        <a:t>Nombre de </a:t>
                      </a:r>
                      <a:r>
                        <a:rPr lang="ca-ES" sz="1000" i="1" dirty="0" err="1">
                          <a:latin typeface="Calibri"/>
                          <a:ea typeface="Calibri"/>
                          <a:cs typeface="Times New Roman"/>
                        </a:rPr>
                        <a:t>folds</a:t>
                      </a:r>
                      <a:r>
                        <a:rPr lang="ca-ES" sz="1000" dirty="0">
                          <a:latin typeface="Calibri"/>
                          <a:ea typeface="Calibri"/>
                          <a:cs typeface="Times New Roman"/>
                        </a:rPr>
                        <a:t> que volem construir</a:t>
                      </a:r>
                      <a:endParaRPr lang="en-US" sz="1000" dirty="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434">
                <a:tc>
                  <a:txBody>
                    <a:bodyPr/>
                    <a:lstStyle/>
                    <a:p>
                      <a:pPr>
                        <a:lnSpc>
                          <a:spcPct val="115000"/>
                        </a:lnSpc>
                        <a:spcAft>
                          <a:spcPts val="0"/>
                        </a:spcAft>
                      </a:pPr>
                      <a:r>
                        <a:rPr lang="en-US" sz="800">
                          <a:latin typeface="Consolas"/>
                          <a:ea typeface="Calibri"/>
                          <a:cs typeface="Consolas"/>
                        </a:rPr>
                        <a:t>p_num_class_per_fold</a:t>
                      </a: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latin typeface="Calibri"/>
                          <a:ea typeface="Calibri"/>
                          <a:cs typeface="Times New Roman"/>
                        </a:rPr>
                        <a:t>Integer</a:t>
                      </a: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ca-ES" sz="1000" dirty="0">
                          <a:latin typeface="Calibri"/>
                          <a:ea typeface="Calibri"/>
                          <a:cs typeface="Times New Roman"/>
                        </a:rPr>
                        <a:t>Nombre d’obres d’art que hi </a:t>
                      </a:r>
                      <a:r>
                        <a:rPr lang="ca-ES" sz="1000" dirty="0" smtClean="0">
                          <a:latin typeface="Calibri"/>
                          <a:ea typeface="Calibri"/>
                          <a:cs typeface="Times New Roman"/>
                        </a:rPr>
                        <a:t>ha </a:t>
                      </a:r>
                      <a:r>
                        <a:rPr lang="ca-ES" sz="1000" dirty="0">
                          <a:latin typeface="Calibri"/>
                          <a:ea typeface="Calibri"/>
                          <a:cs typeface="Times New Roman"/>
                        </a:rPr>
                        <a:t>a cada classe</a:t>
                      </a:r>
                      <a:endParaRPr lang="en-US" sz="1000" dirty="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0832">
                <a:tc>
                  <a:txBody>
                    <a:bodyPr/>
                    <a:lstStyle/>
                    <a:p>
                      <a:pPr>
                        <a:lnSpc>
                          <a:spcPct val="115000"/>
                        </a:lnSpc>
                        <a:spcAft>
                          <a:spcPts val="0"/>
                        </a:spcAft>
                      </a:pPr>
                      <a:r>
                        <a:rPr lang="en-US" sz="800">
                          <a:latin typeface="Consolas"/>
                          <a:ea typeface="Calibri"/>
                          <a:cs typeface="Consolas"/>
                        </a:rPr>
                        <a:t>p_feature_type</a:t>
                      </a: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latin typeface="Calibri"/>
                          <a:ea typeface="Calibri"/>
                          <a:cs typeface="Times New Roman"/>
                        </a:rPr>
                        <a:t>Integer</a:t>
                      </a: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ca-ES" sz="1000">
                          <a:latin typeface="Calibri"/>
                          <a:ea typeface="Calibri"/>
                          <a:cs typeface="Times New Roman"/>
                        </a:rPr>
                        <a:t>Identificador de l’atribut a fer servir com a classificador</a:t>
                      </a:r>
                      <a:endParaRPr lang="en-US" sz="1000">
                        <a:latin typeface="Calibri"/>
                        <a:ea typeface="Calibri"/>
                        <a:cs typeface="Times New Roman"/>
                      </a:endParaRPr>
                    </a:p>
                    <a:p>
                      <a:pPr>
                        <a:lnSpc>
                          <a:spcPct val="115000"/>
                        </a:lnSpc>
                        <a:spcAft>
                          <a:spcPts val="1000"/>
                        </a:spcAft>
                      </a:pPr>
                      <a:r>
                        <a:rPr lang="ca-ES" sz="1000">
                          <a:latin typeface="Calibri"/>
                          <a:ea typeface="Calibri"/>
                          <a:cs typeface="Times New Roman"/>
                        </a:rPr>
                        <a:t>1: autor</a:t>
                      </a:r>
                      <a:endParaRPr lang="en-US" sz="1000">
                        <a:latin typeface="Calibri"/>
                        <a:ea typeface="Calibri"/>
                        <a:cs typeface="Times New Roman"/>
                      </a:endParaRPr>
                    </a:p>
                    <a:p>
                      <a:pPr>
                        <a:lnSpc>
                          <a:spcPct val="115000"/>
                        </a:lnSpc>
                        <a:spcAft>
                          <a:spcPts val="1000"/>
                        </a:spcAft>
                      </a:pPr>
                      <a:r>
                        <a:rPr lang="ca-ES" sz="1000">
                          <a:latin typeface="Calibri"/>
                          <a:ea typeface="Calibri"/>
                          <a:cs typeface="Times New Roman"/>
                        </a:rPr>
                        <a:t>2: tècnica</a:t>
                      </a:r>
                      <a:endParaRPr lang="en-US" sz="1000">
                        <a:latin typeface="Calibri"/>
                        <a:ea typeface="Calibri"/>
                        <a:cs typeface="Times New Roman"/>
                      </a:endParaRPr>
                    </a:p>
                    <a:p>
                      <a:pPr>
                        <a:lnSpc>
                          <a:spcPct val="115000"/>
                        </a:lnSpc>
                        <a:spcAft>
                          <a:spcPts val="1000"/>
                        </a:spcAft>
                      </a:pPr>
                      <a:r>
                        <a:rPr lang="ca-ES" sz="1000">
                          <a:latin typeface="Calibri"/>
                          <a:ea typeface="Calibri"/>
                          <a:cs typeface="Times New Roman"/>
                        </a:rPr>
                        <a:t>3: format de l’obra</a:t>
                      </a:r>
                      <a:endParaRPr lang="en-US" sz="1000">
                        <a:latin typeface="Calibri"/>
                        <a:ea typeface="Calibri"/>
                        <a:cs typeface="Times New Roman"/>
                      </a:endParaRPr>
                    </a:p>
                    <a:p>
                      <a:pPr>
                        <a:lnSpc>
                          <a:spcPct val="115000"/>
                        </a:lnSpc>
                        <a:spcAft>
                          <a:spcPts val="1000"/>
                        </a:spcAft>
                      </a:pPr>
                      <a:r>
                        <a:rPr lang="ca-ES" sz="1000">
                          <a:latin typeface="Calibri"/>
                          <a:ea typeface="Calibri"/>
                          <a:cs typeface="Times New Roman"/>
                        </a:rPr>
                        <a:t>4: tipus d’obra d’art</a:t>
                      </a:r>
                      <a:endParaRPr lang="en-US" sz="1000">
                        <a:latin typeface="Calibri"/>
                        <a:ea typeface="Calibri"/>
                        <a:cs typeface="Times New Roman"/>
                      </a:endParaRPr>
                    </a:p>
                    <a:p>
                      <a:pPr>
                        <a:lnSpc>
                          <a:spcPct val="115000"/>
                        </a:lnSpc>
                        <a:spcAft>
                          <a:spcPts val="1000"/>
                        </a:spcAft>
                      </a:pPr>
                      <a:r>
                        <a:rPr lang="ca-ES" sz="1000">
                          <a:latin typeface="Calibri"/>
                          <a:ea typeface="Calibri"/>
                          <a:cs typeface="Times New Roman"/>
                        </a:rPr>
                        <a:t>5: escola</a:t>
                      </a:r>
                      <a:endParaRPr lang="en-US" sz="1000">
                        <a:latin typeface="Calibri"/>
                        <a:ea typeface="Calibri"/>
                        <a:cs typeface="Times New Roman"/>
                      </a:endParaRPr>
                    </a:p>
                    <a:p>
                      <a:pPr>
                        <a:lnSpc>
                          <a:spcPct val="115000"/>
                        </a:lnSpc>
                        <a:spcAft>
                          <a:spcPts val="1000"/>
                        </a:spcAft>
                      </a:pPr>
                      <a:r>
                        <a:rPr lang="ca-ES" sz="1000">
                          <a:latin typeface="Calibri"/>
                          <a:ea typeface="Calibri"/>
                          <a:cs typeface="Times New Roman"/>
                        </a:rPr>
                        <a:t>6: període</a:t>
                      </a: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6334">
                <a:tc>
                  <a:txBody>
                    <a:bodyPr/>
                    <a:lstStyle/>
                    <a:p>
                      <a:pPr>
                        <a:lnSpc>
                          <a:spcPct val="115000"/>
                        </a:lnSpc>
                        <a:spcAft>
                          <a:spcPts val="0"/>
                        </a:spcAft>
                      </a:pPr>
                      <a:r>
                        <a:rPr lang="en-US" sz="800">
                          <a:latin typeface="Consolas"/>
                          <a:ea typeface="Calibri"/>
                          <a:cs typeface="Consolas"/>
                        </a:rPr>
                        <a:t>p_debug</a:t>
                      </a: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000">
                          <a:latin typeface="Calibri"/>
                          <a:ea typeface="Calibri"/>
                          <a:cs typeface="Times New Roman"/>
                        </a:rPr>
                        <a:t>Integer</a:t>
                      </a: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ca-ES" sz="1000" dirty="0">
                          <a:latin typeface="Calibri"/>
                          <a:ea typeface="Calibri"/>
                          <a:cs typeface="Times New Roman"/>
                        </a:rPr>
                        <a:t>Si </a:t>
                      </a:r>
                      <a:r>
                        <a:rPr lang="ca-ES" sz="1000" dirty="0" smtClean="0">
                          <a:latin typeface="Calibri"/>
                          <a:ea typeface="Calibri"/>
                          <a:cs typeface="Times New Roman"/>
                        </a:rPr>
                        <a:t>és </a:t>
                      </a:r>
                      <a:r>
                        <a:rPr lang="ca-ES" sz="1000" dirty="0">
                          <a:latin typeface="Calibri"/>
                          <a:ea typeface="Calibri"/>
                          <a:cs typeface="Times New Roman"/>
                        </a:rPr>
                        <a:t>cert genera un </a:t>
                      </a:r>
                      <a:r>
                        <a:rPr lang="ca-ES" sz="1000" dirty="0" err="1">
                          <a:latin typeface="Calibri"/>
                          <a:ea typeface="Calibri"/>
                          <a:cs typeface="Times New Roman"/>
                        </a:rPr>
                        <a:t>log</a:t>
                      </a:r>
                      <a:r>
                        <a:rPr lang="ca-ES" sz="1000" dirty="0">
                          <a:latin typeface="Calibri"/>
                          <a:ea typeface="Calibri"/>
                          <a:cs typeface="Times New Roman"/>
                        </a:rPr>
                        <a:t> detallat de tot els càlculs </a:t>
                      </a:r>
                      <a:r>
                        <a:rPr lang="ca-ES" sz="1000" dirty="0" smtClean="0">
                          <a:latin typeface="Calibri"/>
                          <a:ea typeface="Calibri"/>
                          <a:cs typeface="Times New Roman"/>
                        </a:rPr>
                        <a:t>realitzats</a:t>
                      </a:r>
                      <a:endParaRPr lang="en-US" sz="1000" dirty="0">
                        <a:latin typeface="Calibri"/>
                        <a:ea typeface="Calibri"/>
                        <a:cs typeface="Times New Roman"/>
                      </a:endParaRPr>
                    </a:p>
                    <a:p>
                      <a:pPr>
                        <a:lnSpc>
                          <a:spcPct val="115000"/>
                        </a:lnSpc>
                        <a:spcAft>
                          <a:spcPts val="1000"/>
                        </a:spcAft>
                      </a:pPr>
                      <a:r>
                        <a:rPr lang="ca-ES" sz="1000" dirty="0">
                          <a:latin typeface="Calibri"/>
                          <a:ea typeface="Calibri"/>
                          <a:cs typeface="Times New Roman"/>
                        </a:rPr>
                        <a:t>1 vol dir “</a:t>
                      </a:r>
                      <a:r>
                        <a:rPr lang="ca-ES" sz="1000" dirty="0" err="1">
                          <a:latin typeface="Calibri"/>
                          <a:ea typeface="Calibri"/>
                          <a:cs typeface="Times New Roman"/>
                        </a:rPr>
                        <a:t>true</a:t>
                      </a:r>
                      <a:r>
                        <a:rPr lang="ca-ES" sz="1000" dirty="0">
                          <a:latin typeface="Calibri"/>
                          <a:ea typeface="Calibri"/>
                          <a:cs typeface="Times New Roman"/>
                        </a:rPr>
                        <a:t>”</a:t>
                      </a:r>
                      <a:endParaRPr lang="en-US" sz="1000" dirty="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522">
                <a:tc>
                  <a:txBody>
                    <a:bodyPr/>
                    <a:lstStyle/>
                    <a:p>
                      <a:pPr>
                        <a:lnSpc>
                          <a:spcPct val="115000"/>
                        </a:lnSpc>
                        <a:spcAft>
                          <a:spcPts val="0"/>
                        </a:spcAft>
                      </a:pPr>
                      <a:r>
                        <a:rPr lang="en-US" sz="800">
                          <a:latin typeface="Consolas"/>
                          <a:ea typeface="Calibri"/>
                          <a:cs typeface="Consolas"/>
                        </a:rPr>
                        <a:t>K_num</a:t>
                      </a: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US" sz="100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ca-ES" sz="1000" dirty="0">
                          <a:latin typeface="Calibri"/>
                          <a:ea typeface="Calibri"/>
                          <a:cs typeface="Times New Roman"/>
                        </a:rPr>
                        <a:t>Valor K algorisme KNN</a:t>
                      </a:r>
                      <a:endParaRPr lang="en-US" sz="1000" dirty="0">
                        <a:latin typeface="Calibri"/>
                        <a:ea typeface="Calibri"/>
                        <a:cs typeface="Times New Roman"/>
                      </a:endParaRPr>
                    </a:p>
                  </a:txBody>
                  <a:tcPr marL="61229" marR="612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2813" name="Rectangle 3"/>
          <p:cNvSpPr>
            <a:spLocks noChangeArrowheads="1"/>
          </p:cNvSpPr>
          <p:nvPr/>
        </p:nvSpPr>
        <p:spPr bwMode="auto">
          <a:xfrm>
            <a:off x="1116013" y="1944688"/>
            <a:ext cx="3816350" cy="923925"/>
          </a:xfrm>
          <a:prstGeom prst="rect">
            <a:avLst/>
          </a:prstGeom>
          <a:noFill/>
          <a:ln w="9525">
            <a:noFill/>
            <a:miter lim="800000"/>
            <a:headEnd/>
            <a:tailEnd/>
          </a:ln>
        </p:spPr>
        <p:txBody>
          <a:bodyPr anchor="ctr">
            <a:spAutoFit/>
          </a:bodyPr>
          <a:lstStyle/>
          <a:p>
            <a:r>
              <a:rPr lang="ca-ES" b="0">
                <a:solidFill>
                  <a:srgbClr val="0000FF"/>
                </a:solidFill>
                <a:latin typeface="Courier New" pitchFamily="49" charset="0"/>
                <a:ea typeface="Calibri" pitchFamily="34" charset="0"/>
                <a:cs typeface="Courier New" pitchFamily="49" charset="0"/>
              </a:rPr>
              <a:t>ProjecteMuseus.exe "../images_case1/" </a:t>
            </a:r>
          </a:p>
          <a:p>
            <a:r>
              <a:rPr lang="ca-ES" b="0">
                <a:solidFill>
                  <a:srgbClr val="0000FF"/>
                </a:solidFill>
                <a:latin typeface="Courier New" pitchFamily="49" charset="0"/>
                <a:ea typeface="Calibri" pitchFamily="34" charset="0"/>
                <a:cs typeface="Courier New" pitchFamily="49" charset="0"/>
              </a:rPr>
              <a:t> 3  1  1 1 1</a:t>
            </a:r>
            <a:endParaRPr lang="ca-ES" b="0">
              <a:ea typeface="Calibri" pitchFamily="34" charset="0"/>
              <a:cs typeface="Courier New" pitchFamily="49" charset="0"/>
            </a:endParaRPr>
          </a:p>
        </p:txBody>
      </p:sp>
      <p:pic>
        <p:nvPicPr>
          <p:cNvPr id="32814" name="Picture 4"/>
          <p:cNvPicPr>
            <a:picLocks noChangeAspect="1" noChangeArrowheads="1"/>
          </p:cNvPicPr>
          <p:nvPr/>
        </p:nvPicPr>
        <p:blipFill>
          <a:blip r:embed="rId6"/>
          <a:srcRect/>
          <a:stretch>
            <a:fillRect/>
          </a:stretch>
        </p:blipFill>
        <p:spPr bwMode="auto">
          <a:xfrm>
            <a:off x="900113" y="3429000"/>
            <a:ext cx="3513137" cy="2087563"/>
          </a:xfrm>
          <a:prstGeom prst="rect">
            <a:avLst/>
          </a:prstGeom>
          <a:noFill/>
          <a:ln w="9525">
            <a:noFill/>
            <a:miter lim="800000"/>
            <a:headEnd/>
            <a:tailEnd/>
          </a:ln>
        </p:spPr>
      </p:pic>
      <p:pic>
        <p:nvPicPr>
          <p:cNvPr id="3" name="slide_#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7450" y="5699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188"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3794" name="Subtitle 2"/>
          <p:cNvSpPr>
            <a:spLocks noGrp="1"/>
          </p:cNvSpPr>
          <p:nvPr>
            <p:ph type="subTitle" idx="4294967295"/>
          </p:nvPr>
        </p:nvSpPr>
        <p:spPr>
          <a:xfrm>
            <a:off x="1403350" y="1268413"/>
            <a:ext cx="6400800" cy="792162"/>
          </a:xfrm>
        </p:spPr>
        <p:txBody>
          <a:bodyPr/>
          <a:lstStyle/>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r>
              <a:rPr lang="ca-ES" sz="4000" smtClean="0">
                <a:latin typeface="Courier New" pitchFamily="49" charset="0"/>
                <a:cs typeface="Courier New" pitchFamily="49" charset="0"/>
              </a:rPr>
              <a:t> </a:t>
            </a:r>
            <a:endParaRPr lang="en-US" sz="4000" smtClean="0">
              <a:latin typeface="Courier New" pitchFamily="49" charset="0"/>
              <a:cs typeface="Courier New" pitchFamily="49" charset="0"/>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3797"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33798"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33799"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3380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33801" name="Rectangle 1"/>
          <p:cNvSpPr>
            <a:spLocks noChangeArrowheads="1"/>
          </p:cNvSpPr>
          <p:nvPr/>
        </p:nvSpPr>
        <p:spPr bwMode="auto">
          <a:xfrm>
            <a:off x="755650" y="977900"/>
            <a:ext cx="8064500" cy="915988"/>
          </a:xfrm>
          <a:prstGeom prst="rect">
            <a:avLst/>
          </a:prstGeom>
          <a:noFill/>
          <a:ln w="9525">
            <a:noFill/>
            <a:miter lim="800000"/>
            <a:headEnd/>
            <a:tailEnd/>
          </a:ln>
        </p:spPr>
        <p:txBody>
          <a:bodyPr anchor="ctr">
            <a:spAutoFit/>
          </a:bodyPr>
          <a:lstStyle/>
          <a:p>
            <a:pPr lvl="1"/>
            <a:r>
              <a:rPr lang="ca-ES">
                <a:latin typeface="Calibri" pitchFamily="34" charset="0"/>
              </a:rPr>
              <a:t>Resultat</a:t>
            </a:r>
          </a:p>
          <a:p>
            <a:pPr lvl="1"/>
            <a:r>
              <a:rPr lang="ca-ES" i="1">
                <a:latin typeface="Calibri" pitchFamily="34" charset="0"/>
              </a:rPr>
              <a:t> </a:t>
            </a:r>
          </a:p>
          <a:p>
            <a:pPr lvl="1"/>
            <a:r>
              <a:rPr lang="es-ES" b="0">
                <a:latin typeface="Calibri" pitchFamily="34" charset="0"/>
              </a:rPr>
              <a:t> </a:t>
            </a:r>
            <a:endParaRPr lang="es-ES_tradnl" sz="1100" b="0">
              <a:latin typeface="Courier New" pitchFamily="49" charset="0"/>
              <a:cs typeface="Courier New" pitchFamily="49" charset="0"/>
            </a:endParaRPr>
          </a:p>
        </p:txBody>
      </p:sp>
      <p:sp>
        <p:nvSpPr>
          <p:cNvPr id="33802"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sp>
        <p:nvSpPr>
          <p:cNvPr id="33803" name="Rectangle 3"/>
          <p:cNvSpPr>
            <a:spLocks noChangeArrowheads="1"/>
          </p:cNvSpPr>
          <p:nvPr/>
        </p:nvSpPr>
        <p:spPr bwMode="auto">
          <a:xfrm>
            <a:off x="1187450" y="1438275"/>
            <a:ext cx="6121400" cy="304800"/>
          </a:xfrm>
          <a:prstGeom prst="rect">
            <a:avLst/>
          </a:prstGeom>
          <a:noFill/>
          <a:ln w="9525">
            <a:noFill/>
            <a:miter lim="800000"/>
            <a:headEnd/>
            <a:tailEnd/>
          </a:ln>
        </p:spPr>
        <p:txBody>
          <a:bodyPr anchor="ctr">
            <a:spAutoFit/>
          </a:bodyPr>
          <a:lstStyle/>
          <a:p>
            <a:r>
              <a:rPr lang="ca-ES" sz="1400" b="0">
                <a:solidFill>
                  <a:schemeClr val="tx2"/>
                </a:solidFill>
                <a:latin typeface="Courier New" pitchFamily="49" charset="0"/>
                <a:cs typeface="Courier New" pitchFamily="49" charset="0"/>
              </a:rPr>
              <a:t>ProjecteMuseus.exe "../images_</a:t>
            </a:r>
            <a:r>
              <a:rPr lang="ca-ES" sz="1400">
                <a:solidFill>
                  <a:schemeClr val="tx2"/>
                </a:solidFill>
                <a:latin typeface="Courier New" pitchFamily="49" charset="0"/>
                <a:cs typeface="Courier New" pitchFamily="49" charset="0"/>
              </a:rPr>
              <a:t>test1</a:t>
            </a:r>
            <a:r>
              <a:rPr lang="ca-ES" sz="1400" b="0">
                <a:solidFill>
                  <a:schemeClr val="tx2"/>
                </a:solidFill>
                <a:latin typeface="Courier New" pitchFamily="49" charset="0"/>
                <a:cs typeface="Courier New" pitchFamily="49" charset="0"/>
              </a:rPr>
              <a:t>/"  2  1  1 0 1 </a:t>
            </a:r>
          </a:p>
        </p:txBody>
      </p:sp>
      <p:pic>
        <p:nvPicPr>
          <p:cNvPr id="33804" name="Picture 49"/>
          <p:cNvPicPr>
            <a:picLocks noChangeAspect="1" noChangeArrowheads="1"/>
          </p:cNvPicPr>
          <p:nvPr/>
        </p:nvPicPr>
        <p:blipFill>
          <a:blip r:embed="rId6"/>
          <a:srcRect/>
          <a:stretch>
            <a:fillRect/>
          </a:stretch>
        </p:blipFill>
        <p:spPr bwMode="auto">
          <a:xfrm>
            <a:off x="3348038" y="1773238"/>
            <a:ext cx="4867275" cy="3790950"/>
          </a:xfrm>
          <a:prstGeom prst="rect">
            <a:avLst/>
          </a:prstGeom>
          <a:noFill/>
          <a:ln w="9525">
            <a:noFill/>
            <a:miter lim="800000"/>
            <a:headEnd/>
            <a:tailEnd/>
          </a:ln>
        </p:spPr>
      </p:pic>
      <p:sp>
        <p:nvSpPr>
          <p:cNvPr id="33805" name="Text Box 50"/>
          <p:cNvSpPr txBox="1">
            <a:spLocks noChangeArrowheads="1"/>
          </p:cNvSpPr>
          <p:nvPr/>
        </p:nvSpPr>
        <p:spPr bwMode="auto">
          <a:xfrm>
            <a:off x="1239838" y="1936750"/>
            <a:ext cx="1892300" cy="366713"/>
          </a:xfrm>
          <a:prstGeom prst="rect">
            <a:avLst/>
          </a:prstGeom>
          <a:noFill/>
          <a:ln w="9525">
            <a:noFill/>
            <a:miter lim="800000"/>
            <a:headEnd/>
            <a:tailEnd/>
          </a:ln>
        </p:spPr>
        <p:txBody>
          <a:bodyPr>
            <a:spAutoFit/>
          </a:bodyPr>
          <a:lstStyle/>
          <a:p>
            <a:endParaRPr lang="ca-ES" b="0"/>
          </a:p>
        </p:txBody>
      </p:sp>
      <p:sp>
        <p:nvSpPr>
          <p:cNvPr id="33806" name="Text Box 51"/>
          <p:cNvSpPr txBox="1">
            <a:spLocks noChangeArrowheads="1"/>
          </p:cNvSpPr>
          <p:nvPr/>
        </p:nvSpPr>
        <p:spPr bwMode="auto">
          <a:xfrm>
            <a:off x="1384300" y="3952875"/>
            <a:ext cx="184150" cy="366713"/>
          </a:xfrm>
          <a:prstGeom prst="rect">
            <a:avLst/>
          </a:prstGeom>
          <a:noFill/>
          <a:ln w="9525">
            <a:noFill/>
            <a:miter lim="800000"/>
            <a:headEnd/>
            <a:tailEnd/>
          </a:ln>
        </p:spPr>
        <p:txBody>
          <a:bodyPr wrap="none">
            <a:spAutoFit/>
          </a:bodyPr>
          <a:lstStyle/>
          <a:p>
            <a:endParaRPr lang="ca-ES" b="0"/>
          </a:p>
        </p:txBody>
      </p:sp>
      <p:sp>
        <p:nvSpPr>
          <p:cNvPr id="33807" name="Text Box 52"/>
          <p:cNvSpPr txBox="1">
            <a:spLocks noChangeArrowheads="1"/>
          </p:cNvSpPr>
          <p:nvPr/>
        </p:nvSpPr>
        <p:spPr bwMode="auto">
          <a:xfrm>
            <a:off x="1166813" y="2058988"/>
            <a:ext cx="2007281" cy="1815882"/>
          </a:xfrm>
          <a:prstGeom prst="rect">
            <a:avLst/>
          </a:prstGeom>
          <a:noFill/>
          <a:ln w="9525">
            <a:noFill/>
            <a:miter lim="800000"/>
            <a:headEnd/>
            <a:tailEnd/>
          </a:ln>
        </p:spPr>
        <p:txBody>
          <a:bodyPr wrap="none">
            <a:spAutoFit/>
          </a:bodyPr>
          <a:lstStyle/>
          <a:p>
            <a:r>
              <a:rPr lang="ca-ES" sz="1400" b="0" dirty="0"/>
              <a:t>A: Divisió en </a:t>
            </a:r>
            <a:r>
              <a:rPr lang="ca-ES" sz="1400" b="0" i="1" dirty="0" err="1"/>
              <a:t>folds</a:t>
            </a:r>
            <a:endParaRPr lang="ca-ES" sz="1400" b="0" i="1" dirty="0"/>
          </a:p>
          <a:p>
            <a:endParaRPr lang="ca-ES" sz="1400" b="0" dirty="0"/>
          </a:p>
          <a:p>
            <a:r>
              <a:rPr lang="ca-ES" sz="1400" b="0" dirty="0"/>
              <a:t>B</a:t>
            </a:r>
            <a:r>
              <a:rPr lang="ca-ES" sz="1400" b="0" dirty="0" smtClean="0"/>
              <a:t>: Iteracions </a:t>
            </a:r>
            <a:r>
              <a:rPr lang="ca-ES" sz="1400" b="0" dirty="0"/>
              <a:t>per </a:t>
            </a:r>
          </a:p>
          <a:p>
            <a:r>
              <a:rPr lang="ca-ES" sz="1400" b="0" dirty="0" smtClean="0"/>
              <a:t>classificar </a:t>
            </a:r>
            <a:r>
              <a:rPr lang="ca-ES" sz="1400" b="0" dirty="0"/>
              <a:t>els conjunts</a:t>
            </a:r>
          </a:p>
          <a:p>
            <a:r>
              <a:rPr lang="ca-ES" sz="1400" b="0" dirty="0" smtClean="0"/>
              <a:t>de </a:t>
            </a:r>
            <a:r>
              <a:rPr lang="ca-ES" sz="1400" b="0" dirty="0"/>
              <a:t>test</a:t>
            </a:r>
          </a:p>
          <a:p>
            <a:endParaRPr lang="ca-ES" sz="1400" b="0" dirty="0"/>
          </a:p>
          <a:p>
            <a:r>
              <a:rPr lang="ca-ES" sz="1400" b="0" dirty="0"/>
              <a:t>C: Resultat final</a:t>
            </a:r>
          </a:p>
          <a:p>
            <a:endParaRPr lang="ca-ES" sz="1400" b="0" dirty="0"/>
          </a:p>
        </p:txBody>
      </p:sp>
      <p:pic>
        <p:nvPicPr>
          <p:cNvPr id="3" name="slide_#1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7450" y="537321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188"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4818" name="Subtitle 2"/>
          <p:cNvSpPr>
            <a:spLocks noGrp="1"/>
          </p:cNvSpPr>
          <p:nvPr>
            <p:ph type="subTitle" idx="4294967295"/>
          </p:nvPr>
        </p:nvSpPr>
        <p:spPr>
          <a:xfrm>
            <a:off x="1403350" y="1268413"/>
            <a:ext cx="6400800" cy="792162"/>
          </a:xfrm>
        </p:spPr>
        <p:txBody>
          <a:bodyPr/>
          <a:lstStyle/>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r>
              <a:rPr lang="ca-ES" sz="4000" smtClean="0">
                <a:latin typeface="Courier New" pitchFamily="49" charset="0"/>
                <a:cs typeface="Courier New" pitchFamily="49" charset="0"/>
              </a:rPr>
              <a:t> </a:t>
            </a:r>
            <a:endParaRPr lang="en-US" sz="4000" smtClean="0">
              <a:latin typeface="Courier New" pitchFamily="49" charset="0"/>
              <a:cs typeface="Courier New" pitchFamily="49" charset="0"/>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4821"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34822"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34823"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3482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34825" name="Rectangle 1"/>
          <p:cNvSpPr>
            <a:spLocks noChangeArrowheads="1"/>
          </p:cNvSpPr>
          <p:nvPr/>
        </p:nvSpPr>
        <p:spPr bwMode="auto">
          <a:xfrm>
            <a:off x="755650" y="977900"/>
            <a:ext cx="8064500" cy="915988"/>
          </a:xfrm>
          <a:prstGeom prst="rect">
            <a:avLst/>
          </a:prstGeom>
          <a:noFill/>
          <a:ln w="9525">
            <a:noFill/>
            <a:miter lim="800000"/>
            <a:headEnd/>
            <a:tailEnd/>
          </a:ln>
        </p:spPr>
        <p:txBody>
          <a:bodyPr anchor="ctr">
            <a:spAutoFit/>
          </a:bodyPr>
          <a:lstStyle/>
          <a:p>
            <a:pPr lvl="1"/>
            <a:r>
              <a:rPr lang="ca-ES" dirty="0" smtClean="0">
                <a:latin typeface="Calibri" pitchFamily="34" charset="0"/>
              </a:rPr>
              <a:t>Classificació </a:t>
            </a:r>
            <a:r>
              <a:rPr lang="ca-ES" dirty="0">
                <a:latin typeface="Calibri" pitchFamily="34" charset="0"/>
              </a:rPr>
              <a:t>per l’atribut format</a:t>
            </a:r>
          </a:p>
          <a:p>
            <a:pPr lvl="1"/>
            <a:r>
              <a:rPr lang="ca-ES" i="1" dirty="0">
                <a:latin typeface="Calibri" pitchFamily="34" charset="0"/>
              </a:rPr>
              <a:t> </a:t>
            </a:r>
          </a:p>
          <a:p>
            <a:pPr lvl="1"/>
            <a:r>
              <a:rPr lang="es-ES" b="0" dirty="0">
                <a:latin typeface="Calibri" pitchFamily="34" charset="0"/>
              </a:rPr>
              <a:t> </a:t>
            </a:r>
            <a:endParaRPr lang="es-ES_tradnl" sz="1100" b="0" dirty="0">
              <a:latin typeface="Courier New" pitchFamily="49" charset="0"/>
              <a:cs typeface="Courier New" pitchFamily="49" charset="0"/>
            </a:endParaRPr>
          </a:p>
        </p:txBody>
      </p:sp>
      <p:sp>
        <p:nvSpPr>
          <p:cNvPr id="34826"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sp>
        <p:nvSpPr>
          <p:cNvPr id="34827" name="Rectangle 3"/>
          <p:cNvSpPr>
            <a:spLocks noChangeArrowheads="1"/>
          </p:cNvSpPr>
          <p:nvPr/>
        </p:nvSpPr>
        <p:spPr bwMode="auto">
          <a:xfrm>
            <a:off x="1258888" y="1477963"/>
            <a:ext cx="6121400" cy="366712"/>
          </a:xfrm>
          <a:prstGeom prst="rect">
            <a:avLst/>
          </a:prstGeom>
          <a:noFill/>
          <a:ln w="9525">
            <a:noFill/>
            <a:miter lim="800000"/>
            <a:headEnd/>
            <a:tailEnd/>
          </a:ln>
        </p:spPr>
        <p:txBody>
          <a:bodyPr anchor="ctr">
            <a:spAutoFit/>
          </a:bodyPr>
          <a:lstStyle/>
          <a:p>
            <a:r>
              <a:rPr lang="ca-ES" b="0"/>
              <a:t> </a:t>
            </a:r>
          </a:p>
        </p:txBody>
      </p:sp>
      <p:sp>
        <p:nvSpPr>
          <p:cNvPr id="34828" name="Text Box 14"/>
          <p:cNvSpPr txBox="1">
            <a:spLocks noChangeArrowheads="1"/>
          </p:cNvSpPr>
          <p:nvPr/>
        </p:nvSpPr>
        <p:spPr bwMode="auto">
          <a:xfrm>
            <a:off x="2484438" y="2997200"/>
            <a:ext cx="1892300" cy="366713"/>
          </a:xfrm>
          <a:prstGeom prst="rect">
            <a:avLst/>
          </a:prstGeom>
          <a:noFill/>
          <a:ln w="9525">
            <a:noFill/>
            <a:miter lim="800000"/>
            <a:headEnd/>
            <a:tailEnd/>
          </a:ln>
        </p:spPr>
        <p:txBody>
          <a:bodyPr>
            <a:spAutoFit/>
          </a:bodyPr>
          <a:lstStyle/>
          <a:p>
            <a:endParaRPr lang="ca-ES" b="0"/>
          </a:p>
        </p:txBody>
      </p:sp>
      <p:sp>
        <p:nvSpPr>
          <p:cNvPr id="34829" name="Text Box 15"/>
          <p:cNvSpPr txBox="1">
            <a:spLocks noChangeArrowheads="1"/>
          </p:cNvSpPr>
          <p:nvPr/>
        </p:nvSpPr>
        <p:spPr bwMode="auto">
          <a:xfrm>
            <a:off x="1384300" y="3952875"/>
            <a:ext cx="184150" cy="366713"/>
          </a:xfrm>
          <a:prstGeom prst="rect">
            <a:avLst/>
          </a:prstGeom>
          <a:noFill/>
          <a:ln w="9525">
            <a:noFill/>
            <a:miter lim="800000"/>
            <a:headEnd/>
            <a:tailEnd/>
          </a:ln>
        </p:spPr>
        <p:txBody>
          <a:bodyPr wrap="none">
            <a:spAutoFit/>
          </a:bodyPr>
          <a:lstStyle/>
          <a:p>
            <a:endParaRPr lang="ca-ES" b="0"/>
          </a:p>
        </p:txBody>
      </p:sp>
      <p:sp>
        <p:nvSpPr>
          <p:cNvPr id="34830" name="Rectangle 17"/>
          <p:cNvSpPr>
            <a:spLocks noChangeArrowheads="1"/>
          </p:cNvSpPr>
          <p:nvPr/>
        </p:nvSpPr>
        <p:spPr bwMode="auto">
          <a:xfrm>
            <a:off x="1547813" y="2997200"/>
            <a:ext cx="6048375" cy="366713"/>
          </a:xfrm>
          <a:prstGeom prst="rect">
            <a:avLst/>
          </a:prstGeom>
          <a:noFill/>
          <a:ln w="9525">
            <a:noFill/>
            <a:miter lim="800000"/>
            <a:headEnd/>
            <a:tailEnd/>
          </a:ln>
        </p:spPr>
        <p:txBody>
          <a:bodyPr>
            <a:spAutoFit/>
          </a:bodyPr>
          <a:lstStyle/>
          <a:p>
            <a:r>
              <a:rPr lang="ca-ES" b="0"/>
              <a:t>  </a:t>
            </a:r>
          </a:p>
        </p:txBody>
      </p:sp>
      <p:graphicFrame>
        <p:nvGraphicFramePr>
          <p:cNvPr id="34860" name="Group 44"/>
          <p:cNvGraphicFramePr>
            <a:graphicFrameLocks noGrp="1"/>
          </p:cNvGraphicFramePr>
          <p:nvPr/>
        </p:nvGraphicFramePr>
        <p:xfrm>
          <a:off x="1476375" y="1484313"/>
          <a:ext cx="2368550" cy="962025"/>
        </p:xfrm>
        <a:graphic>
          <a:graphicData uri="http://schemas.openxmlformats.org/drawingml/2006/table">
            <a:tbl>
              <a:tblPr/>
              <a:tblGrid>
                <a:gridCol w="584200"/>
                <a:gridCol w="1784350"/>
              </a:tblGrid>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Times New Roman" pitchFamily="18" charset="0"/>
                        </a:rPr>
                        <a:t>Atribut</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Times New Roman" pitchFamily="18" charset="0"/>
                        </a:rPr>
                        <a:t>Nombre de valors</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Form</a:t>
                      </a:r>
                      <a:endParaRPr kumimoji="0" lang="es-ES" sz="1800" b="0"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00001	ceramics</a:t>
                      </a:r>
                      <a:endParaRPr kumimoji="0" lang="es-ES_tradnl" sz="1000" b="0" i="0" u="none" strike="noStrike" cap="none" normalizeH="0" baseline="0" smtClean="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00002	graphics</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00003	painting</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00004	sculpture</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4842" name="Picture 46"/>
          <p:cNvPicPr>
            <a:picLocks noChangeAspect="1" noChangeArrowheads="1"/>
          </p:cNvPicPr>
          <p:nvPr/>
        </p:nvPicPr>
        <p:blipFill>
          <a:blip r:embed="rId6"/>
          <a:srcRect/>
          <a:stretch>
            <a:fillRect/>
          </a:stretch>
        </p:blipFill>
        <p:spPr bwMode="auto">
          <a:xfrm>
            <a:off x="4787900" y="1557338"/>
            <a:ext cx="2647950" cy="2971800"/>
          </a:xfrm>
          <a:prstGeom prst="rect">
            <a:avLst/>
          </a:prstGeom>
          <a:noFill/>
          <a:ln w="9525">
            <a:noFill/>
            <a:miter lim="800000"/>
            <a:headEnd/>
            <a:tailEnd/>
          </a:ln>
        </p:spPr>
      </p:pic>
      <p:sp>
        <p:nvSpPr>
          <p:cNvPr id="34843" name="Text Box 48"/>
          <p:cNvSpPr txBox="1">
            <a:spLocks noChangeArrowheads="1"/>
          </p:cNvSpPr>
          <p:nvPr/>
        </p:nvSpPr>
        <p:spPr bwMode="auto">
          <a:xfrm>
            <a:off x="1331913" y="3068638"/>
            <a:ext cx="3054350" cy="1863725"/>
          </a:xfrm>
          <a:prstGeom prst="rect">
            <a:avLst/>
          </a:prstGeom>
          <a:noFill/>
          <a:ln w="9525">
            <a:noFill/>
            <a:miter lim="800000"/>
            <a:headEnd/>
            <a:tailEnd/>
          </a:ln>
        </p:spPr>
        <p:txBody>
          <a:bodyPr>
            <a:spAutoFit/>
          </a:bodyPr>
          <a:lstStyle/>
          <a:p>
            <a:r>
              <a:rPr lang="ca-ES" dirty="0">
                <a:solidFill>
                  <a:schemeClr val="accent2"/>
                </a:solidFill>
              </a:rPr>
              <a:t>Conclusió</a:t>
            </a:r>
          </a:p>
          <a:p>
            <a:r>
              <a:rPr lang="ca-ES" sz="1600" b="0" dirty="0"/>
              <a:t>Amb totes les imatges tenim un 43% de bondat. Aquest baix resultat és degut a les imatges en B/N. Si les excloem la precisió </a:t>
            </a:r>
            <a:r>
              <a:rPr lang="ca-ES" sz="1600" b="0" dirty="0" smtClean="0"/>
              <a:t>és del </a:t>
            </a:r>
            <a:r>
              <a:rPr lang="ca-ES" sz="1600" b="0" dirty="0"/>
              <a:t>90%.</a:t>
            </a:r>
          </a:p>
          <a:p>
            <a:endParaRPr lang="ca-ES" dirty="0"/>
          </a:p>
        </p:txBody>
      </p:sp>
      <p:pic>
        <p:nvPicPr>
          <p:cNvPr id="3" name="slide_#1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86588" y="530120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188"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5842" name="Subtitle 2"/>
          <p:cNvSpPr>
            <a:spLocks noGrp="1"/>
          </p:cNvSpPr>
          <p:nvPr>
            <p:ph type="subTitle" idx="4294967295"/>
          </p:nvPr>
        </p:nvSpPr>
        <p:spPr>
          <a:xfrm>
            <a:off x="1403350" y="1268413"/>
            <a:ext cx="6400800" cy="792162"/>
          </a:xfrm>
        </p:spPr>
        <p:txBody>
          <a:bodyPr/>
          <a:lstStyle/>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r>
              <a:rPr lang="ca-ES" sz="4000" smtClean="0">
                <a:latin typeface="Courier New" pitchFamily="49" charset="0"/>
                <a:cs typeface="Courier New" pitchFamily="49" charset="0"/>
              </a:rPr>
              <a:t> </a:t>
            </a:r>
            <a:endParaRPr lang="en-US" sz="4000" smtClean="0">
              <a:latin typeface="Courier New" pitchFamily="49" charset="0"/>
              <a:cs typeface="Courier New" pitchFamily="49" charset="0"/>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5845"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35846"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35847"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3584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35849" name="Rectangle 1"/>
          <p:cNvSpPr>
            <a:spLocks noChangeArrowheads="1"/>
          </p:cNvSpPr>
          <p:nvPr/>
        </p:nvSpPr>
        <p:spPr bwMode="auto">
          <a:xfrm>
            <a:off x="755650" y="977900"/>
            <a:ext cx="8064500" cy="915988"/>
          </a:xfrm>
          <a:prstGeom prst="rect">
            <a:avLst/>
          </a:prstGeom>
          <a:noFill/>
          <a:ln w="9525">
            <a:noFill/>
            <a:miter lim="800000"/>
            <a:headEnd/>
            <a:tailEnd/>
          </a:ln>
        </p:spPr>
        <p:txBody>
          <a:bodyPr anchor="ctr">
            <a:spAutoFit/>
          </a:bodyPr>
          <a:lstStyle/>
          <a:p>
            <a:pPr lvl="1"/>
            <a:r>
              <a:rPr lang="ca-ES" dirty="0" smtClean="0">
                <a:latin typeface="Calibri" pitchFamily="34" charset="0"/>
              </a:rPr>
              <a:t>Classificació </a:t>
            </a:r>
            <a:r>
              <a:rPr lang="ca-ES" dirty="0">
                <a:latin typeface="Calibri" pitchFamily="34" charset="0"/>
              </a:rPr>
              <a:t>per l’atribut tipus</a:t>
            </a:r>
          </a:p>
          <a:p>
            <a:pPr lvl="1"/>
            <a:r>
              <a:rPr lang="ca-ES" i="1" dirty="0">
                <a:latin typeface="Calibri" pitchFamily="34" charset="0"/>
              </a:rPr>
              <a:t> </a:t>
            </a:r>
          </a:p>
          <a:p>
            <a:pPr lvl="1"/>
            <a:r>
              <a:rPr lang="es-ES" b="0" dirty="0">
                <a:latin typeface="Calibri" pitchFamily="34" charset="0"/>
              </a:rPr>
              <a:t> </a:t>
            </a:r>
            <a:endParaRPr lang="es-ES_tradnl" sz="1100" b="0" dirty="0">
              <a:latin typeface="Courier New" pitchFamily="49" charset="0"/>
              <a:cs typeface="Courier New" pitchFamily="49" charset="0"/>
            </a:endParaRPr>
          </a:p>
        </p:txBody>
      </p:sp>
      <p:sp>
        <p:nvSpPr>
          <p:cNvPr id="35850"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sp>
        <p:nvSpPr>
          <p:cNvPr id="35851" name="Rectangle 3"/>
          <p:cNvSpPr>
            <a:spLocks noChangeArrowheads="1"/>
          </p:cNvSpPr>
          <p:nvPr/>
        </p:nvSpPr>
        <p:spPr bwMode="auto">
          <a:xfrm>
            <a:off x="1258888" y="1477963"/>
            <a:ext cx="6121400" cy="366712"/>
          </a:xfrm>
          <a:prstGeom prst="rect">
            <a:avLst/>
          </a:prstGeom>
          <a:noFill/>
          <a:ln w="9525">
            <a:noFill/>
            <a:miter lim="800000"/>
            <a:headEnd/>
            <a:tailEnd/>
          </a:ln>
        </p:spPr>
        <p:txBody>
          <a:bodyPr anchor="ctr">
            <a:spAutoFit/>
          </a:bodyPr>
          <a:lstStyle/>
          <a:p>
            <a:r>
              <a:rPr lang="ca-ES" b="0"/>
              <a:t> </a:t>
            </a:r>
          </a:p>
        </p:txBody>
      </p:sp>
      <p:sp>
        <p:nvSpPr>
          <p:cNvPr id="35852" name="Text Box 13"/>
          <p:cNvSpPr txBox="1">
            <a:spLocks noChangeArrowheads="1"/>
          </p:cNvSpPr>
          <p:nvPr/>
        </p:nvSpPr>
        <p:spPr bwMode="auto">
          <a:xfrm>
            <a:off x="2484438" y="2997200"/>
            <a:ext cx="1892300" cy="366713"/>
          </a:xfrm>
          <a:prstGeom prst="rect">
            <a:avLst/>
          </a:prstGeom>
          <a:noFill/>
          <a:ln w="9525">
            <a:noFill/>
            <a:miter lim="800000"/>
            <a:headEnd/>
            <a:tailEnd/>
          </a:ln>
        </p:spPr>
        <p:txBody>
          <a:bodyPr>
            <a:spAutoFit/>
          </a:bodyPr>
          <a:lstStyle/>
          <a:p>
            <a:endParaRPr lang="ca-ES" b="0"/>
          </a:p>
        </p:txBody>
      </p:sp>
      <p:sp>
        <p:nvSpPr>
          <p:cNvPr id="35853" name="Text Box 14"/>
          <p:cNvSpPr txBox="1">
            <a:spLocks noChangeArrowheads="1"/>
          </p:cNvSpPr>
          <p:nvPr/>
        </p:nvSpPr>
        <p:spPr bwMode="auto">
          <a:xfrm>
            <a:off x="1384300" y="3952875"/>
            <a:ext cx="184150" cy="366713"/>
          </a:xfrm>
          <a:prstGeom prst="rect">
            <a:avLst/>
          </a:prstGeom>
          <a:noFill/>
          <a:ln w="9525">
            <a:noFill/>
            <a:miter lim="800000"/>
            <a:headEnd/>
            <a:tailEnd/>
          </a:ln>
        </p:spPr>
        <p:txBody>
          <a:bodyPr wrap="none">
            <a:spAutoFit/>
          </a:bodyPr>
          <a:lstStyle/>
          <a:p>
            <a:endParaRPr lang="ca-ES" b="0"/>
          </a:p>
        </p:txBody>
      </p:sp>
      <p:sp>
        <p:nvSpPr>
          <p:cNvPr id="35854" name="Rectangle 15"/>
          <p:cNvSpPr>
            <a:spLocks noChangeArrowheads="1"/>
          </p:cNvSpPr>
          <p:nvPr/>
        </p:nvSpPr>
        <p:spPr bwMode="auto">
          <a:xfrm>
            <a:off x="1547813" y="2997200"/>
            <a:ext cx="6048375" cy="366713"/>
          </a:xfrm>
          <a:prstGeom prst="rect">
            <a:avLst/>
          </a:prstGeom>
          <a:noFill/>
          <a:ln w="9525">
            <a:noFill/>
            <a:miter lim="800000"/>
            <a:headEnd/>
            <a:tailEnd/>
          </a:ln>
        </p:spPr>
        <p:txBody>
          <a:bodyPr>
            <a:spAutoFit/>
          </a:bodyPr>
          <a:lstStyle/>
          <a:p>
            <a:r>
              <a:rPr lang="ca-ES" b="0"/>
              <a:t>  </a:t>
            </a:r>
          </a:p>
        </p:txBody>
      </p:sp>
      <p:sp>
        <p:nvSpPr>
          <p:cNvPr id="35855" name="Text Box 28"/>
          <p:cNvSpPr txBox="1">
            <a:spLocks noChangeArrowheads="1"/>
          </p:cNvSpPr>
          <p:nvPr/>
        </p:nvSpPr>
        <p:spPr bwMode="auto">
          <a:xfrm>
            <a:off x="1331913" y="3068638"/>
            <a:ext cx="6624637" cy="1465262"/>
          </a:xfrm>
          <a:prstGeom prst="rect">
            <a:avLst/>
          </a:prstGeom>
          <a:noFill/>
          <a:ln w="9525">
            <a:noFill/>
            <a:miter lim="800000"/>
            <a:headEnd/>
            <a:tailEnd/>
          </a:ln>
        </p:spPr>
        <p:txBody>
          <a:bodyPr>
            <a:spAutoFit/>
          </a:bodyPr>
          <a:lstStyle/>
          <a:p>
            <a:r>
              <a:rPr lang="ca-ES" dirty="0">
                <a:solidFill>
                  <a:schemeClr val="accent2"/>
                </a:solidFill>
              </a:rPr>
              <a:t>Conclusió</a:t>
            </a:r>
          </a:p>
          <a:p>
            <a:r>
              <a:rPr lang="ca-ES" b="0" dirty="0"/>
              <a:t>La precisió </a:t>
            </a:r>
            <a:r>
              <a:rPr lang="ca-ES" b="0" dirty="0" smtClean="0"/>
              <a:t>és </a:t>
            </a:r>
            <a:r>
              <a:rPr lang="ca-ES" b="0" dirty="0"/>
              <a:t>gairebé </a:t>
            </a:r>
            <a:r>
              <a:rPr lang="ca-ES" b="0" dirty="0" smtClean="0"/>
              <a:t>del</a:t>
            </a:r>
            <a:r>
              <a:rPr lang="ca-ES" dirty="0" smtClean="0"/>
              <a:t> 50</a:t>
            </a:r>
            <a:r>
              <a:rPr lang="ca-ES" dirty="0"/>
              <a:t>%,</a:t>
            </a:r>
            <a:r>
              <a:rPr lang="ca-ES" b="0" dirty="0"/>
              <a:t> que és el </a:t>
            </a:r>
            <a:r>
              <a:rPr lang="ca-ES" b="0" u="sng" dirty="0"/>
              <a:t>doble</a:t>
            </a:r>
            <a:r>
              <a:rPr lang="ca-ES" b="0" dirty="0"/>
              <a:t> de la </a:t>
            </a:r>
            <a:r>
              <a:rPr lang="ca-ES" b="0" dirty="0" smtClean="0"/>
              <a:t>probabilitat </a:t>
            </a:r>
            <a:r>
              <a:rPr lang="ca-ES" b="0" dirty="0"/>
              <a:t>d’encert que tindríem </a:t>
            </a:r>
            <a:r>
              <a:rPr lang="ca-ES" b="0" dirty="0" smtClean="0"/>
              <a:t>si </a:t>
            </a:r>
            <a:r>
              <a:rPr lang="ca-ES" b="0" dirty="0"/>
              <a:t>féssim la classificació </a:t>
            </a:r>
            <a:r>
              <a:rPr lang="ca-ES" b="0" dirty="0" smtClean="0"/>
              <a:t>aleatòriament, </a:t>
            </a:r>
            <a:r>
              <a:rPr lang="ca-ES" b="0" dirty="0"/>
              <a:t>que </a:t>
            </a:r>
            <a:r>
              <a:rPr lang="ca-ES" b="0" dirty="0" smtClean="0"/>
              <a:t>és </a:t>
            </a:r>
            <a:r>
              <a:rPr lang="ca-ES" b="0" dirty="0"/>
              <a:t>del 25% (tenim 4 possibilitats igualment probables</a:t>
            </a:r>
            <a:r>
              <a:rPr lang="ca-ES" b="0" dirty="0" smtClean="0"/>
              <a:t>)</a:t>
            </a:r>
            <a:r>
              <a:rPr lang="es-ES_tradnl" b="0" dirty="0"/>
              <a:t>.</a:t>
            </a:r>
            <a:endParaRPr lang="ca-ES" b="0" dirty="0"/>
          </a:p>
        </p:txBody>
      </p:sp>
      <p:graphicFrame>
        <p:nvGraphicFramePr>
          <p:cNvPr id="35894" name="Group 54"/>
          <p:cNvGraphicFramePr>
            <a:graphicFrameLocks noGrp="1"/>
          </p:cNvGraphicFramePr>
          <p:nvPr/>
        </p:nvGraphicFramePr>
        <p:xfrm>
          <a:off x="1547813" y="1557338"/>
          <a:ext cx="2597150" cy="962025"/>
        </p:xfrm>
        <a:graphic>
          <a:graphicData uri="http://schemas.openxmlformats.org/drawingml/2006/table">
            <a:tbl>
              <a:tblPr/>
              <a:tblGrid>
                <a:gridCol w="584200"/>
                <a:gridCol w="2012950"/>
              </a:tblGrid>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Times New Roman" pitchFamily="18" charset="0"/>
                        </a:rPr>
                        <a:t>Atribut</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Times New Roman" pitchFamily="18" charset="0"/>
                        </a:rPr>
                        <a:t>Nombre de valors</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Type</a:t>
                      </a:r>
                      <a:endParaRPr kumimoji="0" lang="es-ES" sz="1800" b="0"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00008	still-life </a:t>
                      </a:r>
                      <a:endParaRPr kumimoji="0" lang="es-ES_tradnl" sz="1000" b="0" i="0" u="none" strike="noStrike" cap="none" normalizeH="0" baseline="0" smtClean="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00003	landscape</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00004	mythological</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00007	religious</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5867" name="Text Box 55"/>
          <p:cNvSpPr txBox="1">
            <a:spLocks noChangeArrowheads="1"/>
          </p:cNvSpPr>
          <p:nvPr/>
        </p:nvSpPr>
        <p:spPr bwMode="auto">
          <a:xfrm>
            <a:off x="4716463" y="1773238"/>
            <a:ext cx="2901950" cy="641350"/>
          </a:xfrm>
          <a:prstGeom prst="rect">
            <a:avLst/>
          </a:prstGeom>
          <a:noFill/>
          <a:ln w="9525">
            <a:noFill/>
            <a:miter lim="800000"/>
            <a:headEnd/>
            <a:tailEnd/>
          </a:ln>
        </p:spPr>
        <p:txBody>
          <a:bodyPr wrap="none">
            <a:spAutoFit/>
          </a:bodyPr>
          <a:lstStyle/>
          <a:p>
            <a:r>
              <a:rPr lang="ca-ES" dirty="0">
                <a:solidFill>
                  <a:schemeClr val="accent2"/>
                </a:solidFill>
              </a:rPr>
              <a:t>Conjunt</a:t>
            </a:r>
          </a:p>
          <a:p>
            <a:r>
              <a:rPr lang="ca-ES" sz="1600" dirty="0"/>
              <a:t>25 elements de cada classe</a:t>
            </a:r>
            <a:r>
              <a:rPr lang="es-ES_tradnl" dirty="0"/>
              <a:t> </a:t>
            </a:r>
            <a:endParaRPr lang="ca-ES" dirty="0"/>
          </a:p>
        </p:txBody>
      </p:sp>
      <p:pic>
        <p:nvPicPr>
          <p:cNvPr id="3" name="slide_#1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60319" y="494116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188"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6866" name="Subtitle 2"/>
          <p:cNvSpPr>
            <a:spLocks noGrp="1"/>
          </p:cNvSpPr>
          <p:nvPr>
            <p:ph type="subTitle" idx="4294967295"/>
          </p:nvPr>
        </p:nvSpPr>
        <p:spPr>
          <a:xfrm>
            <a:off x="1403350" y="1268413"/>
            <a:ext cx="6400800" cy="792162"/>
          </a:xfrm>
        </p:spPr>
        <p:txBody>
          <a:bodyPr/>
          <a:lstStyle/>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r>
              <a:rPr lang="ca-ES" sz="4000" smtClean="0">
                <a:latin typeface="Courier New" pitchFamily="49" charset="0"/>
                <a:cs typeface="Courier New" pitchFamily="49" charset="0"/>
              </a:rPr>
              <a:t> </a:t>
            </a:r>
            <a:endParaRPr lang="en-US" sz="4000" smtClean="0">
              <a:latin typeface="Courier New" pitchFamily="49" charset="0"/>
              <a:cs typeface="Courier New" pitchFamily="49" charset="0"/>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6869"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36870"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36871"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3687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36873" name="Rectangle 1"/>
          <p:cNvSpPr>
            <a:spLocks noChangeArrowheads="1"/>
          </p:cNvSpPr>
          <p:nvPr/>
        </p:nvSpPr>
        <p:spPr bwMode="auto">
          <a:xfrm>
            <a:off x="755650" y="977900"/>
            <a:ext cx="8064500" cy="915988"/>
          </a:xfrm>
          <a:prstGeom prst="rect">
            <a:avLst/>
          </a:prstGeom>
          <a:noFill/>
          <a:ln w="9525">
            <a:noFill/>
            <a:miter lim="800000"/>
            <a:headEnd/>
            <a:tailEnd/>
          </a:ln>
        </p:spPr>
        <p:txBody>
          <a:bodyPr anchor="ctr">
            <a:spAutoFit/>
          </a:bodyPr>
          <a:lstStyle/>
          <a:p>
            <a:pPr lvl="1"/>
            <a:r>
              <a:rPr lang="ca-ES">
                <a:latin typeface="Calibri" pitchFamily="34" charset="0"/>
              </a:rPr>
              <a:t>Classificació per l’atribut </a:t>
            </a:r>
            <a:r>
              <a:rPr lang="ca-ES"/>
              <a:t>autor</a:t>
            </a:r>
            <a:r>
              <a:rPr lang="es-ES_tradnl"/>
              <a:t> </a:t>
            </a:r>
            <a:endParaRPr lang="ca-ES">
              <a:latin typeface="Calibri" pitchFamily="34" charset="0"/>
            </a:endParaRPr>
          </a:p>
          <a:p>
            <a:pPr lvl="1"/>
            <a:r>
              <a:rPr lang="ca-ES" i="1">
                <a:latin typeface="Calibri" pitchFamily="34" charset="0"/>
              </a:rPr>
              <a:t> </a:t>
            </a:r>
          </a:p>
          <a:p>
            <a:pPr lvl="1"/>
            <a:r>
              <a:rPr lang="es-ES" b="0">
                <a:latin typeface="Calibri" pitchFamily="34" charset="0"/>
              </a:rPr>
              <a:t> </a:t>
            </a:r>
            <a:endParaRPr lang="es-ES_tradnl" b="0">
              <a:latin typeface="Calibri" pitchFamily="34" charset="0"/>
            </a:endParaRPr>
          </a:p>
        </p:txBody>
      </p:sp>
      <p:sp>
        <p:nvSpPr>
          <p:cNvPr id="36874"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sp>
        <p:nvSpPr>
          <p:cNvPr id="36875" name="Rectangle 3"/>
          <p:cNvSpPr>
            <a:spLocks noChangeArrowheads="1"/>
          </p:cNvSpPr>
          <p:nvPr/>
        </p:nvSpPr>
        <p:spPr bwMode="auto">
          <a:xfrm>
            <a:off x="1258888" y="1477963"/>
            <a:ext cx="6121400" cy="366712"/>
          </a:xfrm>
          <a:prstGeom prst="rect">
            <a:avLst/>
          </a:prstGeom>
          <a:noFill/>
          <a:ln w="9525">
            <a:noFill/>
            <a:miter lim="800000"/>
            <a:headEnd/>
            <a:tailEnd/>
          </a:ln>
        </p:spPr>
        <p:txBody>
          <a:bodyPr anchor="ctr">
            <a:spAutoFit/>
          </a:bodyPr>
          <a:lstStyle/>
          <a:p>
            <a:r>
              <a:rPr lang="ca-ES" b="0"/>
              <a:t> </a:t>
            </a:r>
          </a:p>
        </p:txBody>
      </p:sp>
      <p:sp>
        <p:nvSpPr>
          <p:cNvPr id="36876" name="Text Box 13"/>
          <p:cNvSpPr txBox="1">
            <a:spLocks noChangeArrowheads="1"/>
          </p:cNvSpPr>
          <p:nvPr/>
        </p:nvSpPr>
        <p:spPr bwMode="auto">
          <a:xfrm>
            <a:off x="2484438" y="2997200"/>
            <a:ext cx="1892300" cy="366713"/>
          </a:xfrm>
          <a:prstGeom prst="rect">
            <a:avLst/>
          </a:prstGeom>
          <a:noFill/>
          <a:ln w="9525">
            <a:noFill/>
            <a:miter lim="800000"/>
            <a:headEnd/>
            <a:tailEnd/>
          </a:ln>
        </p:spPr>
        <p:txBody>
          <a:bodyPr>
            <a:spAutoFit/>
          </a:bodyPr>
          <a:lstStyle/>
          <a:p>
            <a:endParaRPr lang="ca-ES" b="0"/>
          </a:p>
        </p:txBody>
      </p:sp>
      <p:sp>
        <p:nvSpPr>
          <p:cNvPr id="36877" name="Text Box 14"/>
          <p:cNvSpPr txBox="1">
            <a:spLocks noChangeArrowheads="1"/>
          </p:cNvSpPr>
          <p:nvPr/>
        </p:nvSpPr>
        <p:spPr bwMode="auto">
          <a:xfrm>
            <a:off x="1384300" y="3952875"/>
            <a:ext cx="184150" cy="366713"/>
          </a:xfrm>
          <a:prstGeom prst="rect">
            <a:avLst/>
          </a:prstGeom>
          <a:noFill/>
          <a:ln w="9525">
            <a:noFill/>
            <a:miter lim="800000"/>
            <a:headEnd/>
            <a:tailEnd/>
          </a:ln>
        </p:spPr>
        <p:txBody>
          <a:bodyPr wrap="none">
            <a:spAutoFit/>
          </a:bodyPr>
          <a:lstStyle/>
          <a:p>
            <a:endParaRPr lang="ca-ES" b="0"/>
          </a:p>
        </p:txBody>
      </p:sp>
      <p:sp>
        <p:nvSpPr>
          <p:cNvPr id="36878" name="Rectangle 15"/>
          <p:cNvSpPr>
            <a:spLocks noChangeArrowheads="1"/>
          </p:cNvSpPr>
          <p:nvPr/>
        </p:nvSpPr>
        <p:spPr bwMode="auto">
          <a:xfrm>
            <a:off x="1547813" y="2997200"/>
            <a:ext cx="6048375" cy="366713"/>
          </a:xfrm>
          <a:prstGeom prst="rect">
            <a:avLst/>
          </a:prstGeom>
          <a:noFill/>
          <a:ln w="9525">
            <a:noFill/>
            <a:miter lim="800000"/>
            <a:headEnd/>
            <a:tailEnd/>
          </a:ln>
        </p:spPr>
        <p:txBody>
          <a:bodyPr>
            <a:spAutoFit/>
          </a:bodyPr>
          <a:lstStyle/>
          <a:p>
            <a:r>
              <a:rPr lang="ca-ES" b="0"/>
              <a:t>  </a:t>
            </a:r>
          </a:p>
        </p:txBody>
      </p:sp>
      <p:sp>
        <p:nvSpPr>
          <p:cNvPr id="36879" name="Text Box 16"/>
          <p:cNvSpPr txBox="1">
            <a:spLocks noChangeArrowheads="1"/>
          </p:cNvSpPr>
          <p:nvPr/>
        </p:nvSpPr>
        <p:spPr bwMode="auto">
          <a:xfrm>
            <a:off x="1258888" y="4076700"/>
            <a:ext cx="6624637" cy="1589088"/>
          </a:xfrm>
          <a:prstGeom prst="rect">
            <a:avLst/>
          </a:prstGeom>
          <a:noFill/>
          <a:ln w="9525">
            <a:noFill/>
            <a:miter lim="800000"/>
            <a:headEnd/>
            <a:tailEnd/>
          </a:ln>
        </p:spPr>
        <p:txBody>
          <a:bodyPr>
            <a:spAutoFit/>
          </a:bodyPr>
          <a:lstStyle/>
          <a:p>
            <a:r>
              <a:rPr lang="ca-ES" dirty="0">
                <a:solidFill>
                  <a:schemeClr val="accent2"/>
                </a:solidFill>
              </a:rPr>
              <a:t>Conclusió</a:t>
            </a:r>
          </a:p>
          <a:p>
            <a:r>
              <a:rPr lang="ca-ES" sz="1600" b="0" dirty="0"/>
              <a:t>S’obté una precisió d’un 25%, que millora molt poc la probabilitat d’encert que tindríem </a:t>
            </a:r>
            <a:r>
              <a:rPr lang="ca-ES" sz="1600" b="0" dirty="0" smtClean="0"/>
              <a:t>si </a:t>
            </a:r>
            <a:r>
              <a:rPr lang="ca-ES" sz="1600" b="0" dirty="0"/>
              <a:t>féssim la classificació </a:t>
            </a:r>
            <a:r>
              <a:rPr lang="ca-ES" sz="1600" b="0" dirty="0" smtClean="0"/>
              <a:t>aleatòriament, </a:t>
            </a:r>
            <a:r>
              <a:rPr lang="ca-ES" sz="1600" b="0" dirty="0"/>
              <a:t>que és del 20% (tenim 5 possibilitats igualment probables).</a:t>
            </a:r>
          </a:p>
          <a:p>
            <a:r>
              <a:rPr lang="ca-ES" sz="1600" b="0" dirty="0"/>
              <a:t>Notem que aquest tipus d’autors tenen unes obres molt semblant entre elles.  </a:t>
            </a:r>
          </a:p>
        </p:txBody>
      </p:sp>
      <p:sp>
        <p:nvSpPr>
          <p:cNvPr id="36880" name="Text Box 28"/>
          <p:cNvSpPr txBox="1">
            <a:spLocks noChangeArrowheads="1"/>
          </p:cNvSpPr>
          <p:nvPr/>
        </p:nvSpPr>
        <p:spPr bwMode="auto">
          <a:xfrm>
            <a:off x="4716463" y="1773238"/>
            <a:ext cx="2901950" cy="641350"/>
          </a:xfrm>
          <a:prstGeom prst="rect">
            <a:avLst/>
          </a:prstGeom>
          <a:noFill/>
          <a:ln w="9525">
            <a:noFill/>
            <a:miter lim="800000"/>
            <a:headEnd/>
            <a:tailEnd/>
          </a:ln>
        </p:spPr>
        <p:txBody>
          <a:bodyPr wrap="none">
            <a:spAutoFit/>
          </a:bodyPr>
          <a:lstStyle/>
          <a:p>
            <a:r>
              <a:rPr lang="ca-ES">
                <a:solidFill>
                  <a:schemeClr val="accent2"/>
                </a:solidFill>
              </a:rPr>
              <a:t>Conjunt</a:t>
            </a:r>
          </a:p>
          <a:p>
            <a:r>
              <a:rPr lang="ca-ES" sz="1600"/>
              <a:t>20 elements de cada classe</a:t>
            </a:r>
            <a:r>
              <a:rPr lang="es-ES_tradnl"/>
              <a:t> </a:t>
            </a:r>
            <a:endParaRPr lang="ca-ES"/>
          </a:p>
        </p:txBody>
      </p:sp>
      <p:pic>
        <p:nvPicPr>
          <p:cNvPr id="36881" name="Picture 116"/>
          <p:cNvPicPr>
            <a:picLocks noChangeAspect="1" noChangeArrowheads="1"/>
          </p:cNvPicPr>
          <p:nvPr/>
        </p:nvPicPr>
        <p:blipFill>
          <a:blip r:embed="rId6"/>
          <a:srcRect/>
          <a:stretch>
            <a:fillRect/>
          </a:stretch>
        </p:blipFill>
        <p:spPr bwMode="auto">
          <a:xfrm>
            <a:off x="1258888" y="1341438"/>
            <a:ext cx="3236912" cy="2555875"/>
          </a:xfrm>
          <a:prstGeom prst="rect">
            <a:avLst/>
          </a:prstGeom>
          <a:noFill/>
          <a:ln w="9525">
            <a:noFill/>
            <a:miter lim="800000"/>
            <a:headEnd/>
            <a:tailEnd/>
          </a:ln>
        </p:spPr>
      </p:pic>
      <p:pic>
        <p:nvPicPr>
          <p:cNvPr id="3" name="slide_#1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46925" y="53609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188"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8914" name="Subtitle 2"/>
          <p:cNvSpPr>
            <a:spLocks noGrp="1"/>
          </p:cNvSpPr>
          <p:nvPr>
            <p:ph type="subTitle" idx="4294967295"/>
          </p:nvPr>
        </p:nvSpPr>
        <p:spPr>
          <a:xfrm>
            <a:off x="1403350" y="1268413"/>
            <a:ext cx="6400800" cy="792162"/>
          </a:xfrm>
        </p:spPr>
        <p:txBody>
          <a:bodyPr/>
          <a:lstStyle/>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r>
              <a:rPr lang="ca-ES" sz="4000" smtClean="0">
                <a:latin typeface="Courier New" pitchFamily="49" charset="0"/>
                <a:cs typeface="Courier New" pitchFamily="49" charset="0"/>
              </a:rPr>
              <a:t> </a:t>
            </a:r>
            <a:endParaRPr lang="en-US" b="1" smtClean="0"/>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8917"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38918"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38919"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3892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38921" name="Rectangle 1"/>
          <p:cNvSpPr>
            <a:spLocks noChangeArrowheads="1"/>
          </p:cNvSpPr>
          <p:nvPr/>
        </p:nvSpPr>
        <p:spPr bwMode="auto">
          <a:xfrm>
            <a:off x="755650" y="977900"/>
            <a:ext cx="8064500" cy="915988"/>
          </a:xfrm>
          <a:prstGeom prst="rect">
            <a:avLst/>
          </a:prstGeom>
          <a:noFill/>
          <a:ln w="9525">
            <a:noFill/>
            <a:miter lim="800000"/>
            <a:headEnd/>
            <a:tailEnd/>
          </a:ln>
        </p:spPr>
        <p:txBody>
          <a:bodyPr anchor="ctr">
            <a:spAutoFit/>
          </a:bodyPr>
          <a:lstStyle/>
          <a:p>
            <a:pPr lvl="1"/>
            <a:r>
              <a:rPr lang="ca-ES">
                <a:latin typeface="Calibri" pitchFamily="34" charset="0"/>
              </a:rPr>
              <a:t>Classificació per l’atribut </a:t>
            </a:r>
            <a:r>
              <a:rPr lang="ca-ES"/>
              <a:t>autor</a:t>
            </a:r>
            <a:r>
              <a:rPr lang="es-ES_tradnl"/>
              <a:t> </a:t>
            </a:r>
            <a:endParaRPr lang="ca-ES">
              <a:latin typeface="Calibri" pitchFamily="34" charset="0"/>
            </a:endParaRPr>
          </a:p>
          <a:p>
            <a:pPr lvl="1"/>
            <a:r>
              <a:rPr lang="ca-ES" i="1">
                <a:latin typeface="Calibri" pitchFamily="34" charset="0"/>
              </a:rPr>
              <a:t> </a:t>
            </a:r>
          </a:p>
          <a:p>
            <a:pPr lvl="1"/>
            <a:r>
              <a:rPr lang="es-ES" b="0">
                <a:latin typeface="Calibri" pitchFamily="34" charset="0"/>
              </a:rPr>
              <a:t> </a:t>
            </a:r>
            <a:endParaRPr lang="es-ES_tradnl" b="0">
              <a:latin typeface="Calibri" pitchFamily="34" charset="0"/>
            </a:endParaRPr>
          </a:p>
        </p:txBody>
      </p:sp>
      <p:sp>
        <p:nvSpPr>
          <p:cNvPr id="38922"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sp>
        <p:nvSpPr>
          <p:cNvPr id="38923" name="Rectangle 3"/>
          <p:cNvSpPr>
            <a:spLocks noChangeArrowheads="1"/>
          </p:cNvSpPr>
          <p:nvPr/>
        </p:nvSpPr>
        <p:spPr bwMode="auto">
          <a:xfrm>
            <a:off x="1258888" y="1477963"/>
            <a:ext cx="6121400" cy="366712"/>
          </a:xfrm>
          <a:prstGeom prst="rect">
            <a:avLst/>
          </a:prstGeom>
          <a:noFill/>
          <a:ln w="9525">
            <a:noFill/>
            <a:miter lim="800000"/>
            <a:headEnd/>
            <a:tailEnd/>
          </a:ln>
        </p:spPr>
        <p:txBody>
          <a:bodyPr anchor="ctr">
            <a:spAutoFit/>
          </a:bodyPr>
          <a:lstStyle/>
          <a:p>
            <a:r>
              <a:rPr lang="ca-ES" b="0"/>
              <a:t> </a:t>
            </a:r>
          </a:p>
        </p:txBody>
      </p:sp>
      <p:sp>
        <p:nvSpPr>
          <p:cNvPr id="38924" name="Text Box 13"/>
          <p:cNvSpPr txBox="1">
            <a:spLocks noChangeArrowheads="1"/>
          </p:cNvSpPr>
          <p:nvPr/>
        </p:nvSpPr>
        <p:spPr bwMode="auto">
          <a:xfrm>
            <a:off x="2484438" y="2997200"/>
            <a:ext cx="1892300" cy="366713"/>
          </a:xfrm>
          <a:prstGeom prst="rect">
            <a:avLst/>
          </a:prstGeom>
          <a:noFill/>
          <a:ln w="9525">
            <a:noFill/>
            <a:miter lim="800000"/>
            <a:headEnd/>
            <a:tailEnd/>
          </a:ln>
        </p:spPr>
        <p:txBody>
          <a:bodyPr>
            <a:spAutoFit/>
          </a:bodyPr>
          <a:lstStyle/>
          <a:p>
            <a:endParaRPr lang="ca-ES" b="0"/>
          </a:p>
        </p:txBody>
      </p:sp>
      <p:sp>
        <p:nvSpPr>
          <p:cNvPr id="38925" name="Text Box 14"/>
          <p:cNvSpPr txBox="1">
            <a:spLocks noChangeArrowheads="1"/>
          </p:cNvSpPr>
          <p:nvPr/>
        </p:nvSpPr>
        <p:spPr bwMode="auto">
          <a:xfrm>
            <a:off x="1384300" y="3952875"/>
            <a:ext cx="184150" cy="366713"/>
          </a:xfrm>
          <a:prstGeom prst="rect">
            <a:avLst/>
          </a:prstGeom>
          <a:noFill/>
          <a:ln w="9525">
            <a:noFill/>
            <a:miter lim="800000"/>
            <a:headEnd/>
            <a:tailEnd/>
          </a:ln>
        </p:spPr>
        <p:txBody>
          <a:bodyPr wrap="none">
            <a:spAutoFit/>
          </a:bodyPr>
          <a:lstStyle/>
          <a:p>
            <a:endParaRPr lang="ca-ES" b="0"/>
          </a:p>
        </p:txBody>
      </p:sp>
      <p:sp>
        <p:nvSpPr>
          <p:cNvPr id="38926" name="Rectangle 15"/>
          <p:cNvSpPr>
            <a:spLocks noChangeArrowheads="1"/>
          </p:cNvSpPr>
          <p:nvPr/>
        </p:nvSpPr>
        <p:spPr bwMode="auto">
          <a:xfrm>
            <a:off x="1547813" y="2997200"/>
            <a:ext cx="6048375" cy="366713"/>
          </a:xfrm>
          <a:prstGeom prst="rect">
            <a:avLst/>
          </a:prstGeom>
          <a:noFill/>
          <a:ln w="9525">
            <a:noFill/>
            <a:miter lim="800000"/>
            <a:headEnd/>
            <a:tailEnd/>
          </a:ln>
        </p:spPr>
        <p:txBody>
          <a:bodyPr>
            <a:spAutoFit/>
          </a:bodyPr>
          <a:lstStyle/>
          <a:p>
            <a:r>
              <a:rPr lang="ca-ES" b="0"/>
              <a:t>  </a:t>
            </a:r>
          </a:p>
        </p:txBody>
      </p:sp>
      <p:sp>
        <p:nvSpPr>
          <p:cNvPr id="38927" name="Text Box 16"/>
          <p:cNvSpPr txBox="1">
            <a:spLocks noChangeArrowheads="1"/>
          </p:cNvSpPr>
          <p:nvPr/>
        </p:nvSpPr>
        <p:spPr bwMode="auto">
          <a:xfrm>
            <a:off x="4716463" y="2565400"/>
            <a:ext cx="3313112" cy="641350"/>
          </a:xfrm>
          <a:prstGeom prst="rect">
            <a:avLst/>
          </a:prstGeom>
          <a:noFill/>
          <a:ln w="9525">
            <a:noFill/>
            <a:miter lim="800000"/>
            <a:headEnd/>
            <a:tailEnd/>
          </a:ln>
        </p:spPr>
        <p:txBody>
          <a:bodyPr>
            <a:spAutoFit/>
          </a:bodyPr>
          <a:lstStyle/>
          <a:p>
            <a:r>
              <a:rPr lang="ca-ES">
                <a:solidFill>
                  <a:schemeClr val="accent2"/>
                </a:solidFill>
              </a:rPr>
              <a:t>Conclusió</a:t>
            </a:r>
          </a:p>
          <a:p>
            <a:r>
              <a:rPr lang="ca-ES" b="0"/>
              <a:t>Tenim una precisió d’un 67</a:t>
            </a:r>
            <a:r>
              <a:rPr lang="ca-ES"/>
              <a:t>%.</a:t>
            </a:r>
            <a:endParaRPr lang="ca-ES" b="0"/>
          </a:p>
        </p:txBody>
      </p:sp>
      <p:sp>
        <p:nvSpPr>
          <p:cNvPr id="38928" name="Text Box 17"/>
          <p:cNvSpPr txBox="1">
            <a:spLocks noChangeArrowheads="1"/>
          </p:cNvSpPr>
          <p:nvPr/>
        </p:nvSpPr>
        <p:spPr bwMode="auto">
          <a:xfrm>
            <a:off x="4716463" y="1773238"/>
            <a:ext cx="2901950" cy="641350"/>
          </a:xfrm>
          <a:prstGeom prst="rect">
            <a:avLst/>
          </a:prstGeom>
          <a:noFill/>
          <a:ln w="9525">
            <a:noFill/>
            <a:miter lim="800000"/>
            <a:headEnd/>
            <a:tailEnd/>
          </a:ln>
        </p:spPr>
        <p:txBody>
          <a:bodyPr wrap="none">
            <a:spAutoFit/>
          </a:bodyPr>
          <a:lstStyle/>
          <a:p>
            <a:r>
              <a:rPr lang="ca-ES">
                <a:solidFill>
                  <a:schemeClr val="accent2"/>
                </a:solidFill>
              </a:rPr>
              <a:t>Conjunt</a:t>
            </a:r>
          </a:p>
          <a:p>
            <a:r>
              <a:rPr lang="ca-ES" sz="1600"/>
              <a:t>20 elements de cada classe</a:t>
            </a:r>
            <a:r>
              <a:rPr lang="es-ES_tradnl"/>
              <a:t> </a:t>
            </a:r>
            <a:endParaRPr lang="ca-ES"/>
          </a:p>
        </p:txBody>
      </p:sp>
      <p:pic>
        <p:nvPicPr>
          <p:cNvPr id="38929" name="Picture 18"/>
          <p:cNvPicPr>
            <a:picLocks noChangeAspect="1" noChangeArrowheads="1"/>
          </p:cNvPicPr>
          <p:nvPr/>
        </p:nvPicPr>
        <p:blipFill>
          <a:blip r:embed="rId6"/>
          <a:srcRect/>
          <a:stretch>
            <a:fillRect/>
          </a:stretch>
        </p:blipFill>
        <p:spPr bwMode="auto">
          <a:xfrm>
            <a:off x="1331913" y="1484313"/>
            <a:ext cx="3311525" cy="1992312"/>
          </a:xfrm>
          <a:prstGeom prst="rect">
            <a:avLst/>
          </a:prstGeom>
          <a:noFill/>
          <a:ln w="9525">
            <a:noFill/>
            <a:miter lim="800000"/>
            <a:headEnd/>
            <a:tailEnd/>
          </a:ln>
        </p:spPr>
      </p:pic>
      <p:pic>
        <p:nvPicPr>
          <p:cNvPr id="38930" name="Picture 19"/>
          <p:cNvPicPr>
            <a:picLocks noChangeAspect="1" noChangeArrowheads="1"/>
          </p:cNvPicPr>
          <p:nvPr/>
        </p:nvPicPr>
        <p:blipFill>
          <a:blip r:embed="rId7"/>
          <a:srcRect/>
          <a:stretch>
            <a:fillRect/>
          </a:stretch>
        </p:blipFill>
        <p:spPr bwMode="auto">
          <a:xfrm>
            <a:off x="1476375" y="3573463"/>
            <a:ext cx="3167063" cy="1717675"/>
          </a:xfrm>
          <a:prstGeom prst="rect">
            <a:avLst/>
          </a:prstGeom>
          <a:noFill/>
          <a:ln w="9525">
            <a:noFill/>
            <a:miter lim="800000"/>
            <a:headEnd/>
            <a:tailEnd/>
          </a:ln>
        </p:spPr>
      </p:pic>
      <p:sp>
        <p:nvSpPr>
          <p:cNvPr id="38931" name="Text Box 20"/>
          <p:cNvSpPr txBox="1">
            <a:spLocks noChangeArrowheads="1"/>
          </p:cNvSpPr>
          <p:nvPr/>
        </p:nvSpPr>
        <p:spPr bwMode="auto">
          <a:xfrm>
            <a:off x="4859338" y="3716338"/>
            <a:ext cx="3313112" cy="915987"/>
          </a:xfrm>
          <a:prstGeom prst="rect">
            <a:avLst/>
          </a:prstGeom>
          <a:noFill/>
          <a:ln w="9525">
            <a:noFill/>
            <a:miter lim="800000"/>
            <a:headEnd/>
            <a:tailEnd/>
          </a:ln>
        </p:spPr>
        <p:txBody>
          <a:bodyPr>
            <a:spAutoFit/>
          </a:bodyPr>
          <a:lstStyle/>
          <a:p>
            <a:r>
              <a:rPr lang="ca-ES">
                <a:solidFill>
                  <a:schemeClr val="accent2"/>
                </a:solidFill>
              </a:rPr>
              <a:t>Conclusió</a:t>
            </a:r>
          </a:p>
          <a:p>
            <a:r>
              <a:rPr lang="ca-ES" b="0"/>
              <a:t>K=1</a:t>
            </a:r>
            <a:r>
              <a:rPr lang="ca-ES" b="0">
                <a:sym typeface="Wingdings" pitchFamily="2" charset="2"/>
              </a:rPr>
              <a:t> bondat = </a:t>
            </a:r>
            <a:r>
              <a:rPr lang="ca-ES" b="0"/>
              <a:t>79%</a:t>
            </a:r>
          </a:p>
          <a:p>
            <a:r>
              <a:rPr lang="ca-ES" b="0"/>
              <a:t>K=3</a:t>
            </a:r>
            <a:r>
              <a:rPr lang="ca-ES" b="0">
                <a:sym typeface="Wingdings" pitchFamily="2" charset="2"/>
              </a:rPr>
              <a:t> bondat = 84%</a:t>
            </a:r>
          </a:p>
        </p:txBody>
      </p:sp>
      <p:sp>
        <p:nvSpPr>
          <p:cNvPr id="38932" name="Rectangle 21"/>
          <p:cNvSpPr>
            <a:spLocks noChangeArrowheads="1"/>
          </p:cNvSpPr>
          <p:nvPr/>
        </p:nvSpPr>
        <p:spPr bwMode="auto">
          <a:xfrm>
            <a:off x="1547813" y="5225554"/>
            <a:ext cx="6712094" cy="923330"/>
          </a:xfrm>
          <a:prstGeom prst="rect">
            <a:avLst/>
          </a:prstGeom>
          <a:noFill/>
          <a:ln w="9525">
            <a:noFill/>
            <a:miter lim="800000"/>
            <a:headEnd/>
            <a:tailEnd/>
          </a:ln>
        </p:spPr>
        <p:txBody>
          <a:bodyPr wrap="none" anchor="ctr">
            <a:spAutoFit/>
          </a:bodyPr>
          <a:lstStyle/>
          <a:p>
            <a:r>
              <a:rPr lang="ca-ES" dirty="0">
                <a:solidFill>
                  <a:schemeClr val="accent2"/>
                </a:solidFill>
              </a:rPr>
              <a:t>Notem</a:t>
            </a:r>
            <a:r>
              <a:rPr lang="ca-ES" b="0" dirty="0"/>
              <a:t>: </a:t>
            </a:r>
          </a:p>
          <a:p>
            <a:r>
              <a:rPr lang="ca-ES" b="0" dirty="0" smtClean="0"/>
              <a:t>Com més </a:t>
            </a:r>
            <a:r>
              <a:rPr lang="ca-ES" b="0" dirty="0"/>
              <a:t>diferent sigui l’ús del color que fan els autors millor és </a:t>
            </a:r>
          </a:p>
          <a:p>
            <a:r>
              <a:rPr lang="ca-ES" b="0" dirty="0"/>
              <a:t>el resultat.</a:t>
            </a:r>
            <a:r>
              <a:rPr lang="ca-ES" dirty="0"/>
              <a:t> </a:t>
            </a:r>
          </a:p>
        </p:txBody>
      </p:sp>
      <p:pic>
        <p:nvPicPr>
          <p:cNvPr id="3" name="slide_#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62526" y="47971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188"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9938" name="Subtitle 2"/>
          <p:cNvSpPr>
            <a:spLocks noGrp="1"/>
          </p:cNvSpPr>
          <p:nvPr>
            <p:ph type="subTitle" idx="4294967295"/>
          </p:nvPr>
        </p:nvSpPr>
        <p:spPr>
          <a:xfrm>
            <a:off x="1403350" y="1268413"/>
            <a:ext cx="6400800" cy="792162"/>
          </a:xfrm>
        </p:spPr>
        <p:txBody>
          <a:bodyPr/>
          <a:lstStyle/>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r>
              <a:rPr lang="ca-ES" sz="4000" smtClean="0">
                <a:latin typeface="Courier New" pitchFamily="49" charset="0"/>
                <a:cs typeface="Courier New" pitchFamily="49" charset="0"/>
              </a:rPr>
              <a:t> </a:t>
            </a:r>
            <a:endParaRPr lang="en-US" b="1" smtClean="0"/>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9941"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39942"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39943"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3994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39945" name="Rectangle 1"/>
          <p:cNvSpPr>
            <a:spLocks noChangeArrowheads="1"/>
          </p:cNvSpPr>
          <p:nvPr/>
        </p:nvSpPr>
        <p:spPr bwMode="auto">
          <a:xfrm>
            <a:off x="755650" y="977900"/>
            <a:ext cx="8064500" cy="915988"/>
          </a:xfrm>
          <a:prstGeom prst="rect">
            <a:avLst/>
          </a:prstGeom>
          <a:noFill/>
          <a:ln w="9525">
            <a:noFill/>
            <a:miter lim="800000"/>
            <a:headEnd/>
            <a:tailEnd/>
          </a:ln>
        </p:spPr>
        <p:txBody>
          <a:bodyPr anchor="ctr">
            <a:spAutoFit/>
          </a:bodyPr>
          <a:lstStyle/>
          <a:p>
            <a:pPr lvl="1"/>
            <a:r>
              <a:rPr lang="ca-ES">
                <a:latin typeface="Calibri" pitchFamily="34" charset="0"/>
              </a:rPr>
              <a:t>Classificació per l’atribut </a:t>
            </a:r>
            <a:r>
              <a:rPr lang="ca-ES"/>
              <a:t>escola</a:t>
            </a:r>
            <a:r>
              <a:rPr lang="es-ES_tradnl"/>
              <a:t> </a:t>
            </a:r>
            <a:endParaRPr lang="ca-ES">
              <a:latin typeface="Calibri" pitchFamily="34" charset="0"/>
            </a:endParaRPr>
          </a:p>
          <a:p>
            <a:pPr lvl="1"/>
            <a:r>
              <a:rPr lang="ca-ES" i="1">
                <a:latin typeface="Calibri" pitchFamily="34" charset="0"/>
              </a:rPr>
              <a:t> </a:t>
            </a:r>
          </a:p>
          <a:p>
            <a:pPr lvl="1"/>
            <a:r>
              <a:rPr lang="es-ES" b="0">
                <a:latin typeface="Calibri" pitchFamily="34" charset="0"/>
              </a:rPr>
              <a:t> </a:t>
            </a:r>
            <a:endParaRPr lang="es-ES_tradnl" b="0">
              <a:latin typeface="Calibri" pitchFamily="34" charset="0"/>
            </a:endParaRPr>
          </a:p>
        </p:txBody>
      </p:sp>
      <p:sp>
        <p:nvSpPr>
          <p:cNvPr id="39946"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sp>
        <p:nvSpPr>
          <p:cNvPr id="39947" name="Rectangle 3"/>
          <p:cNvSpPr>
            <a:spLocks noChangeArrowheads="1"/>
          </p:cNvSpPr>
          <p:nvPr/>
        </p:nvSpPr>
        <p:spPr bwMode="auto">
          <a:xfrm>
            <a:off x="1258888" y="1477963"/>
            <a:ext cx="6121400" cy="366712"/>
          </a:xfrm>
          <a:prstGeom prst="rect">
            <a:avLst/>
          </a:prstGeom>
          <a:noFill/>
          <a:ln w="9525">
            <a:noFill/>
            <a:miter lim="800000"/>
            <a:headEnd/>
            <a:tailEnd/>
          </a:ln>
        </p:spPr>
        <p:txBody>
          <a:bodyPr anchor="ctr">
            <a:spAutoFit/>
          </a:bodyPr>
          <a:lstStyle/>
          <a:p>
            <a:r>
              <a:rPr lang="ca-ES" b="0"/>
              <a:t> </a:t>
            </a:r>
          </a:p>
        </p:txBody>
      </p:sp>
      <p:sp>
        <p:nvSpPr>
          <p:cNvPr id="39948" name="Text Box 13"/>
          <p:cNvSpPr txBox="1">
            <a:spLocks noChangeArrowheads="1"/>
          </p:cNvSpPr>
          <p:nvPr/>
        </p:nvSpPr>
        <p:spPr bwMode="auto">
          <a:xfrm>
            <a:off x="2484438" y="2997200"/>
            <a:ext cx="1892300" cy="366713"/>
          </a:xfrm>
          <a:prstGeom prst="rect">
            <a:avLst/>
          </a:prstGeom>
          <a:noFill/>
          <a:ln w="9525">
            <a:noFill/>
            <a:miter lim="800000"/>
            <a:headEnd/>
            <a:tailEnd/>
          </a:ln>
        </p:spPr>
        <p:txBody>
          <a:bodyPr>
            <a:spAutoFit/>
          </a:bodyPr>
          <a:lstStyle/>
          <a:p>
            <a:endParaRPr lang="ca-ES" b="0"/>
          </a:p>
        </p:txBody>
      </p:sp>
      <p:sp>
        <p:nvSpPr>
          <p:cNvPr id="39949" name="Text Box 14"/>
          <p:cNvSpPr txBox="1">
            <a:spLocks noChangeArrowheads="1"/>
          </p:cNvSpPr>
          <p:nvPr/>
        </p:nvSpPr>
        <p:spPr bwMode="auto">
          <a:xfrm>
            <a:off x="1384300" y="3952875"/>
            <a:ext cx="184150" cy="366713"/>
          </a:xfrm>
          <a:prstGeom prst="rect">
            <a:avLst/>
          </a:prstGeom>
          <a:noFill/>
          <a:ln w="9525">
            <a:noFill/>
            <a:miter lim="800000"/>
            <a:headEnd/>
            <a:tailEnd/>
          </a:ln>
        </p:spPr>
        <p:txBody>
          <a:bodyPr wrap="none">
            <a:spAutoFit/>
          </a:bodyPr>
          <a:lstStyle/>
          <a:p>
            <a:endParaRPr lang="ca-ES" b="0"/>
          </a:p>
        </p:txBody>
      </p:sp>
      <p:sp>
        <p:nvSpPr>
          <p:cNvPr id="39950" name="Rectangle 15"/>
          <p:cNvSpPr>
            <a:spLocks noChangeArrowheads="1"/>
          </p:cNvSpPr>
          <p:nvPr/>
        </p:nvSpPr>
        <p:spPr bwMode="auto">
          <a:xfrm>
            <a:off x="1547813" y="2997200"/>
            <a:ext cx="6048375" cy="366713"/>
          </a:xfrm>
          <a:prstGeom prst="rect">
            <a:avLst/>
          </a:prstGeom>
          <a:noFill/>
          <a:ln w="9525">
            <a:noFill/>
            <a:miter lim="800000"/>
            <a:headEnd/>
            <a:tailEnd/>
          </a:ln>
        </p:spPr>
        <p:txBody>
          <a:bodyPr>
            <a:spAutoFit/>
          </a:bodyPr>
          <a:lstStyle/>
          <a:p>
            <a:r>
              <a:rPr lang="ca-ES" b="0"/>
              <a:t>  </a:t>
            </a:r>
          </a:p>
        </p:txBody>
      </p:sp>
      <p:sp>
        <p:nvSpPr>
          <p:cNvPr id="39951" name="Text Box 16"/>
          <p:cNvSpPr txBox="1">
            <a:spLocks noChangeArrowheads="1"/>
          </p:cNvSpPr>
          <p:nvPr/>
        </p:nvSpPr>
        <p:spPr bwMode="auto">
          <a:xfrm>
            <a:off x="1403350" y="3195638"/>
            <a:ext cx="6553200" cy="2014537"/>
          </a:xfrm>
          <a:prstGeom prst="rect">
            <a:avLst/>
          </a:prstGeom>
          <a:noFill/>
          <a:ln w="9525">
            <a:noFill/>
            <a:miter lim="800000"/>
            <a:headEnd/>
            <a:tailEnd/>
          </a:ln>
        </p:spPr>
        <p:txBody>
          <a:bodyPr>
            <a:spAutoFit/>
          </a:bodyPr>
          <a:lstStyle/>
          <a:p>
            <a:r>
              <a:rPr lang="ca-ES" dirty="0">
                <a:solidFill>
                  <a:schemeClr val="accent2"/>
                </a:solidFill>
              </a:rPr>
              <a:t>Conclusió</a:t>
            </a:r>
          </a:p>
          <a:p>
            <a:r>
              <a:rPr lang="ca-ES" b="0" dirty="0"/>
              <a:t>Tenim una precisió molt baixa, d’un 23</a:t>
            </a:r>
            <a:r>
              <a:rPr lang="ca-ES" dirty="0"/>
              <a:t>%,</a:t>
            </a:r>
            <a:r>
              <a:rPr lang="ca-ES" b="0" dirty="0"/>
              <a:t> que és similar a la probabilitat d’encert que tindríem </a:t>
            </a:r>
            <a:r>
              <a:rPr lang="ca-ES" b="0" dirty="0" smtClean="0"/>
              <a:t>si </a:t>
            </a:r>
            <a:r>
              <a:rPr lang="ca-ES" b="0" dirty="0"/>
              <a:t>féssim la classificació aleatòriament (20%). </a:t>
            </a:r>
            <a:r>
              <a:rPr lang="ca-ES" b="0" dirty="0" smtClean="0"/>
              <a:t>Sembla, </a:t>
            </a:r>
            <a:r>
              <a:rPr lang="ca-ES" b="0" dirty="0"/>
              <a:t>doncs, que els histogrames de pintures de la mateixa escola </a:t>
            </a:r>
            <a:r>
              <a:rPr lang="ca-ES" b="0" dirty="0" smtClean="0"/>
              <a:t>són </a:t>
            </a:r>
            <a:r>
              <a:rPr lang="ca-ES" b="0" dirty="0"/>
              <a:t>massa </a:t>
            </a:r>
            <a:r>
              <a:rPr lang="ca-ES" b="0" dirty="0" smtClean="0"/>
              <a:t>diferents </a:t>
            </a:r>
            <a:r>
              <a:rPr lang="ca-ES" b="0" dirty="0"/>
              <a:t>entre ells per poder inferir alguna característica comuna que els pugui diferenciar d’altres escoles.</a:t>
            </a:r>
          </a:p>
        </p:txBody>
      </p:sp>
      <p:sp>
        <p:nvSpPr>
          <p:cNvPr id="39952" name="Text Box 17"/>
          <p:cNvSpPr txBox="1">
            <a:spLocks noChangeArrowheads="1"/>
          </p:cNvSpPr>
          <p:nvPr/>
        </p:nvSpPr>
        <p:spPr bwMode="auto">
          <a:xfrm>
            <a:off x="4716463" y="1773238"/>
            <a:ext cx="2901950" cy="641350"/>
          </a:xfrm>
          <a:prstGeom prst="rect">
            <a:avLst/>
          </a:prstGeom>
          <a:noFill/>
          <a:ln w="9525">
            <a:noFill/>
            <a:miter lim="800000"/>
            <a:headEnd/>
            <a:tailEnd/>
          </a:ln>
        </p:spPr>
        <p:txBody>
          <a:bodyPr wrap="none">
            <a:spAutoFit/>
          </a:bodyPr>
          <a:lstStyle/>
          <a:p>
            <a:r>
              <a:rPr lang="ca-ES">
                <a:solidFill>
                  <a:schemeClr val="accent2"/>
                </a:solidFill>
              </a:rPr>
              <a:t>Conjunt</a:t>
            </a:r>
          </a:p>
          <a:p>
            <a:r>
              <a:rPr lang="ca-ES" sz="1600"/>
              <a:t>20 elements de cada classe</a:t>
            </a:r>
            <a:r>
              <a:rPr lang="es-ES_tradnl"/>
              <a:t> </a:t>
            </a:r>
            <a:endParaRPr lang="ca-ES"/>
          </a:p>
        </p:txBody>
      </p:sp>
      <p:graphicFrame>
        <p:nvGraphicFramePr>
          <p:cNvPr id="39983" name="Group 47"/>
          <p:cNvGraphicFramePr>
            <a:graphicFrameLocks noGrp="1"/>
          </p:cNvGraphicFramePr>
          <p:nvPr/>
        </p:nvGraphicFramePr>
        <p:xfrm>
          <a:off x="1619250" y="1844675"/>
          <a:ext cx="2293938" cy="1114425"/>
        </p:xfrm>
        <a:graphic>
          <a:graphicData uri="http://schemas.openxmlformats.org/drawingml/2006/table">
            <a:tbl>
              <a:tblPr/>
              <a:tblGrid>
                <a:gridCol w="1098550"/>
                <a:gridCol w="1195388"/>
              </a:tblGrid>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Times New Roman" pitchFamily="18" charset="0"/>
                        </a:rPr>
                        <a:t>Escola</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Times New Roman" pitchFamily="18" charset="0"/>
                        </a:rPr>
                        <a:t>Nombre de valors</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854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00001	</a:t>
                      </a:r>
                      <a:endParaRPr kumimoji="0" lang="es-ES_tradnl" sz="1000" b="0" i="0" u="none" strike="noStrike" cap="none" normalizeH="0" baseline="0" smtClean="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00002</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00003</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00004</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00005</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Austrian</a:t>
                      </a:r>
                      <a:endParaRPr kumimoji="0" lang="es-ES_tradnl" sz="1000" b="0" i="0" u="none" strike="noStrike" cap="none" normalizeH="0" baseline="0" smtClean="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Catalan</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German</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Italian</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Spanish</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 name="slide_#1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9137" y="526217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188"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40962" name="Subtitle 2"/>
          <p:cNvSpPr>
            <a:spLocks noGrp="1"/>
          </p:cNvSpPr>
          <p:nvPr>
            <p:ph type="subTitle" idx="4294967295"/>
          </p:nvPr>
        </p:nvSpPr>
        <p:spPr>
          <a:xfrm>
            <a:off x="1403350" y="1268413"/>
            <a:ext cx="6400800" cy="792162"/>
          </a:xfrm>
        </p:spPr>
        <p:txBody>
          <a:bodyPr/>
          <a:lstStyle/>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r>
              <a:rPr lang="ca-ES" sz="4000" smtClean="0">
                <a:latin typeface="Courier New" pitchFamily="49" charset="0"/>
                <a:cs typeface="Courier New" pitchFamily="49" charset="0"/>
              </a:rPr>
              <a:t> </a:t>
            </a:r>
            <a:endParaRPr lang="en-US" b="1" smtClean="0"/>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40965"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40966"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40967"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4096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40969" name="Rectangle 1"/>
          <p:cNvSpPr>
            <a:spLocks noChangeArrowheads="1"/>
          </p:cNvSpPr>
          <p:nvPr/>
        </p:nvSpPr>
        <p:spPr bwMode="auto">
          <a:xfrm>
            <a:off x="755650" y="977900"/>
            <a:ext cx="8064500" cy="915988"/>
          </a:xfrm>
          <a:prstGeom prst="rect">
            <a:avLst/>
          </a:prstGeom>
          <a:noFill/>
          <a:ln w="9525">
            <a:noFill/>
            <a:miter lim="800000"/>
            <a:headEnd/>
            <a:tailEnd/>
          </a:ln>
        </p:spPr>
        <p:txBody>
          <a:bodyPr anchor="ctr">
            <a:spAutoFit/>
          </a:bodyPr>
          <a:lstStyle/>
          <a:p>
            <a:pPr lvl="1"/>
            <a:r>
              <a:rPr lang="ca-ES">
                <a:latin typeface="Calibri" pitchFamily="34" charset="0"/>
              </a:rPr>
              <a:t>Classificació per l’atribut </a:t>
            </a:r>
            <a:r>
              <a:rPr lang="ca-ES"/>
              <a:t>període</a:t>
            </a:r>
            <a:r>
              <a:rPr lang="es-ES_tradnl"/>
              <a:t> </a:t>
            </a:r>
            <a:endParaRPr lang="ca-ES">
              <a:latin typeface="Calibri" pitchFamily="34" charset="0"/>
            </a:endParaRPr>
          </a:p>
          <a:p>
            <a:pPr lvl="1"/>
            <a:r>
              <a:rPr lang="ca-ES" i="1">
                <a:latin typeface="Calibri" pitchFamily="34" charset="0"/>
              </a:rPr>
              <a:t> </a:t>
            </a:r>
          </a:p>
          <a:p>
            <a:pPr lvl="1"/>
            <a:r>
              <a:rPr lang="es-ES" b="0">
                <a:latin typeface="Calibri" pitchFamily="34" charset="0"/>
              </a:rPr>
              <a:t> </a:t>
            </a:r>
            <a:endParaRPr lang="es-ES_tradnl" b="0">
              <a:latin typeface="Calibri" pitchFamily="34" charset="0"/>
            </a:endParaRPr>
          </a:p>
        </p:txBody>
      </p:sp>
      <p:sp>
        <p:nvSpPr>
          <p:cNvPr id="40970"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sp>
        <p:nvSpPr>
          <p:cNvPr id="40971" name="Rectangle 3"/>
          <p:cNvSpPr>
            <a:spLocks noChangeArrowheads="1"/>
          </p:cNvSpPr>
          <p:nvPr/>
        </p:nvSpPr>
        <p:spPr bwMode="auto">
          <a:xfrm>
            <a:off x="1258888" y="1477963"/>
            <a:ext cx="6121400" cy="366712"/>
          </a:xfrm>
          <a:prstGeom prst="rect">
            <a:avLst/>
          </a:prstGeom>
          <a:noFill/>
          <a:ln w="9525">
            <a:noFill/>
            <a:miter lim="800000"/>
            <a:headEnd/>
            <a:tailEnd/>
          </a:ln>
        </p:spPr>
        <p:txBody>
          <a:bodyPr anchor="ctr">
            <a:spAutoFit/>
          </a:bodyPr>
          <a:lstStyle/>
          <a:p>
            <a:r>
              <a:rPr lang="ca-ES" b="0"/>
              <a:t> </a:t>
            </a:r>
          </a:p>
        </p:txBody>
      </p:sp>
      <p:sp>
        <p:nvSpPr>
          <p:cNvPr id="40972" name="Text Box 13"/>
          <p:cNvSpPr txBox="1">
            <a:spLocks noChangeArrowheads="1"/>
          </p:cNvSpPr>
          <p:nvPr/>
        </p:nvSpPr>
        <p:spPr bwMode="auto">
          <a:xfrm>
            <a:off x="2484438" y="2997200"/>
            <a:ext cx="1892300" cy="366713"/>
          </a:xfrm>
          <a:prstGeom prst="rect">
            <a:avLst/>
          </a:prstGeom>
          <a:noFill/>
          <a:ln w="9525">
            <a:noFill/>
            <a:miter lim="800000"/>
            <a:headEnd/>
            <a:tailEnd/>
          </a:ln>
        </p:spPr>
        <p:txBody>
          <a:bodyPr>
            <a:spAutoFit/>
          </a:bodyPr>
          <a:lstStyle/>
          <a:p>
            <a:endParaRPr lang="ca-ES" b="0"/>
          </a:p>
        </p:txBody>
      </p:sp>
      <p:sp>
        <p:nvSpPr>
          <p:cNvPr id="40973" name="Text Box 14"/>
          <p:cNvSpPr txBox="1">
            <a:spLocks noChangeArrowheads="1"/>
          </p:cNvSpPr>
          <p:nvPr/>
        </p:nvSpPr>
        <p:spPr bwMode="auto">
          <a:xfrm>
            <a:off x="1384300" y="3952875"/>
            <a:ext cx="184150" cy="366713"/>
          </a:xfrm>
          <a:prstGeom prst="rect">
            <a:avLst/>
          </a:prstGeom>
          <a:noFill/>
          <a:ln w="9525">
            <a:noFill/>
            <a:miter lim="800000"/>
            <a:headEnd/>
            <a:tailEnd/>
          </a:ln>
        </p:spPr>
        <p:txBody>
          <a:bodyPr wrap="none">
            <a:spAutoFit/>
          </a:bodyPr>
          <a:lstStyle/>
          <a:p>
            <a:endParaRPr lang="ca-ES" b="0"/>
          </a:p>
        </p:txBody>
      </p:sp>
      <p:sp>
        <p:nvSpPr>
          <p:cNvPr id="40974" name="Rectangle 15"/>
          <p:cNvSpPr>
            <a:spLocks noChangeArrowheads="1"/>
          </p:cNvSpPr>
          <p:nvPr/>
        </p:nvSpPr>
        <p:spPr bwMode="auto">
          <a:xfrm>
            <a:off x="1547813" y="2997200"/>
            <a:ext cx="6048375" cy="366713"/>
          </a:xfrm>
          <a:prstGeom prst="rect">
            <a:avLst/>
          </a:prstGeom>
          <a:noFill/>
          <a:ln w="9525">
            <a:noFill/>
            <a:miter lim="800000"/>
            <a:headEnd/>
            <a:tailEnd/>
          </a:ln>
        </p:spPr>
        <p:txBody>
          <a:bodyPr>
            <a:spAutoFit/>
          </a:bodyPr>
          <a:lstStyle/>
          <a:p>
            <a:r>
              <a:rPr lang="ca-ES" b="0"/>
              <a:t>  </a:t>
            </a:r>
          </a:p>
        </p:txBody>
      </p:sp>
      <p:sp>
        <p:nvSpPr>
          <p:cNvPr id="40975" name="Text Box 16"/>
          <p:cNvSpPr txBox="1">
            <a:spLocks noChangeArrowheads="1"/>
          </p:cNvSpPr>
          <p:nvPr/>
        </p:nvSpPr>
        <p:spPr bwMode="auto">
          <a:xfrm>
            <a:off x="1403350" y="3195638"/>
            <a:ext cx="6553200" cy="1739900"/>
          </a:xfrm>
          <a:prstGeom prst="rect">
            <a:avLst/>
          </a:prstGeom>
          <a:noFill/>
          <a:ln w="9525">
            <a:noFill/>
            <a:miter lim="800000"/>
            <a:headEnd/>
            <a:tailEnd/>
          </a:ln>
        </p:spPr>
        <p:txBody>
          <a:bodyPr>
            <a:spAutoFit/>
          </a:bodyPr>
          <a:lstStyle/>
          <a:p>
            <a:r>
              <a:rPr lang="ca-ES" dirty="0">
                <a:solidFill>
                  <a:schemeClr val="accent2"/>
                </a:solidFill>
              </a:rPr>
              <a:t>Conclusió</a:t>
            </a:r>
          </a:p>
          <a:p>
            <a:r>
              <a:rPr lang="ca-ES" b="0" dirty="0"/>
              <a:t>Tenim una precisió d’un </a:t>
            </a:r>
            <a:r>
              <a:rPr lang="ca-ES" dirty="0"/>
              <a:t>55%,</a:t>
            </a:r>
            <a:r>
              <a:rPr lang="ca-ES" b="0" dirty="0"/>
              <a:t> que és més del </a:t>
            </a:r>
            <a:r>
              <a:rPr lang="ca-ES" b="0" u="sng" dirty="0"/>
              <a:t>doble</a:t>
            </a:r>
            <a:r>
              <a:rPr lang="ca-ES" b="0" dirty="0"/>
              <a:t> de la </a:t>
            </a:r>
            <a:r>
              <a:rPr lang="ca-ES" b="0" dirty="0" smtClean="0"/>
              <a:t>probabilitat </a:t>
            </a:r>
            <a:r>
              <a:rPr lang="ca-ES" b="0" dirty="0"/>
              <a:t>d’encert que </a:t>
            </a:r>
            <a:r>
              <a:rPr lang="ca-ES" b="0" dirty="0" smtClean="0"/>
              <a:t>tindríem </a:t>
            </a:r>
            <a:r>
              <a:rPr lang="ca-ES" b="0" dirty="0"/>
              <a:t>si féssim la classificació </a:t>
            </a:r>
            <a:r>
              <a:rPr lang="ca-ES" b="0" dirty="0" smtClean="0"/>
              <a:t>aleatòriament, </a:t>
            </a:r>
            <a:r>
              <a:rPr lang="ca-ES" b="0" dirty="0"/>
              <a:t>que </a:t>
            </a:r>
            <a:r>
              <a:rPr lang="ca-ES" b="0" dirty="0" smtClean="0"/>
              <a:t>és </a:t>
            </a:r>
            <a:r>
              <a:rPr lang="ca-ES" b="0" dirty="0"/>
              <a:t>del 20% (tenim 5 possibilitats igualment probables). És un resultat similar a l’obtingut en el cas de la classificació per tipus.</a:t>
            </a:r>
          </a:p>
        </p:txBody>
      </p:sp>
      <p:sp>
        <p:nvSpPr>
          <p:cNvPr id="40976" name="Text Box 17"/>
          <p:cNvSpPr txBox="1">
            <a:spLocks noChangeArrowheads="1"/>
          </p:cNvSpPr>
          <p:nvPr/>
        </p:nvSpPr>
        <p:spPr bwMode="auto">
          <a:xfrm>
            <a:off x="4716463" y="1773238"/>
            <a:ext cx="2901950" cy="641350"/>
          </a:xfrm>
          <a:prstGeom prst="rect">
            <a:avLst/>
          </a:prstGeom>
          <a:noFill/>
          <a:ln w="9525">
            <a:noFill/>
            <a:miter lim="800000"/>
            <a:headEnd/>
            <a:tailEnd/>
          </a:ln>
        </p:spPr>
        <p:txBody>
          <a:bodyPr wrap="none">
            <a:spAutoFit/>
          </a:bodyPr>
          <a:lstStyle/>
          <a:p>
            <a:r>
              <a:rPr lang="ca-ES">
                <a:solidFill>
                  <a:schemeClr val="accent2"/>
                </a:solidFill>
              </a:rPr>
              <a:t>Conjunt</a:t>
            </a:r>
          </a:p>
          <a:p>
            <a:r>
              <a:rPr lang="ca-ES" sz="1600"/>
              <a:t>20 elements de cada classe</a:t>
            </a:r>
            <a:r>
              <a:rPr lang="es-ES_tradnl"/>
              <a:t> </a:t>
            </a:r>
            <a:endParaRPr lang="ca-ES"/>
          </a:p>
        </p:txBody>
      </p:sp>
      <p:graphicFrame>
        <p:nvGraphicFramePr>
          <p:cNvPr id="41014" name="Group 54"/>
          <p:cNvGraphicFramePr>
            <a:graphicFrameLocks noGrp="1"/>
          </p:cNvGraphicFramePr>
          <p:nvPr/>
        </p:nvGraphicFramePr>
        <p:xfrm>
          <a:off x="1692275" y="1628775"/>
          <a:ext cx="2293938" cy="1114425"/>
        </p:xfrm>
        <a:graphic>
          <a:graphicData uri="http://schemas.openxmlformats.org/drawingml/2006/table">
            <a:tbl>
              <a:tblPr/>
              <a:tblGrid>
                <a:gridCol w="1098550"/>
                <a:gridCol w="1195388"/>
              </a:tblGrid>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Times New Roman" pitchFamily="18" charset="0"/>
                        </a:rPr>
                        <a:t>Periode</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cs typeface="Times New Roman" pitchFamily="18" charset="0"/>
                        </a:rPr>
                        <a:t>Nombre de valors</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854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00001	</a:t>
                      </a:r>
                      <a:endParaRPr kumimoji="0" lang="es-ES_tradnl" sz="1000" b="0" i="0" u="none" strike="noStrike" cap="none" normalizeH="0" baseline="0" smtClean="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00002</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00003</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00004</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00005</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1051-1100</a:t>
                      </a:r>
                      <a:endParaRPr kumimoji="0" lang="es-ES_tradnl" sz="1000" b="0" i="0" u="none" strike="noStrike" cap="none" normalizeH="0" baseline="0" smtClean="0">
                        <a:ln>
                          <a:noFill/>
                        </a:ln>
                        <a:solidFill>
                          <a:schemeClr val="tx1"/>
                        </a:solidFill>
                        <a:effectLst/>
                        <a:latin typeface="Times New Roman" pitchFamily="18" charset="0"/>
                        <a:ea typeface="Times New Roman" pitchFamily="18" charset="0"/>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ea typeface="Times New Roman" pitchFamily="18" charset="0"/>
                          <a:cs typeface="Courier New" pitchFamily="49" charset="0"/>
                        </a:rPr>
                        <a:t>1251-1300</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1451-1500</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1601-1650</a:t>
                      </a:r>
                      <a:endParaRPr kumimoji="0" lang="es-ES_tradnl"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smtClean="0">
                          <a:ln>
                            <a:noFill/>
                          </a:ln>
                          <a:solidFill>
                            <a:schemeClr val="tx1"/>
                          </a:solidFill>
                          <a:effectLst/>
                          <a:latin typeface="Courier New" pitchFamily="49" charset="0"/>
                          <a:cs typeface="Times New Roman" pitchFamily="18" charset="0"/>
                        </a:rPr>
                        <a:t>1801-1850</a:t>
                      </a:r>
                      <a:endParaRPr kumimoji="0" lang="es-ES" sz="1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 name="slide_#1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92990" y="5229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188"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41987" name="Subtitle 2"/>
          <p:cNvSpPr>
            <a:spLocks noGrp="1"/>
          </p:cNvSpPr>
          <p:nvPr>
            <p:ph type="subTitle" idx="4294967295"/>
          </p:nvPr>
        </p:nvSpPr>
        <p:spPr>
          <a:xfrm>
            <a:off x="1403350" y="1268413"/>
            <a:ext cx="6400800" cy="792162"/>
          </a:xfrm>
        </p:spPr>
        <p:txBody>
          <a:bodyPr/>
          <a:lstStyle/>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endParaRPr lang="ca-ES" sz="4000" smtClean="0">
              <a:latin typeface="Courier New" pitchFamily="49" charset="0"/>
              <a:cs typeface="Courier New" pitchFamily="49" charset="0"/>
            </a:endParaRPr>
          </a:p>
          <a:p>
            <a:pPr marL="0" indent="0" algn="ctr" eaLnBrk="1" hangingPunct="1">
              <a:buFont typeface="Arial" charset="0"/>
              <a:buNone/>
            </a:pPr>
            <a:r>
              <a:rPr lang="ca-ES" sz="4000" smtClean="0">
                <a:latin typeface="Courier New" pitchFamily="49" charset="0"/>
                <a:cs typeface="Courier New" pitchFamily="49" charset="0"/>
              </a:rPr>
              <a:t> </a:t>
            </a:r>
            <a:endParaRPr lang="en-US" b="1" smtClean="0"/>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41990"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41991"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41992"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4199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41994" name="Rectangle 1"/>
          <p:cNvSpPr>
            <a:spLocks noChangeArrowheads="1"/>
          </p:cNvSpPr>
          <p:nvPr/>
        </p:nvSpPr>
        <p:spPr bwMode="auto">
          <a:xfrm>
            <a:off x="755650" y="977900"/>
            <a:ext cx="8064500" cy="915988"/>
          </a:xfrm>
          <a:prstGeom prst="rect">
            <a:avLst/>
          </a:prstGeom>
          <a:noFill/>
          <a:ln w="9525">
            <a:noFill/>
            <a:miter lim="800000"/>
            <a:headEnd/>
            <a:tailEnd/>
          </a:ln>
        </p:spPr>
        <p:txBody>
          <a:bodyPr anchor="ctr">
            <a:spAutoFit/>
          </a:bodyPr>
          <a:lstStyle/>
          <a:p>
            <a:pPr lvl="1"/>
            <a:r>
              <a:rPr lang="ca-ES">
                <a:latin typeface="Calibri" pitchFamily="34" charset="0"/>
              </a:rPr>
              <a:t> </a:t>
            </a:r>
          </a:p>
          <a:p>
            <a:pPr lvl="1"/>
            <a:r>
              <a:rPr lang="ca-ES" i="1">
                <a:latin typeface="Calibri" pitchFamily="34" charset="0"/>
              </a:rPr>
              <a:t> </a:t>
            </a:r>
          </a:p>
          <a:p>
            <a:pPr lvl="1"/>
            <a:r>
              <a:rPr lang="es-ES" b="0">
                <a:latin typeface="Calibri" pitchFamily="34" charset="0"/>
              </a:rPr>
              <a:t> </a:t>
            </a:r>
            <a:endParaRPr lang="es-ES_tradnl" b="0">
              <a:latin typeface="Calibri" pitchFamily="34" charset="0"/>
            </a:endParaRPr>
          </a:p>
        </p:txBody>
      </p:sp>
      <p:sp>
        <p:nvSpPr>
          <p:cNvPr id="41995"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sp>
        <p:nvSpPr>
          <p:cNvPr id="41996" name="Rectangle 3"/>
          <p:cNvSpPr>
            <a:spLocks noChangeArrowheads="1"/>
          </p:cNvSpPr>
          <p:nvPr/>
        </p:nvSpPr>
        <p:spPr bwMode="auto">
          <a:xfrm>
            <a:off x="1258888" y="1477963"/>
            <a:ext cx="6121400" cy="366712"/>
          </a:xfrm>
          <a:prstGeom prst="rect">
            <a:avLst/>
          </a:prstGeom>
          <a:noFill/>
          <a:ln w="9525">
            <a:noFill/>
            <a:miter lim="800000"/>
            <a:headEnd/>
            <a:tailEnd/>
          </a:ln>
        </p:spPr>
        <p:txBody>
          <a:bodyPr anchor="ctr">
            <a:spAutoFit/>
          </a:bodyPr>
          <a:lstStyle/>
          <a:p>
            <a:r>
              <a:rPr lang="ca-ES" b="0"/>
              <a:t> </a:t>
            </a:r>
          </a:p>
        </p:txBody>
      </p:sp>
      <p:sp>
        <p:nvSpPr>
          <p:cNvPr id="41997" name="Text Box 13"/>
          <p:cNvSpPr txBox="1">
            <a:spLocks noChangeArrowheads="1"/>
          </p:cNvSpPr>
          <p:nvPr/>
        </p:nvSpPr>
        <p:spPr bwMode="auto">
          <a:xfrm>
            <a:off x="2484438" y="2997200"/>
            <a:ext cx="1892300" cy="366713"/>
          </a:xfrm>
          <a:prstGeom prst="rect">
            <a:avLst/>
          </a:prstGeom>
          <a:noFill/>
          <a:ln w="9525">
            <a:noFill/>
            <a:miter lim="800000"/>
            <a:headEnd/>
            <a:tailEnd/>
          </a:ln>
        </p:spPr>
        <p:txBody>
          <a:bodyPr>
            <a:spAutoFit/>
          </a:bodyPr>
          <a:lstStyle/>
          <a:p>
            <a:endParaRPr lang="ca-ES" b="0"/>
          </a:p>
        </p:txBody>
      </p:sp>
      <p:sp>
        <p:nvSpPr>
          <p:cNvPr id="41998" name="Text Box 14"/>
          <p:cNvSpPr txBox="1">
            <a:spLocks noChangeArrowheads="1"/>
          </p:cNvSpPr>
          <p:nvPr/>
        </p:nvSpPr>
        <p:spPr bwMode="auto">
          <a:xfrm>
            <a:off x="1384300" y="3952875"/>
            <a:ext cx="184150" cy="366713"/>
          </a:xfrm>
          <a:prstGeom prst="rect">
            <a:avLst/>
          </a:prstGeom>
          <a:noFill/>
          <a:ln w="9525">
            <a:noFill/>
            <a:miter lim="800000"/>
            <a:headEnd/>
            <a:tailEnd/>
          </a:ln>
        </p:spPr>
        <p:txBody>
          <a:bodyPr wrap="none">
            <a:spAutoFit/>
          </a:bodyPr>
          <a:lstStyle/>
          <a:p>
            <a:endParaRPr lang="ca-ES" b="0"/>
          </a:p>
        </p:txBody>
      </p:sp>
      <p:sp>
        <p:nvSpPr>
          <p:cNvPr id="41999" name="Rectangle 15"/>
          <p:cNvSpPr>
            <a:spLocks noChangeArrowheads="1"/>
          </p:cNvSpPr>
          <p:nvPr/>
        </p:nvSpPr>
        <p:spPr bwMode="auto">
          <a:xfrm>
            <a:off x="1547813" y="2997200"/>
            <a:ext cx="6048375" cy="366713"/>
          </a:xfrm>
          <a:prstGeom prst="rect">
            <a:avLst/>
          </a:prstGeom>
          <a:noFill/>
          <a:ln w="9525">
            <a:noFill/>
            <a:miter lim="800000"/>
            <a:headEnd/>
            <a:tailEnd/>
          </a:ln>
        </p:spPr>
        <p:txBody>
          <a:bodyPr>
            <a:spAutoFit/>
          </a:bodyPr>
          <a:lstStyle/>
          <a:p>
            <a:r>
              <a:rPr lang="ca-ES" b="0"/>
              <a:t>  </a:t>
            </a:r>
          </a:p>
        </p:txBody>
      </p:sp>
      <p:sp>
        <p:nvSpPr>
          <p:cNvPr id="42000" name="Text Box 16"/>
          <p:cNvSpPr txBox="1">
            <a:spLocks noChangeArrowheads="1"/>
          </p:cNvSpPr>
          <p:nvPr/>
        </p:nvSpPr>
        <p:spPr bwMode="auto">
          <a:xfrm>
            <a:off x="1116013" y="981075"/>
            <a:ext cx="7056437" cy="4062651"/>
          </a:xfrm>
          <a:prstGeom prst="rect">
            <a:avLst/>
          </a:prstGeom>
          <a:noFill/>
          <a:ln w="9525">
            <a:noFill/>
            <a:miter lim="800000"/>
            <a:headEnd/>
            <a:tailEnd/>
          </a:ln>
        </p:spPr>
        <p:txBody>
          <a:bodyPr>
            <a:spAutoFit/>
          </a:bodyPr>
          <a:lstStyle/>
          <a:p>
            <a:r>
              <a:rPr lang="ca-ES" dirty="0" smtClean="0">
                <a:solidFill>
                  <a:schemeClr val="accent2"/>
                </a:solidFill>
              </a:rPr>
              <a:t>Conclusió</a:t>
            </a:r>
          </a:p>
          <a:p>
            <a:r>
              <a:rPr lang="ca-ES" sz="1600" b="0" dirty="0" smtClean="0"/>
              <a:t>Hem vist que l’ús d’histogrames no classifica bé les imatges en B/N.   </a:t>
            </a:r>
            <a:endParaRPr lang="ca-ES" sz="1600" dirty="0" smtClean="0"/>
          </a:p>
          <a:p>
            <a:r>
              <a:rPr lang="ca-ES" sz="1600" dirty="0" smtClean="0"/>
              <a:t>Classificació per format</a:t>
            </a:r>
            <a:endParaRPr lang="ca-ES" sz="1600" b="0" dirty="0" smtClean="0"/>
          </a:p>
          <a:p>
            <a:r>
              <a:rPr lang="ca-ES" sz="1600" b="0" dirty="0" smtClean="0"/>
              <a:t>En el procés de classificació d’obres segons el seu format, els resultats obtinguts suggereixen una bona correlació entre els histogrames de color d’obres d’art del mateix format.  </a:t>
            </a:r>
            <a:endParaRPr lang="ca-ES" sz="1600" dirty="0" smtClean="0"/>
          </a:p>
          <a:p>
            <a:r>
              <a:rPr lang="ca-ES" sz="1600" dirty="0" smtClean="0"/>
              <a:t>Classificació per tipus i període</a:t>
            </a:r>
            <a:endParaRPr lang="ca-ES" sz="1600" b="0" dirty="0" smtClean="0"/>
          </a:p>
          <a:p>
            <a:r>
              <a:rPr lang="ca-ES" sz="1600" b="0" dirty="0" smtClean="0"/>
              <a:t>Tenim una precisió de gairebé el doble de la probabilitat d’encert que tindríem si féssim una tria aleatòria. </a:t>
            </a:r>
            <a:endParaRPr lang="ca-ES" sz="1600" dirty="0" smtClean="0"/>
          </a:p>
          <a:p>
            <a:r>
              <a:rPr lang="ca-ES" sz="1600" dirty="0" smtClean="0"/>
              <a:t>Classificació per autor</a:t>
            </a:r>
            <a:endParaRPr lang="ca-ES" sz="1600" b="0" dirty="0" smtClean="0"/>
          </a:p>
          <a:p>
            <a:r>
              <a:rPr lang="ca-ES" sz="1600" b="0" dirty="0" smtClean="0"/>
              <a:t>Queda clar que com més diferents són les pintures d’un autor de les d’un altre, més alta és la probabilitat de classificació correcta.   </a:t>
            </a:r>
            <a:endParaRPr lang="ca-ES" sz="1600" dirty="0" smtClean="0"/>
          </a:p>
          <a:p>
            <a:r>
              <a:rPr lang="ca-ES" sz="1600" dirty="0" smtClean="0"/>
              <a:t>Classificació per escola</a:t>
            </a:r>
            <a:endParaRPr lang="ca-ES" sz="1600" b="0" dirty="0" smtClean="0"/>
          </a:p>
          <a:p>
            <a:r>
              <a:rPr lang="ca-ES" sz="1600" b="0" dirty="0" smtClean="0"/>
              <a:t>Tenim una precisió molt baixa, similar a la probabilitat d’encert que tindríem  si féssim la classificació aleatòriament.  </a:t>
            </a:r>
            <a:endParaRPr lang="ca-ES" sz="1600" dirty="0" smtClean="0"/>
          </a:p>
          <a:p>
            <a:r>
              <a:rPr lang="ca-ES" sz="1600" dirty="0" smtClean="0"/>
              <a:t> </a:t>
            </a:r>
            <a:endParaRPr lang="ca-ES" b="0" dirty="0"/>
          </a:p>
        </p:txBody>
      </p:sp>
      <p:pic>
        <p:nvPicPr>
          <p:cNvPr id="3" name="slide_#1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2325" y="4492184"/>
            <a:ext cx="609600" cy="609600"/>
          </a:xfrm>
          <a:prstGeom prst="rect">
            <a:avLst/>
          </a:prstGeom>
        </p:spPr>
      </p:pic>
      <p:sp>
        <p:nvSpPr>
          <p:cNvPr id="4" name="Rectangle 3"/>
          <p:cNvSpPr/>
          <p:nvPr/>
        </p:nvSpPr>
        <p:spPr>
          <a:xfrm>
            <a:off x="1103718" y="4808478"/>
            <a:ext cx="7284631" cy="1384995"/>
          </a:xfrm>
          <a:prstGeom prst="rect">
            <a:avLst/>
          </a:prstGeom>
        </p:spPr>
        <p:txBody>
          <a:bodyPr wrap="square">
            <a:spAutoFit/>
          </a:bodyPr>
          <a:lstStyle/>
          <a:p>
            <a:r>
              <a:rPr lang="ca-ES" i="1" dirty="0">
                <a:solidFill>
                  <a:schemeClr val="accent2"/>
                </a:solidFill>
              </a:rPr>
              <a:t>Propostes per continuar</a:t>
            </a:r>
            <a:r>
              <a:rPr lang="ca-ES" i="1" dirty="0"/>
              <a:t>  </a:t>
            </a:r>
            <a:endParaRPr lang="ca-ES" dirty="0"/>
          </a:p>
          <a:p>
            <a:r>
              <a:rPr lang="ca-ES" sz="1600" b="0" dirty="0"/>
              <a:t>Ampliar el programari per incloure altres característiques de les imatges de les obres d’art. Tècnicament caldria modificar la classe </a:t>
            </a:r>
            <a:r>
              <a:rPr lang="ca-ES" sz="1600" dirty="0"/>
              <a:t>Obra</a:t>
            </a:r>
            <a:r>
              <a:rPr lang="ca-ES" sz="1600" b="0" dirty="0"/>
              <a:t> per incloure el càlcul de la característica que es vol considerar. També caldria redefinir el mètode </a:t>
            </a:r>
            <a:r>
              <a:rPr lang="ca-ES" sz="1600" dirty="0"/>
              <a:t>distancia()</a:t>
            </a:r>
            <a:r>
              <a:rPr lang="ca-ES" sz="1600" b="0" dirty="0"/>
              <a:t> per incloure la comparació d’aquesta característica</a:t>
            </a:r>
            <a:r>
              <a:rPr lang="ca-ES" dirty="0"/>
              <a:t>.</a:t>
            </a:r>
            <a:r>
              <a:rPr lang="ca-ES" sz="1600" b="0" dirty="0"/>
              <a:t>  </a:t>
            </a:r>
            <a:endParaRPr lang="ca-ES" sz="16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68413"/>
            <a:ext cx="7772400" cy="4392612"/>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14338" name="Subtitle 2"/>
          <p:cNvSpPr>
            <a:spLocks noGrp="1"/>
          </p:cNvSpPr>
          <p:nvPr>
            <p:ph type="subTitle" idx="1"/>
          </p:nvPr>
        </p:nvSpPr>
        <p:spPr>
          <a:xfrm>
            <a:off x="1403350" y="1268413"/>
            <a:ext cx="6400800" cy="2066925"/>
          </a:xfrm>
        </p:spPr>
        <p:txBody>
          <a:bodyPr/>
          <a:lstStyle/>
          <a:p>
            <a:pPr eaLnBrk="1" hangingPunct="1"/>
            <a:r>
              <a:rPr lang="ca-ES" sz="4000" smtClean="0">
                <a:solidFill>
                  <a:schemeClr val="tx1"/>
                </a:solidFill>
              </a:rPr>
              <a:t> </a:t>
            </a:r>
            <a:endParaRPr lang="en-US" sz="400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p>
        </p:txBody>
      </p:sp>
      <p:pic>
        <p:nvPicPr>
          <p:cNvPr id="14341"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14342"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14343" name="Rectangle 1"/>
          <p:cNvSpPr>
            <a:spLocks noChangeArrowheads="1"/>
          </p:cNvSpPr>
          <p:nvPr/>
        </p:nvSpPr>
        <p:spPr bwMode="auto">
          <a:xfrm>
            <a:off x="1403350" y="1303338"/>
            <a:ext cx="6408738" cy="4248150"/>
          </a:xfrm>
          <a:prstGeom prst="rect">
            <a:avLst/>
          </a:prstGeom>
          <a:noFill/>
          <a:ln w="9525">
            <a:noFill/>
            <a:miter lim="800000"/>
            <a:headEnd/>
            <a:tailEnd/>
          </a:ln>
        </p:spPr>
        <p:txBody>
          <a:bodyPr anchor="ctr">
            <a:spAutoFit/>
          </a:bodyPr>
          <a:lstStyle/>
          <a:p>
            <a:pPr>
              <a:tabLst>
                <a:tab pos="914400" algn="l"/>
              </a:tabLst>
            </a:pPr>
            <a:r>
              <a:rPr lang="ca-ES" sz="1600" b="0" dirty="0">
                <a:solidFill>
                  <a:srgbClr val="FF0000"/>
                </a:solidFill>
                <a:ea typeface="Calibri" pitchFamily="34" charset="0"/>
                <a:cs typeface="Times New Roman" pitchFamily="18" charset="0"/>
              </a:rPr>
              <a:t>La visió artificial és una branca de la intel·ligència artificial.</a:t>
            </a:r>
          </a:p>
          <a:p>
            <a:pPr>
              <a:tabLst>
                <a:tab pos="914400" algn="l"/>
              </a:tabLst>
            </a:pPr>
            <a:endParaRPr lang="ca-ES" sz="1600" b="0" dirty="0">
              <a:ea typeface="Calibri" pitchFamily="34" charset="0"/>
              <a:cs typeface="Times New Roman" pitchFamily="18" charset="0"/>
            </a:endParaRPr>
          </a:p>
          <a:p>
            <a:pPr>
              <a:tabLst>
                <a:tab pos="914400" algn="l"/>
              </a:tabLst>
            </a:pPr>
            <a:r>
              <a:rPr lang="ca-ES" sz="1600" b="0" dirty="0">
                <a:ea typeface="Calibri" pitchFamily="34" charset="0"/>
                <a:cs typeface="Times New Roman" pitchFamily="18" charset="0"/>
              </a:rPr>
              <a:t>L’objectiu de la </a:t>
            </a:r>
            <a:r>
              <a:rPr lang="ca-ES" sz="1600" dirty="0">
                <a:ea typeface="Calibri" pitchFamily="34" charset="0"/>
                <a:cs typeface="Times New Roman" pitchFamily="18" charset="0"/>
              </a:rPr>
              <a:t>visió artificial </a:t>
            </a:r>
            <a:r>
              <a:rPr lang="ca-ES" sz="1600" b="0" dirty="0">
                <a:ea typeface="Calibri" pitchFamily="34" charset="0"/>
                <a:cs typeface="Times New Roman" pitchFamily="18" charset="0"/>
              </a:rPr>
              <a:t>és desenvolupar programaris </a:t>
            </a:r>
            <a:r>
              <a:rPr lang="ca-ES" sz="1600" b="0" dirty="0" smtClean="0">
                <a:ea typeface="Calibri" pitchFamily="34" charset="0"/>
                <a:cs typeface="Times New Roman" pitchFamily="18" charset="0"/>
              </a:rPr>
              <a:t>que </a:t>
            </a:r>
            <a:r>
              <a:rPr lang="ca-ES" sz="1600" b="0" dirty="0">
                <a:ea typeface="Calibri" pitchFamily="34" charset="0"/>
                <a:cs typeface="Times New Roman" pitchFamily="18" charset="0"/>
              </a:rPr>
              <a:t>puguin analitzar i </a:t>
            </a:r>
            <a:r>
              <a:rPr lang="ca-ES" sz="1600" b="0" dirty="0" smtClean="0">
                <a:ea typeface="Calibri" pitchFamily="34" charset="0"/>
                <a:cs typeface="Times New Roman" pitchFamily="18" charset="0"/>
              </a:rPr>
              <a:t>reconèixer </a:t>
            </a:r>
            <a:r>
              <a:rPr lang="ca-ES" sz="1600" b="0" dirty="0">
                <a:ea typeface="Calibri" pitchFamily="34" charset="0"/>
                <a:cs typeface="Times New Roman" pitchFamily="18" charset="0"/>
              </a:rPr>
              <a:t>les característiques d'una imatge. Els objectius típics de la visió artificial inclouen:</a:t>
            </a:r>
          </a:p>
          <a:p>
            <a:pPr>
              <a:tabLst>
                <a:tab pos="914400" algn="l"/>
              </a:tabLst>
            </a:pPr>
            <a:endParaRPr lang="en-US" sz="1600" b="0" dirty="0">
              <a:ea typeface="Calibri" pitchFamily="34" charset="0"/>
              <a:cs typeface="Times New Roman" pitchFamily="18" charset="0"/>
            </a:endParaRPr>
          </a:p>
          <a:p>
            <a:pPr eaLnBrk="0" hangingPunct="0">
              <a:buFontTx/>
              <a:buChar char="•"/>
              <a:tabLst>
                <a:tab pos="914400" algn="l"/>
              </a:tabLst>
            </a:pPr>
            <a:r>
              <a:rPr lang="ca-ES" sz="1600" b="0" dirty="0">
                <a:ea typeface="Calibri" pitchFamily="34" charset="0"/>
                <a:cs typeface="Times New Roman" pitchFamily="18" charset="0"/>
              </a:rPr>
              <a:t>El  reconeixement de certs objectes en imatges (per exemple, cares humanes). </a:t>
            </a:r>
            <a:r>
              <a:rPr lang="es-ES" sz="1600" b="0" dirty="0">
                <a:ea typeface="Calibri" pitchFamily="34" charset="0"/>
                <a:cs typeface="Times New Roman" pitchFamily="18" charset="0"/>
              </a:rPr>
              <a:t> </a:t>
            </a:r>
          </a:p>
          <a:p>
            <a:pPr eaLnBrk="0" hangingPunct="0">
              <a:buFontTx/>
              <a:buChar char="•"/>
              <a:tabLst>
                <a:tab pos="914400" algn="l"/>
              </a:tabLst>
            </a:pPr>
            <a:endParaRPr lang="en-US" sz="1600" b="0" dirty="0">
              <a:ea typeface="Calibri" pitchFamily="34" charset="0"/>
              <a:cs typeface="Times New Roman" pitchFamily="18" charset="0"/>
            </a:endParaRPr>
          </a:p>
          <a:p>
            <a:pPr eaLnBrk="0" hangingPunct="0">
              <a:buFontTx/>
              <a:buChar char="•"/>
              <a:tabLst>
                <a:tab pos="914400" algn="l"/>
              </a:tabLst>
            </a:pPr>
            <a:r>
              <a:rPr lang="ca-ES" sz="1600" b="0" dirty="0" smtClean="0">
                <a:ea typeface="Calibri" pitchFamily="34" charset="0"/>
                <a:cs typeface="Times New Roman" pitchFamily="18" charset="0"/>
              </a:rPr>
              <a:t>El seguiment </a:t>
            </a:r>
            <a:r>
              <a:rPr lang="ca-ES" sz="1600" b="0" dirty="0">
                <a:ea typeface="Calibri" pitchFamily="34" charset="0"/>
                <a:cs typeface="Times New Roman" pitchFamily="18" charset="0"/>
              </a:rPr>
              <a:t>d'un objecte en una seqüència d'imatges.</a:t>
            </a:r>
            <a:endParaRPr lang="en-US" sz="1600" b="0" dirty="0">
              <a:ea typeface="Calibri" pitchFamily="34" charset="0"/>
              <a:cs typeface="Times New Roman" pitchFamily="18" charset="0"/>
            </a:endParaRPr>
          </a:p>
          <a:p>
            <a:pPr eaLnBrk="0" hangingPunct="0">
              <a:tabLst>
                <a:tab pos="914400" algn="l"/>
              </a:tabLst>
            </a:pPr>
            <a:r>
              <a:rPr lang="es-ES" sz="1600" b="0" dirty="0">
                <a:ea typeface="Calibri" pitchFamily="34" charset="0"/>
                <a:cs typeface="Times New Roman" pitchFamily="18" charset="0"/>
              </a:rPr>
              <a:t> </a:t>
            </a:r>
            <a:endParaRPr lang="en-US" sz="1600" b="0" dirty="0">
              <a:ea typeface="Calibri" pitchFamily="34" charset="0"/>
              <a:cs typeface="Times New Roman" pitchFamily="18" charset="0"/>
            </a:endParaRPr>
          </a:p>
          <a:p>
            <a:pPr eaLnBrk="0" hangingPunct="0">
              <a:buFontTx/>
              <a:buChar char="•"/>
              <a:tabLst>
                <a:tab pos="914400" algn="l"/>
              </a:tabLst>
            </a:pPr>
            <a:r>
              <a:rPr lang="ca-ES" sz="1600" b="0" dirty="0" smtClean="0">
                <a:ea typeface="Calibri" pitchFamily="34" charset="0"/>
                <a:cs typeface="Times New Roman" pitchFamily="18" charset="0"/>
              </a:rPr>
              <a:t>El mapeig </a:t>
            </a:r>
            <a:r>
              <a:rPr lang="ca-ES" sz="1600" b="0" dirty="0">
                <a:ea typeface="Calibri" pitchFamily="34" charset="0"/>
                <a:cs typeface="Times New Roman" pitchFamily="18" charset="0"/>
              </a:rPr>
              <a:t>d'una escena per generar un </a:t>
            </a:r>
            <a:r>
              <a:rPr lang="ca-ES" sz="1600" b="0" dirty="0">
                <a:ea typeface="Calibri" pitchFamily="34" charset="0"/>
                <a:cs typeface="Times New Roman" pitchFamily="18" charset="0"/>
                <a:hlinkClick r:id="rId6" tooltip="Model"/>
              </a:rPr>
              <a:t>model</a:t>
            </a:r>
            <a:r>
              <a:rPr lang="ca-ES" sz="1600" b="0" dirty="0">
                <a:ea typeface="Calibri" pitchFamily="34" charset="0"/>
                <a:cs typeface="Times New Roman" pitchFamily="18" charset="0"/>
              </a:rPr>
              <a:t> tridimensional de </a:t>
            </a:r>
            <a:r>
              <a:rPr lang="ca-ES" sz="1600" b="0" dirty="0" smtClean="0">
                <a:ea typeface="Calibri" pitchFamily="34" charset="0"/>
                <a:cs typeface="Times New Roman" pitchFamily="18" charset="0"/>
              </a:rPr>
              <a:t>l'escena. </a:t>
            </a:r>
            <a:endParaRPr lang="ca-ES" sz="1600" b="0" dirty="0">
              <a:ea typeface="Calibri" pitchFamily="34" charset="0"/>
              <a:cs typeface="Times New Roman" pitchFamily="18" charset="0"/>
            </a:endParaRPr>
          </a:p>
          <a:p>
            <a:pPr eaLnBrk="0" hangingPunct="0">
              <a:tabLst>
                <a:tab pos="914400" algn="l"/>
              </a:tabLst>
            </a:pPr>
            <a:r>
              <a:rPr lang="ca-ES" sz="1600" b="0" dirty="0">
                <a:ea typeface="Calibri" pitchFamily="34" charset="0"/>
                <a:cs typeface="Times New Roman" pitchFamily="18" charset="0"/>
              </a:rPr>
              <a:t>.</a:t>
            </a:r>
            <a:endParaRPr lang="en-US" sz="1600" b="0" dirty="0">
              <a:ea typeface="Calibri" pitchFamily="34" charset="0"/>
              <a:cs typeface="Times New Roman" pitchFamily="18" charset="0"/>
            </a:endParaRPr>
          </a:p>
          <a:p>
            <a:pPr eaLnBrk="0" hangingPunct="0">
              <a:buFontTx/>
              <a:buChar char="•"/>
              <a:tabLst>
                <a:tab pos="914400" algn="l"/>
              </a:tabLst>
            </a:pPr>
            <a:r>
              <a:rPr lang="ca-ES" sz="1600" b="0" dirty="0" smtClean="0">
                <a:ea typeface="Calibri" pitchFamily="34" charset="0"/>
                <a:cs typeface="Times New Roman" pitchFamily="18" charset="0"/>
              </a:rPr>
              <a:t>L’estimació </a:t>
            </a:r>
            <a:r>
              <a:rPr lang="ca-ES" sz="1600" b="0" dirty="0">
                <a:ea typeface="Calibri" pitchFamily="34" charset="0"/>
                <a:cs typeface="Times New Roman" pitchFamily="18" charset="0"/>
              </a:rPr>
              <a:t>de les postures tridimensionals d'humans.</a:t>
            </a:r>
          </a:p>
          <a:p>
            <a:pPr eaLnBrk="0" hangingPunct="0">
              <a:buFontTx/>
              <a:buChar char="•"/>
              <a:tabLst>
                <a:tab pos="914400" algn="l"/>
              </a:tabLst>
            </a:pPr>
            <a:endParaRPr lang="en-US" sz="1600" b="0" dirty="0">
              <a:ea typeface="Calibri" pitchFamily="34" charset="0"/>
              <a:cs typeface="Times New Roman" pitchFamily="18" charset="0"/>
            </a:endParaRPr>
          </a:p>
          <a:p>
            <a:pPr eaLnBrk="0" hangingPunct="0">
              <a:buFontTx/>
              <a:buChar char="•"/>
              <a:tabLst>
                <a:tab pos="914400" algn="l"/>
              </a:tabLst>
            </a:pPr>
            <a:r>
              <a:rPr lang="ca-ES" sz="1600" b="0" dirty="0" smtClean="0">
                <a:ea typeface="Calibri" pitchFamily="34" charset="0"/>
                <a:cs typeface="Times New Roman" pitchFamily="18" charset="0"/>
              </a:rPr>
              <a:t>La cerca </a:t>
            </a:r>
            <a:r>
              <a:rPr lang="ca-ES" sz="1600" b="0" dirty="0">
                <a:ea typeface="Calibri" pitchFamily="34" charset="0"/>
                <a:cs typeface="Times New Roman" pitchFamily="18" charset="0"/>
              </a:rPr>
              <a:t>i classificació d'</a:t>
            </a:r>
            <a:r>
              <a:rPr lang="ca-ES" sz="1600" b="0" dirty="0">
                <a:ea typeface="Calibri" pitchFamily="34" charset="0"/>
                <a:cs typeface="Times New Roman" pitchFamily="18" charset="0"/>
                <a:hlinkClick r:id="rId7" tooltip="Imatge digital"/>
              </a:rPr>
              <a:t>imatges digitals</a:t>
            </a:r>
            <a:r>
              <a:rPr lang="ca-ES" sz="1600" b="0" dirty="0">
                <a:ea typeface="Calibri" pitchFamily="34" charset="0"/>
                <a:cs typeface="Times New Roman" pitchFamily="18" charset="0"/>
              </a:rPr>
              <a:t> pel seu contingut.</a:t>
            </a:r>
          </a:p>
        </p:txBody>
      </p:sp>
      <p:pic>
        <p:nvPicPr>
          <p:cNvPr id="8" name="slide_#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30346" y="508518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4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16386" name="Subtitle 2"/>
          <p:cNvSpPr>
            <a:spLocks noGrp="1"/>
          </p:cNvSpPr>
          <p:nvPr>
            <p:ph type="subTitle" idx="1"/>
          </p:nvPr>
        </p:nvSpPr>
        <p:spPr>
          <a:xfrm>
            <a:off x="1403350" y="1268413"/>
            <a:ext cx="6400800" cy="792162"/>
          </a:xfrm>
        </p:spPr>
        <p:txBody>
          <a:bodyPr/>
          <a:lstStyle/>
          <a:p>
            <a:pPr eaLnBrk="1" hangingPunct="1"/>
            <a:endParaRPr lang="ca-ES" sz="4000" smtClean="0">
              <a:solidFill>
                <a:schemeClr val="tx1"/>
              </a:solidFill>
            </a:endParaRPr>
          </a:p>
          <a:p>
            <a:pPr eaLnBrk="1" hangingPunct="1"/>
            <a:endParaRPr lang="ca-ES" sz="4000" smtClean="0">
              <a:solidFill>
                <a:schemeClr val="tx1"/>
              </a:solidFill>
            </a:endParaRPr>
          </a:p>
          <a:p>
            <a:pPr eaLnBrk="1" hangingPunct="1"/>
            <a:r>
              <a:rPr lang="ca-ES" sz="4000" smtClean="0">
                <a:solidFill>
                  <a:schemeClr val="tx1"/>
                </a:solidFill>
              </a:rPr>
              <a:t> </a:t>
            </a:r>
            <a:endParaRPr lang="en-US" sz="400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16389"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16390"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16391" name="Rectangle 1"/>
          <p:cNvSpPr>
            <a:spLocks noChangeArrowheads="1"/>
          </p:cNvSpPr>
          <p:nvPr/>
        </p:nvSpPr>
        <p:spPr bwMode="auto">
          <a:xfrm>
            <a:off x="900113" y="1581150"/>
            <a:ext cx="7416800" cy="4248150"/>
          </a:xfrm>
          <a:prstGeom prst="rect">
            <a:avLst/>
          </a:prstGeom>
          <a:noFill/>
          <a:ln w="9525">
            <a:noFill/>
            <a:miter lim="800000"/>
            <a:headEnd/>
            <a:tailEnd/>
          </a:ln>
        </p:spPr>
        <p:txBody>
          <a:bodyPr anchor="ctr">
            <a:spAutoFit/>
          </a:bodyPr>
          <a:lstStyle/>
          <a:p>
            <a:pPr>
              <a:tabLst>
                <a:tab pos="914400" algn="l"/>
              </a:tabLst>
            </a:pPr>
            <a:r>
              <a:rPr lang="ca-ES" sz="1600" b="0" dirty="0">
                <a:latin typeface="Calibri" pitchFamily="34" charset="0"/>
              </a:rPr>
              <a:t>Reconeixement d’imatges (obres d’art)  </a:t>
            </a:r>
            <a:r>
              <a:rPr lang="ca-ES" sz="1600" b="0" dirty="0">
                <a:latin typeface="Calibri" pitchFamily="34" charset="0"/>
                <a:sym typeface="Wingdings" pitchFamily="2" charset="2"/>
              </a:rPr>
              <a:t> </a:t>
            </a:r>
            <a:r>
              <a:rPr lang="ca-ES" sz="1600" b="0" dirty="0">
                <a:latin typeface="Calibri" pitchFamily="34" charset="0"/>
              </a:rPr>
              <a:t>predir els atributs d’una obra d’art </a:t>
            </a:r>
          </a:p>
          <a:p>
            <a:pPr>
              <a:tabLst>
                <a:tab pos="914400" algn="l"/>
              </a:tabLst>
            </a:pPr>
            <a:r>
              <a:rPr lang="ca-ES" sz="1600" b="0" dirty="0">
                <a:latin typeface="Calibri" pitchFamily="34" charset="0"/>
              </a:rPr>
              <a:t>(autor, tècnica, </a:t>
            </a:r>
            <a:r>
              <a:rPr lang="ca-ES" sz="1600" b="0" dirty="0" smtClean="0">
                <a:latin typeface="Calibri" pitchFamily="34" charset="0"/>
              </a:rPr>
              <a:t>etc.)  </a:t>
            </a:r>
            <a:r>
              <a:rPr lang="ca-ES" sz="1600" b="0" dirty="0">
                <a:latin typeface="Calibri" pitchFamily="34" charset="0"/>
              </a:rPr>
              <a:t>mitjançant un conjunt d’entrenament </a:t>
            </a:r>
            <a:r>
              <a:rPr lang="ca-ES" sz="1600" b="0" dirty="0" smtClean="0">
                <a:latin typeface="Calibri" pitchFamily="34" charset="0"/>
              </a:rPr>
              <a:t>determinat</a:t>
            </a:r>
            <a:r>
              <a:rPr lang="ca-ES" sz="1600" b="0" dirty="0">
                <a:latin typeface="Calibri" pitchFamily="34" charset="0"/>
              </a:rPr>
              <a:t>.</a:t>
            </a:r>
          </a:p>
          <a:p>
            <a:pPr>
              <a:tabLst>
                <a:tab pos="914400" algn="l"/>
              </a:tabLst>
            </a:pPr>
            <a:endParaRPr lang="ca-ES" sz="1600" b="0" dirty="0">
              <a:latin typeface="Calibri" pitchFamily="34" charset="0"/>
            </a:endParaRPr>
          </a:p>
          <a:p>
            <a:pPr>
              <a:tabLst>
                <a:tab pos="914400" algn="l"/>
              </a:tabLst>
            </a:pPr>
            <a:r>
              <a:rPr lang="ca-ES" sz="1600" b="0" dirty="0">
                <a:latin typeface="Calibri" pitchFamily="34" charset="0"/>
              </a:rPr>
              <a:t>Distingim </a:t>
            </a:r>
            <a:r>
              <a:rPr lang="ca-ES" sz="1600" b="0" dirty="0" smtClean="0">
                <a:latin typeface="Calibri" pitchFamily="34" charset="0"/>
              </a:rPr>
              <a:t>entre:</a:t>
            </a:r>
            <a:endParaRPr lang="en-US" sz="1600" b="0" dirty="0">
              <a:latin typeface="Calibri" pitchFamily="34" charset="0"/>
            </a:endParaRPr>
          </a:p>
          <a:p>
            <a:pPr>
              <a:tabLst>
                <a:tab pos="914400" algn="l"/>
              </a:tabLst>
            </a:pPr>
            <a:r>
              <a:rPr lang="ca-ES" sz="1600" b="0" dirty="0">
                <a:latin typeface="Calibri" pitchFamily="34" charset="0"/>
              </a:rPr>
              <a:t> </a:t>
            </a:r>
            <a:endParaRPr lang="en-US" sz="1600" b="0" dirty="0">
              <a:latin typeface="Calibri" pitchFamily="34" charset="0"/>
            </a:endParaRPr>
          </a:p>
          <a:p>
            <a:pPr>
              <a:tabLst>
                <a:tab pos="914400" algn="l"/>
              </a:tabLst>
            </a:pPr>
            <a:r>
              <a:rPr lang="ca-ES" sz="1600" dirty="0">
                <a:latin typeface="Calibri" pitchFamily="34" charset="0"/>
              </a:rPr>
              <a:t>Atributs</a:t>
            </a:r>
            <a:r>
              <a:rPr lang="ca-ES" sz="1600" b="0" dirty="0">
                <a:latin typeface="Calibri" pitchFamily="34" charset="0"/>
              </a:rPr>
              <a:t> d’una obra d’art</a:t>
            </a:r>
            <a:r>
              <a:rPr lang="en-US" sz="1600" b="0" dirty="0">
                <a:latin typeface="Calibri" pitchFamily="34" charset="0"/>
              </a:rPr>
              <a:t>  </a:t>
            </a:r>
            <a:r>
              <a:rPr lang="en-US" sz="1600" b="0" dirty="0">
                <a:latin typeface="Calibri" pitchFamily="34" charset="0"/>
                <a:sym typeface="Wingdings" pitchFamily="2" charset="2"/>
              </a:rPr>
              <a:t></a:t>
            </a:r>
            <a:r>
              <a:rPr lang="ca-ES" sz="1600" b="0" dirty="0">
                <a:latin typeface="Calibri" pitchFamily="34" charset="0"/>
              </a:rPr>
              <a:t> </a:t>
            </a:r>
            <a:r>
              <a:rPr lang="ca-ES" sz="1600" b="0" dirty="0" smtClean="0">
                <a:latin typeface="Calibri" pitchFamily="34" charset="0"/>
              </a:rPr>
              <a:t>Dades </a:t>
            </a:r>
            <a:r>
              <a:rPr lang="ca-ES" sz="1600" b="0" dirty="0">
                <a:latin typeface="Calibri" pitchFamily="34" charset="0"/>
              </a:rPr>
              <a:t>que permeten catalogar una obra d’art :</a:t>
            </a:r>
            <a:endParaRPr lang="en-US" sz="1600" b="0" dirty="0">
              <a:latin typeface="Calibri" pitchFamily="34" charset="0"/>
            </a:endParaRPr>
          </a:p>
          <a:p>
            <a:pPr lvl="1">
              <a:tabLst>
                <a:tab pos="914400" algn="l"/>
              </a:tabLst>
            </a:pPr>
            <a:r>
              <a:rPr lang="ca-ES" sz="1600" b="0" dirty="0" smtClean="0">
                <a:latin typeface="Calibri" pitchFamily="34" charset="0"/>
              </a:rPr>
              <a:t>Autor</a:t>
            </a:r>
            <a:endParaRPr lang="en-US" sz="1600" b="0" dirty="0">
              <a:latin typeface="Calibri" pitchFamily="34" charset="0"/>
            </a:endParaRPr>
          </a:p>
          <a:p>
            <a:pPr lvl="1">
              <a:tabLst>
                <a:tab pos="914400" algn="l"/>
              </a:tabLst>
            </a:pPr>
            <a:r>
              <a:rPr lang="ca-ES" sz="1600" b="0" dirty="0">
                <a:latin typeface="Calibri" pitchFamily="34" charset="0"/>
              </a:rPr>
              <a:t>Tècnica  </a:t>
            </a:r>
            <a:endParaRPr lang="en-US" sz="1600" b="0" dirty="0">
              <a:latin typeface="Calibri" pitchFamily="34" charset="0"/>
            </a:endParaRPr>
          </a:p>
          <a:p>
            <a:pPr lvl="1">
              <a:tabLst>
                <a:tab pos="914400" algn="l"/>
              </a:tabLst>
            </a:pPr>
            <a:r>
              <a:rPr lang="ca-ES" sz="1600" b="0" dirty="0">
                <a:latin typeface="Calibri" pitchFamily="34" charset="0"/>
              </a:rPr>
              <a:t>Classe d’obra d’art (pintura, escultura, </a:t>
            </a:r>
            <a:r>
              <a:rPr lang="ca-ES" sz="1600" b="0" dirty="0" smtClean="0">
                <a:latin typeface="Calibri" pitchFamily="34" charset="0"/>
              </a:rPr>
              <a:t>etc.)  </a:t>
            </a:r>
            <a:endParaRPr lang="en-US" sz="1600" b="0" dirty="0">
              <a:latin typeface="Calibri" pitchFamily="34" charset="0"/>
            </a:endParaRPr>
          </a:p>
          <a:p>
            <a:pPr lvl="1">
              <a:tabLst>
                <a:tab pos="914400" algn="l"/>
              </a:tabLst>
            </a:pPr>
            <a:r>
              <a:rPr lang="ca-ES" sz="1600" b="0" dirty="0">
                <a:latin typeface="Calibri" pitchFamily="34" charset="0"/>
              </a:rPr>
              <a:t>Tipus d’obra d’art (paisatge, </a:t>
            </a:r>
            <a:r>
              <a:rPr lang="ca-ES" sz="1600" b="0" dirty="0" smtClean="0">
                <a:latin typeface="Calibri" pitchFamily="34" charset="0"/>
              </a:rPr>
              <a:t>etc.)  </a:t>
            </a:r>
            <a:endParaRPr lang="en-US" sz="1600" b="0" dirty="0">
              <a:latin typeface="Calibri" pitchFamily="34" charset="0"/>
            </a:endParaRPr>
          </a:p>
          <a:p>
            <a:pPr lvl="1">
              <a:tabLst>
                <a:tab pos="914400" algn="l"/>
              </a:tabLst>
            </a:pPr>
            <a:r>
              <a:rPr lang="ca-ES" sz="1600" b="0" dirty="0">
                <a:latin typeface="Calibri" pitchFamily="34" charset="0"/>
              </a:rPr>
              <a:t>Escola de l’artista</a:t>
            </a:r>
            <a:endParaRPr lang="en-US" sz="1600" b="0" dirty="0">
              <a:latin typeface="Calibri" pitchFamily="34" charset="0"/>
            </a:endParaRPr>
          </a:p>
          <a:p>
            <a:pPr lvl="1">
              <a:tabLst>
                <a:tab pos="914400" algn="l"/>
              </a:tabLst>
            </a:pPr>
            <a:r>
              <a:rPr lang="ca-ES" sz="1600" b="0" dirty="0">
                <a:latin typeface="Calibri" pitchFamily="34" charset="0"/>
              </a:rPr>
              <a:t>Període </a:t>
            </a:r>
            <a:endParaRPr lang="en-US" sz="1600" b="0" dirty="0">
              <a:latin typeface="Calibri" pitchFamily="34" charset="0"/>
            </a:endParaRPr>
          </a:p>
          <a:p>
            <a:pPr>
              <a:tabLst>
                <a:tab pos="914400" algn="l"/>
              </a:tabLst>
            </a:pPr>
            <a:r>
              <a:rPr lang="ca-ES" sz="1600" b="0" dirty="0">
                <a:latin typeface="Calibri" pitchFamily="34" charset="0"/>
              </a:rPr>
              <a:t> </a:t>
            </a:r>
            <a:endParaRPr lang="en-US" sz="1600" b="0" dirty="0">
              <a:latin typeface="Calibri" pitchFamily="34" charset="0"/>
            </a:endParaRPr>
          </a:p>
          <a:p>
            <a:pPr>
              <a:tabLst>
                <a:tab pos="914400" algn="l"/>
              </a:tabLst>
            </a:pPr>
            <a:r>
              <a:rPr lang="ca-ES" sz="1600" dirty="0">
                <a:latin typeface="Calibri" pitchFamily="34" charset="0"/>
              </a:rPr>
              <a:t>Característiques</a:t>
            </a:r>
            <a:r>
              <a:rPr lang="ca-ES" sz="1600" b="0" dirty="0">
                <a:latin typeface="Calibri" pitchFamily="34" charset="0"/>
              </a:rPr>
              <a:t> d’una obra d’art </a:t>
            </a:r>
            <a:r>
              <a:rPr lang="ca-ES" sz="1600" b="0" dirty="0">
                <a:latin typeface="Calibri" pitchFamily="34" charset="0"/>
                <a:sym typeface="Wingdings" pitchFamily="2" charset="2"/>
              </a:rPr>
              <a:t>  </a:t>
            </a:r>
            <a:r>
              <a:rPr lang="ca-ES" sz="1600" b="0" dirty="0">
                <a:latin typeface="Calibri" pitchFamily="34" charset="0"/>
              </a:rPr>
              <a:t>Informació intrínseca a les obres </a:t>
            </a:r>
            <a:r>
              <a:rPr lang="ca-ES" sz="1600" b="0" dirty="0" smtClean="0">
                <a:latin typeface="Calibri" pitchFamily="34" charset="0"/>
              </a:rPr>
              <a:t>d’art </a:t>
            </a:r>
            <a:r>
              <a:rPr lang="ca-ES" sz="1600" b="0" dirty="0">
                <a:latin typeface="Calibri" pitchFamily="34" charset="0"/>
              </a:rPr>
              <a:t>que permet fer comparacions entre elles.  </a:t>
            </a:r>
            <a:endParaRPr lang="en-US" sz="1600" b="0" dirty="0">
              <a:latin typeface="Calibri" pitchFamily="34" charset="0"/>
            </a:endParaRPr>
          </a:p>
          <a:p>
            <a:pPr>
              <a:tabLst>
                <a:tab pos="914400" algn="l"/>
              </a:tabLst>
            </a:pPr>
            <a:endParaRPr lang="ca-ES" sz="1600" b="0" dirty="0"/>
          </a:p>
          <a:p>
            <a:pPr>
              <a:tabLst>
                <a:tab pos="914400" algn="l"/>
              </a:tabLst>
            </a:pPr>
            <a:endParaRPr lang="ca-ES" sz="1600" b="0" dirty="0"/>
          </a:p>
        </p:txBody>
      </p:sp>
      <p:pic>
        <p:nvPicPr>
          <p:cNvPr id="3" name="slide_#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1725" y="524247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 name="Subtitle 2"/>
          <p:cNvSpPr>
            <a:spLocks noGrp="1"/>
          </p:cNvSpPr>
          <p:nvPr>
            <p:ph type="subTitle" idx="1"/>
          </p:nvPr>
        </p:nvSpPr>
        <p:spPr>
          <a:xfrm>
            <a:off x="1042988" y="1268413"/>
            <a:ext cx="2808287" cy="1655762"/>
          </a:xfrm>
        </p:spPr>
        <p:txBody>
          <a:bodyPr>
            <a:noAutofit/>
          </a:bodyPr>
          <a:lstStyle/>
          <a:p>
            <a:pPr eaLnBrk="1" hangingPunct="1"/>
            <a:r>
              <a:rPr lang="ca-ES" sz="1600" dirty="0" smtClean="0">
                <a:solidFill>
                  <a:schemeClr val="tx1"/>
                </a:solidFill>
              </a:rPr>
              <a:t>Aquests histogrames </a:t>
            </a:r>
            <a:r>
              <a:rPr lang="ca-ES" sz="1600" dirty="0" smtClean="0">
                <a:solidFill>
                  <a:schemeClr val="tx1"/>
                </a:solidFill>
              </a:rPr>
              <a:t>defineixen </a:t>
            </a:r>
            <a:r>
              <a:rPr lang="ca-ES" sz="1600" dirty="0" smtClean="0">
                <a:solidFill>
                  <a:schemeClr val="tx1"/>
                </a:solidFill>
              </a:rPr>
              <a:t>la distribució de color a la imatge.  </a:t>
            </a:r>
            <a:r>
              <a:rPr lang="ca-ES" sz="1600" dirty="0" smtClean="0">
                <a:solidFill>
                  <a:schemeClr val="tx1"/>
                </a:solidFill>
              </a:rPr>
              <a:t>A l’eix </a:t>
            </a:r>
            <a:r>
              <a:rPr lang="ca-ES" sz="1600" dirty="0" smtClean="0">
                <a:solidFill>
                  <a:schemeClr val="tx1"/>
                </a:solidFill>
              </a:rPr>
              <a:t>horitzontal tenim les distintes intensitats i </a:t>
            </a:r>
            <a:r>
              <a:rPr lang="ca-ES" sz="1600" dirty="0" smtClean="0">
                <a:solidFill>
                  <a:schemeClr val="tx1"/>
                </a:solidFill>
              </a:rPr>
              <a:t>a l’eix </a:t>
            </a:r>
            <a:r>
              <a:rPr lang="ca-ES" sz="1600" dirty="0" smtClean="0">
                <a:solidFill>
                  <a:schemeClr val="tx1"/>
                </a:solidFill>
              </a:rPr>
              <a:t>vertical tenim el nombre de píxels amb aquesta intensitat</a:t>
            </a:r>
            <a:r>
              <a:rPr lang="ca-ES" sz="1600" dirty="0" smtClean="0">
                <a:solidFill>
                  <a:srgbClr val="898989"/>
                </a:solidFill>
              </a:rPr>
              <a:t>.</a:t>
            </a:r>
            <a:endParaRPr lang="en-US" sz="1600" dirty="0" smtClean="0">
              <a:solidFill>
                <a:srgbClr val="898989"/>
              </a:solidFill>
            </a:endParaRPr>
          </a:p>
          <a:p>
            <a:pPr eaLnBrk="1" hangingPunct="1"/>
            <a:endParaRPr lang="ca-ES" sz="4000" dirty="0" smtClean="0">
              <a:solidFill>
                <a:schemeClr val="tx1"/>
              </a:solidFill>
            </a:endParaRPr>
          </a:p>
          <a:p>
            <a:pPr eaLnBrk="1" hangingPunct="1"/>
            <a:endParaRPr lang="ca-ES" sz="4000" dirty="0" smtClean="0">
              <a:solidFill>
                <a:schemeClr val="tx1"/>
              </a:solidFill>
            </a:endParaRPr>
          </a:p>
          <a:p>
            <a:pPr eaLnBrk="1" hangingPunct="1"/>
            <a:r>
              <a:rPr lang="ca-ES" sz="4000" dirty="0" smtClean="0">
                <a:solidFill>
                  <a:schemeClr val="tx1"/>
                </a:solidFill>
              </a:rPr>
              <a:t> </a:t>
            </a:r>
            <a:endParaRPr lang="en-US" sz="4000" dirty="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17413"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17414"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17415" name="Rectangle 1"/>
          <p:cNvSpPr>
            <a:spLocks noChangeArrowheads="1"/>
          </p:cNvSpPr>
          <p:nvPr/>
        </p:nvSpPr>
        <p:spPr bwMode="auto">
          <a:xfrm>
            <a:off x="971550" y="909638"/>
            <a:ext cx="7416800" cy="1077912"/>
          </a:xfrm>
          <a:prstGeom prst="rect">
            <a:avLst/>
          </a:prstGeom>
          <a:noFill/>
          <a:ln w="9525">
            <a:noFill/>
            <a:miter lim="800000"/>
            <a:headEnd/>
            <a:tailEnd/>
          </a:ln>
        </p:spPr>
        <p:txBody>
          <a:bodyPr anchor="ctr">
            <a:spAutoFit/>
          </a:bodyPr>
          <a:lstStyle/>
          <a:p>
            <a:pPr>
              <a:tabLst>
                <a:tab pos="914400" algn="l"/>
              </a:tabLst>
            </a:pPr>
            <a:r>
              <a:rPr lang="ca-ES" sz="1600" dirty="0">
                <a:latin typeface="Calibri" pitchFamily="34" charset="0"/>
              </a:rPr>
              <a:t>Histogrames RGB d’imatges</a:t>
            </a:r>
            <a:endParaRPr lang="ca-ES" sz="1600" b="0" dirty="0">
              <a:latin typeface="Calibri" pitchFamily="34" charset="0"/>
            </a:endParaRPr>
          </a:p>
          <a:p>
            <a:pPr>
              <a:tabLst>
                <a:tab pos="914400" algn="l"/>
              </a:tabLst>
            </a:pPr>
            <a:r>
              <a:rPr lang="es-ES" sz="1600" b="0" dirty="0">
                <a:latin typeface="Calibri" pitchFamily="34" charset="0"/>
              </a:rPr>
              <a:t> </a:t>
            </a:r>
            <a:endParaRPr lang="en-US" sz="1600" b="0" dirty="0">
              <a:latin typeface="Calibri" pitchFamily="34" charset="0"/>
            </a:endParaRPr>
          </a:p>
          <a:p>
            <a:pPr>
              <a:tabLst>
                <a:tab pos="914400" algn="l"/>
              </a:tabLst>
            </a:pPr>
            <a:endParaRPr lang="ca-ES" sz="1600" b="0" dirty="0">
              <a:ea typeface="Calibri" pitchFamily="34" charset="0"/>
              <a:cs typeface="Times New Roman" pitchFamily="18" charset="0"/>
            </a:endParaRPr>
          </a:p>
          <a:p>
            <a:pPr>
              <a:tabLst>
                <a:tab pos="914400" algn="l"/>
              </a:tabLst>
            </a:pPr>
            <a:endParaRPr lang="ca-ES" sz="1600" b="0" dirty="0"/>
          </a:p>
        </p:txBody>
      </p:sp>
      <p:pic>
        <p:nvPicPr>
          <p:cNvPr id="17416" name="Picture 2"/>
          <p:cNvPicPr>
            <a:picLocks noChangeAspect="1" noChangeArrowheads="1"/>
          </p:cNvPicPr>
          <p:nvPr/>
        </p:nvPicPr>
        <p:blipFill>
          <a:blip r:embed="rId6"/>
          <a:srcRect/>
          <a:stretch>
            <a:fillRect/>
          </a:stretch>
        </p:blipFill>
        <p:spPr bwMode="auto">
          <a:xfrm>
            <a:off x="1403350" y="3068638"/>
            <a:ext cx="2198688" cy="2333625"/>
          </a:xfrm>
          <a:prstGeom prst="rect">
            <a:avLst/>
          </a:prstGeom>
          <a:noFill/>
          <a:ln w="9525">
            <a:noFill/>
            <a:miter lim="800000"/>
            <a:headEnd/>
            <a:tailEnd/>
          </a:ln>
        </p:spPr>
      </p:pic>
      <p:pic>
        <p:nvPicPr>
          <p:cNvPr id="17417" name="Picture 3"/>
          <p:cNvPicPr>
            <a:picLocks noChangeAspect="1" noChangeArrowheads="1"/>
          </p:cNvPicPr>
          <p:nvPr/>
        </p:nvPicPr>
        <p:blipFill>
          <a:blip r:embed="rId7"/>
          <a:srcRect/>
          <a:stretch>
            <a:fillRect/>
          </a:stretch>
        </p:blipFill>
        <p:spPr bwMode="auto">
          <a:xfrm>
            <a:off x="3938588" y="1628775"/>
            <a:ext cx="4289425" cy="1223963"/>
          </a:xfrm>
          <a:prstGeom prst="rect">
            <a:avLst/>
          </a:prstGeom>
          <a:noFill/>
          <a:ln w="9525">
            <a:noFill/>
            <a:miter lim="800000"/>
            <a:headEnd/>
            <a:tailEnd/>
          </a:ln>
        </p:spPr>
      </p:pic>
      <p:pic>
        <p:nvPicPr>
          <p:cNvPr id="17418" name="Picture 4"/>
          <p:cNvPicPr>
            <a:picLocks noChangeAspect="1" noChangeArrowheads="1"/>
          </p:cNvPicPr>
          <p:nvPr/>
        </p:nvPicPr>
        <p:blipFill>
          <a:blip r:embed="rId8"/>
          <a:srcRect/>
          <a:stretch>
            <a:fillRect/>
          </a:stretch>
        </p:blipFill>
        <p:spPr bwMode="auto">
          <a:xfrm>
            <a:off x="3924300" y="2997200"/>
            <a:ext cx="4306888" cy="1195388"/>
          </a:xfrm>
          <a:prstGeom prst="rect">
            <a:avLst/>
          </a:prstGeom>
          <a:noFill/>
          <a:ln w="9525">
            <a:noFill/>
            <a:miter lim="800000"/>
            <a:headEnd/>
            <a:tailEnd/>
          </a:ln>
        </p:spPr>
      </p:pic>
      <p:pic>
        <p:nvPicPr>
          <p:cNvPr id="17419" name="Picture 5"/>
          <p:cNvPicPr>
            <a:picLocks noChangeAspect="1" noChangeArrowheads="1"/>
          </p:cNvPicPr>
          <p:nvPr/>
        </p:nvPicPr>
        <p:blipFill>
          <a:blip r:embed="rId9"/>
          <a:srcRect/>
          <a:stretch>
            <a:fillRect/>
          </a:stretch>
        </p:blipFill>
        <p:spPr bwMode="auto">
          <a:xfrm>
            <a:off x="3895725" y="4292600"/>
            <a:ext cx="4352925" cy="1223963"/>
          </a:xfrm>
          <a:prstGeom prst="rect">
            <a:avLst/>
          </a:prstGeom>
          <a:noFill/>
          <a:ln w="9525">
            <a:noFill/>
            <a:miter lim="800000"/>
            <a:headEnd/>
            <a:tailEnd/>
          </a:ln>
        </p:spPr>
      </p:pic>
      <p:pic>
        <p:nvPicPr>
          <p:cNvPr id="4" name="slide_#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15250" y="5775325"/>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18434" name="Subtitle 2"/>
          <p:cNvSpPr>
            <a:spLocks noGrp="1"/>
          </p:cNvSpPr>
          <p:nvPr>
            <p:ph type="subTitle" idx="1"/>
          </p:nvPr>
        </p:nvSpPr>
        <p:spPr>
          <a:xfrm>
            <a:off x="1403350" y="1268413"/>
            <a:ext cx="6400800" cy="792162"/>
          </a:xfrm>
        </p:spPr>
        <p:txBody>
          <a:bodyPr/>
          <a:lstStyle/>
          <a:p>
            <a:pPr eaLnBrk="1" hangingPunct="1"/>
            <a:endParaRPr lang="ca-ES" sz="4000" smtClean="0">
              <a:solidFill>
                <a:schemeClr val="tx1"/>
              </a:solidFill>
            </a:endParaRPr>
          </a:p>
          <a:p>
            <a:pPr eaLnBrk="1" hangingPunct="1"/>
            <a:endParaRPr lang="ca-ES" sz="4000" smtClean="0">
              <a:solidFill>
                <a:schemeClr val="tx1"/>
              </a:solidFill>
            </a:endParaRPr>
          </a:p>
          <a:p>
            <a:pPr eaLnBrk="1" hangingPunct="1"/>
            <a:r>
              <a:rPr lang="ca-ES" sz="4000" smtClean="0">
                <a:solidFill>
                  <a:schemeClr val="tx1"/>
                </a:solidFill>
              </a:rPr>
              <a:t> </a:t>
            </a:r>
            <a:endParaRPr lang="en-US" sz="400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18437"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18438"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18439" name="Rectangle 1"/>
          <p:cNvSpPr>
            <a:spLocks noChangeArrowheads="1"/>
          </p:cNvSpPr>
          <p:nvPr/>
        </p:nvSpPr>
        <p:spPr bwMode="auto">
          <a:xfrm>
            <a:off x="900113" y="950626"/>
            <a:ext cx="7416800" cy="5509200"/>
          </a:xfrm>
          <a:prstGeom prst="rect">
            <a:avLst/>
          </a:prstGeom>
          <a:noFill/>
          <a:ln w="9525">
            <a:noFill/>
            <a:miter lim="800000"/>
            <a:headEnd/>
            <a:tailEnd/>
          </a:ln>
        </p:spPr>
        <p:txBody>
          <a:bodyPr anchor="ctr">
            <a:spAutoFit/>
          </a:bodyPr>
          <a:lstStyle/>
          <a:p>
            <a:endParaRPr lang="ca-ES" sz="1600" dirty="0">
              <a:latin typeface="Calibri" pitchFamily="34" charset="0"/>
            </a:endParaRPr>
          </a:p>
          <a:p>
            <a:r>
              <a:rPr lang="ca-ES" sz="1600" dirty="0">
                <a:latin typeface="Calibri" pitchFamily="34" charset="0"/>
              </a:rPr>
              <a:t>L’objectiu principal d’aquest treball és establir si l’anàlisi dels histogrames de color és eficient per classificar obres d’art</a:t>
            </a:r>
          </a:p>
          <a:p>
            <a:r>
              <a:rPr lang="ca-ES" sz="1600" b="0" dirty="0">
                <a:latin typeface="Calibri" pitchFamily="34" charset="0"/>
              </a:rPr>
              <a:t>Fites:</a:t>
            </a:r>
          </a:p>
          <a:p>
            <a:endParaRPr lang="ca-ES" sz="1600" b="0" dirty="0">
              <a:latin typeface="Calibri" pitchFamily="34" charset="0"/>
            </a:endParaRPr>
          </a:p>
          <a:p>
            <a:pPr marL="285750" lvl="0" indent="-285750">
              <a:buFont typeface="Arial" pitchFamily="34" charset="0"/>
              <a:buChar char="•"/>
            </a:pPr>
            <a:r>
              <a:rPr lang="ca-ES" sz="1600" b="0" dirty="0">
                <a:latin typeface="Calibri" pitchFamily="34" charset="0"/>
              </a:rPr>
              <a:t>A partir d’un conjunt d’imatges d’obres d’art els atributs de les quals coneixem, generarem un programari que ens permeti establir la precisió de la classificació en cas que es fes servir com a conjunt d’entrenament per a reconèixer altres imatges.</a:t>
            </a:r>
            <a:endParaRPr lang="en-US" sz="1600" b="0" dirty="0">
              <a:latin typeface="Calibri" pitchFamily="34" charset="0"/>
            </a:endParaRPr>
          </a:p>
          <a:p>
            <a:r>
              <a:rPr lang="ca-ES" sz="1600" b="0" dirty="0">
                <a:latin typeface="Calibri" pitchFamily="34" charset="0"/>
              </a:rPr>
              <a:t> </a:t>
            </a:r>
            <a:endParaRPr lang="en-US" sz="1600" b="0" dirty="0">
              <a:latin typeface="Calibri" pitchFamily="34" charset="0"/>
            </a:endParaRPr>
          </a:p>
          <a:p>
            <a:pPr>
              <a:buFont typeface="Arial" charset="0"/>
              <a:buChar char="•"/>
            </a:pPr>
            <a:r>
              <a:rPr lang="ca-ES" sz="1600" b="0" dirty="0">
                <a:latin typeface="Calibri" pitchFamily="34" charset="0"/>
              </a:rPr>
              <a:t>Com a característica de classificació farem servir els histogrames de color i la noció de distància disponible a les llibreries </a:t>
            </a:r>
            <a:r>
              <a:rPr lang="ca-ES" sz="1600" b="0" dirty="0" err="1">
                <a:latin typeface="Calibri" pitchFamily="34" charset="0"/>
              </a:rPr>
              <a:t>d’openCV</a:t>
            </a:r>
            <a:r>
              <a:rPr lang="ca-ES" sz="1600" b="0" dirty="0">
                <a:latin typeface="Calibri" pitchFamily="34" charset="0"/>
              </a:rPr>
              <a:t>.</a:t>
            </a:r>
            <a:endParaRPr lang="en-US" sz="1600" b="0" dirty="0">
              <a:latin typeface="Calibri" pitchFamily="34" charset="0"/>
            </a:endParaRPr>
          </a:p>
          <a:p>
            <a:r>
              <a:rPr lang="ca-ES" sz="1600" b="0" dirty="0">
                <a:latin typeface="Calibri" pitchFamily="34" charset="0"/>
              </a:rPr>
              <a:t> </a:t>
            </a:r>
            <a:endParaRPr lang="en-US" sz="1600" b="0" dirty="0">
              <a:latin typeface="Calibri" pitchFamily="34" charset="0"/>
            </a:endParaRPr>
          </a:p>
          <a:p>
            <a:pPr>
              <a:buFont typeface="Arial" charset="0"/>
              <a:buChar char="•"/>
            </a:pPr>
            <a:r>
              <a:rPr lang="ca-ES" sz="1600" b="0" dirty="0">
                <a:latin typeface="Calibri" pitchFamily="34" charset="0"/>
              </a:rPr>
              <a:t>Com a algorisme de classificació farem servir l’algorisme KNN dels K veïns </a:t>
            </a:r>
            <a:r>
              <a:rPr lang="ca-ES" sz="1600" b="0" dirty="0" smtClean="0">
                <a:latin typeface="Calibri" pitchFamily="34" charset="0"/>
              </a:rPr>
              <a:t>propers.</a:t>
            </a:r>
            <a:endParaRPr lang="en-US" sz="1600" b="0" dirty="0">
              <a:latin typeface="Calibri" pitchFamily="34" charset="0"/>
            </a:endParaRPr>
          </a:p>
          <a:p>
            <a:pPr>
              <a:buFont typeface="Arial" charset="0"/>
              <a:buChar char="•"/>
            </a:pPr>
            <a:endParaRPr lang="en-US" sz="1600" b="0" dirty="0">
              <a:latin typeface="Calibri" pitchFamily="34" charset="0"/>
            </a:endParaRPr>
          </a:p>
          <a:p>
            <a:pPr>
              <a:buFont typeface="Arial" charset="0"/>
              <a:buChar char="•"/>
            </a:pPr>
            <a:r>
              <a:rPr lang="ca-ES" sz="1600" b="0" dirty="0">
                <a:latin typeface="Calibri" pitchFamily="34" charset="0"/>
              </a:rPr>
              <a:t>Farem servir la tècnica de </a:t>
            </a:r>
            <a:r>
              <a:rPr lang="es-ES_tradnl" sz="1600" b="0" dirty="0">
                <a:latin typeface="Calibri" pitchFamily="34" charset="0"/>
              </a:rPr>
              <a:t>K-</a:t>
            </a:r>
            <a:r>
              <a:rPr lang="es-ES_tradnl" sz="1600" b="0" i="1" dirty="0" err="1">
                <a:latin typeface="Calibri" pitchFamily="34" charset="0"/>
              </a:rPr>
              <a:t>fold</a:t>
            </a:r>
            <a:r>
              <a:rPr lang="es-ES_tradnl" sz="1600" b="0" i="1" dirty="0">
                <a:latin typeface="Calibri" pitchFamily="34" charset="0"/>
              </a:rPr>
              <a:t> </a:t>
            </a:r>
            <a:r>
              <a:rPr lang="es-ES_tradnl" sz="1600" b="0" i="1" dirty="0" err="1">
                <a:latin typeface="Calibri" pitchFamily="34" charset="0"/>
              </a:rPr>
              <a:t>cross</a:t>
            </a:r>
            <a:r>
              <a:rPr lang="es-ES_tradnl" sz="1600" b="0" i="1" dirty="0">
                <a:latin typeface="Calibri" pitchFamily="34" charset="0"/>
              </a:rPr>
              <a:t> </a:t>
            </a:r>
            <a:r>
              <a:rPr lang="es-ES_tradnl" sz="1600" b="0" i="1" dirty="0" err="1">
                <a:latin typeface="Calibri" pitchFamily="34" charset="0"/>
              </a:rPr>
              <a:t>validation</a:t>
            </a:r>
            <a:r>
              <a:rPr lang="es-ES_tradnl" sz="1600" b="0" dirty="0">
                <a:latin typeface="Calibri" pitchFamily="34" charset="0"/>
              </a:rPr>
              <a:t> </a:t>
            </a:r>
            <a:r>
              <a:rPr lang="ca-ES" sz="1600" b="0" dirty="0">
                <a:latin typeface="Calibri" pitchFamily="34" charset="0"/>
              </a:rPr>
              <a:t>per validar la bondat d’aquesta classificació.</a:t>
            </a:r>
            <a:endParaRPr lang="en-US" sz="1600" b="0" dirty="0">
              <a:latin typeface="Calibri" pitchFamily="34" charset="0"/>
            </a:endParaRPr>
          </a:p>
          <a:p>
            <a:r>
              <a:rPr lang="ca-ES" sz="1600" b="0" dirty="0">
                <a:latin typeface="Calibri" pitchFamily="34" charset="0"/>
              </a:rPr>
              <a:t> </a:t>
            </a:r>
            <a:endParaRPr lang="en-US" sz="1600" b="0" dirty="0">
              <a:latin typeface="Calibri" pitchFamily="34" charset="0"/>
            </a:endParaRPr>
          </a:p>
          <a:p>
            <a:pPr>
              <a:buFont typeface="Arial" charset="0"/>
              <a:buChar char="•"/>
            </a:pPr>
            <a:r>
              <a:rPr lang="ca-ES" sz="1600" b="0" dirty="0">
                <a:latin typeface="Calibri" pitchFamily="34" charset="0"/>
              </a:rPr>
              <a:t>Aplicarem el programari a diferents conjunts d’imatges i per a diferents </a:t>
            </a:r>
            <a:r>
              <a:rPr lang="ca-ES" sz="1600" b="0" dirty="0" smtClean="0">
                <a:latin typeface="Calibri" pitchFamily="34" charset="0"/>
              </a:rPr>
              <a:t>atributs.</a:t>
            </a:r>
            <a:endParaRPr lang="en-US" sz="1600" b="0" dirty="0">
              <a:latin typeface="Calibri" pitchFamily="34" charset="0"/>
            </a:endParaRPr>
          </a:p>
          <a:p>
            <a:r>
              <a:rPr lang="ca-ES" sz="1600" b="0" dirty="0">
                <a:latin typeface="Calibri" pitchFamily="34" charset="0"/>
              </a:rPr>
              <a:t> </a:t>
            </a:r>
            <a:endParaRPr lang="en-US" sz="1600" b="0" dirty="0">
              <a:latin typeface="Calibri" pitchFamily="34" charset="0"/>
            </a:endParaRPr>
          </a:p>
          <a:p>
            <a:pPr>
              <a:buFont typeface="Arial" charset="0"/>
              <a:buChar char="•"/>
            </a:pPr>
            <a:r>
              <a:rPr lang="ca-ES" sz="1600" b="0" dirty="0">
                <a:latin typeface="Calibri" pitchFamily="34" charset="0"/>
              </a:rPr>
              <a:t>Finalment presentarem les nostres </a:t>
            </a:r>
            <a:r>
              <a:rPr lang="ca-ES" sz="1600" b="0" dirty="0" smtClean="0">
                <a:latin typeface="Calibri" pitchFamily="34" charset="0"/>
              </a:rPr>
              <a:t>conclusions.</a:t>
            </a:r>
            <a:endParaRPr lang="en-US" sz="1600" b="0" dirty="0">
              <a:latin typeface="Calibri" pitchFamily="34" charset="0"/>
            </a:endParaRPr>
          </a:p>
          <a:p>
            <a:endParaRPr lang="ca-ES" sz="1600" b="0" dirty="0">
              <a:ea typeface="Calibri" pitchFamily="34" charset="0"/>
              <a:cs typeface="Times New Roman" pitchFamily="18" charset="0"/>
            </a:endParaRPr>
          </a:p>
          <a:p>
            <a:endParaRPr lang="ca-ES" sz="1600" b="0" dirty="0"/>
          </a:p>
        </p:txBody>
      </p:sp>
      <p:pic>
        <p:nvPicPr>
          <p:cNvPr id="3" name="slide_#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1484" y="558924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20482" name="Subtitle 2"/>
          <p:cNvSpPr>
            <a:spLocks noGrp="1"/>
          </p:cNvSpPr>
          <p:nvPr>
            <p:ph type="subTitle" idx="1"/>
          </p:nvPr>
        </p:nvSpPr>
        <p:spPr>
          <a:xfrm>
            <a:off x="1403350" y="1268413"/>
            <a:ext cx="6400800" cy="792162"/>
          </a:xfrm>
        </p:spPr>
        <p:txBody>
          <a:bodyPr/>
          <a:lstStyle/>
          <a:p>
            <a:pPr eaLnBrk="1" hangingPunct="1"/>
            <a:endParaRPr lang="ca-ES" sz="4000" smtClean="0">
              <a:solidFill>
                <a:schemeClr val="tx1"/>
              </a:solidFill>
            </a:endParaRPr>
          </a:p>
          <a:p>
            <a:pPr eaLnBrk="1" hangingPunct="1"/>
            <a:endParaRPr lang="ca-ES" sz="4000" smtClean="0">
              <a:solidFill>
                <a:schemeClr val="tx1"/>
              </a:solidFill>
            </a:endParaRPr>
          </a:p>
          <a:p>
            <a:pPr eaLnBrk="1" hangingPunct="1"/>
            <a:r>
              <a:rPr lang="ca-ES" sz="4000" smtClean="0">
                <a:solidFill>
                  <a:schemeClr val="tx1"/>
                </a:solidFill>
              </a:rPr>
              <a:t> </a:t>
            </a:r>
            <a:endParaRPr lang="en-US" sz="400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20485"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20486"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20487" name="Rectangle 1"/>
          <p:cNvSpPr>
            <a:spLocks noChangeArrowheads="1"/>
          </p:cNvSpPr>
          <p:nvPr/>
        </p:nvSpPr>
        <p:spPr bwMode="auto">
          <a:xfrm>
            <a:off x="900113" y="831850"/>
            <a:ext cx="7416800" cy="5745163"/>
          </a:xfrm>
          <a:prstGeom prst="rect">
            <a:avLst/>
          </a:prstGeom>
          <a:noFill/>
          <a:ln w="9525">
            <a:noFill/>
            <a:miter lim="800000"/>
            <a:headEnd/>
            <a:tailEnd/>
          </a:ln>
        </p:spPr>
        <p:txBody>
          <a:bodyPr anchor="ctr">
            <a:spAutoFit/>
          </a:bodyPr>
          <a:lstStyle/>
          <a:p>
            <a:endParaRPr lang="ca-ES" sz="1600" dirty="0">
              <a:latin typeface="Calibri" pitchFamily="34" charset="0"/>
            </a:endParaRPr>
          </a:p>
          <a:p>
            <a:r>
              <a:rPr lang="ca-ES" sz="1600" dirty="0">
                <a:latin typeface="Calibri" pitchFamily="34" charset="0"/>
              </a:rPr>
              <a:t>Especificació de l'únic cas </a:t>
            </a:r>
            <a:r>
              <a:rPr lang="ca-ES" sz="1600" dirty="0" smtClean="0">
                <a:latin typeface="Calibri" pitchFamily="34" charset="0"/>
              </a:rPr>
              <a:t>d’ús </a:t>
            </a:r>
            <a:r>
              <a:rPr lang="ca-ES" sz="1600" dirty="0">
                <a:latin typeface="Calibri" pitchFamily="34" charset="0"/>
              </a:rPr>
              <a:t>del programari</a:t>
            </a:r>
          </a:p>
          <a:p>
            <a:r>
              <a:rPr lang="es-ES" sz="1600" b="0" dirty="0">
                <a:latin typeface="Calibri" pitchFamily="34" charset="0"/>
              </a:rPr>
              <a:t> </a:t>
            </a:r>
            <a:endParaRPr lang="en-US" sz="1600" b="0" dirty="0">
              <a:latin typeface="Calibri" pitchFamily="34" charset="0"/>
            </a:endParaRPr>
          </a:p>
          <a:p>
            <a:pPr>
              <a:buFont typeface="Arial" charset="0"/>
              <a:buChar char="•"/>
            </a:pPr>
            <a:r>
              <a:rPr lang="ca-ES" sz="1600" b="0" dirty="0">
                <a:latin typeface="Calibri" pitchFamily="34" charset="0"/>
              </a:rPr>
              <a:t>Escombrat de les imatges al directori </a:t>
            </a:r>
            <a:r>
              <a:rPr lang="ca-ES" sz="1600" b="0" dirty="0" smtClean="0">
                <a:latin typeface="Calibri" pitchFamily="34" charset="0"/>
              </a:rPr>
              <a:t>determinat</a:t>
            </a:r>
            <a:r>
              <a:rPr lang="ca-ES" sz="1600" b="0" dirty="0">
                <a:latin typeface="Calibri" pitchFamily="34" charset="0"/>
              </a:rPr>
              <a:t>. Les imatges es descarreguen localment el primer cop.</a:t>
            </a:r>
          </a:p>
          <a:p>
            <a:pPr>
              <a:buFont typeface="Arial" charset="0"/>
              <a:buChar char="•"/>
            </a:pPr>
            <a:endParaRPr lang="en-US" sz="1600" b="0" dirty="0">
              <a:latin typeface="Calibri" pitchFamily="34" charset="0"/>
            </a:endParaRPr>
          </a:p>
          <a:p>
            <a:pPr>
              <a:buFont typeface="Arial" charset="0"/>
              <a:buChar char="•"/>
            </a:pPr>
            <a:r>
              <a:rPr lang="ca-ES" sz="1600" b="0" dirty="0">
                <a:latin typeface="Calibri" pitchFamily="34" charset="0"/>
              </a:rPr>
              <a:t>Per cada imatge instanciem un objecte del tipus obra d’art </a:t>
            </a:r>
            <a:r>
              <a:rPr lang="ca-ES" sz="1600" b="0" dirty="0" smtClean="0">
                <a:latin typeface="Calibri" pitchFamily="34" charset="0"/>
              </a:rPr>
              <a:t>on tenim </a:t>
            </a:r>
            <a:r>
              <a:rPr lang="ca-ES" sz="1600" b="0" dirty="0">
                <a:latin typeface="Calibri" pitchFamily="34" charset="0"/>
              </a:rPr>
              <a:t>la imatge digitalitzada, la seva classe i els 3 histogrames de color.</a:t>
            </a:r>
          </a:p>
          <a:p>
            <a:endParaRPr lang="en-US" sz="1600" b="0" dirty="0">
              <a:latin typeface="Calibri" pitchFamily="34" charset="0"/>
            </a:endParaRPr>
          </a:p>
          <a:p>
            <a:pPr>
              <a:buFont typeface="Arial" charset="0"/>
              <a:buChar char="•"/>
            </a:pPr>
            <a:r>
              <a:rPr lang="ca-ES" sz="1600" b="0" dirty="0">
                <a:latin typeface="Calibri" pitchFamily="34" charset="0"/>
              </a:rPr>
              <a:t>Classifiquem aleatòriament les imatges de les obres d’art en </a:t>
            </a:r>
            <a:r>
              <a:rPr lang="ca-ES" sz="1600" dirty="0">
                <a:latin typeface="Calibri" pitchFamily="34" charset="0"/>
              </a:rPr>
              <a:t>k</a:t>
            </a:r>
            <a:r>
              <a:rPr lang="ca-ES" sz="1600" b="0" dirty="0">
                <a:latin typeface="Calibri" pitchFamily="34" charset="0"/>
              </a:rPr>
              <a:t> </a:t>
            </a:r>
            <a:r>
              <a:rPr lang="es-ES_tradnl" sz="1600" b="0" i="1" dirty="0" err="1">
                <a:latin typeface="Calibri" pitchFamily="34" charset="0"/>
              </a:rPr>
              <a:t>folds</a:t>
            </a:r>
            <a:r>
              <a:rPr lang="ca-ES" sz="1600" b="0" dirty="0">
                <a:latin typeface="Calibri" pitchFamily="34" charset="0"/>
              </a:rPr>
              <a:t> on cada </a:t>
            </a:r>
            <a:r>
              <a:rPr lang="es-ES_tradnl" sz="1600" b="0" i="1" dirty="0" err="1">
                <a:latin typeface="Calibri" pitchFamily="34" charset="0"/>
              </a:rPr>
              <a:t>fold</a:t>
            </a:r>
            <a:r>
              <a:rPr lang="ca-ES" sz="1600" b="0" dirty="0">
                <a:latin typeface="Calibri" pitchFamily="34" charset="0"/>
              </a:rPr>
              <a:t> </a:t>
            </a:r>
            <a:r>
              <a:rPr lang="ca-ES" sz="1600" b="0" dirty="0" smtClean="0">
                <a:latin typeface="Calibri" pitchFamily="34" charset="0"/>
              </a:rPr>
              <a:t>té </a:t>
            </a:r>
            <a:r>
              <a:rPr lang="ca-ES" sz="1600" dirty="0">
                <a:latin typeface="Calibri" pitchFamily="34" charset="0"/>
              </a:rPr>
              <a:t>n</a:t>
            </a:r>
            <a:r>
              <a:rPr lang="ca-ES" sz="1600" b="0" dirty="0">
                <a:latin typeface="Calibri" pitchFamily="34" charset="0"/>
              </a:rPr>
              <a:t> elements de cada classe. Els valors de </a:t>
            </a:r>
            <a:r>
              <a:rPr lang="ca-ES" sz="1600" dirty="0">
                <a:latin typeface="Calibri" pitchFamily="34" charset="0"/>
              </a:rPr>
              <a:t>k</a:t>
            </a:r>
            <a:r>
              <a:rPr lang="ca-ES" sz="1600" b="0" dirty="0">
                <a:latin typeface="Calibri" pitchFamily="34" charset="0"/>
              </a:rPr>
              <a:t> i </a:t>
            </a:r>
            <a:r>
              <a:rPr lang="ca-ES" sz="1600" dirty="0">
                <a:latin typeface="Calibri" pitchFamily="34" charset="0"/>
              </a:rPr>
              <a:t>n </a:t>
            </a:r>
            <a:r>
              <a:rPr lang="ca-ES" sz="1600" b="0" dirty="0" smtClean="0">
                <a:latin typeface="Calibri" pitchFamily="34" charset="0"/>
              </a:rPr>
              <a:t>estan determinats</a:t>
            </a:r>
            <a:r>
              <a:rPr lang="ca-ES" sz="1600" b="0" dirty="0">
                <a:latin typeface="Calibri" pitchFamily="34" charset="0"/>
              </a:rPr>
              <a:t>. El nombre total d’elements és </a:t>
            </a:r>
            <a:r>
              <a:rPr lang="ca-ES" sz="1600" dirty="0">
                <a:latin typeface="Calibri" pitchFamily="34" charset="0"/>
              </a:rPr>
              <a:t>k*n</a:t>
            </a:r>
            <a:r>
              <a:rPr lang="ca-ES" sz="1600" b="0" dirty="0">
                <a:latin typeface="Calibri" pitchFamily="34" charset="0"/>
              </a:rPr>
              <a:t>*</a:t>
            </a:r>
            <a:r>
              <a:rPr lang="ca-ES" sz="1600" dirty="0">
                <a:latin typeface="Calibri" pitchFamily="34" charset="0"/>
              </a:rPr>
              <a:t>c </a:t>
            </a:r>
            <a:r>
              <a:rPr lang="ca-ES" sz="1600" b="0" dirty="0">
                <a:latin typeface="Calibri" pitchFamily="34" charset="0"/>
              </a:rPr>
              <a:t>on </a:t>
            </a:r>
            <a:r>
              <a:rPr lang="ca-ES" sz="1600" dirty="0">
                <a:latin typeface="Calibri" pitchFamily="34" charset="0"/>
              </a:rPr>
              <a:t>c</a:t>
            </a:r>
            <a:r>
              <a:rPr lang="ca-ES" sz="1600" b="0" dirty="0">
                <a:latin typeface="Calibri" pitchFamily="34" charset="0"/>
              </a:rPr>
              <a:t> és el nombre de classes que tenim.</a:t>
            </a:r>
          </a:p>
          <a:p>
            <a:endParaRPr lang="en-US" sz="1600" b="0" dirty="0">
              <a:latin typeface="Calibri" pitchFamily="34" charset="0"/>
            </a:endParaRPr>
          </a:p>
          <a:p>
            <a:pPr>
              <a:buFont typeface="Arial" charset="0"/>
              <a:buChar char="•"/>
            </a:pPr>
            <a:r>
              <a:rPr lang="ca-ES" sz="1600" b="0" dirty="0">
                <a:latin typeface="Calibri" pitchFamily="34" charset="0"/>
              </a:rPr>
              <a:t>Apliquem </a:t>
            </a:r>
            <a:r>
              <a:rPr lang="ca-ES" sz="1600" b="0" i="1" dirty="0">
                <a:latin typeface="Calibri" pitchFamily="34" charset="0"/>
              </a:rPr>
              <a:t>K </a:t>
            </a:r>
            <a:r>
              <a:rPr lang="es-ES_tradnl" sz="1600" b="0" i="1" dirty="0" err="1">
                <a:latin typeface="Calibri" pitchFamily="34" charset="0"/>
              </a:rPr>
              <a:t>fold</a:t>
            </a:r>
            <a:r>
              <a:rPr lang="es-ES_tradnl" sz="1600" b="0" i="1" dirty="0">
                <a:latin typeface="Calibri" pitchFamily="34" charset="0"/>
              </a:rPr>
              <a:t> </a:t>
            </a:r>
            <a:r>
              <a:rPr lang="es-ES_tradnl" sz="1600" b="0" i="1" dirty="0" err="1">
                <a:latin typeface="Calibri" pitchFamily="34" charset="0"/>
              </a:rPr>
              <a:t>cross</a:t>
            </a:r>
            <a:r>
              <a:rPr lang="es-ES_tradnl" sz="1600" b="0" i="1" dirty="0">
                <a:latin typeface="Calibri" pitchFamily="34" charset="0"/>
              </a:rPr>
              <a:t> </a:t>
            </a:r>
            <a:r>
              <a:rPr lang="es-ES_tradnl" sz="1600" b="0" i="1" dirty="0" err="1">
                <a:latin typeface="Calibri" pitchFamily="34" charset="0"/>
              </a:rPr>
              <a:t>validation</a:t>
            </a:r>
            <a:r>
              <a:rPr lang="ca-ES" sz="1600" b="0" dirty="0">
                <a:latin typeface="Calibri" pitchFamily="34" charset="0"/>
              </a:rPr>
              <a:t> agafant un </a:t>
            </a:r>
            <a:r>
              <a:rPr lang="es-ES_tradnl" sz="1600" b="0" i="1" dirty="0" err="1">
                <a:latin typeface="Calibri" pitchFamily="34" charset="0"/>
              </a:rPr>
              <a:t>fold</a:t>
            </a:r>
            <a:r>
              <a:rPr lang="ca-ES" sz="1600" b="0" dirty="0">
                <a:latin typeface="Calibri" pitchFamily="34" charset="0"/>
              </a:rPr>
              <a:t> diferent </a:t>
            </a:r>
            <a:r>
              <a:rPr lang="ca-ES" sz="1600" b="0" dirty="0" smtClean="0">
                <a:latin typeface="Calibri" pitchFamily="34" charset="0"/>
              </a:rPr>
              <a:t>com </a:t>
            </a:r>
            <a:r>
              <a:rPr lang="ca-ES" sz="1600" b="0" dirty="0">
                <a:latin typeface="Calibri" pitchFamily="34" charset="0"/>
              </a:rPr>
              <a:t>a conjunt de test per a cada iteració.  A cada iteració obtenim els elements del conjunt de test ben classificats per determinar la precisió de la classificació.  </a:t>
            </a:r>
            <a:endParaRPr lang="en-US" sz="1600" b="0" dirty="0">
              <a:latin typeface="Calibri" pitchFamily="34" charset="0"/>
            </a:endParaRPr>
          </a:p>
          <a:p>
            <a:r>
              <a:rPr lang="ca-ES" sz="1600" b="0" dirty="0">
                <a:latin typeface="Calibri" pitchFamily="34" charset="0"/>
              </a:rPr>
              <a:t> </a:t>
            </a:r>
            <a:endParaRPr lang="en-US" sz="1600" b="0" dirty="0">
              <a:latin typeface="Calibri" pitchFamily="34" charset="0"/>
            </a:endParaRPr>
          </a:p>
          <a:p>
            <a:r>
              <a:rPr lang="ca-ES" sz="1600" i="1" dirty="0">
                <a:latin typeface="Calibri" pitchFamily="34" charset="0"/>
              </a:rPr>
              <a:t>Resultat esperat</a:t>
            </a:r>
            <a:endParaRPr lang="en-US" sz="1600" i="1" dirty="0">
              <a:latin typeface="Calibri" pitchFamily="34" charset="0"/>
            </a:endParaRPr>
          </a:p>
          <a:p>
            <a:r>
              <a:rPr lang="ca-ES" sz="1600" b="0" dirty="0">
                <a:latin typeface="Calibri" pitchFamily="34" charset="0"/>
              </a:rPr>
              <a:t> </a:t>
            </a:r>
            <a:endParaRPr lang="en-US" sz="1600" b="0" dirty="0">
              <a:latin typeface="Calibri" pitchFamily="34" charset="0"/>
            </a:endParaRPr>
          </a:p>
          <a:p>
            <a:r>
              <a:rPr lang="ca-ES" sz="1600" b="0" dirty="0">
                <a:latin typeface="Calibri" pitchFamily="34" charset="0"/>
              </a:rPr>
              <a:t>La bondat final de la classificació es el </a:t>
            </a:r>
            <a:r>
              <a:rPr lang="ca-ES" sz="1600" b="0" dirty="0" err="1">
                <a:latin typeface="Calibri" pitchFamily="34" charset="0"/>
              </a:rPr>
              <a:t>promig</a:t>
            </a:r>
            <a:r>
              <a:rPr lang="ca-ES" sz="1600" b="0" dirty="0">
                <a:latin typeface="Calibri" pitchFamily="34" charset="0"/>
              </a:rPr>
              <a:t> de les precisions de les k iteracions</a:t>
            </a:r>
            <a:r>
              <a:rPr lang="ca-ES" b="0" dirty="0">
                <a:latin typeface="Calibri" pitchFamily="34" charset="0"/>
              </a:rPr>
              <a:t>.</a:t>
            </a:r>
            <a:endParaRPr lang="en-US" b="0" dirty="0">
              <a:latin typeface="Calibri" pitchFamily="34" charset="0"/>
            </a:endParaRPr>
          </a:p>
          <a:p>
            <a:r>
              <a:rPr lang="es-ES" sz="1600" b="0" dirty="0">
                <a:latin typeface="Calibri" pitchFamily="34" charset="0"/>
              </a:rPr>
              <a:t> </a:t>
            </a:r>
            <a:endParaRPr lang="en-US" sz="1600" b="0" dirty="0">
              <a:latin typeface="Calibri" pitchFamily="34" charset="0"/>
            </a:endParaRPr>
          </a:p>
          <a:p>
            <a:endParaRPr lang="ca-ES" sz="1600" b="0" dirty="0">
              <a:ea typeface="Calibri" pitchFamily="34" charset="0"/>
              <a:cs typeface="Times New Roman" pitchFamily="18" charset="0"/>
            </a:endParaRPr>
          </a:p>
          <a:p>
            <a:endParaRPr lang="ca-ES" sz="1600" b="0" dirty="0"/>
          </a:p>
        </p:txBody>
      </p:sp>
      <p:pic>
        <p:nvPicPr>
          <p:cNvPr id="3" name="slide_#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1275" y="56600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21506" name="Subtitle 2"/>
          <p:cNvSpPr>
            <a:spLocks noGrp="1"/>
          </p:cNvSpPr>
          <p:nvPr>
            <p:ph type="subTitle" idx="1"/>
          </p:nvPr>
        </p:nvSpPr>
        <p:spPr>
          <a:xfrm>
            <a:off x="1403350" y="1268413"/>
            <a:ext cx="6400800" cy="792162"/>
          </a:xfrm>
        </p:spPr>
        <p:txBody>
          <a:bodyPr/>
          <a:lstStyle/>
          <a:p>
            <a:pPr eaLnBrk="1" hangingPunct="1"/>
            <a:endParaRPr lang="ca-ES" sz="4000" smtClean="0">
              <a:solidFill>
                <a:schemeClr val="tx1"/>
              </a:solidFill>
            </a:endParaRPr>
          </a:p>
          <a:p>
            <a:pPr eaLnBrk="1" hangingPunct="1"/>
            <a:endParaRPr lang="ca-ES" sz="4000" smtClean="0">
              <a:solidFill>
                <a:schemeClr val="tx1"/>
              </a:solidFill>
            </a:endParaRPr>
          </a:p>
          <a:p>
            <a:pPr eaLnBrk="1" hangingPunct="1"/>
            <a:r>
              <a:rPr lang="ca-ES" sz="4000" smtClean="0">
                <a:solidFill>
                  <a:schemeClr val="tx1"/>
                </a:solidFill>
              </a:rPr>
              <a:t> </a:t>
            </a:r>
            <a:endParaRPr lang="en-US" sz="400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21509"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21510"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21511" name="Rectangle 1"/>
          <p:cNvSpPr>
            <a:spLocks noChangeArrowheads="1"/>
          </p:cNvSpPr>
          <p:nvPr/>
        </p:nvSpPr>
        <p:spPr bwMode="auto">
          <a:xfrm>
            <a:off x="971550" y="296863"/>
            <a:ext cx="7416800" cy="5786437"/>
          </a:xfrm>
          <a:prstGeom prst="rect">
            <a:avLst/>
          </a:prstGeom>
          <a:noFill/>
          <a:ln w="9525">
            <a:noFill/>
            <a:miter lim="800000"/>
            <a:headEnd/>
            <a:tailEnd/>
          </a:ln>
        </p:spPr>
        <p:txBody>
          <a:bodyPr anchor="ctr">
            <a:spAutoFit/>
          </a:bodyPr>
          <a:lstStyle/>
          <a:p>
            <a:endParaRPr lang="ca-ES" sz="1600" dirty="0">
              <a:latin typeface="Calibri" pitchFamily="34" charset="0"/>
            </a:endParaRPr>
          </a:p>
          <a:p>
            <a:endParaRPr lang="ca-ES" sz="1600" dirty="0">
              <a:latin typeface="Calibri" pitchFamily="34" charset="0"/>
            </a:endParaRPr>
          </a:p>
          <a:p>
            <a:r>
              <a:rPr lang="ca-ES" sz="1600" dirty="0">
                <a:latin typeface="Calibri" pitchFamily="34" charset="0"/>
              </a:rPr>
              <a:t>Especificació del conjunt d’imatges</a:t>
            </a:r>
          </a:p>
          <a:p>
            <a:r>
              <a:rPr lang="es-ES" sz="1600" b="0" dirty="0">
                <a:latin typeface="Calibri" pitchFamily="34" charset="0"/>
              </a:rPr>
              <a:t> </a:t>
            </a:r>
          </a:p>
          <a:p>
            <a:r>
              <a:rPr lang="ca-ES" sz="1600" b="0" dirty="0">
                <a:latin typeface="Calibri" pitchFamily="34" charset="0"/>
              </a:rPr>
              <a:t>Les imatges estan en una carpeta amb la següent estructura</a:t>
            </a:r>
          </a:p>
          <a:p>
            <a:endParaRPr lang="es-ES" sz="1600" b="0" dirty="0">
              <a:latin typeface="Calibri" pitchFamily="34" charset="0"/>
            </a:endParaRPr>
          </a:p>
          <a:p>
            <a:r>
              <a:rPr lang="ca-ES" sz="1200" b="0" dirty="0">
                <a:latin typeface="Courier New" pitchFamily="49" charset="0"/>
                <a:cs typeface="Courier New" pitchFamily="49" charset="0"/>
              </a:rPr>
              <a:t>\</a:t>
            </a:r>
            <a:r>
              <a:rPr lang="ca-ES" sz="1200" b="0" dirty="0" err="1">
                <a:latin typeface="Courier New" pitchFamily="49" charset="0"/>
                <a:cs typeface="Courier New" pitchFamily="49" charset="0"/>
              </a:rPr>
              <a:t>images</a:t>
            </a:r>
            <a:r>
              <a:rPr lang="ca-ES" sz="1200" b="0" dirty="0">
                <a:latin typeface="Courier New" pitchFamily="49" charset="0"/>
                <a:cs typeface="Courier New" pitchFamily="49" charset="0"/>
              </a:rPr>
              <a:t>	       </a:t>
            </a:r>
            <a:r>
              <a:rPr lang="ca-ES" sz="1200" b="0" dirty="0">
                <a:latin typeface="Courier New" pitchFamily="49" charset="0"/>
                <a:cs typeface="Courier New" pitchFamily="49" charset="0"/>
                <a:sym typeface="Wingdings" pitchFamily="2" charset="2"/>
              </a:rPr>
              <a:t></a:t>
            </a:r>
            <a:r>
              <a:rPr lang="ca-ES" sz="1200" b="0" dirty="0">
                <a:latin typeface="Courier New" pitchFamily="49" charset="0"/>
                <a:cs typeface="Courier New" pitchFamily="49" charset="0"/>
              </a:rPr>
              <a:t>  carpeta arrel</a:t>
            </a:r>
            <a:endParaRPr lang="en-US" sz="1200" b="0" dirty="0">
              <a:latin typeface="Courier New" pitchFamily="49" charset="0"/>
              <a:cs typeface="Courier New" pitchFamily="49" charset="0"/>
            </a:endParaRPr>
          </a:p>
          <a:p>
            <a:r>
              <a:rPr lang="ca-ES" sz="1200" b="0" dirty="0">
                <a:latin typeface="Courier New" pitchFamily="49" charset="0"/>
                <a:cs typeface="Courier New" pitchFamily="49" charset="0"/>
              </a:rPr>
              <a:t>   +-- \local    </a:t>
            </a:r>
            <a:r>
              <a:rPr lang="ca-ES" sz="1200" b="0" dirty="0">
                <a:latin typeface="Courier New" pitchFamily="49" charset="0"/>
                <a:cs typeface="Courier New" pitchFamily="49" charset="0"/>
                <a:sym typeface="Wingdings" pitchFamily="2" charset="2"/>
              </a:rPr>
              <a:t></a:t>
            </a:r>
            <a:r>
              <a:rPr lang="ca-ES" sz="1200" b="0" dirty="0">
                <a:latin typeface="Courier New" pitchFamily="49" charset="0"/>
                <a:cs typeface="Courier New" pitchFamily="49" charset="0"/>
              </a:rPr>
              <a:t>  en aquesta carpeta es farà una copia local de les imatges </a:t>
            </a:r>
            <a:r>
              <a:rPr lang="es-ES" sz="1200" b="0" dirty="0">
                <a:latin typeface="Courier New" pitchFamily="49" charset="0"/>
                <a:cs typeface="Courier New" pitchFamily="49" charset="0"/>
              </a:rPr>
              <a:t> </a:t>
            </a:r>
            <a:endParaRPr lang="en-US" sz="1200" b="0" dirty="0">
              <a:latin typeface="Courier New" pitchFamily="49" charset="0"/>
              <a:cs typeface="Courier New" pitchFamily="49" charset="0"/>
            </a:endParaRPr>
          </a:p>
          <a:p>
            <a:r>
              <a:rPr lang="ca-ES" sz="1200" b="0" dirty="0">
                <a:latin typeface="Courier New" pitchFamily="49" charset="0"/>
                <a:cs typeface="Courier New" pitchFamily="49" charset="0"/>
              </a:rPr>
              <a:t>   +-- labels.txt	 </a:t>
            </a:r>
            <a:r>
              <a:rPr lang="ca-ES" sz="1200" b="0" dirty="0">
                <a:latin typeface="Courier New" pitchFamily="49" charset="0"/>
                <a:cs typeface="Courier New" pitchFamily="49" charset="0"/>
                <a:sym typeface="Wingdings" pitchFamily="2" charset="2"/>
              </a:rPr>
              <a:t></a:t>
            </a:r>
            <a:r>
              <a:rPr lang="ca-ES" sz="1200" b="0" dirty="0">
                <a:latin typeface="Courier New" pitchFamily="49" charset="0"/>
                <a:cs typeface="Courier New" pitchFamily="49" charset="0"/>
              </a:rPr>
              <a:t> valors dels atributs de cada imatge</a:t>
            </a:r>
            <a:endParaRPr lang="en-US" sz="1200" b="0" dirty="0">
              <a:latin typeface="Courier New" pitchFamily="49" charset="0"/>
              <a:cs typeface="Courier New" pitchFamily="49" charset="0"/>
            </a:endParaRPr>
          </a:p>
          <a:p>
            <a:r>
              <a:rPr lang="ca-ES" sz="1200" b="0" dirty="0">
                <a:latin typeface="Courier New" pitchFamily="49" charset="0"/>
                <a:cs typeface="Courier New" pitchFamily="49" charset="0"/>
              </a:rPr>
              <a:t>   +-- url.txt	 </a:t>
            </a:r>
            <a:r>
              <a:rPr lang="ca-ES" sz="1200" b="0" dirty="0">
                <a:latin typeface="Courier New" pitchFamily="49" charset="0"/>
                <a:cs typeface="Courier New" pitchFamily="49" charset="0"/>
                <a:sym typeface="Wingdings" pitchFamily="2" charset="2"/>
              </a:rPr>
              <a:t></a:t>
            </a:r>
            <a:r>
              <a:rPr lang="ca-ES" sz="1200" b="0" dirty="0">
                <a:latin typeface="Courier New" pitchFamily="49" charset="0"/>
                <a:cs typeface="Courier New" pitchFamily="49" charset="0"/>
              </a:rPr>
              <a:t> URL de les imatges a baixar</a:t>
            </a:r>
            <a:endParaRPr lang="en-US" sz="1200" b="0" dirty="0">
              <a:latin typeface="Courier New" pitchFamily="49" charset="0"/>
              <a:cs typeface="Courier New" pitchFamily="49" charset="0"/>
            </a:endParaRPr>
          </a:p>
          <a:p>
            <a:endParaRPr lang="en-US" sz="1600" b="0" dirty="0">
              <a:latin typeface="Calibri" pitchFamily="34" charset="0"/>
            </a:endParaRPr>
          </a:p>
          <a:p>
            <a:r>
              <a:rPr lang="es-ES" sz="1600" b="0" dirty="0">
                <a:latin typeface="Calibri" pitchFamily="34" charset="0"/>
              </a:rPr>
              <a:t> </a:t>
            </a:r>
            <a:r>
              <a:rPr lang="ca-ES" b="0" dirty="0">
                <a:latin typeface="Calibri" pitchFamily="34" charset="0"/>
              </a:rPr>
              <a:t>El fitxer </a:t>
            </a:r>
            <a:r>
              <a:rPr lang="ca-ES" dirty="0">
                <a:latin typeface="Calibri" pitchFamily="34" charset="0"/>
              </a:rPr>
              <a:t>url.txt</a:t>
            </a:r>
            <a:r>
              <a:rPr lang="ca-ES" b="0" dirty="0">
                <a:latin typeface="Calibri" pitchFamily="34" charset="0"/>
              </a:rPr>
              <a:t>  conté les URL de les imatges a processar. Per exemple:</a:t>
            </a:r>
            <a:endParaRPr lang="en-US" b="0" dirty="0">
              <a:latin typeface="Calibri" pitchFamily="34" charset="0"/>
            </a:endParaRPr>
          </a:p>
          <a:p>
            <a:r>
              <a:rPr lang="ca-ES" b="0" dirty="0">
                <a:latin typeface="Calibri" pitchFamily="34" charset="0"/>
              </a:rPr>
              <a:t> </a:t>
            </a:r>
            <a:endParaRPr lang="en-US" b="0" dirty="0">
              <a:latin typeface="Calibri" pitchFamily="34" charset="0"/>
            </a:endParaRPr>
          </a:p>
          <a:p>
            <a:endParaRPr lang="ca-ES" b="0" dirty="0">
              <a:latin typeface="Calibri" pitchFamily="34" charset="0"/>
            </a:endParaRPr>
          </a:p>
          <a:p>
            <a:endParaRPr lang="ca-ES" b="0" dirty="0">
              <a:latin typeface="Calibri" pitchFamily="34" charset="0"/>
            </a:endParaRPr>
          </a:p>
          <a:p>
            <a:endParaRPr lang="ca-ES" b="0" dirty="0">
              <a:latin typeface="Calibri" pitchFamily="34" charset="0"/>
            </a:endParaRPr>
          </a:p>
          <a:p>
            <a:endParaRPr lang="ca-ES" b="0" dirty="0">
              <a:latin typeface="Calibri" pitchFamily="34" charset="0"/>
            </a:endParaRPr>
          </a:p>
          <a:p>
            <a:r>
              <a:rPr lang="ca-ES" b="0" dirty="0">
                <a:latin typeface="Calibri" pitchFamily="34" charset="0"/>
              </a:rPr>
              <a:t>El fitxer </a:t>
            </a:r>
            <a:r>
              <a:rPr lang="ca-ES" dirty="0">
                <a:latin typeface="Calibri" pitchFamily="34" charset="0"/>
              </a:rPr>
              <a:t>labels.txt</a:t>
            </a:r>
            <a:r>
              <a:rPr lang="ca-ES" b="0" dirty="0">
                <a:latin typeface="Calibri" pitchFamily="34" charset="0"/>
              </a:rPr>
              <a:t>  ens </a:t>
            </a:r>
            <a:r>
              <a:rPr lang="ca-ES" b="0" dirty="0" smtClean="0">
                <a:latin typeface="Calibri" pitchFamily="34" charset="0"/>
              </a:rPr>
              <a:t>dóna </a:t>
            </a:r>
            <a:r>
              <a:rPr lang="ca-ES" b="0" dirty="0">
                <a:latin typeface="Calibri" pitchFamily="34" charset="0"/>
              </a:rPr>
              <a:t>els valors dels atributs de les obres d’art  </a:t>
            </a:r>
            <a:endParaRPr lang="en-US" b="0" dirty="0">
              <a:latin typeface="Calibri" pitchFamily="34" charset="0"/>
            </a:endParaRPr>
          </a:p>
          <a:p>
            <a:r>
              <a:rPr lang="ca-ES" b="0" dirty="0">
                <a:latin typeface="Calibri" pitchFamily="34" charset="0"/>
              </a:rPr>
              <a:t> </a:t>
            </a:r>
            <a:endParaRPr lang="en-US" b="0" dirty="0">
              <a:latin typeface="Calibri" pitchFamily="34" charset="0"/>
            </a:endParaRPr>
          </a:p>
          <a:p>
            <a:pPr>
              <a:buFont typeface="Arial" charset="0"/>
              <a:buChar char="•"/>
            </a:pPr>
            <a:endParaRPr lang="en-US" b="0" dirty="0">
              <a:latin typeface="Calibri" pitchFamily="34" charset="0"/>
            </a:endParaRPr>
          </a:p>
          <a:p>
            <a:r>
              <a:rPr lang="es-ES" sz="1600" b="0" dirty="0">
                <a:latin typeface="Calibri" pitchFamily="34" charset="0"/>
              </a:rPr>
              <a:t> </a:t>
            </a:r>
            <a:endParaRPr lang="en-US" sz="1600" b="0" dirty="0">
              <a:latin typeface="Calibri" pitchFamily="34" charset="0"/>
            </a:endParaRPr>
          </a:p>
          <a:p>
            <a:endParaRPr lang="ca-ES" sz="1600" b="0" dirty="0"/>
          </a:p>
          <a:p>
            <a:endParaRPr lang="ca-ES" sz="1600" b="0" dirty="0"/>
          </a:p>
        </p:txBody>
      </p:sp>
      <p:pic>
        <p:nvPicPr>
          <p:cNvPr id="21512" name="Picture 2"/>
          <p:cNvPicPr>
            <a:picLocks noChangeAspect="1" noChangeArrowheads="1"/>
          </p:cNvPicPr>
          <p:nvPr/>
        </p:nvPicPr>
        <p:blipFill>
          <a:blip r:embed="rId6"/>
          <a:srcRect/>
          <a:stretch>
            <a:fillRect/>
          </a:stretch>
        </p:blipFill>
        <p:spPr bwMode="auto">
          <a:xfrm>
            <a:off x="1331913" y="3213100"/>
            <a:ext cx="4829175" cy="973138"/>
          </a:xfrm>
          <a:prstGeom prst="rect">
            <a:avLst/>
          </a:prstGeom>
          <a:noFill/>
          <a:ln w="9525">
            <a:noFill/>
            <a:miter lim="800000"/>
            <a:headEnd/>
            <a:tailEnd/>
          </a:ln>
        </p:spPr>
      </p:pic>
      <p:pic>
        <p:nvPicPr>
          <p:cNvPr id="21513" name="Picture 3"/>
          <p:cNvPicPr>
            <a:picLocks noChangeAspect="1" noChangeArrowheads="1"/>
          </p:cNvPicPr>
          <p:nvPr/>
        </p:nvPicPr>
        <p:blipFill>
          <a:blip r:embed="rId7"/>
          <a:srcRect/>
          <a:stretch>
            <a:fillRect/>
          </a:stretch>
        </p:blipFill>
        <p:spPr bwMode="auto">
          <a:xfrm>
            <a:off x="1331913" y="4797425"/>
            <a:ext cx="5345112" cy="1236663"/>
          </a:xfrm>
          <a:prstGeom prst="rect">
            <a:avLst/>
          </a:prstGeom>
          <a:noFill/>
          <a:ln w="9525">
            <a:noFill/>
            <a:miter lim="800000"/>
            <a:headEnd/>
            <a:tailEnd/>
          </a:ln>
        </p:spPr>
      </p:pic>
      <p:pic>
        <p:nvPicPr>
          <p:cNvPr id="3" name="slide_#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51725" y="545478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28674" name="Subtitle 2"/>
          <p:cNvSpPr>
            <a:spLocks noGrp="1"/>
          </p:cNvSpPr>
          <p:nvPr>
            <p:ph type="subTitle" idx="1"/>
          </p:nvPr>
        </p:nvSpPr>
        <p:spPr>
          <a:xfrm>
            <a:off x="1403350" y="1268413"/>
            <a:ext cx="6400800" cy="792162"/>
          </a:xfrm>
        </p:spPr>
        <p:txBody>
          <a:bodyPr/>
          <a:lstStyle/>
          <a:p>
            <a:pPr eaLnBrk="1" hangingPunct="1"/>
            <a:endParaRPr lang="ca-ES" sz="4000" smtClean="0">
              <a:solidFill>
                <a:schemeClr val="tx1"/>
              </a:solidFill>
            </a:endParaRPr>
          </a:p>
          <a:p>
            <a:pPr eaLnBrk="1" hangingPunct="1"/>
            <a:endParaRPr lang="ca-ES" sz="4000" smtClean="0">
              <a:solidFill>
                <a:schemeClr val="tx1"/>
              </a:solidFill>
            </a:endParaRPr>
          </a:p>
          <a:p>
            <a:pPr eaLnBrk="1" hangingPunct="1"/>
            <a:r>
              <a:rPr lang="ca-ES" sz="4000" smtClean="0">
                <a:solidFill>
                  <a:schemeClr val="tx1"/>
                </a:solidFill>
              </a:rPr>
              <a:t> </a:t>
            </a:r>
            <a:endParaRPr lang="en-US" sz="400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28677"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28678"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28679"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2868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28681" name="Rectangle 1"/>
          <p:cNvSpPr>
            <a:spLocks noChangeArrowheads="1"/>
          </p:cNvSpPr>
          <p:nvPr/>
        </p:nvSpPr>
        <p:spPr bwMode="auto">
          <a:xfrm>
            <a:off x="827088" y="1144588"/>
            <a:ext cx="8064500" cy="1630362"/>
          </a:xfrm>
          <a:prstGeom prst="rect">
            <a:avLst/>
          </a:prstGeom>
          <a:noFill/>
          <a:ln w="9525">
            <a:noFill/>
            <a:miter lim="800000"/>
            <a:headEnd/>
            <a:tailEnd/>
          </a:ln>
        </p:spPr>
        <p:txBody>
          <a:bodyPr anchor="ctr">
            <a:spAutoFit/>
          </a:bodyPr>
          <a:lstStyle/>
          <a:p>
            <a:pPr lvl="1"/>
            <a:r>
              <a:rPr lang="ca-ES" dirty="0">
                <a:latin typeface="Calibri" pitchFamily="34" charset="0"/>
              </a:rPr>
              <a:t>Algorisme de classificació </a:t>
            </a:r>
          </a:p>
          <a:p>
            <a:pPr lvl="1"/>
            <a:r>
              <a:rPr lang="ca-ES" i="1" dirty="0">
                <a:latin typeface="Calibri" pitchFamily="34" charset="0"/>
              </a:rPr>
              <a:t> </a:t>
            </a:r>
          </a:p>
          <a:p>
            <a:pPr lvl="1"/>
            <a:r>
              <a:rPr lang="ca-ES" b="0" dirty="0">
                <a:latin typeface="Calibri" pitchFamily="34" charset="0"/>
              </a:rPr>
              <a:t>El </a:t>
            </a:r>
            <a:r>
              <a:rPr lang="es-ES_tradnl" b="0" i="1" dirty="0">
                <a:latin typeface="Calibri" pitchFamily="34" charset="0"/>
              </a:rPr>
              <a:t>K-</a:t>
            </a:r>
            <a:r>
              <a:rPr lang="es-ES_tradnl" b="0" i="1" dirty="0" err="1">
                <a:latin typeface="Calibri" pitchFamily="34" charset="0"/>
              </a:rPr>
              <a:t>nearest</a:t>
            </a:r>
            <a:r>
              <a:rPr lang="es-ES_tradnl" b="0" i="1" dirty="0">
                <a:latin typeface="Calibri" pitchFamily="34" charset="0"/>
              </a:rPr>
              <a:t> </a:t>
            </a:r>
            <a:r>
              <a:rPr lang="es-ES_tradnl" b="0" i="1" dirty="0" err="1">
                <a:latin typeface="Calibri" pitchFamily="34" charset="0"/>
              </a:rPr>
              <a:t>neighbors</a:t>
            </a:r>
            <a:r>
              <a:rPr lang="ca-ES" b="0" dirty="0">
                <a:latin typeface="Calibri" pitchFamily="34" charset="0"/>
              </a:rPr>
              <a:t> (k-NN)</a:t>
            </a:r>
          </a:p>
          <a:p>
            <a:pPr lvl="1"/>
            <a:endParaRPr lang="ca-ES" sz="1100" b="0" dirty="0">
              <a:cs typeface="Times New Roman" pitchFamily="18" charset="0"/>
            </a:endParaRPr>
          </a:p>
          <a:p>
            <a:pPr lvl="1"/>
            <a:r>
              <a:rPr lang="ca-ES" sz="1600" b="0" i="1" dirty="0">
                <a:cs typeface="Times New Roman" pitchFamily="18" charset="0"/>
              </a:rPr>
              <a:t>Donat un element a </a:t>
            </a:r>
            <a:r>
              <a:rPr lang="ca-ES" sz="1600" b="0" i="1" dirty="0" smtClean="0">
                <a:cs typeface="Times New Roman" pitchFamily="18" charset="0"/>
              </a:rPr>
              <a:t>classificar:</a:t>
            </a:r>
            <a:endParaRPr lang="ca-ES" sz="1600" b="0" i="1" dirty="0">
              <a:cs typeface="Times New Roman" pitchFamily="18" charset="0"/>
            </a:endParaRPr>
          </a:p>
          <a:p>
            <a:pPr lvl="1"/>
            <a:endParaRPr lang="es-ES" sz="1100" b="0" dirty="0">
              <a:cs typeface="Times New Roman" pitchFamily="18" charset="0"/>
            </a:endParaRPr>
          </a:p>
          <a:p>
            <a:pPr indent="228600"/>
            <a:r>
              <a:rPr lang="es-ES" sz="800" b="0" dirty="0"/>
              <a:t> </a:t>
            </a:r>
            <a:endParaRPr lang="es-ES_tradnl" sz="1100" b="0" dirty="0">
              <a:latin typeface="Courier New" pitchFamily="49" charset="0"/>
              <a:cs typeface="Courier New" pitchFamily="49" charset="0"/>
            </a:endParaRPr>
          </a:p>
        </p:txBody>
      </p:sp>
      <p:sp>
        <p:nvSpPr>
          <p:cNvPr id="28682" name="Rectangle 1"/>
          <p:cNvSpPr>
            <a:spLocks noChangeArrowheads="1"/>
          </p:cNvSpPr>
          <p:nvPr/>
        </p:nvSpPr>
        <p:spPr bwMode="auto">
          <a:xfrm>
            <a:off x="1258888" y="2781300"/>
            <a:ext cx="6842125" cy="2554288"/>
          </a:xfrm>
          <a:prstGeom prst="rect">
            <a:avLst/>
          </a:prstGeom>
          <a:noFill/>
          <a:ln w="9525">
            <a:noFill/>
            <a:miter lim="800000"/>
            <a:headEnd/>
            <a:tailEnd/>
          </a:ln>
        </p:spPr>
        <p:txBody>
          <a:bodyPr anchor="ctr">
            <a:spAutoFit/>
          </a:bodyPr>
          <a:lstStyle/>
          <a:p>
            <a:r>
              <a:rPr lang="ca-ES" sz="1600" b="0" dirty="0">
                <a:ea typeface="Calibri" pitchFamily="34" charset="0"/>
                <a:cs typeface="Times New Roman" pitchFamily="18" charset="0"/>
              </a:rPr>
              <a:t>• Primer comprovarem quins són els K exemples d’entrenament més pròxims </a:t>
            </a:r>
            <a:r>
              <a:rPr lang="ca-ES" sz="1600" b="0" dirty="0" smtClean="0">
                <a:ea typeface="Calibri" pitchFamily="34" charset="0"/>
                <a:cs typeface="Times New Roman" pitchFamily="18" charset="0"/>
              </a:rPr>
              <a:t>a l’objecte </a:t>
            </a:r>
            <a:r>
              <a:rPr lang="ca-ES" sz="1600" b="0" dirty="0">
                <a:ea typeface="Calibri" pitchFamily="34" charset="0"/>
                <a:cs typeface="Times New Roman" pitchFamily="18" charset="0"/>
              </a:rPr>
              <a:t>a classificar i aleshores </a:t>
            </a:r>
            <a:r>
              <a:rPr lang="ca-ES" sz="1600" b="0" dirty="0" smtClean="0">
                <a:ea typeface="Calibri" pitchFamily="34" charset="0"/>
                <a:cs typeface="Times New Roman" pitchFamily="18" charset="0"/>
              </a:rPr>
              <a:t>comptarem </a:t>
            </a:r>
            <a:r>
              <a:rPr lang="ca-ES" sz="1600" b="0" dirty="0">
                <a:ea typeface="Calibri" pitchFamily="34" charset="0"/>
                <a:cs typeface="Times New Roman" pitchFamily="18" charset="0"/>
              </a:rPr>
              <a:t>a quines classes pertanyen.  </a:t>
            </a:r>
          </a:p>
          <a:p>
            <a:endParaRPr lang="ca-ES" sz="1600" b="0" dirty="0">
              <a:ea typeface="Calibri" pitchFamily="34" charset="0"/>
              <a:cs typeface="Times New Roman" pitchFamily="18" charset="0"/>
            </a:endParaRPr>
          </a:p>
          <a:p>
            <a:pPr eaLnBrk="0" hangingPunct="0"/>
            <a:r>
              <a:rPr lang="ca-ES" sz="1600" b="0" dirty="0">
                <a:ea typeface="Calibri" pitchFamily="34" charset="0"/>
                <a:cs typeface="Times New Roman" pitchFamily="18" charset="0"/>
              </a:rPr>
              <a:t>• La classe que tingui més exemples d’entrenament propers </a:t>
            </a:r>
            <a:r>
              <a:rPr lang="ca-ES" sz="1600" b="0" dirty="0" smtClean="0">
                <a:ea typeface="Calibri" pitchFamily="34" charset="0"/>
                <a:cs typeface="Times New Roman" pitchFamily="18" charset="0"/>
              </a:rPr>
              <a:t>a l’objecte </a:t>
            </a:r>
            <a:r>
              <a:rPr lang="ca-ES" sz="1600" b="0" dirty="0">
                <a:ea typeface="Calibri" pitchFamily="34" charset="0"/>
                <a:cs typeface="Times New Roman" pitchFamily="18" charset="0"/>
              </a:rPr>
              <a:t>a </a:t>
            </a:r>
            <a:r>
              <a:rPr lang="ca-ES" sz="1600" b="0" dirty="0" smtClean="0">
                <a:ea typeface="Calibri" pitchFamily="34" charset="0"/>
                <a:cs typeface="Times New Roman" pitchFamily="18" charset="0"/>
              </a:rPr>
              <a:t>classificar</a:t>
            </a:r>
            <a:r>
              <a:rPr lang="ca-ES" sz="1600" b="0" dirty="0" smtClean="0">
                <a:ea typeface="Calibri" pitchFamily="34" charset="0"/>
              </a:rPr>
              <a:t> </a:t>
            </a:r>
            <a:r>
              <a:rPr lang="ca-ES" sz="1600" b="0" dirty="0">
                <a:ea typeface="Calibri" pitchFamily="34" charset="0"/>
              </a:rPr>
              <a:t>determinarà la classe resultant.  </a:t>
            </a:r>
          </a:p>
          <a:p>
            <a:pPr eaLnBrk="0" hangingPunct="0"/>
            <a:endParaRPr lang="ca-ES" sz="1600" b="0" dirty="0">
              <a:ea typeface="Calibri" pitchFamily="34" charset="0"/>
            </a:endParaRPr>
          </a:p>
          <a:p>
            <a:pPr eaLnBrk="0" hangingPunct="0"/>
            <a:r>
              <a:rPr lang="ca-ES" sz="1600" b="0" dirty="0">
                <a:ea typeface="Calibri" pitchFamily="34" charset="0"/>
              </a:rPr>
              <a:t>Per a determinar quins són els exemples més pròxims cal tenir definida una noció de distancia. </a:t>
            </a:r>
            <a:r>
              <a:rPr lang="ca-ES" sz="1600" b="0" dirty="0" smtClean="0">
                <a:ea typeface="Calibri" pitchFamily="34" charset="0"/>
              </a:rPr>
              <a:t>A </a:t>
            </a:r>
            <a:r>
              <a:rPr lang="ca-ES" sz="1600" b="0" dirty="0" err="1" smtClean="0">
                <a:ea typeface="Calibri" pitchFamily="34" charset="0"/>
              </a:rPr>
              <a:t>l’OpenCv</a:t>
            </a:r>
            <a:r>
              <a:rPr lang="ca-ES" sz="1600" b="0" dirty="0" smtClean="0">
                <a:ea typeface="Calibri" pitchFamily="34" charset="0"/>
              </a:rPr>
              <a:t> </a:t>
            </a:r>
            <a:r>
              <a:rPr lang="ca-ES" sz="1600" b="0" dirty="0">
                <a:ea typeface="Calibri" pitchFamily="34" charset="0"/>
              </a:rPr>
              <a:t>hi han mètodes que permeten </a:t>
            </a:r>
            <a:r>
              <a:rPr lang="ca-ES" sz="1600" b="0" dirty="0" smtClean="0">
                <a:ea typeface="Calibri" pitchFamily="34" charset="0"/>
              </a:rPr>
              <a:t>comparar </a:t>
            </a:r>
            <a:r>
              <a:rPr lang="ca-ES" sz="1600" b="0" dirty="0">
                <a:ea typeface="Calibri" pitchFamily="34" charset="0"/>
              </a:rPr>
              <a:t>histogrames.</a:t>
            </a:r>
          </a:p>
        </p:txBody>
      </p:sp>
      <p:pic>
        <p:nvPicPr>
          <p:cNvPr id="3" name="slide_#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6296" y="533001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68413"/>
            <a:ext cx="7772400" cy="431800"/>
          </a:xfrm>
        </p:spPr>
        <p:txBody>
          <a:bodyPr rtlCol="0">
            <a:noAutofit/>
          </a:bodyPr>
          <a:lstStyle/>
          <a:p>
            <a:pPr eaLnBrk="1" fontAlgn="auto" hangingPunct="1">
              <a:spcAft>
                <a:spcPts val="0"/>
              </a:spcAft>
              <a:defRPr/>
            </a:pPr>
            <a:r>
              <a:rPr lang="es-ES" sz="3200" b="1" dirty="0" smtClean="0">
                <a:solidFill>
                  <a:schemeClr val="tx2">
                    <a:lumMod val="40000"/>
                    <a:lumOff val="60000"/>
                  </a:schemeClr>
                </a:solidFill>
              </a:rPr>
              <a:t> </a:t>
            </a:r>
            <a:r>
              <a:rPr lang="en-US" sz="3200" dirty="0" smtClean="0"/>
              <a:t/>
            </a:r>
            <a:br>
              <a:rPr lang="en-US" sz="3200" dirty="0" smtClean="0"/>
            </a:br>
            <a:endParaRPr lang="en-US" sz="3200" dirty="0"/>
          </a:p>
        </p:txBody>
      </p:sp>
      <p:sp>
        <p:nvSpPr>
          <p:cNvPr id="30722" name="Subtitle 2"/>
          <p:cNvSpPr>
            <a:spLocks noGrp="1"/>
          </p:cNvSpPr>
          <p:nvPr>
            <p:ph type="subTitle" idx="1"/>
          </p:nvPr>
        </p:nvSpPr>
        <p:spPr>
          <a:xfrm>
            <a:off x="1403350" y="1268413"/>
            <a:ext cx="6400800" cy="792162"/>
          </a:xfrm>
        </p:spPr>
        <p:txBody>
          <a:bodyPr/>
          <a:lstStyle/>
          <a:p>
            <a:pPr eaLnBrk="1" hangingPunct="1"/>
            <a:endParaRPr lang="ca-ES" sz="4000" smtClean="0">
              <a:solidFill>
                <a:schemeClr val="tx1"/>
              </a:solidFill>
            </a:endParaRPr>
          </a:p>
          <a:p>
            <a:pPr eaLnBrk="1" hangingPunct="1"/>
            <a:endParaRPr lang="ca-ES" sz="4000" smtClean="0">
              <a:solidFill>
                <a:schemeClr val="tx1"/>
              </a:solidFill>
            </a:endParaRPr>
          </a:p>
          <a:p>
            <a:pPr eaLnBrk="1" hangingPunct="1"/>
            <a:r>
              <a:rPr lang="ca-ES" sz="4000" smtClean="0">
                <a:solidFill>
                  <a:schemeClr val="tx1"/>
                </a:solidFill>
              </a:rPr>
              <a:t> </a:t>
            </a:r>
            <a:endParaRPr lang="en-US" sz="4000" smtClean="0">
              <a:solidFill>
                <a:schemeClr val="tx1"/>
              </a:solidFill>
            </a:endParaRPr>
          </a:p>
        </p:txBody>
      </p:sp>
      <p:sp>
        <p:nvSpPr>
          <p:cNvPr id="5" name="Rectangle 4"/>
          <p:cNvSpPr/>
          <p:nvPr/>
        </p:nvSpPr>
        <p:spPr>
          <a:xfrm>
            <a:off x="827088" y="765175"/>
            <a:ext cx="7561262" cy="5543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6" name="Rectangle 5"/>
          <p:cNvSpPr/>
          <p:nvPr/>
        </p:nvSpPr>
        <p:spPr>
          <a:xfrm>
            <a:off x="5292725" y="404813"/>
            <a:ext cx="2879725" cy="720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0725" name="Picture 2" descr="UOC">
            <a:hlinkClick r:id="rId4"/>
          </p:cNvPr>
          <p:cNvPicPr>
            <a:picLocks noChangeAspect="1" noChangeArrowheads="1"/>
          </p:cNvPicPr>
          <p:nvPr/>
        </p:nvPicPr>
        <p:blipFill>
          <a:blip r:embed="rId5"/>
          <a:srcRect/>
          <a:stretch>
            <a:fillRect/>
          </a:stretch>
        </p:blipFill>
        <p:spPr bwMode="auto">
          <a:xfrm>
            <a:off x="5364163" y="620713"/>
            <a:ext cx="2601912" cy="304800"/>
          </a:xfrm>
          <a:prstGeom prst="rect">
            <a:avLst/>
          </a:prstGeom>
          <a:noFill/>
          <a:ln w="9525">
            <a:noFill/>
            <a:miter lim="800000"/>
            <a:headEnd/>
            <a:tailEnd/>
          </a:ln>
        </p:spPr>
      </p:pic>
      <p:sp>
        <p:nvSpPr>
          <p:cNvPr id="30726" name="Rectangle 3"/>
          <p:cNvSpPr>
            <a:spLocks noChangeArrowheads="1"/>
          </p:cNvSpPr>
          <p:nvPr/>
        </p:nvSpPr>
        <p:spPr bwMode="auto">
          <a:xfrm>
            <a:off x="3203575" y="6308725"/>
            <a:ext cx="4552950" cy="261938"/>
          </a:xfrm>
          <a:prstGeom prst="rect">
            <a:avLst/>
          </a:prstGeom>
          <a:noFill/>
          <a:ln w="9525">
            <a:noFill/>
            <a:miter lim="800000"/>
            <a:headEnd/>
            <a:tailEnd/>
          </a:ln>
        </p:spPr>
        <p:txBody>
          <a:bodyPr wrap="none" anchor="ctr">
            <a:spAutoFit/>
          </a:bodyPr>
          <a:lstStyle/>
          <a:p>
            <a:pPr algn="r"/>
            <a:r>
              <a:rPr lang="ca-ES" sz="1100" b="0">
                <a:ea typeface="Calibri" pitchFamily="34" charset="0"/>
                <a:cs typeface="Times New Roman" pitchFamily="18" charset="0"/>
              </a:rPr>
              <a:t>Luis Pumares Carceller / Gen-12                                                             </a:t>
            </a:r>
            <a:endParaRPr lang="ca-ES" b="0">
              <a:ea typeface="Calibri" pitchFamily="34" charset="0"/>
              <a:cs typeface="Times New Roman" pitchFamily="18" charset="0"/>
            </a:endParaRPr>
          </a:p>
        </p:txBody>
      </p:sp>
      <p:sp>
        <p:nvSpPr>
          <p:cNvPr id="30727" name="Rectangle 1"/>
          <p:cNvSpPr>
            <a:spLocks noChangeArrowheads="1"/>
          </p:cNvSpPr>
          <p:nvPr/>
        </p:nvSpPr>
        <p:spPr bwMode="auto">
          <a:xfrm>
            <a:off x="900113" y="3043238"/>
            <a:ext cx="7416800" cy="1323975"/>
          </a:xfrm>
          <a:prstGeom prst="rect">
            <a:avLst/>
          </a:prstGeom>
          <a:noFill/>
          <a:ln w="9525">
            <a:noFill/>
            <a:miter lim="800000"/>
            <a:headEnd/>
            <a:tailEnd/>
          </a:ln>
        </p:spPr>
        <p:txBody>
          <a:bodyPr anchor="ctr">
            <a:spAutoFit/>
          </a:bodyPr>
          <a:lstStyle/>
          <a:p>
            <a:endParaRPr lang="ca-ES" sz="1600">
              <a:latin typeface="Calibri" pitchFamily="34" charset="0"/>
            </a:endParaRPr>
          </a:p>
          <a:p>
            <a:r>
              <a:rPr lang="es-ES" sz="1600">
                <a:latin typeface="Calibri" pitchFamily="34" charset="0"/>
              </a:rPr>
              <a:t> </a:t>
            </a:r>
            <a:endParaRPr lang="en-US" b="0">
              <a:latin typeface="Calibri" pitchFamily="34" charset="0"/>
            </a:endParaRPr>
          </a:p>
          <a:p>
            <a:r>
              <a:rPr lang="es-ES" sz="1600" b="0">
                <a:latin typeface="Calibri" pitchFamily="34" charset="0"/>
              </a:rPr>
              <a:t> </a:t>
            </a:r>
            <a:endParaRPr lang="en-US" sz="1600" b="0">
              <a:latin typeface="Calibri" pitchFamily="34" charset="0"/>
            </a:endParaRPr>
          </a:p>
          <a:p>
            <a:endParaRPr lang="ca-ES" sz="1600" b="0">
              <a:ea typeface="Calibri" pitchFamily="34" charset="0"/>
              <a:cs typeface="Times New Roman" pitchFamily="18" charset="0"/>
            </a:endParaRPr>
          </a:p>
          <a:p>
            <a:endParaRPr lang="ca-ES" sz="1600" b="0"/>
          </a:p>
        </p:txBody>
      </p:sp>
      <p:sp>
        <p:nvSpPr>
          <p:cNvPr id="307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ca-ES" b="0">
              <a:latin typeface="Calibri" pitchFamily="34" charset="0"/>
            </a:endParaRPr>
          </a:p>
        </p:txBody>
      </p:sp>
      <p:sp>
        <p:nvSpPr>
          <p:cNvPr id="30729" name="Rectangle 1"/>
          <p:cNvSpPr>
            <a:spLocks noChangeArrowheads="1"/>
          </p:cNvSpPr>
          <p:nvPr/>
        </p:nvSpPr>
        <p:spPr bwMode="auto">
          <a:xfrm>
            <a:off x="827088" y="1550988"/>
            <a:ext cx="8064500" cy="922337"/>
          </a:xfrm>
          <a:prstGeom prst="rect">
            <a:avLst/>
          </a:prstGeom>
          <a:noFill/>
          <a:ln w="9525">
            <a:noFill/>
            <a:miter lim="800000"/>
            <a:headEnd/>
            <a:tailEnd/>
          </a:ln>
        </p:spPr>
        <p:txBody>
          <a:bodyPr anchor="ctr">
            <a:spAutoFit/>
          </a:bodyPr>
          <a:lstStyle/>
          <a:p>
            <a:pPr lvl="1"/>
            <a:r>
              <a:rPr lang="ca-ES">
                <a:latin typeface="Calibri" pitchFamily="34" charset="0"/>
              </a:rPr>
              <a:t>Projecte Visual C++</a:t>
            </a:r>
          </a:p>
          <a:p>
            <a:pPr lvl="1"/>
            <a:r>
              <a:rPr lang="ca-ES" i="1">
                <a:latin typeface="Calibri" pitchFamily="34" charset="0"/>
              </a:rPr>
              <a:t> </a:t>
            </a:r>
          </a:p>
          <a:p>
            <a:pPr lvl="1"/>
            <a:r>
              <a:rPr lang="es-ES" b="0">
                <a:latin typeface="Calibri" pitchFamily="34" charset="0"/>
              </a:rPr>
              <a:t> </a:t>
            </a:r>
            <a:endParaRPr lang="es-ES_tradnl" sz="1100" b="0">
              <a:latin typeface="Courier New" pitchFamily="49" charset="0"/>
              <a:cs typeface="Courier New" pitchFamily="49" charset="0"/>
            </a:endParaRPr>
          </a:p>
        </p:txBody>
      </p:sp>
      <p:sp>
        <p:nvSpPr>
          <p:cNvPr id="30730" name="Rectangle 1"/>
          <p:cNvSpPr>
            <a:spLocks noChangeArrowheads="1"/>
          </p:cNvSpPr>
          <p:nvPr/>
        </p:nvSpPr>
        <p:spPr bwMode="auto">
          <a:xfrm>
            <a:off x="1187450" y="3860800"/>
            <a:ext cx="6840538" cy="338138"/>
          </a:xfrm>
          <a:prstGeom prst="rect">
            <a:avLst/>
          </a:prstGeom>
          <a:noFill/>
          <a:ln w="9525">
            <a:noFill/>
            <a:miter lim="800000"/>
            <a:headEnd/>
            <a:tailEnd/>
          </a:ln>
        </p:spPr>
        <p:txBody>
          <a:bodyPr anchor="ctr">
            <a:spAutoFit/>
          </a:bodyPr>
          <a:lstStyle/>
          <a:p>
            <a:r>
              <a:rPr lang="ca-ES" sz="1600" b="0">
                <a:ea typeface="Calibri" pitchFamily="34" charset="0"/>
                <a:cs typeface="Times New Roman" pitchFamily="18" charset="0"/>
              </a:rPr>
              <a:t> </a:t>
            </a:r>
          </a:p>
        </p:txBody>
      </p:sp>
      <p:sp>
        <p:nvSpPr>
          <p:cNvPr id="30732" name="Rectangle 3"/>
          <p:cNvSpPr>
            <a:spLocks noChangeArrowheads="1"/>
          </p:cNvSpPr>
          <p:nvPr/>
        </p:nvSpPr>
        <p:spPr bwMode="auto">
          <a:xfrm>
            <a:off x="900113" y="5062538"/>
            <a:ext cx="4381500" cy="1246187"/>
          </a:xfrm>
          <a:prstGeom prst="rect">
            <a:avLst/>
          </a:prstGeom>
          <a:noFill/>
          <a:ln w="9525">
            <a:noFill/>
            <a:miter lim="800000"/>
            <a:headEnd/>
            <a:tailEnd/>
          </a:ln>
        </p:spPr>
        <p:txBody>
          <a:bodyPr wrap="none" anchor="ctr">
            <a:spAutoFit/>
          </a:bodyPr>
          <a:lstStyle/>
          <a:p>
            <a:r>
              <a:rPr lang="ca-ES" sz="1000" b="0" dirty="0" err="1">
                <a:solidFill>
                  <a:srgbClr val="FF0000"/>
                </a:solidFill>
                <a:latin typeface="Courier New" pitchFamily="49" charset="0"/>
                <a:ea typeface="Calibri" pitchFamily="34" charset="0"/>
                <a:cs typeface="Courier New" pitchFamily="49" charset="0"/>
              </a:rPr>
              <a:t>ProjecteMuseus</a:t>
            </a:r>
            <a:r>
              <a:rPr lang="ca-ES" sz="1000" b="0" dirty="0">
                <a:solidFill>
                  <a:srgbClr val="FF0000"/>
                </a:solidFill>
                <a:latin typeface="Courier New" pitchFamily="49" charset="0"/>
                <a:ea typeface="Calibri" pitchFamily="34" charset="0"/>
                <a:cs typeface="Courier New" pitchFamily="49" charset="0"/>
              </a:rPr>
              <a:t>       	</a:t>
            </a:r>
            <a:r>
              <a:rPr lang="ca-ES" sz="1100" b="0" dirty="0">
                <a:ea typeface="Calibri" pitchFamily="34" charset="0"/>
                <a:cs typeface="Times New Roman" pitchFamily="18" charset="0"/>
              </a:rPr>
              <a:t>Carpeta </a:t>
            </a:r>
            <a:r>
              <a:rPr lang="ca-ES" sz="1100" b="0" dirty="0" smtClean="0">
                <a:ea typeface="Calibri" pitchFamily="34" charset="0"/>
                <a:cs typeface="Times New Roman" pitchFamily="18" charset="0"/>
              </a:rPr>
              <a:t>arrel </a:t>
            </a:r>
            <a:r>
              <a:rPr lang="ca-ES" sz="1100" b="0" dirty="0">
                <a:ea typeface="Calibri" pitchFamily="34" charset="0"/>
                <a:cs typeface="Times New Roman" pitchFamily="18" charset="0"/>
              </a:rPr>
              <a:t>del projecte</a:t>
            </a:r>
            <a:endParaRPr lang="en-US" sz="800" b="0" dirty="0"/>
          </a:p>
          <a:p>
            <a:pPr eaLnBrk="0" hangingPunct="0"/>
            <a:r>
              <a:rPr lang="ca-ES" sz="1000" b="0" dirty="0">
                <a:solidFill>
                  <a:srgbClr val="FF0000"/>
                </a:solidFill>
                <a:latin typeface="Courier New" pitchFamily="49" charset="0"/>
              </a:rPr>
              <a:t>  + -- </a:t>
            </a:r>
            <a:r>
              <a:rPr lang="ca-ES" sz="1000" b="0" dirty="0" err="1">
                <a:solidFill>
                  <a:srgbClr val="FF0000"/>
                </a:solidFill>
                <a:latin typeface="Courier New" pitchFamily="49" charset="0"/>
              </a:rPr>
              <a:t>Debug</a:t>
            </a:r>
            <a:endParaRPr lang="en-US" sz="800" b="0" dirty="0"/>
          </a:p>
          <a:p>
            <a:pPr eaLnBrk="0" hangingPunct="0"/>
            <a:r>
              <a:rPr lang="ca-ES" sz="1000" b="0" dirty="0">
                <a:solidFill>
                  <a:srgbClr val="FF0000"/>
                </a:solidFill>
                <a:latin typeface="Courier New" pitchFamily="49" charset="0"/>
              </a:rPr>
              <a:t>  + -- Release	</a:t>
            </a:r>
            <a:r>
              <a:rPr lang="ca-ES" sz="1100" b="0" dirty="0"/>
              <a:t>Executable final del projecte</a:t>
            </a:r>
            <a:endParaRPr lang="en-US" sz="800" b="0" dirty="0"/>
          </a:p>
          <a:p>
            <a:pPr eaLnBrk="0" hangingPunct="0"/>
            <a:r>
              <a:rPr lang="ca-ES" sz="1000" b="0" dirty="0">
                <a:solidFill>
                  <a:srgbClr val="FF0000"/>
                </a:solidFill>
                <a:latin typeface="Courier New" pitchFamily="49" charset="0"/>
              </a:rPr>
              <a:t>  + -- </a:t>
            </a:r>
            <a:r>
              <a:rPr lang="ca-ES" sz="1000" b="0" dirty="0" err="1">
                <a:solidFill>
                  <a:srgbClr val="FF0000"/>
                </a:solidFill>
                <a:latin typeface="Courier New" pitchFamily="49" charset="0"/>
              </a:rPr>
              <a:t>Ipch</a:t>
            </a:r>
            <a:endParaRPr lang="en-US" sz="800" b="0" dirty="0"/>
          </a:p>
          <a:p>
            <a:pPr eaLnBrk="0" hangingPunct="0"/>
            <a:r>
              <a:rPr lang="ca-ES" sz="1000" b="0" dirty="0">
                <a:solidFill>
                  <a:srgbClr val="FF0000"/>
                </a:solidFill>
                <a:latin typeface="Courier New" pitchFamily="49" charset="0"/>
              </a:rPr>
              <a:t>  + -- </a:t>
            </a:r>
            <a:r>
              <a:rPr lang="ca-ES" sz="1000" b="0" dirty="0" err="1">
                <a:solidFill>
                  <a:srgbClr val="FF0000"/>
                </a:solidFill>
                <a:latin typeface="Courier New" pitchFamily="49" charset="0"/>
              </a:rPr>
              <a:t>ProjecteMuseus</a:t>
            </a:r>
            <a:r>
              <a:rPr lang="ca-ES" sz="1000" b="0" dirty="0">
                <a:solidFill>
                  <a:srgbClr val="FF0000"/>
                </a:solidFill>
                <a:latin typeface="Courier New" pitchFamily="49" charset="0"/>
              </a:rPr>
              <a:t>	</a:t>
            </a:r>
            <a:r>
              <a:rPr lang="ca-ES" sz="1100" b="0" dirty="0"/>
              <a:t>Codi font</a:t>
            </a:r>
            <a:endParaRPr lang="en-US" sz="800" b="0" dirty="0"/>
          </a:p>
          <a:p>
            <a:pPr eaLnBrk="0" hangingPunct="0"/>
            <a:r>
              <a:rPr lang="ca-ES" sz="1000" b="0" dirty="0">
                <a:solidFill>
                  <a:srgbClr val="FF0000"/>
                </a:solidFill>
                <a:latin typeface="Courier New" pitchFamily="49" charset="0"/>
              </a:rPr>
              <a:t>  + -- images_case1  	</a:t>
            </a:r>
            <a:r>
              <a:rPr lang="ca-ES" sz="1100" b="0" dirty="0"/>
              <a:t>Carpeta amb imatges locals pel cas1 </a:t>
            </a:r>
            <a:endParaRPr lang="en-US" sz="800" b="0" dirty="0"/>
          </a:p>
          <a:p>
            <a:pPr eaLnBrk="0" hangingPunct="0"/>
            <a:r>
              <a:rPr lang="ca-ES" sz="1000" b="0" dirty="0">
                <a:solidFill>
                  <a:srgbClr val="FF0000"/>
                </a:solidFill>
                <a:latin typeface="Courier New" pitchFamily="49" charset="0"/>
              </a:rPr>
              <a:t>  + -- extern		</a:t>
            </a:r>
            <a:r>
              <a:rPr lang="ca-ES" sz="1100" b="0" dirty="0"/>
              <a:t>llibreries </a:t>
            </a:r>
            <a:r>
              <a:rPr lang="ca-ES" sz="1100" b="0" dirty="0" err="1"/>
              <a:t>d’open</a:t>
            </a:r>
            <a:r>
              <a:rPr lang="ca-ES" sz="1100" b="0" dirty="0"/>
              <a:t> CV</a:t>
            </a:r>
            <a:endParaRPr lang="ca-ES" b="0"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523" y="1125538"/>
            <a:ext cx="474439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_#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6267" y="558924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TotalTime>
  <Words>1265</Words>
  <Application>Microsoft Office PowerPoint</Application>
  <PresentationFormat>On-screen Show (4:3)</PresentationFormat>
  <Paragraphs>403</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Projecte final de carrera Enginyeria en informàtica Àrea de Visió per computador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Infor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Projecte final de carrera Enginyeria en informàtica Àrea de Visió Per computador </dc:title>
  <dc:creator>Luis Pumares</dc:creator>
  <cp:lastModifiedBy>Administrator</cp:lastModifiedBy>
  <cp:revision>33</cp:revision>
  <dcterms:created xsi:type="dcterms:W3CDTF">2012-01-04T21:35:51Z</dcterms:created>
  <dcterms:modified xsi:type="dcterms:W3CDTF">2012-01-14T11:35:42Z</dcterms:modified>
</cp:coreProperties>
</file>