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6" r:id="rId3"/>
    <p:sldId id="277" r:id="rId4"/>
    <p:sldId id="257" r:id="rId5"/>
    <p:sldId id="278" r:id="rId6"/>
    <p:sldId id="259" r:id="rId7"/>
    <p:sldId id="279" r:id="rId8"/>
    <p:sldId id="258" r:id="rId9"/>
    <p:sldId id="266" r:id="rId10"/>
    <p:sldId id="267" r:id="rId11"/>
    <p:sldId id="268" r:id="rId12"/>
    <p:sldId id="269" r:id="rId13"/>
    <p:sldId id="280" r:id="rId14"/>
    <p:sldId id="260" r:id="rId15"/>
    <p:sldId id="281" r:id="rId16"/>
    <p:sldId id="273" r:id="rId17"/>
    <p:sldId id="282" r:id="rId18"/>
    <p:sldId id="265" r:id="rId19"/>
    <p:sldId id="274" r:id="rId20"/>
    <p:sldId id="283" r:id="rId21"/>
    <p:sldId id="270" r:id="rId22"/>
    <p:sldId id="284" r:id="rId23"/>
    <p:sldId id="271" r:id="rId24"/>
    <p:sldId id="285" r:id="rId25"/>
    <p:sldId id="272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AE091-4CC2-4A74-A50B-23B9ED24A663}" type="datetimeFigureOut">
              <a:rPr lang="es-ES" smtClean="0"/>
              <a:t>15/01/2012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E051F-3D95-4BA7-8DCF-5C87744280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78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AC239-C429-4180-95A3-251E46076CF4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2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dic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4"/>
          <p:cNvSpPr>
            <a:spLocks noChangeShapeType="1"/>
          </p:cNvSpPr>
          <p:nvPr userDrawn="1"/>
        </p:nvSpPr>
        <p:spPr bwMode="auto">
          <a:xfrm>
            <a:off x="3462704" y="2671763"/>
            <a:ext cx="0" cy="1981200"/>
          </a:xfrm>
          <a:prstGeom prst="line">
            <a:avLst/>
          </a:prstGeom>
          <a:noFill/>
          <a:ln w="3175">
            <a:solidFill>
              <a:srgbClr val="009AD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s-ES_tradnl">
              <a:latin typeface="Arial" pitchFamily="-112" charset="-52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Line 65"/>
          <p:cNvSpPr>
            <a:spLocks noChangeShapeType="1"/>
          </p:cNvSpPr>
          <p:nvPr userDrawn="1"/>
        </p:nvSpPr>
        <p:spPr bwMode="auto">
          <a:xfrm>
            <a:off x="8442081" y="2671763"/>
            <a:ext cx="0" cy="1981200"/>
          </a:xfrm>
          <a:prstGeom prst="line">
            <a:avLst/>
          </a:prstGeom>
          <a:noFill/>
          <a:ln w="3175">
            <a:solidFill>
              <a:srgbClr val="009AD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s-ES_tradnl">
              <a:latin typeface="Arial" pitchFamily="-112" charset="-52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Marcador de texto 14"/>
          <p:cNvSpPr>
            <a:spLocks noGrp="1"/>
          </p:cNvSpPr>
          <p:nvPr>
            <p:ph type="body" sz="quarter" idx="13"/>
          </p:nvPr>
        </p:nvSpPr>
        <p:spPr>
          <a:xfrm>
            <a:off x="1594339" y="2620271"/>
            <a:ext cx="1395046" cy="63500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800">
                <a:solidFill>
                  <a:srgbClr val="009AD8"/>
                </a:solidFill>
              </a:defRPr>
            </a:lvl1pPr>
            <a:lvl2pPr>
              <a:buNone/>
              <a:defRPr sz="2800">
                <a:solidFill>
                  <a:srgbClr val="009AD8"/>
                </a:solidFill>
              </a:defRPr>
            </a:lvl2pPr>
            <a:lvl3pPr>
              <a:buNone/>
              <a:defRPr sz="2800">
                <a:solidFill>
                  <a:srgbClr val="009AD8"/>
                </a:solidFill>
              </a:defRPr>
            </a:lvl3pPr>
            <a:lvl4pPr>
              <a:buNone/>
              <a:defRPr sz="2800">
                <a:solidFill>
                  <a:srgbClr val="009AD8"/>
                </a:solidFill>
              </a:defRPr>
            </a:lvl4pPr>
            <a:lvl5pPr>
              <a:buNone/>
              <a:defRPr sz="2800">
                <a:solidFill>
                  <a:srgbClr val="009AD8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1"/>
          </p:nvPr>
        </p:nvSpPr>
        <p:spPr>
          <a:xfrm>
            <a:off x="3555211" y="2671071"/>
            <a:ext cx="4237950" cy="1977598"/>
          </a:xfrm>
          <a:prstGeom prst="rect">
            <a:avLst/>
          </a:prstGeom>
        </p:spPr>
        <p:txBody>
          <a:bodyPr vert="horz"/>
          <a:lstStyle>
            <a:lvl1pPr>
              <a:buNone/>
              <a:defRPr sz="1400" b="1">
                <a:solidFill>
                  <a:srgbClr val="009AD8"/>
                </a:solidFill>
              </a:defRPr>
            </a:lvl1pPr>
            <a:lvl2pPr marL="0">
              <a:buNone/>
              <a:defRPr lang="es-ES" sz="1200" dirty="0" smtClean="0">
                <a:solidFill>
                  <a:srgbClr val="009AD8"/>
                </a:solidFill>
                <a:latin typeface="+mn-lt"/>
                <a:ea typeface="+mn-ea"/>
                <a:cs typeface="+mn-cs"/>
              </a:defRPr>
            </a:lvl2pPr>
            <a:lvl3pPr marL="540000">
              <a:buNone/>
              <a:defRPr lang="es-ES" sz="1100" dirty="0" smtClean="0">
                <a:solidFill>
                  <a:srgbClr val="009AD8"/>
                </a:solidFill>
                <a:latin typeface="+mn-lt"/>
                <a:ea typeface="+mn-ea"/>
                <a:cs typeface="+mn-cs"/>
              </a:defRPr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Marcador de fecha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3495-2132-4989-BE51-31C005D1DC47}" type="datetime1">
              <a:rPr lang="es-ES_tradnl"/>
              <a:pPr>
                <a:defRPr/>
              </a:pPr>
              <a:t>15/01/2012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695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3FCC17-398C-420E-90B7-B383E788DED5}" type="datetimeFigureOut">
              <a:rPr lang="es-ES" smtClean="0"/>
              <a:t>14/01/2012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4A4A482-1A7D-4B98-AB13-4E34CD3FE69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805" y="4699992"/>
            <a:ext cx="6553200" cy="457200"/>
          </a:xfrm>
        </p:spPr>
        <p:txBody>
          <a:bodyPr/>
          <a:lstStyle/>
          <a:p>
            <a:r>
              <a:rPr lang="ca-ES" b="1" dirty="0"/>
              <a:t>Estudiant: Eva Muñoz </a:t>
            </a:r>
            <a:r>
              <a:rPr lang="ca-ES" b="1" dirty="0" err="1"/>
              <a:t>Altimis</a:t>
            </a: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4705" y="3278825"/>
            <a:ext cx="6629400" cy="1219201"/>
          </a:xfrm>
        </p:spPr>
        <p:txBody>
          <a:bodyPr/>
          <a:lstStyle/>
          <a:p>
            <a:r>
              <a:rPr lang="ca-ES" sz="2000" b="1" dirty="0"/>
              <a:t>Disseny i implementació de la base de dades d’un sistema de votació ciutadana a nivell europeu a través </a:t>
            </a:r>
            <a:r>
              <a:rPr lang="ca-ES" sz="2000" b="1" dirty="0" smtClean="0"/>
              <a:t>d’internet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0884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Enfocament. Fase II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Durant aquesta fase s’executarà la creació de la base de dades.</a:t>
            </a:r>
          </a:p>
          <a:p>
            <a:endParaRPr lang="ca-ES" dirty="0" smtClean="0"/>
          </a:p>
          <a:p>
            <a:r>
              <a:rPr lang="ca-ES" dirty="0" smtClean="0"/>
              <a:t>En aquesta fase també es definiran un conjunt de funcions i procediments que permetran donar resposta als requeriments definits.</a:t>
            </a:r>
          </a:p>
          <a:p>
            <a:endParaRPr lang="ca-ES" dirty="0" smtClean="0"/>
          </a:p>
          <a:p>
            <a:r>
              <a:rPr lang="ca-ES" dirty="0" smtClean="0"/>
              <a:t>Aquesta fase té una duració de 5 setmanes aprox.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7671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Enfocament. Fase III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En el desenvolupament d’aquesta fase es durà a terme la definició de les taules en les que s’enregistraran les dades estadístiques de la base de dades.</a:t>
            </a:r>
          </a:p>
          <a:p>
            <a:endParaRPr lang="ca-ES" dirty="0" smtClean="0"/>
          </a:p>
          <a:p>
            <a:r>
              <a:rPr lang="ca-ES" dirty="0" smtClean="0"/>
              <a:t>Aquestes taules s’ompliran amb una sèrie de procediments que s’executaran mitjançant un disparador.</a:t>
            </a:r>
          </a:p>
          <a:p>
            <a:endParaRPr lang="ca-ES" dirty="0"/>
          </a:p>
          <a:p>
            <a:r>
              <a:rPr lang="ca-ES" dirty="0" smtClean="0"/>
              <a:t>La duració d’aquesta fase és de 5 setmanes aprox.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2549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Enfocament</a:t>
            </a:r>
            <a:r>
              <a:rPr lang="es-ES" dirty="0" smtClean="0"/>
              <a:t>. </a:t>
            </a:r>
            <a:r>
              <a:rPr lang="ca-ES" dirty="0" smtClean="0"/>
              <a:t>Fase IV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En aquesta fase es defineix el disseny i l’execució del pla de proves que es realitzarà.</a:t>
            </a:r>
          </a:p>
          <a:p>
            <a:endParaRPr lang="ca-ES" dirty="0" smtClean="0"/>
          </a:p>
          <a:p>
            <a:r>
              <a:rPr lang="ca-ES" dirty="0" smtClean="0"/>
              <a:t>Durant aquesta fase també es durà a terme la redacció de tota la documentació a entregar com a part del desenvolupament del projecte</a:t>
            </a:r>
          </a:p>
          <a:p>
            <a:endParaRPr lang="ca-ES" dirty="0" smtClean="0"/>
          </a:p>
          <a:p>
            <a:r>
              <a:rPr lang="ca-ES" dirty="0" smtClean="0"/>
              <a:t>La duració d’aquesta fase és de 3 setmanes aprox.</a:t>
            </a:r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85453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Planificació</a:t>
            </a:r>
            <a:endParaRPr lang="ca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3799"/>
            <a:ext cx="8229600" cy="3423513"/>
          </a:xfrm>
        </p:spPr>
      </p:pic>
      <p:sp>
        <p:nvSpPr>
          <p:cNvPr id="5" name="4 CuadroTexto"/>
          <p:cNvSpPr txBox="1"/>
          <p:nvPr/>
        </p:nvSpPr>
        <p:spPr>
          <a:xfrm>
            <a:off x="467544" y="19168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Aquest és el diagrama de Gantt on s’especifica la planificació a seguir durant l’execució del projecte.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47018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Desenvolupament</a:t>
            </a:r>
            <a:endParaRPr lang="ca-ES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052" y="1719262"/>
            <a:ext cx="4355436" cy="4878089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426128" y="2117936"/>
            <a:ext cx="4038600" cy="4407408"/>
          </a:xfrm>
        </p:spPr>
        <p:txBody>
          <a:bodyPr>
            <a:normAutofit/>
          </a:bodyPr>
          <a:lstStyle/>
          <a:p>
            <a:r>
              <a:rPr lang="ca-ES" sz="2200" dirty="0" smtClean="0"/>
              <a:t>El desenvolupament realitzat es veu reflectit en el diagrama d’entitat-relació.</a:t>
            </a:r>
          </a:p>
          <a:p>
            <a:endParaRPr lang="ca-ES" sz="2200" dirty="0" smtClean="0"/>
          </a:p>
          <a:p>
            <a:r>
              <a:rPr lang="ca-ES" sz="2200" dirty="0" smtClean="0"/>
              <a:t>Les taules d’estadístiques no estan en el diagrama ja que no es relacionen amb les taules de la base de dades.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014363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Pla de contingència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Per a definir el pla de contingència s’ha intentat identificar els riscs segons el seu impacte en el sistema i la probabilitat de que succeeixin.</a:t>
            </a:r>
          </a:p>
          <a:p>
            <a:endParaRPr lang="ca-ES" dirty="0"/>
          </a:p>
          <a:p>
            <a:r>
              <a:rPr lang="ca-ES" dirty="0" smtClean="0"/>
              <a:t>Una vegada identificats aquests riscos s’han proposat diferents formes per evitar-los, o en el seu defecte, per a reduir el seu impacte.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31582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Pla de contingència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Alguns dels riscos identificats són:</a:t>
            </a:r>
          </a:p>
          <a:p>
            <a:endParaRPr lang="ca-ES" dirty="0" smtClean="0"/>
          </a:p>
          <a:p>
            <a:endParaRPr lang="ca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680144"/>
              </p:ext>
            </p:extLst>
          </p:nvPr>
        </p:nvGraphicFramePr>
        <p:xfrm>
          <a:off x="1403648" y="2780928"/>
          <a:ext cx="6149023" cy="239172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6149023"/>
              </a:tblGrid>
              <a:tr h="2434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2000" dirty="0">
                          <a:effectLst/>
                        </a:rPr>
                        <a:t>Riscos</a:t>
                      </a:r>
                      <a:endParaRPr lang="es-ES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Caiguda del servidor de base de dades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Dimensionament incorrecte dels sistemes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Canvis en els objectius del projecte durant l’execució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Formació inadequada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Rotació de personal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Problemes de seguretat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b="0" dirty="0">
                          <a:effectLst/>
                        </a:rPr>
                        <a:t>Problemes de qualitat de codi</a:t>
                      </a:r>
                      <a:endParaRPr lang="es-ES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20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3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Pla de proves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smtClean="0"/>
              <a:t>Per a l’execució de proves es detallaran un conjunt de procediments que s’han definit per a garantir el correcte funcionament.</a:t>
            </a:r>
          </a:p>
          <a:p>
            <a:endParaRPr lang="ca-ES" smtClean="0"/>
          </a:p>
          <a:p>
            <a:r>
              <a:rPr lang="ca-ES" smtClean="0"/>
              <a:t>Aquestes dades consten:</a:t>
            </a:r>
          </a:p>
          <a:p>
            <a:pPr lvl="1"/>
            <a:r>
              <a:rPr lang="ca-ES" smtClean="0"/>
              <a:t>Càrrega inicial de dades </a:t>
            </a:r>
            <a:r>
              <a:rPr lang="ca-ES" smtClean="0">
                <a:sym typeface="Wingdings" pitchFamily="2" charset="2"/>
              </a:rPr>
              <a:t> per provar les funcions i procediments.</a:t>
            </a:r>
          </a:p>
          <a:p>
            <a:pPr lvl="1"/>
            <a:r>
              <a:rPr lang="ca-ES" smtClean="0"/>
              <a:t>Creació de funcions </a:t>
            </a:r>
            <a:r>
              <a:rPr lang="ca-ES" smtClean="0">
                <a:sym typeface="Wingdings" pitchFamily="2" charset="2"/>
              </a:rPr>
              <a:t> per provar els procediments ABM i les validacions prèvies amb les dades exemple.</a:t>
            </a:r>
            <a:endParaRPr lang="ca-ES" smtClean="0"/>
          </a:p>
          <a:p>
            <a:pPr lvl="1"/>
            <a:r>
              <a:rPr lang="ca-ES" smtClean="0"/>
              <a:t>Proves del mòdul estadístic </a:t>
            </a:r>
            <a:r>
              <a:rPr lang="ca-ES" smtClean="0">
                <a:sym typeface="Wingdings" pitchFamily="2" charset="2"/>
              </a:rPr>
              <a:t> s’ha tingut en compte generar les dades necessàries per a verificar el correcte funcionament.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46487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Valoració econòmica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Pel desenvolupament del projecte requerirà una inversió que es detalla a continuació.</a:t>
            </a:r>
          </a:p>
          <a:p>
            <a:endParaRPr lang="ca-ES" dirty="0" smtClean="0"/>
          </a:p>
          <a:p>
            <a:endParaRPr lang="ca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022676"/>
              </p:ext>
            </p:extLst>
          </p:nvPr>
        </p:nvGraphicFramePr>
        <p:xfrm>
          <a:off x="1115616" y="3284984"/>
          <a:ext cx="7124701" cy="1577340"/>
        </p:xfrm>
        <a:graphic>
          <a:graphicData uri="http://schemas.openxmlformats.org/drawingml/2006/table">
            <a:tbl>
              <a:tblPr firstRow="1" firstCol="1" lastRow="1" lastCol="1" bandRow="1">
                <a:tableStyleId>{B301B821-A1FF-4177-AEE7-76D212191A09}</a:tableStyleId>
              </a:tblPr>
              <a:tblGrid>
                <a:gridCol w="2532698"/>
                <a:gridCol w="1421447"/>
                <a:gridCol w="929323"/>
                <a:gridCol w="1216660"/>
                <a:gridCol w="10245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Concepte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Cost unitari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Unitat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Quantitat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Cost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Desenvolupador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100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€/hora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864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86.400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Llicencia software DB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36.380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€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36.380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Ordenador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1.200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€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1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1.200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Total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dirty="0">
                          <a:effectLst/>
                        </a:rPr>
                        <a:t>123.980</a:t>
                      </a:r>
                      <a:endParaRPr lang="es-ES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45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Conclusions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Una vegada finalitzades totes les fases que s’han definit anteriorment, es procedirà a l’entrega de tota la informació generada que inclourà totes les dades necessàries per a la instal·lació del sistema i la documentació corresponent.</a:t>
            </a:r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41997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Introducció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La Comunitat Europea té la necessitat de dissenyar un sistema que permeti donar suport a les votacions mitjançant un sistema online.</a:t>
            </a:r>
          </a:p>
          <a:p>
            <a:r>
              <a:rPr lang="ca-ES" dirty="0" smtClean="0"/>
              <a:t>Per a cobrir aquesta necessitat es busca implementar una base de dades que sigui accessible per a tot Europa.</a:t>
            </a:r>
          </a:p>
          <a:p>
            <a:r>
              <a:rPr lang="ca-ES" dirty="0" smtClean="0"/>
              <a:t>Com un altre funcionalitat, s’inclou la definició d’un mòdul estadístic que permeti l’obtenció de dades d’ús.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7050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3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Objectius</a:t>
            </a:r>
            <a:endParaRPr lang="ca-ES" dirty="0"/>
          </a:p>
        </p:txBody>
      </p:sp>
      <p:sp>
        <p:nvSpPr>
          <p:cNvPr id="4" name="1 Flecha derecha"/>
          <p:cNvSpPr/>
          <p:nvPr/>
        </p:nvSpPr>
        <p:spPr bwMode="auto">
          <a:xfrm>
            <a:off x="1944401" y="3320988"/>
            <a:ext cx="368585" cy="288032"/>
          </a:xfrm>
          <a:custGeom>
            <a:avLst/>
            <a:gdLst>
              <a:gd name="connsiteX0" fmla="*/ 0 w 359060"/>
              <a:gd name="connsiteY0" fmla="*/ 72008 h 288032"/>
              <a:gd name="connsiteX1" fmla="*/ 215044 w 359060"/>
              <a:gd name="connsiteY1" fmla="*/ 72008 h 288032"/>
              <a:gd name="connsiteX2" fmla="*/ 215044 w 359060"/>
              <a:gd name="connsiteY2" fmla="*/ 0 h 288032"/>
              <a:gd name="connsiteX3" fmla="*/ 359060 w 359060"/>
              <a:gd name="connsiteY3" fmla="*/ 144016 h 288032"/>
              <a:gd name="connsiteX4" fmla="*/ 215044 w 359060"/>
              <a:gd name="connsiteY4" fmla="*/ 288032 h 288032"/>
              <a:gd name="connsiteX5" fmla="*/ 215044 w 359060"/>
              <a:gd name="connsiteY5" fmla="*/ 216024 h 288032"/>
              <a:gd name="connsiteX6" fmla="*/ 0 w 359060"/>
              <a:gd name="connsiteY6" fmla="*/ 216024 h 288032"/>
              <a:gd name="connsiteX7" fmla="*/ 0 w 359060"/>
              <a:gd name="connsiteY7" fmla="*/ 72008 h 288032"/>
              <a:gd name="connsiteX0" fmla="*/ 0 w 368585"/>
              <a:gd name="connsiteY0" fmla="*/ 114870 h 288032"/>
              <a:gd name="connsiteX1" fmla="*/ 224569 w 368585"/>
              <a:gd name="connsiteY1" fmla="*/ 72008 h 288032"/>
              <a:gd name="connsiteX2" fmla="*/ 224569 w 368585"/>
              <a:gd name="connsiteY2" fmla="*/ 0 h 288032"/>
              <a:gd name="connsiteX3" fmla="*/ 368585 w 368585"/>
              <a:gd name="connsiteY3" fmla="*/ 144016 h 288032"/>
              <a:gd name="connsiteX4" fmla="*/ 224569 w 368585"/>
              <a:gd name="connsiteY4" fmla="*/ 288032 h 288032"/>
              <a:gd name="connsiteX5" fmla="*/ 224569 w 368585"/>
              <a:gd name="connsiteY5" fmla="*/ 216024 h 288032"/>
              <a:gd name="connsiteX6" fmla="*/ 9525 w 368585"/>
              <a:gd name="connsiteY6" fmla="*/ 216024 h 288032"/>
              <a:gd name="connsiteX7" fmla="*/ 0 w 368585"/>
              <a:gd name="connsiteY7" fmla="*/ 114870 h 288032"/>
              <a:gd name="connsiteX0" fmla="*/ 0 w 368585"/>
              <a:gd name="connsiteY0" fmla="*/ 114870 h 288032"/>
              <a:gd name="connsiteX1" fmla="*/ 224569 w 368585"/>
              <a:gd name="connsiteY1" fmla="*/ 72008 h 288032"/>
              <a:gd name="connsiteX2" fmla="*/ 224569 w 368585"/>
              <a:gd name="connsiteY2" fmla="*/ 0 h 288032"/>
              <a:gd name="connsiteX3" fmla="*/ 368585 w 368585"/>
              <a:gd name="connsiteY3" fmla="*/ 144016 h 288032"/>
              <a:gd name="connsiteX4" fmla="*/ 224569 w 368585"/>
              <a:gd name="connsiteY4" fmla="*/ 288032 h 288032"/>
              <a:gd name="connsiteX5" fmla="*/ 224569 w 368585"/>
              <a:gd name="connsiteY5" fmla="*/ 216024 h 288032"/>
              <a:gd name="connsiteX6" fmla="*/ 0 w 368585"/>
              <a:gd name="connsiteY6" fmla="*/ 154112 h 288032"/>
              <a:gd name="connsiteX7" fmla="*/ 0 w 368585"/>
              <a:gd name="connsiteY7" fmla="*/ 114870 h 288032"/>
              <a:gd name="connsiteX0" fmla="*/ 0 w 368585"/>
              <a:gd name="connsiteY0" fmla="*/ 138682 h 288032"/>
              <a:gd name="connsiteX1" fmla="*/ 224569 w 368585"/>
              <a:gd name="connsiteY1" fmla="*/ 72008 h 288032"/>
              <a:gd name="connsiteX2" fmla="*/ 224569 w 368585"/>
              <a:gd name="connsiteY2" fmla="*/ 0 h 288032"/>
              <a:gd name="connsiteX3" fmla="*/ 368585 w 368585"/>
              <a:gd name="connsiteY3" fmla="*/ 144016 h 288032"/>
              <a:gd name="connsiteX4" fmla="*/ 224569 w 368585"/>
              <a:gd name="connsiteY4" fmla="*/ 288032 h 288032"/>
              <a:gd name="connsiteX5" fmla="*/ 224569 w 368585"/>
              <a:gd name="connsiteY5" fmla="*/ 216024 h 288032"/>
              <a:gd name="connsiteX6" fmla="*/ 0 w 368585"/>
              <a:gd name="connsiteY6" fmla="*/ 154112 h 288032"/>
              <a:gd name="connsiteX7" fmla="*/ 0 w 368585"/>
              <a:gd name="connsiteY7" fmla="*/ 138682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585" h="288032">
                <a:moveTo>
                  <a:pt x="0" y="138682"/>
                </a:moveTo>
                <a:lnTo>
                  <a:pt x="224569" y="72008"/>
                </a:lnTo>
                <a:lnTo>
                  <a:pt x="224569" y="0"/>
                </a:lnTo>
                <a:lnTo>
                  <a:pt x="368585" y="144016"/>
                </a:lnTo>
                <a:lnTo>
                  <a:pt x="224569" y="288032"/>
                </a:lnTo>
                <a:lnTo>
                  <a:pt x="224569" y="216024"/>
                </a:lnTo>
                <a:lnTo>
                  <a:pt x="0" y="154112"/>
                </a:lnTo>
                <a:lnTo>
                  <a:pt x="0" y="138682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/>
            <a:endParaRPr lang="es-ES" sz="800" b="1">
              <a:solidFill>
                <a:schemeClr val="dk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Freeform 14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1276348" y="3776564"/>
            <a:ext cx="1051949" cy="1128600"/>
          </a:xfrm>
          <a:custGeom>
            <a:avLst/>
            <a:gdLst>
              <a:gd name="T0" fmla="*/ 221397005 w 1385"/>
              <a:gd name="T1" fmla="*/ 0 h 2037"/>
              <a:gd name="T2" fmla="*/ 0 w 1385"/>
              <a:gd name="T3" fmla="*/ 167841417 h 2037"/>
              <a:gd name="T4" fmla="*/ 221397005 w 1385"/>
              <a:gd name="T5" fmla="*/ 336890479 h 2037"/>
              <a:gd name="T6" fmla="*/ 221397005 w 1385"/>
              <a:gd name="T7" fmla="*/ 243309394 h 2037"/>
              <a:gd name="T8" fmla="*/ 260525339 w 1385"/>
              <a:gd name="T9" fmla="*/ 245724685 h 2037"/>
              <a:gd name="T10" fmla="*/ 299158920 w 1385"/>
              <a:gd name="T11" fmla="*/ 250252533 h 2037"/>
              <a:gd name="T12" fmla="*/ 335810678 w 1385"/>
              <a:gd name="T13" fmla="*/ 257195673 h 2037"/>
              <a:gd name="T14" fmla="*/ 372957980 w 1385"/>
              <a:gd name="T15" fmla="*/ 266553555 h 2037"/>
              <a:gd name="T16" fmla="*/ 408124075 w 1385"/>
              <a:gd name="T17" fmla="*/ 277421269 h 2037"/>
              <a:gd name="T18" fmla="*/ 442794715 w 1385"/>
              <a:gd name="T19" fmla="*/ 291910890 h 2037"/>
              <a:gd name="T20" fmla="*/ 475978987 w 1385"/>
              <a:gd name="T21" fmla="*/ 307608638 h 2037"/>
              <a:gd name="T22" fmla="*/ 506191932 w 1385"/>
              <a:gd name="T23" fmla="*/ 325418942 h 2037"/>
              <a:gd name="T24" fmla="*/ 535414670 w 1385"/>
              <a:gd name="T25" fmla="*/ 345040715 h 2037"/>
              <a:gd name="T26" fmla="*/ 563151041 w 1385"/>
              <a:gd name="T27" fmla="*/ 366473957 h 2037"/>
              <a:gd name="T28" fmla="*/ 587420629 w 1385"/>
              <a:gd name="T29" fmla="*/ 389415932 h 2037"/>
              <a:gd name="T30" fmla="*/ 610204554 w 1385"/>
              <a:gd name="T31" fmla="*/ 414169376 h 2037"/>
              <a:gd name="T32" fmla="*/ 629520993 w 1385"/>
              <a:gd name="T33" fmla="*/ 440130465 h 2037"/>
              <a:gd name="T34" fmla="*/ 645370649 w 1385"/>
              <a:gd name="T35" fmla="*/ 467903024 h 2037"/>
              <a:gd name="T36" fmla="*/ 659733938 w 1385"/>
              <a:gd name="T37" fmla="*/ 496278856 h 2037"/>
              <a:gd name="T38" fmla="*/ 671125901 w 1385"/>
              <a:gd name="T39" fmla="*/ 524956874 h 2037"/>
              <a:gd name="T40" fmla="*/ 679545833 w 1385"/>
              <a:gd name="T41" fmla="*/ 554540351 h 2037"/>
              <a:gd name="T42" fmla="*/ 684003527 w 1385"/>
              <a:gd name="T43" fmla="*/ 584426153 h 2037"/>
              <a:gd name="T44" fmla="*/ 685984646 w 1385"/>
              <a:gd name="T45" fmla="*/ 614915090 h 2037"/>
              <a:gd name="T46" fmla="*/ 684993734 w 1385"/>
              <a:gd name="T47" fmla="*/ 579293932 h 2037"/>
              <a:gd name="T48" fmla="*/ 682517863 w 1385"/>
              <a:gd name="T49" fmla="*/ 543371001 h 2037"/>
              <a:gd name="T50" fmla="*/ 677564714 w 1385"/>
              <a:gd name="T51" fmla="*/ 508957489 h 2037"/>
              <a:gd name="T52" fmla="*/ 669144782 w 1385"/>
              <a:gd name="T53" fmla="*/ 473638517 h 2037"/>
              <a:gd name="T54" fmla="*/ 659733938 w 1385"/>
              <a:gd name="T55" fmla="*/ 440130465 h 2037"/>
              <a:gd name="T56" fmla="*/ 648341976 w 1385"/>
              <a:gd name="T57" fmla="*/ 407226785 h 2037"/>
              <a:gd name="T58" fmla="*/ 633978687 w 1385"/>
              <a:gd name="T59" fmla="*/ 374322556 h 2037"/>
              <a:gd name="T60" fmla="*/ 619119942 w 1385"/>
              <a:gd name="T61" fmla="*/ 343229796 h 2037"/>
              <a:gd name="T62" fmla="*/ 600793711 w 1385"/>
              <a:gd name="T63" fmla="*/ 313947955 h 2037"/>
              <a:gd name="T64" fmla="*/ 582962935 w 1385"/>
              <a:gd name="T65" fmla="*/ 284968231 h 2037"/>
              <a:gd name="T66" fmla="*/ 562160833 w 1385"/>
              <a:gd name="T67" fmla="*/ 257799496 h 2037"/>
              <a:gd name="T68" fmla="*/ 539376908 w 1385"/>
              <a:gd name="T69" fmla="*/ 232442229 h 2037"/>
              <a:gd name="T70" fmla="*/ 516593687 w 1385"/>
              <a:gd name="T71" fmla="*/ 209499705 h 2037"/>
              <a:gd name="T72" fmla="*/ 491333188 w 1385"/>
              <a:gd name="T73" fmla="*/ 186859367 h 2037"/>
              <a:gd name="T74" fmla="*/ 464587728 w 1385"/>
              <a:gd name="T75" fmla="*/ 167237594 h 2037"/>
              <a:gd name="T76" fmla="*/ 436355902 w 1385"/>
              <a:gd name="T77" fmla="*/ 149427290 h 2037"/>
              <a:gd name="T78" fmla="*/ 407133164 w 1385"/>
              <a:gd name="T79" fmla="*/ 133125684 h 2037"/>
              <a:gd name="T80" fmla="*/ 378405882 w 1385"/>
              <a:gd name="T81" fmla="*/ 119541591 h 2037"/>
              <a:gd name="T82" fmla="*/ 348192848 w 1385"/>
              <a:gd name="T83" fmla="*/ 108372241 h 2037"/>
              <a:gd name="T84" fmla="*/ 316988991 w 1385"/>
              <a:gd name="T85" fmla="*/ 99315995 h 2037"/>
              <a:gd name="T86" fmla="*/ 285785838 w 1385"/>
              <a:gd name="T87" fmla="*/ 92976679 h 2037"/>
              <a:gd name="T88" fmla="*/ 254581981 w 1385"/>
              <a:gd name="T89" fmla="*/ 87543371 h 2037"/>
              <a:gd name="T90" fmla="*/ 221397005 w 1385"/>
              <a:gd name="T91" fmla="*/ 85430266 h 2037"/>
              <a:gd name="T92" fmla="*/ 221397005 w 1385"/>
              <a:gd name="T93" fmla="*/ 0 h 203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385"/>
              <a:gd name="T142" fmla="*/ 0 h 2037"/>
              <a:gd name="T143" fmla="*/ 1385 w 1385"/>
              <a:gd name="T144" fmla="*/ 2037 h 203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385" h="2037">
                <a:moveTo>
                  <a:pt x="447" y="0"/>
                </a:moveTo>
                <a:lnTo>
                  <a:pt x="0" y="556"/>
                </a:lnTo>
                <a:lnTo>
                  <a:pt x="447" y="1116"/>
                </a:lnTo>
                <a:lnTo>
                  <a:pt x="447" y="806"/>
                </a:lnTo>
                <a:lnTo>
                  <a:pt x="526" y="814"/>
                </a:lnTo>
                <a:lnTo>
                  <a:pt x="604" y="829"/>
                </a:lnTo>
                <a:lnTo>
                  <a:pt x="678" y="852"/>
                </a:lnTo>
                <a:lnTo>
                  <a:pt x="753" y="883"/>
                </a:lnTo>
                <a:lnTo>
                  <a:pt x="824" y="919"/>
                </a:lnTo>
                <a:lnTo>
                  <a:pt x="894" y="967"/>
                </a:lnTo>
                <a:lnTo>
                  <a:pt x="961" y="1019"/>
                </a:lnTo>
                <a:lnTo>
                  <a:pt x="1022" y="1078"/>
                </a:lnTo>
                <a:lnTo>
                  <a:pt x="1081" y="1143"/>
                </a:lnTo>
                <a:lnTo>
                  <a:pt x="1137" y="1214"/>
                </a:lnTo>
                <a:lnTo>
                  <a:pt x="1186" y="1290"/>
                </a:lnTo>
                <a:lnTo>
                  <a:pt x="1232" y="1372"/>
                </a:lnTo>
                <a:lnTo>
                  <a:pt x="1271" y="1458"/>
                </a:lnTo>
                <a:lnTo>
                  <a:pt x="1303" y="1550"/>
                </a:lnTo>
                <a:lnTo>
                  <a:pt x="1332" y="1644"/>
                </a:lnTo>
                <a:lnTo>
                  <a:pt x="1355" y="1739"/>
                </a:lnTo>
                <a:lnTo>
                  <a:pt x="1372" y="1837"/>
                </a:lnTo>
                <a:lnTo>
                  <a:pt x="1381" y="1936"/>
                </a:lnTo>
                <a:lnTo>
                  <a:pt x="1385" y="2037"/>
                </a:lnTo>
                <a:lnTo>
                  <a:pt x="1383" y="1919"/>
                </a:lnTo>
                <a:lnTo>
                  <a:pt x="1378" y="1800"/>
                </a:lnTo>
                <a:lnTo>
                  <a:pt x="1368" y="1686"/>
                </a:lnTo>
                <a:lnTo>
                  <a:pt x="1351" y="1569"/>
                </a:lnTo>
                <a:lnTo>
                  <a:pt x="1332" y="1458"/>
                </a:lnTo>
                <a:lnTo>
                  <a:pt x="1309" y="1349"/>
                </a:lnTo>
                <a:lnTo>
                  <a:pt x="1280" y="1240"/>
                </a:lnTo>
                <a:lnTo>
                  <a:pt x="1250" y="1137"/>
                </a:lnTo>
                <a:lnTo>
                  <a:pt x="1213" y="1040"/>
                </a:lnTo>
                <a:lnTo>
                  <a:pt x="1177" y="944"/>
                </a:lnTo>
                <a:lnTo>
                  <a:pt x="1135" y="854"/>
                </a:lnTo>
                <a:lnTo>
                  <a:pt x="1089" y="770"/>
                </a:lnTo>
                <a:lnTo>
                  <a:pt x="1043" y="694"/>
                </a:lnTo>
                <a:lnTo>
                  <a:pt x="992" y="619"/>
                </a:lnTo>
                <a:lnTo>
                  <a:pt x="938" y="554"/>
                </a:lnTo>
                <a:lnTo>
                  <a:pt x="881" y="495"/>
                </a:lnTo>
                <a:lnTo>
                  <a:pt x="822" y="441"/>
                </a:lnTo>
                <a:lnTo>
                  <a:pt x="764" y="396"/>
                </a:lnTo>
                <a:lnTo>
                  <a:pt x="703" y="359"/>
                </a:lnTo>
                <a:lnTo>
                  <a:pt x="640" y="329"/>
                </a:lnTo>
                <a:lnTo>
                  <a:pt x="577" y="308"/>
                </a:lnTo>
                <a:lnTo>
                  <a:pt x="514" y="290"/>
                </a:lnTo>
                <a:lnTo>
                  <a:pt x="447" y="283"/>
                </a:lnTo>
                <a:lnTo>
                  <a:pt x="447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/>
            <a:endParaRPr lang="es-ES" sz="800" b="1" noProof="0">
              <a:solidFill>
                <a:schemeClr val="dk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Freeform 15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 flipV="1">
            <a:off x="1276348" y="2096852"/>
            <a:ext cx="1036637" cy="1046300"/>
          </a:xfrm>
          <a:custGeom>
            <a:avLst/>
            <a:gdLst>
              <a:gd name="T0" fmla="*/ 221397005 w 1385"/>
              <a:gd name="T1" fmla="*/ 0 h 2037"/>
              <a:gd name="T2" fmla="*/ 0 w 1385"/>
              <a:gd name="T3" fmla="*/ 141360931 h 2037"/>
              <a:gd name="T4" fmla="*/ 221397005 w 1385"/>
              <a:gd name="T5" fmla="*/ 283738890 h 2037"/>
              <a:gd name="T6" fmla="*/ 221397005 w 1385"/>
              <a:gd name="T7" fmla="*/ 204922419 h 2037"/>
              <a:gd name="T8" fmla="*/ 260525339 w 1385"/>
              <a:gd name="T9" fmla="*/ 206956476 h 2037"/>
              <a:gd name="T10" fmla="*/ 299158920 w 1385"/>
              <a:gd name="T11" fmla="*/ 210769953 h 2037"/>
              <a:gd name="T12" fmla="*/ 335810678 w 1385"/>
              <a:gd name="T13" fmla="*/ 216617992 h 2037"/>
              <a:gd name="T14" fmla="*/ 372957980 w 1385"/>
              <a:gd name="T15" fmla="*/ 224499582 h 2037"/>
              <a:gd name="T16" fmla="*/ 408124075 w 1385"/>
              <a:gd name="T17" fmla="*/ 233652331 h 2037"/>
              <a:gd name="T18" fmla="*/ 442794715 w 1385"/>
              <a:gd name="T19" fmla="*/ 245856165 h 2037"/>
              <a:gd name="T20" fmla="*/ 475978987 w 1385"/>
              <a:gd name="T21" fmla="*/ 259077028 h 2037"/>
              <a:gd name="T22" fmla="*/ 506191932 w 1385"/>
              <a:gd name="T23" fmla="*/ 274077374 h 2037"/>
              <a:gd name="T24" fmla="*/ 535414670 w 1385"/>
              <a:gd name="T25" fmla="*/ 290603452 h 2037"/>
              <a:gd name="T26" fmla="*/ 563151041 w 1385"/>
              <a:gd name="T27" fmla="*/ 308654820 h 2037"/>
              <a:gd name="T28" fmla="*/ 587420629 w 1385"/>
              <a:gd name="T29" fmla="*/ 327977851 h 2037"/>
              <a:gd name="T30" fmla="*/ 610204554 w 1385"/>
              <a:gd name="T31" fmla="*/ 348825669 h 2037"/>
              <a:gd name="T32" fmla="*/ 629520993 w 1385"/>
              <a:gd name="T33" fmla="*/ 370691018 h 2037"/>
              <a:gd name="T34" fmla="*/ 645370649 w 1385"/>
              <a:gd name="T35" fmla="*/ 394081658 h 2037"/>
              <a:gd name="T36" fmla="*/ 659733938 w 1385"/>
              <a:gd name="T37" fmla="*/ 417980560 h 2037"/>
              <a:gd name="T38" fmla="*/ 671125901 w 1385"/>
              <a:gd name="T39" fmla="*/ 442134097 h 2037"/>
              <a:gd name="T40" fmla="*/ 679545833 w 1385"/>
              <a:gd name="T41" fmla="*/ 467050027 h 2037"/>
              <a:gd name="T42" fmla="*/ 684003527 w 1385"/>
              <a:gd name="T43" fmla="*/ 492220593 h 2037"/>
              <a:gd name="T44" fmla="*/ 685984646 w 1385"/>
              <a:gd name="T45" fmla="*/ 517899420 h 2037"/>
              <a:gd name="T46" fmla="*/ 684993734 w 1385"/>
              <a:gd name="T47" fmla="*/ 487898349 h 2037"/>
              <a:gd name="T48" fmla="*/ 682517863 w 1385"/>
              <a:gd name="T49" fmla="*/ 457643147 h 2037"/>
              <a:gd name="T50" fmla="*/ 677564714 w 1385"/>
              <a:gd name="T51" fmla="*/ 428659104 h 2037"/>
              <a:gd name="T52" fmla="*/ 669144782 w 1385"/>
              <a:gd name="T53" fmla="*/ 398912164 h 2037"/>
              <a:gd name="T54" fmla="*/ 659733938 w 1385"/>
              <a:gd name="T55" fmla="*/ 370691018 h 2037"/>
              <a:gd name="T56" fmla="*/ 648341976 w 1385"/>
              <a:gd name="T57" fmla="*/ 342978135 h 2037"/>
              <a:gd name="T58" fmla="*/ 633978687 w 1385"/>
              <a:gd name="T59" fmla="*/ 315265251 h 2037"/>
              <a:gd name="T60" fmla="*/ 619119942 w 1385"/>
              <a:gd name="T61" fmla="*/ 289078162 h 2037"/>
              <a:gd name="T62" fmla="*/ 600793711 w 1385"/>
              <a:gd name="T63" fmla="*/ 264416363 h 2037"/>
              <a:gd name="T64" fmla="*/ 582962935 w 1385"/>
              <a:gd name="T65" fmla="*/ 240008631 h 2037"/>
              <a:gd name="T66" fmla="*/ 562160833 w 1385"/>
              <a:gd name="T67" fmla="*/ 217126254 h 2037"/>
              <a:gd name="T68" fmla="*/ 539376908 w 1385"/>
              <a:gd name="T69" fmla="*/ 195769670 h 2037"/>
              <a:gd name="T70" fmla="*/ 516593687 w 1385"/>
              <a:gd name="T71" fmla="*/ 176446639 h 2037"/>
              <a:gd name="T72" fmla="*/ 491333188 w 1385"/>
              <a:gd name="T73" fmla="*/ 157378242 h 2037"/>
              <a:gd name="T74" fmla="*/ 464587728 w 1385"/>
              <a:gd name="T75" fmla="*/ 140852669 h 2037"/>
              <a:gd name="T76" fmla="*/ 436355902 w 1385"/>
              <a:gd name="T77" fmla="*/ 125851850 h 2037"/>
              <a:gd name="T78" fmla="*/ 407133164 w 1385"/>
              <a:gd name="T79" fmla="*/ 112122725 h 2037"/>
              <a:gd name="T80" fmla="*/ 378405882 w 1385"/>
              <a:gd name="T81" fmla="*/ 100681284 h 2037"/>
              <a:gd name="T82" fmla="*/ 348192848 w 1385"/>
              <a:gd name="T83" fmla="*/ 91274404 h 2037"/>
              <a:gd name="T84" fmla="*/ 316988991 w 1385"/>
              <a:gd name="T85" fmla="*/ 83646945 h 2037"/>
              <a:gd name="T86" fmla="*/ 285785838 w 1385"/>
              <a:gd name="T87" fmla="*/ 78307673 h 2037"/>
              <a:gd name="T88" fmla="*/ 254581981 w 1385"/>
              <a:gd name="T89" fmla="*/ 73731298 h 2037"/>
              <a:gd name="T90" fmla="*/ 221397005 w 1385"/>
              <a:gd name="T91" fmla="*/ 71951877 h 2037"/>
              <a:gd name="T92" fmla="*/ 221397005 w 1385"/>
              <a:gd name="T93" fmla="*/ 0 h 203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385"/>
              <a:gd name="T142" fmla="*/ 0 h 2037"/>
              <a:gd name="T143" fmla="*/ 1385 w 1385"/>
              <a:gd name="T144" fmla="*/ 2037 h 203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385" h="2037">
                <a:moveTo>
                  <a:pt x="447" y="0"/>
                </a:moveTo>
                <a:lnTo>
                  <a:pt x="0" y="556"/>
                </a:lnTo>
                <a:lnTo>
                  <a:pt x="447" y="1116"/>
                </a:lnTo>
                <a:lnTo>
                  <a:pt x="447" y="806"/>
                </a:lnTo>
                <a:lnTo>
                  <a:pt x="526" y="814"/>
                </a:lnTo>
                <a:lnTo>
                  <a:pt x="604" y="829"/>
                </a:lnTo>
                <a:lnTo>
                  <a:pt x="678" y="852"/>
                </a:lnTo>
                <a:lnTo>
                  <a:pt x="753" y="883"/>
                </a:lnTo>
                <a:lnTo>
                  <a:pt x="824" y="919"/>
                </a:lnTo>
                <a:lnTo>
                  <a:pt x="894" y="967"/>
                </a:lnTo>
                <a:lnTo>
                  <a:pt x="961" y="1019"/>
                </a:lnTo>
                <a:lnTo>
                  <a:pt x="1022" y="1078"/>
                </a:lnTo>
                <a:lnTo>
                  <a:pt x="1081" y="1143"/>
                </a:lnTo>
                <a:lnTo>
                  <a:pt x="1137" y="1214"/>
                </a:lnTo>
                <a:lnTo>
                  <a:pt x="1186" y="1290"/>
                </a:lnTo>
                <a:lnTo>
                  <a:pt x="1232" y="1372"/>
                </a:lnTo>
                <a:lnTo>
                  <a:pt x="1271" y="1458"/>
                </a:lnTo>
                <a:lnTo>
                  <a:pt x="1303" y="1550"/>
                </a:lnTo>
                <a:lnTo>
                  <a:pt x="1332" y="1644"/>
                </a:lnTo>
                <a:lnTo>
                  <a:pt x="1355" y="1739"/>
                </a:lnTo>
                <a:lnTo>
                  <a:pt x="1372" y="1837"/>
                </a:lnTo>
                <a:lnTo>
                  <a:pt x="1381" y="1936"/>
                </a:lnTo>
                <a:lnTo>
                  <a:pt x="1385" y="2037"/>
                </a:lnTo>
                <a:lnTo>
                  <a:pt x="1383" y="1919"/>
                </a:lnTo>
                <a:lnTo>
                  <a:pt x="1378" y="1800"/>
                </a:lnTo>
                <a:lnTo>
                  <a:pt x="1368" y="1686"/>
                </a:lnTo>
                <a:lnTo>
                  <a:pt x="1351" y="1569"/>
                </a:lnTo>
                <a:lnTo>
                  <a:pt x="1332" y="1458"/>
                </a:lnTo>
                <a:lnTo>
                  <a:pt x="1309" y="1349"/>
                </a:lnTo>
                <a:lnTo>
                  <a:pt x="1280" y="1240"/>
                </a:lnTo>
                <a:lnTo>
                  <a:pt x="1250" y="1137"/>
                </a:lnTo>
                <a:lnTo>
                  <a:pt x="1213" y="1040"/>
                </a:lnTo>
                <a:lnTo>
                  <a:pt x="1177" y="944"/>
                </a:lnTo>
                <a:lnTo>
                  <a:pt x="1135" y="854"/>
                </a:lnTo>
                <a:lnTo>
                  <a:pt x="1089" y="770"/>
                </a:lnTo>
                <a:lnTo>
                  <a:pt x="1043" y="694"/>
                </a:lnTo>
                <a:lnTo>
                  <a:pt x="992" y="619"/>
                </a:lnTo>
                <a:lnTo>
                  <a:pt x="938" y="554"/>
                </a:lnTo>
                <a:lnTo>
                  <a:pt x="881" y="495"/>
                </a:lnTo>
                <a:lnTo>
                  <a:pt x="822" y="441"/>
                </a:lnTo>
                <a:lnTo>
                  <a:pt x="764" y="396"/>
                </a:lnTo>
                <a:lnTo>
                  <a:pt x="703" y="359"/>
                </a:lnTo>
                <a:lnTo>
                  <a:pt x="640" y="329"/>
                </a:lnTo>
                <a:lnTo>
                  <a:pt x="577" y="308"/>
                </a:lnTo>
                <a:lnTo>
                  <a:pt x="514" y="290"/>
                </a:lnTo>
                <a:lnTo>
                  <a:pt x="447" y="283"/>
                </a:lnTo>
                <a:lnTo>
                  <a:pt x="447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/>
            <a:endParaRPr lang="es-ES" sz="800" b="1" noProof="0">
              <a:solidFill>
                <a:schemeClr val="dk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AutoShap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1502" y="3012976"/>
            <a:ext cx="1622425" cy="9334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/>
            <a:endParaRPr lang="es-ES" sz="1200" b="1" noProof="0" dirty="0">
              <a:solidFill>
                <a:schemeClr val="tx1"/>
              </a:solidFill>
              <a:latin typeface="+mn-lt"/>
              <a:ea typeface="ＭＳ Ｐゴシック" pitchFamily="-112" charset="-128"/>
              <a:cs typeface="ＭＳ Ｐゴシック" pitchFamily="-112" charset="-128"/>
              <a:sym typeface="Wingdings" pitchFamily="2" charset="2"/>
            </a:endParaRPr>
          </a:p>
        </p:txBody>
      </p:sp>
      <p:sp>
        <p:nvSpPr>
          <p:cNvPr id="8" name="AutoShape 2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5400000">
            <a:off x="5414347" y="4657023"/>
            <a:ext cx="352069" cy="992187"/>
          </a:xfrm>
          <a:prstGeom prst="rightArrow">
            <a:avLst>
              <a:gd name="adj1" fmla="val 48565"/>
              <a:gd name="adj2" fmla="val 5963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eaLnBrk="0" hangingPunct="0"/>
            <a:endParaRPr lang="es-ES" sz="800" b="1" noProof="0">
              <a:solidFill>
                <a:schemeClr val="dk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9" name="AutoShape 2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12988" y="5373304"/>
            <a:ext cx="6480175" cy="792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/>
            <a:endParaRPr lang="es-ES" sz="1400" b="1" noProof="0" dirty="0">
              <a:solidFill>
                <a:schemeClr val="tx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0" name="AutoShape 1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27275" y="1988840"/>
            <a:ext cx="6480175" cy="8280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/>
            <a:endParaRPr lang="ca-ES" sz="1200" b="1" dirty="0">
              <a:solidFill>
                <a:schemeClr val="lt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AutoShape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27275" y="4149080"/>
            <a:ext cx="6480175" cy="8280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/>
            <a:endParaRPr lang="es-ES" sz="1200" b="1" noProof="0" dirty="0">
              <a:solidFill>
                <a:schemeClr val="lt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2" name="AutoShape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28300" y="3069736"/>
            <a:ext cx="6480175" cy="828000"/>
          </a:xfrm>
          <a:prstGeom prst="roundRect">
            <a:avLst>
              <a:gd name="adj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hangingPunct="0"/>
            <a:endParaRPr lang="ca-ES" sz="1200" b="1">
              <a:solidFill>
                <a:schemeClr val="lt1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3" name="28 Marcador de texto"/>
          <p:cNvSpPr txBox="1">
            <a:spLocks/>
          </p:cNvSpPr>
          <p:nvPr/>
        </p:nvSpPr>
        <p:spPr>
          <a:xfrm>
            <a:off x="331502" y="3012976"/>
            <a:ext cx="1618497" cy="933449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Objectius de la base de dades per a  la Comunitat Europea</a:t>
            </a:r>
            <a:endParaRPr lang="ca-ES" dirty="0" smtClean="0"/>
          </a:p>
        </p:txBody>
      </p:sp>
      <p:sp>
        <p:nvSpPr>
          <p:cNvPr id="14" name="30 Marcador de texto"/>
          <p:cNvSpPr txBox="1">
            <a:spLocks/>
          </p:cNvSpPr>
          <p:nvPr/>
        </p:nvSpPr>
        <p:spPr>
          <a:xfrm>
            <a:off x="2324708" y="1989155"/>
            <a:ext cx="6464300" cy="8280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mtClean="0"/>
              <a:t>Gestionar l’execució del projecte i definir una planificació per arribar a la data desitjada</a:t>
            </a:r>
            <a:endParaRPr lang="ca-ES" smtClean="0"/>
          </a:p>
        </p:txBody>
      </p:sp>
      <p:sp>
        <p:nvSpPr>
          <p:cNvPr id="15" name="30 Marcador de texto"/>
          <p:cNvSpPr txBox="1">
            <a:spLocks/>
          </p:cNvSpPr>
          <p:nvPr/>
        </p:nvSpPr>
        <p:spPr>
          <a:xfrm>
            <a:off x="2324708" y="3068960"/>
            <a:ext cx="6464300" cy="8280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Generació de la base de dades que doni suport a les votacions Europees</a:t>
            </a:r>
            <a:endParaRPr lang="ca-ES" dirty="0" smtClean="0"/>
          </a:p>
        </p:txBody>
      </p:sp>
      <p:sp>
        <p:nvSpPr>
          <p:cNvPr id="16" name="30 Marcador de texto"/>
          <p:cNvSpPr txBox="1">
            <a:spLocks/>
          </p:cNvSpPr>
          <p:nvPr/>
        </p:nvSpPr>
        <p:spPr>
          <a:xfrm>
            <a:off x="2324708" y="4151048"/>
            <a:ext cx="6464300" cy="8280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Disposar d’un mòdul estadístic</a:t>
            </a:r>
            <a:endParaRPr lang="ca-ES" dirty="0" smtClean="0"/>
          </a:p>
        </p:txBody>
      </p:sp>
      <p:sp>
        <p:nvSpPr>
          <p:cNvPr id="17" name="30 Marcador de texto"/>
          <p:cNvSpPr txBox="1">
            <a:spLocks/>
          </p:cNvSpPr>
          <p:nvPr/>
        </p:nvSpPr>
        <p:spPr>
          <a:xfrm>
            <a:off x="2324708" y="5373216"/>
            <a:ext cx="6464300" cy="79208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dirty="0" smtClean="0"/>
              <a:t>Definir un sistema que permeti oferir una base de dades per a suportar unes eleccions Europees online</a:t>
            </a:r>
            <a:endParaRPr lang="ca-ES" dirty="0" smtClean="0"/>
          </a:p>
        </p:txBody>
      </p:sp>
    </p:spTree>
    <p:extLst>
      <p:ext uri="{BB962C8B-B14F-4D97-AF65-F5344CB8AC3E}">
        <p14:creationId xmlns:p14="http://schemas.microsoft.com/office/powerpoint/2010/main" val="388898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2312491" y="2620963"/>
            <a:ext cx="1395413" cy="635000"/>
          </a:xfrm>
        </p:spPr>
        <p:txBody>
          <a:bodyPr/>
          <a:lstStyle/>
          <a:p>
            <a:pPr marL="114300" indent="0">
              <a:buNone/>
            </a:pPr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4355976" y="2388667"/>
            <a:ext cx="4237037" cy="1976437"/>
          </a:xfrm>
        </p:spPr>
        <p:txBody>
          <a:bodyPr>
            <a:normAutofit fontScale="92500" lnSpcReduction="10000"/>
          </a:bodyPr>
          <a:lstStyle/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Introducció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Objectius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1" dirty="0" smtClean="0">
                <a:solidFill>
                  <a:schemeClr val="accent1"/>
                </a:solidFill>
              </a:rPr>
              <a:t>Enfocament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Planificació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Desenvolupament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contingència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b="0" dirty="0" smtClean="0">
                <a:solidFill>
                  <a:schemeClr val="accent1"/>
                </a:solidFill>
              </a:rPr>
              <a:t>Pla de proves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Valoració econòmica</a:t>
            </a:r>
          </a:p>
          <a:p>
            <a:pPr marL="0" indent="0" defTabSz="915988">
              <a:spcBef>
                <a:spcPct val="30000"/>
              </a:spcBef>
              <a:buNone/>
            </a:pPr>
            <a:r>
              <a:rPr lang="ca-ES" sz="1200" dirty="0" smtClean="0">
                <a:solidFill>
                  <a:schemeClr val="accent1"/>
                </a:solidFill>
              </a:rPr>
              <a:t>Conclusions</a:t>
            </a:r>
          </a:p>
          <a:p>
            <a:pPr marL="0" indent="0" defTabSz="915988">
              <a:spcBef>
                <a:spcPct val="30000"/>
              </a:spcBef>
              <a:buNone/>
            </a:pPr>
            <a:endParaRPr lang="ca-ES" sz="1200" b="0" dirty="0" smtClean="0">
              <a:solidFill>
                <a:schemeClr val="accent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139952" y="2348880"/>
            <a:ext cx="0" cy="20162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Enfocament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L’execució del projecte consisteix en 4 fases que s’executaran de forma seqüencial en les que es generarà una documentació que s’entregarà al final de cadascuna de les fases.</a:t>
            </a:r>
          </a:p>
          <a:p>
            <a:endParaRPr lang="ca-ES" dirty="0" smtClean="0"/>
          </a:p>
          <a:p>
            <a:r>
              <a:rPr lang="ca-ES" dirty="0" smtClean="0"/>
              <a:t>Les 4 fases són:</a:t>
            </a:r>
          </a:p>
          <a:p>
            <a:pPr lvl="1"/>
            <a:r>
              <a:rPr lang="ca-ES" dirty="0" smtClean="0"/>
              <a:t>Fase inicial</a:t>
            </a:r>
          </a:p>
          <a:p>
            <a:pPr lvl="1"/>
            <a:r>
              <a:rPr lang="ca-ES" dirty="0" smtClean="0"/>
              <a:t>Fase desenvolupament bàsic</a:t>
            </a:r>
          </a:p>
          <a:p>
            <a:pPr lvl="1"/>
            <a:r>
              <a:rPr lang="ca-ES" dirty="0" smtClean="0"/>
              <a:t>Fase desenvolupament estadístic</a:t>
            </a:r>
          </a:p>
          <a:p>
            <a:pPr lvl="1"/>
            <a:r>
              <a:rPr lang="ca-ES" dirty="0" smtClean="0"/>
              <a:t>Fase tancament de treball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6928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Enfocament. Fase I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En aquesta primera fase es defineix la gestió que es durà a terme durant el desenvolupament del projecte.</a:t>
            </a:r>
          </a:p>
          <a:p>
            <a:pPr marL="114300" indent="0">
              <a:buNone/>
            </a:pPr>
            <a:endParaRPr lang="ca-ES" dirty="0" smtClean="0"/>
          </a:p>
          <a:p>
            <a:r>
              <a:rPr lang="ca-ES" dirty="0" smtClean="0"/>
              <a:t>Aquesta gestió inclou la definició de:</a:t>
            </a:r>
          </a:p>
          <a:p>
            <a:pPr lvl="1"/>
            <a:r>
              <a:rPr lang="ca-ES" dirty="0" smtClean="0"/>
              <a:t>Planificació del projecte</a:t>
            </a:r>
          </a:p>
          <a:p>
            <a:pPr lvl="1"/>
            <a:r>
              <a:rPr lang="ca-ES" dirty="0" smtClean="0"/>
              <a:t>Valoració econòmica</a:t>
            </a:r>
          </a:p>
          <a:p>
            <a:pPr lvl="1"/>
            <a:r>
              <a:rPr lang="ca-ES" dirty="0" smtClean="0"/>
              <a:t>Pla de riscos</a:t>
            </a:r>
          </a:p>
          <a:p>
            <a:pPr lvl="1"/>
            <a:r>
              <a:rPr lang="ca-ES" dirty="0" smtClean="0"/>
              <a:t>Recursos emprats</a:t>
            </a:r>
          </a:p>
          <a:p>
            <a:pPr lvl="1"/>
            <a:endParaRPr lang="ca-ES" dirty="0" smtClean="0"/>
          </a:p>
          <a:p>
            <a:r>
              <a:rPr lang="ca-ES" dirty="0"/>
              <a:t>La duració d’aquesta fase és de 10 dies</a:t>
            </a:r>
            <a:r>
              <a:rPr lang="ca-ES" dirty="0" smtClean="0"/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0364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zDX5ANkS6K7ZXZ7GZB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2MbUm0HIvxgJp9bv3yVX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iNkk0lKjZg3wQMbdMDa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lCkJSl8jq3DsyMt3aOg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8VU5b6XNQZzLcdCr3HZ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hqxgcCcWXqwRupON92m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flJcCgxXDu6DxLGWbtb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9flJcCgxXDu6DxLGWbtbo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116</TotalTime>
  <Words>862</Words>
  <Application>Microsoft Office PowerPoint</Application>
  <PresentationFormat>Presentación en pantalla (4:3)</PresentationFormat>
  <Paragraphs>214</Paragraphs>
  <Slides>25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Boticario</vt:lpstr>
      <vt:lpstr>Disseny i implementació de la base de dades d’un sistema de votació ciutadana a nivell europeu a través d’internet</vt:lpstr>
      <vt:lpstr>Presentación de PowerPoint</vt:lpstr>
      <vt:lpstr>Presentación de PowerPoint</vt:lpstr>
      <vt:lpstr>Introducció</vt:lpstr>
      <vt:lpstr>Presentación de PowerPoint</vt:lpstr>
      <vt:lpstr>Objectius</vt:lpstr>
      <vt:lpstr>Presentación de PowerPoint</vt:lpstr>
      <vt:lpstr>Enfocament</vt:lpstr>
      <vt:lpstr>Enfocament. Fase I</vt:lpstr>
      <vt:lpstr>Enfocament. Fase II</vt:lpstr>
      <vt:lpstr>Enfocament. Fase III</vt:lpstr>
      <vt:lpstr>Enfocament. Fase IV</vt:lpstr>
      <vt:lpstr>Presentación de PowerPoint</vt:lpstr>
      <vt:lpstr>Planificació</vt:lpstr>
      <vt:lpstr>Presentación de PowerPoint</vt:lpstr>
      <vt:lpstr>Desenvolupament</vt:lpstr>
      <vt:lpstr>Presentación de PowerPoint</vt:lpstr>
      <vt:lpstr>Pla de contingència</vt:lpstr>
      <vt:lpstr>Pla de contingència</vt:lpstr>
      <vt:lpstr>Presentación de PowerPoint</vt:lpstr>
      <vt:lpstr>Pla de proves</vt:lpstr>
      <vt:lpstr>Presentación de PowerPoint</vt:lpstr>
      <vt:lpstr>Valoració econòmica</vt:lpstr>
      <vt:lpstr>Presentación de PowerPoint</vt:lpstr>
      <vt:lpstr>Conclusions</vt:lpstr>
    </vt:vector>
  </TitlesOfParts>
  <Company>Everis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i implementació de la base de dades d’un sistema de votació ciutadana a nivell europeu a través d’internet</dc:title>
  <dc:creator>Alejandro Perez Ujaque</dc:creator>
  <cp:lastModifiedBy>Alejandro Perez Ujaque</cp:lastModifiedBy>
  <cp:revision>36</cp:revision>
  <dcterms:created xsi:type="dcterms:W3CDTF">2012-01-14T21:36:59Z</dcterms:created>
  <dcterms:modified xsi:type="dcterms:W3CDTF">2012-01-14T23:33:49Z</dcterms:modified>
</cp:coreProperties>
</file>