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Default Extension="gif" ContentType="image/gif"/>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9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2C49DA-FF72-49FF-BECC-A47AD371B760}" type="doc">
      <dgm:prSet loTypeId="urn:microsoft.com/office/officeart/2005/8/layout/vList3#1" loCatId="list" qsTypeId="urn:microsoft.com/office/officeart/2005/8/quickstyle/3d6" qsCatId="3D" csTypeId="urn:microsoft.com/office/officeart/2005/8/colors/accent1_2" csCatId="accent1" phldr="1"/>
      <dgm:spPr/>
    </dgm:pt>
    <dgm:pt modelId="{646CAB37-6319-46D1-8876-DF2D1DC5E04D}">
      <dgm:prSet phldrT="[Texto]"/>
      <dgm:spPr/>
      <dgm:t>
        <a:bodyPr/>
        <a:lstStyle/>
        <a:p>
          <a:r>
            <a:rPr lang="ca-ES" b="1" noProof="0" dirty="0" smtClean="0">
              <a:effectLst>
                <a:outerShdw blurRad="38100" dist="38100" dir="2700000" algn="tl">
                  <a:srgbClr val="000000">
                    <a:alpha val="43137"/>
                  </a:srgbClr>
                </a:outerShdw>
              </a:effectLst>
            </a:rPr>
            <a:t>Introducció</a:t>
          </a:r>
          <a:endParaRPr lang="ca-ES" b="1" noProof="0" dirty="0">
            <a:effectLst>
              <a:outerShdw blurRad="38100" dist="38100" dir="2700000" algn="tl">
                <a:srgbClr val="000000">
                  <a:alpha val="43137"/>
                </a:srgbClr>
              </a:outerShdw>
            </a:effectLst>
          </a:endParaRPr>
        </a:p>
      </dgm:t>
    </dgm:pt>
    <dgm:pt modelId="{0C64D7ED-48E5-41FB-A729-3B5DC9AC7423}" type="parTrans" cxnId="{013C2326-B34B-4637-9D04-6F14EEBED41F}">
      <dgm:prSet/>
      <dgm:spPr/>
      <dgm:t>
        <a:bodyPr/>
        <a:lstStyle/>
        <a:p>
          <a:endParaRPr lang="es-ES"/>
        </a:p>
      </dgm:t>
    </dgm:pt>
    <dgm:pt modelId="{1BAAF8DE-7D1E-4692-B85D-37E3162B83C9}" type="sibTrans" cxnId="{013C2326-B34B-4637-9D04-6F14EEBED41F}">
      <dgm:prSet/>
      <dgm:spPr/>
      <dgm:t>
        <a:bodyPr/>
        <a:lstStyle/>
        <a:p>
          <a:endParaRPr lang="es-ES"/>
        </a:p>
      </dgm:t>
    </dgm:pt>
    <dgm:pt modelId="{72197A6D-1934-409F-A8B6-4762BCAAEADB}">
      <dgm:prSet phldrT="[Texto]"/>
      <dgm:spPr/>
      <dgm:t>
        <a:bodyPr/>
        <a:lstStyle/>
        <a:p>
          <a:r>
            <a:rPr lang="ca-ES" b="1" noProof="0" dirty="0" smtClean="0">
              <a:effectLst>
                <a:outerShdw blurRad="38100" dist="38100" dir="2700000" algn="tl">
                  <a:srgbClr val="000000">
                    <a:alpha val="43137"/>
                  </a:srgbClr>
                </a:outerShdw>
              </a:effectLst>
            </a:rPr>
            <a:t>Conclusions</a:t>
          </a:r>
          <a:endParaRPr lang="ca-ES" b="1" noProof="0" dirty="0">
            <a:effectLst>
              <a:outerShdw blurRad="38100" dist="38100" dir="2700000" algn="tl">
                <a:srgbClr val="000000">
                  <a:alpha val="43137"/>
                </a:srgbClr>
              </a:outerShdw>
            </a:effectLst>
          </a:endParaRPr>
        </a:p>
      </dgm:t>
    </dgm:pt>
    <dgm:pt modelId="{F9D5DEAE-4545-488F-87E6-27B18A0F4BDB}" type="parTrans" cxnId="{76AD4269-DF10-4F58-BB9B-B11B887445D6}">
      <dgm:prSet/>
      <dgm:spPr/>
      <dgm:t>
        <a:bodyPr/>
        <a:lstStyle/>
        <a:p>
          <a:endParaRPr lang="es-ES"/>
        </a:p>
      </dgm:t>
    </dgm:pt>
    <dgm:pt modelId="{406A42FD-7755-40F5-BA29-8BB8C2DA0A1F}" type="sibTrans" cxnId="{76AD4269-DF10-4F58-BB9B-B11B887445D6}">
      <dgm:prSet/>
      <dgm:spPr/>
      <dgm:t>
        <a:bodyPr/>
        <a:lstStyle/>
        <a:p>
          <a:endParaRPr lang="es-ES"/>
        </a:p>
      </dgm:t>
    </dgm:pt>
    <dgm:pt modelId="{4029A5E2-A9ED-4F4B-83AA-7E4ADDFA9F0E}">
      <dgm:prSet phldrT="[Texto]"/>
      <dgm:spPr/>
      <dgm:t>
        <a:bodyPr/>
        <a:lstStyle/>
        <a:p>
          <a:r>
            <a:rPr lang="ca-ES" b="1" noProof="0" dirty="0" smtClean="0">
              <a:effectLst>
                <a:outerShdw blurRad="38100" dist="38100" dir="2700000" algn="tl">
                  <a:srgbClr val="000000">
                    <a:alpha val="43137"/>
                  </a:srgbClr>
                </a:outerShdw>
              </a:effectLst>
            </a:rPr>
            <a:t>Anàlisi prèvia i planificació</a:t>
          </a:r>
          <a:endParaRPr lang="ca-ES" b="1" noProof="0" dirty="0">
            <a:effectLst>
              <a:outerShdw blurRad="38100" dist="38100" dir="2700000" algn="tl">
                <a:srgbClr val="000000">
                  <a:alpha val="43137"/>
                </a:srgbClr>
              </a:outerShdw>
            </a:effectLst>
          </a:endParaRPr>
        </a:p>
      </dgm:t>
    </dgm:pt>
    <dgm:pt modelId="{AB388540-A6E3-40C0-A173-67565EBADF42}" type="parTrans" cxnId="{7D57E3CD-EE60-4A54-8775-0F2230FAE043}">
      <dgm:prSet/>
      <dgm:spPr/>
      <dgm:t>
        <a:bodyPr/>
        <a:lstStyle/>
        <a:p>
          <a:endParaRPr lang="es-ES"/>
        </a:p>
      </dgm:t>
    </dgm:pt>
    <dgm:pt modelId="{92312C9A-89B1-4DA4-B690-8E712BE263E2}" type="sibTrans" cxnId="{7D57E3CD-EE60-4A54-8775-0F2230FAE043}">
      <dgm:prSet/>
      <dgm:spPr/>
      <dgm:t>
        <a:bodyPr/>
        <a:lstStyle/>
        <a:p>
          <a:endParaRPr lang="es-ES"/>
        </a:p>
      </dgm:t>
    </dgm:pt>
    <dgm:pt modelId="{18F68800-1259-4BC8-90E0-A9DBFF787433}">
      <dgm:prSet phldrT="[Texto]"/>
      <dgm:spPr/>
      <dgm:t>
        <a:bodyPr/>
        <a:lstStyle/>
        <a:p>
          <a:r>
            <a:rPr lang="ca-ES" b="1" noProof="0" dirty="0" smtClean="0">
              <a:effectLst>
                <a:outerShdw blurRad="38100" dist="38100" dir="2700000" algn="tl">
                  <a:srgbClr val="000000">
                    <a:alpha val="43137"/>
                  </a:srgbClr>
                </a:outerShdw>
              </a:effectLst>
            </a:rPr>
            <a:t>Anàlisi de requisits</a:t>
          </a:r>
          <a:endParaRPr lang="ca-ES" b="1" noProof="0" dirty="0">
            <a:effectLst>
              <a:outerShdw blurRad="38100" dist="38100" dir="2700000" algn="tl">
                <a:srgbClr val="000000">
                  <a:alpha val="43137"/>
                </a:srgbClr>
              </a:outerShdw>
            </a:effectLst>
          </a:endParaRPr>
        </a:p>
      </dgm:t>
    </dgm:pt>
    <dgm:pt modelId="{95E989F1-0114-421A-A61D-04BFE602DF4D}" type="parTrans" cxnId="{54EF15B2-4600-44BB-AF72-1C09CF8C9926}">
      <dgm:prSet/>
      <dgm:spPr/>
      <dgm:t>
        <a:bodyPr/>
        <a:lstStyle/>
        <a:p>
          <a:endParaRPr lang="es-ES"/>
        </a:p>
      </dgm:t>
    </dgm:pt>
    <dgm:pt modelId="{96145D60-6166-4B59-BC70-960B126D5C72}" type="sibTrans" cxnId="{54EF15B2-4600-44BB-AF72-1C09CF8C9926}">
      <dgm:prSet/>
      <dgm:spPr/>
      <dgm:t>
        <a:bodyPr/>
        <a:lstStyle/>
        <a:p>
          <a:endParaRPr lang="es-ES"/>
        </a:p>
      </dgm:t>
    </dgm:pt>
    <dgm:pt modelId="{9732EF91-8ADC-47CC-8E7E-F0AE661482D4}">
      <dgm:prSet phldrT="[Texto]"/>
      <dgm:spPr/>
      <dgm:t>
        <a:bodyPr/>
        <a:lstStyle/>
        <a:p>
          <a:r>
            <a:rPr lang="ca-ES" b="1" noProof="0" dirty="0" smtClean="0">
              <a:effectLst>
                <a:outerShdw blurRad="38100" dist="38100" dir="2700000" algn="tl">
                  <a:srgbClr val="000000">
                    <a:alpha val="43137"/>
                  </a:srgbClr>
                </a:outerShdw>
              </a:effectLst>
            </a:rPr>
            <a:t>Disseny i implementació</a:t>
          </a:r>
          <a:endParaRPr lang="ca-ES" b="1" noProof="0" dirty="0">
            <a:effectLst>
              <a:outerShdw blurRad="38100" dist="38100" dir="2700000" algn="tl">
                <a:srgbClr val="000000">
                  <a:alpha val="43137"/>
                </a:srgbClr>
              </a:outerShdw>
            </a:effectLst>
          </a:endParaRPr>
        </a:p>
      </dgm:t>
    </dgm:pt>
    <dgm:pt modelId="{329CD4CA-CC10-4896-865E-4710D9E9F043}" type="parTrans" cxnId="{25F7FFD2-E25F-418F-8509-3F989AA591F6}">
      <dgm:prSet/>
      <dgm:spPr/>
      <dgm:t>
        <a:bodyPr/>
        <a:lstStyle/>
        <a:p>
          <a:endParaRPr lang="es-ES"/>
        </a:p>
      </dgm:t>
    </dgm:pt>
    <dgm:pt modelId="{7A4F52BF-3F5B-42C9-BE0D-1ECA79FB4553}" type="sibTrans" cxnId="{25F7FFD2-E25F-418F-8509-3F989AA591F6}">
      <dgm:prSet/>
      <dgm:spPr/>
      <dgm:t>
        <a:bodyPr/>
        <a:lstStyle/>
        <a:p>
          <a:endParaRPr lang="es-ES"/>
        </a:p>
      </dgm:t>
    </dgm:pt>
    <dgm:pt modelId="{9C776102-1769-4F18-BE14-9CE194731D9B}">
      <dgm:prSet phldrT="[Texto]"/>
      <dgm:spPr/>
      <dgm:t>
        <a:bodyPr/>
        <a:lstStyle/>
        <a:p>
          <a:r>
            <a:rPr lang="ca-ES" b="1" noProof="0" dirty="0" smtClean="0">
              <a:effectLst>
                <a:outerShdw blurRad="38100" dist="38100" dir="2700000" algn="tl">
                  <a:srgbClr val="000000">
                    <a:alpha val="43137"/>
                  </a:srgbClr>
                </a:outerShdw>
              </a:effectLst>
            </a:rPr>
            <a:t>Pla de proves</a:t>
          </a:r>
          <a:endParaRPr lang="ca-ES" b="1" noProof="0" dirty="0">
            <a:effectLst>
              <a:outerShdw blurRad="38100" dist="38100" dir="2700000" algn="tl">
                <a:srgbClr val="000000">
                  <a:alpha val="43137"/>
                </a:srgbClr>
              </a:outerShdw>
            </a:effectLst>
          </a:endParaRPr>
        </a:p>
      </dgm:t>
    </dgm:pt>
    <dgm:pt modelId="{BD34C48A-906C-4DE5-B752-31372091A5F1}" type="parTrans" cxnId="{0443A20A-F13F-4AC2-8326-C906D9D14800}">
      <dgm:prSet/>
      <dgm:spPr/>
      <dgm:t>
        <a:bodyPr/>
        <a:lstStyle/>
        <a:p>
          <a:endParaRPr lang="es-ES"/>
        </a:p>
      </dgm:t>
    </dgm:pt>
    <dgm:pt modelId="{DFFEE819-5E81-4F12-B486-9873FA4CB5D7}" type="sibTrans" cxnId="{0443A20A-F13F-4AC2-8326-C906D9D14800}">
      <dgm:prSet/>
      <dgm:spPr/>
      <dgm:t>
        <a:bodyPr/>
        <a:lstStyle/>
        <a:p>
          <a:endParaRPr lang="es-ES"/>
        </a:p>
      </dgm:t>
    </dgm:pt>
    <dgm:pt modelId="{2F81336D-7FE0-46B1-950A-4197C5E1C188}" type="pres">
      <dgm:prSet presAssocID="{AE2C49DA-FF72-49FF-BECC-A47AD371B760}" presName="linearFlow" presStyleCnt="0">
        <dgm:presLayoutVars>
          <dgm:dir/>
          <dgm:resizeHandles val="exact"/>
        </dgm:presLayoutVars>
      </dgm:prSet>
      <dgm:spPr/>
    </dgm:pt>
    <dgm:pt modelId="{5BA6CC7F-9CD9-4302-92E2-9E1B0B72050A}" type="pres">
      <dgm:prSet presAssocID="{646CAB37-6319-46D1-8876-DF2D1DC5E04D}" presName="composite" presStyleCnt="0"/>
      <dgm:spPr/>
    </dgm:pt>
    <dgm:pt modelId="{D61C43AC-18B0-4CE7-9341-8262883C1CFB}" type="pres">
      <dgm:prSet presAssocID="{646CAB37-6319-46D1-8876-DF2D1DC5E04D}" presName="imgShp" presStyleLbl="fgImgPlace1" presStyleIdx="0" presStyleCnt="6"/>
      <dgm:spPr/>
    </dgm:pt>
    <dgm:pt modelId="{1940AFDE-14B1-4365-A8B2-74EF9B70D06A}" type="pres">
      <dgm:prSet presAssocID="{646CAB37-6319-46D1-8876-DF2D1DC5E04D}" presName="txShp" presStyleLbl="node1" presStyleIdx="0" presStyleCnt="6">
        <dgm:presLayoutVars>
          <dgm:bulletEnabled val="1"/>
        </dgm:presLayoutVars>
      </dgm:prSet>
      <dgm:spPr/>
      <dgm:t>
        <a:bodyPr/>
        <a:lstStyle/>
        <a:p>
          <a:endParaRPr lang="es-ES"/>
        </a:p>
      </dgm:t>
    </dgm:pt>
    <dgm:pt modelId="{A140816C-8A36-49D0-9A19-9F3451EDD0CC}" type="pres">
      <dgm:prSet presAssocID="{1BAAF8DE-7D1E-4692-B85D-37E3162B83C9}" presName="spacing" presStyleCnt="0"/>
      <dgm:spPr/>
    </dgm:pt>
    <dgm:pt modelId="{5E933A22-9412-440C-AA30-CF21A27F70E3}" type="pres">
      <dgm:prSet presAssocID="{4029A5E2-A9ED-4F4B-83AA-7E4ADDFA9F0E}" presName="composite" presStyleCnt="0"/>
      <dgm:spPr/>
    </dgm:pt>
    <dgm:pt modelId="{33051FF6-1229-4B94-9369-D90BD2025E3B}" type="pres">
      <dgm:prSet presAssocID="{4029A5E2-A9ED-4F4B-83AA-7E4ADDFA9F0E}" presName="imgShp" presStyleLbl="fgImgPlace1" presStyleIdx="1" presStyleCnt="6"/>
      <dgm:spPr/>
    </dgm:pt>
    <dgm:pt modelId="{658D0441-D29A-4725-AAA3-2ACBAC54346B}" type="pres">
      <dgm:prSet presAssocID="{4029A5E2-A9ED-4F4B-83AA-7E4ADDFA9F0E}" presName="txShp" presStyleLbl="node1" presStyleIdx="1" presStyleCnt="6">
        <dgm:presLayoutVars>
          <dgm:bulletEnabled val="1"/>
        </dgm:presLayoutVars>
      </dgm:prSet>
      <dgm:spPr/>
      <dgm:t>
        <a:bodyPr/>
        <a:lstStyle/>
        <a:p>
          <a:endParaRPr lang="es-ES"/>
        </a:p>
      </dgm:t>
    </dgm:pt>
    <dgm:pt modelId="{DCFF55F6-DB5F-4DD2-BE3B-22F7CB98533E}" type="pres">
      <dgm:prSet presAssocID="{92312C9A-89B1-4DA4-B690-8E712BE263E2}" presName="spacing" presStyleCnt="0"/>
      <dgm:spPr/>
    </dgm:pt>
    <dgm:pt modelId="{EE19ED40-62F6-4366-B89B-55F4A15C1A0A}" type="pres">
      <dgm:prSet presAssocID="{18F68800-1259-4BC8-90E0-A9DBFF787433}" presName="composite" presStyleCnt="0"/>
      <dgm:spPr/>
    </dgm:pt>
    <dgm:pt modelId="{61E57D0E-8CE7-4512-8AB0-9598BEE02F63}" type="pres">
      <dgm:prSet presAssocID="{18F68800-1259-4BC8-90E0-A9DBFF787433}" presName="imgShp" presStyleLbl="fgImgPlace1" presStyleIdx="2" presStyleCnt="6"/>
      <dgm:spPr/>
    </dgm:pt>
    <dgm:pt modelId="{142CA146-4B0D-4A98-9801-F027E29F4F7E}" type="pres">
      <dgm:prSet presAssocID="{18F68800-1259-4BC8-90E0-A9DBFF787433}" presName="txShp" presStyleLbl="node1" presStyleIdx="2" presStyleCnt="6">
        <dgm:presLayoutVars>
          <dgm:bulletEnabled val="1"/>
        </dgm:presLayoutVars>
      </dgm:prSet>
      <dgm:spPr/>
      <dgm:t>
        <a:bodyPr/>
        <a:lstStyle/>
        <a:p>
          <a:endParaRPr lang="es-ES"/>
        </a:p>
      </dgm:t>
    </dgm:pt>
    <dgm:pt modelId="{B352016B-4B08-4B31-8707-9B960CB01688}" type="pres">
      <dgm:prSet presAssocID="{96145D60-6166-4B59-BC70-960B126D5C72}" presName="spacing" presStyleCnt="0"/>
      <dgm:spPr/>
    </dgm:pt>
    <dgm:pt modelId="{B46D5033-AFE6-43B8-8521-B4118ABB5283}" type="pres">
      <dgm:prSet presAssocID="{9732EF91-8ADC-47CC-8E7E-F0AE661482D4}" presName="composite" presStyleCnt="0"/>
      <dgm:spPr/>
    </dgm:pt>
    <dgm:pt modelId="{DB3EA25A-3123-4289-B19A-12074D4EF4A8}" type="pres">
      <dgm:prSet presAssocID="{9732EF91-8ADC-47CC-8E7E-F0AE661482D4}" presName="imgShp" presStyleLbl="fgImgPlace1" presStyleIdx="3" presStyleCnt="6"/>
      <dgm:spPr/>
    </dgm:pt>
    <dgm:pt modelId="{81ABE5D3-D0C2-4ECD-9E8D-5B8433802DC1}" type="pres">
      <dgm:prSet presAssocID="{9732EF91-8ADC-47CC-8E7E-F0AE661482D4}" presName="txShp" presStyleLbl="node1" presStyleIdx="3" presStyleCnt="6">
        <dgm:presLayoutVars>
          <dgm:bulletEnabled val="1"/>
        </dgm:presLayoutVars>
      </dgm:prSet>
      <dgm:spPr/>
      <dgm:t>
        <a:bodyPr/>
        <a:lstStyle/>
        <a:p>
          <a:endParaRPr lang="es-ES"/>
        </a:p>
      </dgm:t>
    </dgm:pt>
    <dgm:pt modelId="{DFAB4D03-8E98-401E-A960-CD0F62458BDA}" type="pres">
      <dgm:prSet presAssocID="{7A4F52BF-3F5B-42C9-BE0D-1ECA79FB4553}" presName="spacing" presStyleCnt="0"/>
      <dgm:spPr/>
    </dgm:pt>
    <dgm:pt modelId="{48E11CAE-AB8E-4A42-BC92-9B812AC95D41}" type="pres">
      <dgm:prSet presAssocID="{9C776102-1769-4F18-BE14-9CE194731D9B}" presName="composite" presStyleCnt="0"/>
      <dgm:spPr/>
    </dgm:pt>
    <dgm:pt modelId="{9FCD4C20-E451-4131-82FF-A6BEEC7F149D}" type="pres">
      <dgm:prSet presAssocID="{9C776102-1769-4F18-BE14-9CE194731D9B}" presName="imgShp" presStyleLbl="fgImgPlace1" presStyleIdx="4" presStyleCnt="6"/>
      <dgm:spPr/>
    </dgm:pt>
    <dgm:pt modelId="{DCBCF819-C995-41A0-A47B-C30AFF960B2D}" type="pres">
      <dgm:prSet presAssocID="{9C776102-1769-4F18-BE14-9CE194731D9B}" presName="txShp" presStyleLbl="node1" presStyleIdx="4" presStyleCnt="6">
        <dgm:presLayoutVars>
          <dgm:bulletEnabled val="1"/>
        </dgm:presLayoutVars>
      </dgm:prSet>
      <dgm:spPr/>
      <dgm:t>
        <a:bodyPr/>
        <a:lstStyle/>
        <a:p>
          <a:endParaRPr lang="es-ES"/>
        </a:p>
      </dgm:t>
    </dgm:pt>
    <dgm:pt modelId="{C0C5EA9E-24C0-445C-AC70-79640C300854}" type="pres">
      <dgm:prSet presAssocID="{DFFEE819-5E81-4F12-B486-9873FA4CB5D7}" presName="spacing" presStyleCnt="0"/>
      <dgm:spPr/>
    </dgm:pt>
    <dgm:pt modelId="{4CC21754-3E93-426A-8E38-191C3A14E4B7}" type="pres">
      <dgm:prSet presAssocID="{72197A6D-1934-409F-A8B6-4762BCAAEADB}" presName="composite" presStyleCnt="0"/>
      <dgm:spPr/>
    </dgm:pt>
    <dgm:pt modelId="{9389A12E-C0B2-479C-93DD-9090AF806FCF}" type="pres">
      <dgm:prSet presAssocID="{72197A6D-1934-409F-A8B6-4762BCAAEADB}" presName="imgShp" presStyleLbl="fgImgPlace1" presStyleIdx="5" presStyleCnt="6"/>
      <dgm:spPr/>
    </dgm:pt>
    <dgm:pt modelId="{234DA33E-D454-4DF4-B30F-954F149C88D1}" type="pres">
      <dgm:prSet presAssocID="{72197A6D-1934-409F-A8B6-4762BCAAEADB}" presName="txShp" presStyleLbl="node1" presStyleIdx="5" presStyleCnt="6">
        <dgm:presLayoutVars>
          <dgm:bulletEnabled val="1"/>
        </dgm:presLayoutVars>
      </dgm:prSet>
      <dgm:spPr/>
      <dgm:t>
        <a:bodyPr/>
        <a:lstStyle/>
        <a:p>
          <a:endParaRPr lang="es-ES"/>
        </a:p>
      </dgm:t>
    </dgm:pt>
  </dgm:ptLst>
  <dgm:cxnLst>
    <dgm:cxn modelId="{01FAEC87-0BEF-4734-B4BC-9F9263D68BA7}" type="presOf" srcId="{9C776102-1769-4F18-BE14-9CE194731D9B}" destId="{DCBCF819-C995-41A0-A47B-C30AFF960B2D}" srcOrd="0" destOrd="0" presId="urn:microsoft.com/office/officeart/2005/8/layout/vList3#1"/>
    <dgm:cxn modelId="{54EF15B2-4600-44BB-AF72-1C09CF8C9926}" srcId="{AE2C49DA-FF72-49FF-BECC-A47AD371B760}" destId="{18F68800-1259-4BC8-90E0-A9DBFF787433}" srcOrd="2" destOrd="0" parTransId="{95E989F1-0114-421A-A61D-04BFE602DF4D}" sibTransId="{96145D60-6166-4B59-BC70-960B126D5C72}"/>
    <dgm:cxn modelId="{25F7FFD2-E25F-418F-8509-3F989AA591F6}" srcId="{AE2C49DA-FF72-49FF-BECC-A47AD371B760}" destId="{9732EF91-8ADC-47CC-8E7E-F0AE661482D4}" srcOrd="3" destOrd="0" parTransId="{329CD4CA-CC10-4896-865E-4710D9E9F043}" sibTransId="{7A4F52BF-3F5B-42C9-BE0D-1ECA79FB4553}"/>
    <dgm:cxn modelId="{013C2326-B34B-4637-9D04-6F14EEBED41F}" srcId="{AE2C49DA-FF72-49FF-BECC-A47AD371B760}" destId="{646CAB37-6319-46D1-8876-DF2D1DC5E04D}" srcOrd="0" destOrd="0" parTransId="{0C64D7ED-48E5-41FB-A729-3B5DC9AC7423}" sibTransId="{1BAAF8DE-7D1E-4692-B85D-37E3162B83C9}"/>
    <dgm:cxn modelId="{460F30BD-B8C9-42E5-A3BE-E57764157409}" type="presOf" srcId="{AE2C49DA-FF72-49FF-BECC-A47AD371B760}" destId="{2F81336D-7FE0-46B1-950A-4197C5E1C188}" srcOrd="0" destOrd="0" presId="urn:microsoft.com/office/officeart/2005/8/layout/vList3#1"/>
    <dgm:cxn modelId="{7D57E3CD-EE60-4A54-8775-0F2230FAE043}" srcId="{AE2C49DA-FF72-49FF-BECC-A47AD371B760}" destId="{4029A5E2-A9ED-4F4B-83AA-7E4ADDFA9F0E}" srcOrd="1" destOrd="0" parTransId="{AB388540-A6E3-40C0-A173-67565EBADF42}" sibTransId="{92312C9A-89B1-4DA4-B690-8E712BE263E2}"/>
    <dgm:cxn modelId="{13707CE8-B1EE-425A-8A33-78F76166E600}" type="presOf" srcId="{4029A5E2-A9ED-4F4B-83AA-7E4ADDFA9F0E}" destId="{658D0441-D29A-4725-AAA3-2ACBAC54346B}" srcOrd="0" destOrd="0" presId="urn:microsoft.com/office/officeart/2005/8/layout/vList3#1"/>
    <dgm:cxn modelId="{AA1EB0A6-CF74-4A70-AB3D-4B03189C46F8}" type="presOf" srcId="{18F68800-1259-4BC8-90E0-A9DBFF787433}" destId="{142CA146-4B0D-4A98-9801-F027E29F4F7E}" srcOrd="0" destOrd="0" presId="urn:microsoft.com/office/officeart/2005/8/layout/vList3#1"/>
    <dgm:cxn modelId="{76AD4269-DF10-4F58-BB9B-B11B887445D6}" srcId="{AE2C49DA-FF72-49FF-BECC-A47AD371B760}" destId="{72197A6D-1934-409F-A8B6-4762BCAAEADB}" srcOrd="5" destOrd="0" parTransId="{F9D5DEAE-4545-488F-87E6-27B18A0F4BDB}" sibTransId="{406A42FD-7755-40F5-BA29-8BB8C2DA0A1F}"/>
    <dgm:cxn modelId="{0BE00B62-B6AE-4DE6-BA9F-9CC4348F7C0F}" type="presOf" srcId="{646CAB37-6319-46D1-8876-DF2D1DC5E04D}" destId="{1940AFDE-14B1-4365-A8B2-74EF9B70D06A}" srcOrd="0" destOrd="0" presId="urn:microsoft.com/office/officeart/2005/8/layout/vList3#1"/>
    <dgm:cxn modelId="{0443A20A-F13F-4AC2-8326-C906D9D14800}" srcId="{AE2C49DA-FF72-49FF-BECC-A47AD371B760}" destId="{9C776102-1769-4F18-BE14-9CE194731D9B}" srcOrd="4" destOrd="0" parTransId="{BD34C48A-906C-4DE5-B752-31372091A5F1}" sibTransId="{DFFEE819-5E81-4F12-B486-9873FA4CB5D7}"/>
    <dgm:cxn modelId="{FF65DEA0-3318-40D4-94C1-FAE7AF6AFCA0}" type="presOf" srcId="{9732EF91-8ADC-47CC-8E7E-F0AE661482D4}" destId="{81ABE5D3-D0C2-4ECD-9E8D-5B8433802DC1}" srcOrd="0" destOrd="0" presId="urn:microsoft.com/office/officeart/2005/8/layout/vList3#1"/>
    <dgm:cxn modelId="{09738F2C-CA47-4006-8DA3-7052B521679B}" type="presOf" srcId="{72197A6D-1934-409F-A8B6-4762BCAAEADB}" destId="{234DA33E-D454-4DF4-B30F-954F149C88D1}" srcOrd="0" destOrd="0" presId="urn:microsoft.com/office/officeart/2005/8/layout/vList3#1"/>
    <dgm:cxn modelId="{CAF1795F-7504-4240-87F3-41EF26125912}" type="presParOf" srcId="{2F81336D-7FE0-46B1-950A-4197C5E1C188}" destId="{5BA6CC7F-9CD9-4302-92E2-9E1B0B72050A}" srcOrd="0" destOrd="0" presId="urn:microsoft.com/office/officeart/2005/8/layout/vList3#1"/>
    <dgm:cxn modelId="{450FD4EC-EC6B-4FE2-BD00-08394EE34094}" type="presParOf" srcId="{5BA6CC7F-9CD9-4302-92E2-9E1B0B72050A}" destId="{D61C43AC-18B0-4CE7-9341-8262883C1CFB}" srcOrd="0" destOrd="0" presId="urn:microsoft.com/office/officeart/2005/8/layout/vList3#1"/>
    <dgm:cxn modelId="{E05A065D-4102-4827-9D35-D48B739B9888}" type="presParOf" srcId="{5BA6CC7F-9CD9-4302-92E2-9E1B0B72050A}" destId="{1940AFDE-14B1-4365-A8B2-74EF9B70D06A}" srcOrd="1" destOrd="0" presId="urn:microsoft.com/office/officeart/2005/8/layout/vList3#1"/>
    <dgm:cxn modelId="{4CAD7416-D555-4DEB-911C-8EC44CCFDB34}" type="presParOf" srcId="{2F81336D-7FE0-46B1-950A-4197C5E1C188}" destId="{A140816C-8A36-49D0-9A19-9F3451EDD0CC}" srcOrd="1" destOrd="0" presId="urn:microsoft.com/office/officeart/2005/8/layout/vList3#1"/>
    <dgm:cxn modelId="{B30F7090-E1D6-4571-9EB2-509687399D2D}" type="presParOf" srcId="{2F81336D-7FE0-46B1-950A-4197C5E1C188}" destId="{5E933A22-9412-440C-AA30-CF21A27F70E3}" srcOrd="2" destOrd="0" presId="urn:microsoft.com/office/officeart/2005/8/layout/vList3#1"/>
    <dgm:cxn modelId="{2B2FF617-9D55-4F18-8365-11F913AEF658}" type="presParOf" srcId="{5E933A22-9412-440C-AA30-CF21A27F70E3}" destId="{33051FF6-1229-4B94-9369-D90BD2025E3B}" srcOrd="0" destOrd="0" presId="urn:microsoft.com/office/officeart/2005/8/layout/vList3#1"/>
    <dgm:cxn modelId="{2D382524-6FB2-4C3C-8EDA-4C6DC24D22A3}" type="presParOf" srcId="{5E933A22-9412-440C-AA30-CF21A27F70E3}" destId="{658D0441-D29A-4725-AAA3-2ACBAC54346B}" srcOrd="1" destOrd="0" presId="urn:microsoft.com/office/officeart/2005/8/layout/vList3#1"/>
    <dgm:cxn modelId="{8B573664-EA9B-49BB-B169-9C4C8B59670F}" type="presParOf" srcId="{2F81336D-7FE0-46B1-950A-4197C5E1C188}" destId="{DCFF55F6-DB5F-4DD2-BE3B-22F7CB98533E}" srcOrd="3" destOrd="0" presId="urn:microsoft.com/office/officeart/2005/8/layout/vList3#1"/>
    <dgm:cxn modelId="{B3C4F155-7F03-4C71-9E5E-774E758D2DF6}" type="presParOf" srcId="{2F81336D-7FE0-46B1-950A-4197C5E1C188}" destId="{EE19ED40-62F6-4366-B89B-55F4A15C1A0A}" srcOrd="4" destOrd="0" presId="urn:microsoft.com/office/officeart/2005/8/layout/vList3#1"/>
    <dgm:cxn modelId="{94B54BBA-0A82-469D-9765-A910B2EA8865}" type="presParOf" srcId="{EE19ED40-62F6-4366-B89B-55F4A15C1A0A}" destId="{61E57D0E-8CE7-4512-8AB0-9598BEE02F63}" srcOrd="0" destOrd="0" presId="urn:microsoft.com/office/officeart/2005/8/layout/vList3#1"/>
    <dgm:cxn modelId="{D5BF8163-5550-464D-BACA-7C5F4A1FEFC0}" type="presParOf" srcId="{EE19ED40-62F6-4366-B89B-55F4A15C1A0A}" destId="{142CA146-4B0D-4A98-9801-F027E29F4F7E}" srcOrd="1" destOrd="0" presId="urn:microsoft.com/office/officeart/2005/8/layout/vList3#1"/>
    <dgm:cxn modelId="{C10E0C0D-78B6-485A-9511-614E7BFD2421}" type="presParOf" srcId="{2F81336D-7FE0-46B1-950A-4197C5E1C188}" destId="{B352016B-4B08-4B31-8707-9B960CB01688}" srcOrd="5" destOrd="0" presId="urn:microsoft.com/office/officeart/2005/8/layout/vList3#1"/>
    <dgm:cxn modelId="{DE933445-1491-43CF-B2BC-12794635EA29}" type="presParOf" srcId="{2F81336D-7FE0-46B1-950A-4197C5E1C188}" destId="{B46D5033-AFE6-43B8-8521-B4118ABB5283}" srcOrd="6" destOrd="0" presId="urn:microsoft.com/office/officeart/2005/8/layout/vList3#1"/>
    <dgm:cxn modelId="{3CE24002-C6E3-4E91-8D4B-25CC529B966B}" type="presParOf" srcId="{B46D5033-AFE6-43B8-8521-B4118ABB5283}" destId="{DB3EA25A-3123-4289-B19A-12074D4EF4A8}" srcOrd="0" destOrd="0" presId="urn:microsoft.com/office/officeart/2005/8/layout/vList3#1"/>
    <dgm:cxn modelId="{DBC9F7EB-9C79-46D4-AE6D-83D195A06E50}" type="presParOf" srcId="{B46D5033-AFE6-43B8-8521-B4118ABB5283}" destId="{81ABE5D3-D0C2-4ECD-9E8D-5B8433802DC1}" srcOrd="1" destOrd="0" presId="urn:microsoft.com/office/officeart/2005/8/layout/vList3#1"/>
    <dgm:cxn modelId="{EAD3E094-631C-4EAC-824E-10E50F0398E2}" type="presParOf" srcId="{2F81336D-7FE0-46B1-950A-4197C5E1C188}" destId="{DFAB4D03-8E98-401E-A960-CD0F62458BDA}" srcOrd="7" destOrd="0" presId="urn:microsoft.com/office/officeart/2005/8/layout/vList3#1"/>
    <dgm:cxn modelId="{65330124-3293-4DD0-A102-A24564B6E6DA}" type="presParOf" srcId="{2F81336D-7FE0-46B1-950A-4197C5E1C188}" destId="{48E11CAE-AB8E-4A42-BC92-9B812AC95D41}" srcOrd="8" destOrd="0" presId="urn:microsoft.com/office/officeart/2005/8/layout/vList3#1"/>
    <dgm:cxn modelId="{9951AC76-8B59-4528-A23F-2EBF23D4BAE5}" type="presParOf" srcId="{48E11CAE-AB8E-4A42-BC92-9B812AC95D41}" destId="{9FCD4C20-E451-4131-82FF-A6BEEC7F149D}" srcOrd="0" destOrd="0" presId="urn:microsoft.com/office/officeart/2005/8/layout/vList3#1"/>
    <dgm:cxn modelId="{5A500051-426A-40DE-9F57-D3C2A7257BCE}" type="presParOf" srcId="{48E11CAE-AB8E-4A42-BC92-9B812AC95D41}" destId="{DCBCF819-C995-41A0-A47B-C30AFF960B2D}" srcOrd="1" destOrd="0" presId="urn:microsoft.com/office/officeart/2005/8/layout/vList3#1"/>
    <dgm:cxn modelId="{3247DBD4-14FC-4A77-AA80-8279746DE176}" type="presParOf" srcId="{2F81336D-7FE0-46B1-950A-4197C5E1C188}" destId="{C0C5EA9E-24C0-445C-AC70-79640C300854}" srcOrd="9" destOrd="0" presId="urn:microsoft.com/office/officeart/2005/8/layout/vList3#1"/>
    <dgm:cxn modelId="{20532735-60BB-4228-A035-778FE7A9762C}" type="presParOf" srcId="{2F81336D-7FE0-46B1-950A-4197C5E1C188}" destId="{4CC21754-3E93-426A-8E38-191C3A14E4B7}" srcOrd="10" destOrd="0" presId="urn:microsoft.com/office/officeart/2005/8/layout/vList3#1"/>
    <dgm:cxn modelId="{08FD254A-E442-4F0F-83E5-CF099E97ADBB}" type="presParOf" srcId="{4CC21754-3E93-426A-8E38-191C3A14E4B7}" destId="{9389A12E-C0B2-479C-93DD-9090AF806FCF}" srcOrd="0" destOrd="0" presId="urn:microsoft.com/office/officeart/2005/8/layout/vList3#1"/>
    <dgm:cxn modelId="{664BB618-3337-4BCE-B61E-E5D066DC6E1B}" type="presParOf" srcId="{4CC21754-3E93-426A-8E38-191C3A14E4B7}" destId="{234DA33E-D454-4DF4-B30F-954F149C88D1}"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504822-6728-4560-BF41-1323019AD588}" type="doc">
      <dgm:prSet loTypeId="urn:microsoft.com/office/officeart/2005/8/layout/default#1" loCatId="list" qsTypeId="urn:microsoft.com/office/officeart/2005/8/quickstyle/simple3" qsCatId="simple" csTypeId="urn:microsoft.com/office/officeart/2005/8/colors/accent1_2" csCatId="accent1" phldr="1"/>
      <dgm:spPr/>
      <dgm:t>
        <a:bodyPr/>
        <a:lstStyle/>
        <a:p>
          <a:endParaRPr lang="es-ES"/>
        </a:p>
      </dgm:t>
    </dgm:pt>
    <dgm:pt modelId="{866F4FE9-0DF7-4813-A039-BCA376916B95}">
      <dgm:prSet phldrT="[Texto]" custT="1"/>
      <dgm:spPr>
        <a:effectLst>
          <a:outerShdw blurRad="63500" sx="103000" sy="103000" algn="ctr" rotWithShape="0">
            <a:prstClr val="black">
              <a:alpha val="40000"/>
            </a:prstClr>
          </a:outerShdw>
        </a:effectLst>
      </dgm:spPr>
      <dgm:t>
        <a:bodyPr/>
        <a:lstStyle/>
        <a:p>
          <a:pPr algn="ctr"/>
          <a:r>
            <a:rPr lang="ca-ES" sz="1800" b="1" u="sng" noProof="0" dirty="0" smtClean="0">
              <a:effectLst>
                <a:outerShdw blurRad="38100" dist="38100" dir="2700000" algn="tl">
                  <a:srgbClr val="000000">
                    <a:alpha val="43137"/>
                  </a:srgbClr>
                </a:outerShdw>
              </a:effectLst>
            </a:rPr>
            <a:t>Objectius del TFC</a:t>
          </a:r>
        </a:p>
        <a:p>
          <a:pPr algn="ctr"/>
          <a:r>
            <a:rPr lang="ca-ES" sz="1400" b="0" u="none" noProof="0" dirty="0" smtClean="0">
              <a:effectLst/>
            </a:rPr>
            <a:t>Els objectius que es persegueixen mitjançant la realització del TFC són:</a:t>
          </a:r>
        </a:p>
        <a:p>
          <a:pPr algn="ctr"/>
          <a:r>
            <a:rPr lang="ca-ES" sz="1400" b="0" u="none" noProof="0" dirty="0" smtClean="0">
              <a:effectLst/>
            </a:rPr>
            <a:t>- La posada en pràctica dels coneixements adquirits a Bases de dades I, Bases de dades II i Enginyeria del programari.  </a:t>
          </a:r>
        </a:p>
        <a:p>
          <a:pPr algn="ctr"/>
          <a:r>
            <a:rPr lang="ca-ES" sz="1400" b="0" u="none" noProof="0" dirty="0" smtClean="0">
              <a:effectLst/>
            </a:rPr>
            <a:t>- La gestió d’un projecte informàtic de caire professional.</a:t>
          </a:r>
          <a:endParaRPr lang="ca-ES" sz="1600" b="0" u="none" noProof="0" dirty="0" smtClean="0">
            <a:effectLst/>
          </a:endParaRPr>
        </a:p>
      </dgm:t>
    </dgm:pt>
    <dgm:pt modelId="{B3B940C9-934E-4EE6-9A1A-050B458FE0FC}" type="parTrans" cxnId="{28BD504B-290F-44F3-8ED7-DE69992516EA}">
      <dgm:prSet/>
      <dgm:spPr/>
      <dgm:t>
        <a:bodyPr/>
        <a:lstStyle/>
        <a:p>
          <a:endParaRPr lang="es-ES"/>
        </a:p>
      </dgm:t>
    </dgm:pt>
    <dgm:pt modelId="{CB395191-F568-49B9-B033-E59FE0D709A4}" type="sibTrans" cxnId="{28BD504B-290F-44F3-8ED7-DE69992516EA}">
      <dgm:prSet/>
      <dgm:spPr/>
      <dgm:t>
        <a:bodyPr/>
        <a:lstStyle/>
        <a:p>
          <a:endParaRPr lang="es-ES"/>
        </a:p>
      </dgm:t>
    </dgm:pt>
    <dgm:pt modelId="{7E39AEF6-F3F7-4846-9F14-5FADBD88B1E2}">
      <dgm:prSet phldrT="[Texto]" custT="1"/>
      <dgm:spPr>
        <a:effectLst>
          <a:outerShdw blurRad="63500" sx="103000" sy="103000" algn="ctr" rotWithShape="0">
            <a:prstClr val="black">
              <a:alpha val="40000"/>
            </a:prstClr>
          </a:outerShdw>
        </a:effectLst>
      </dgm:spPr>
      <dgm:t>
        <a:bodyPr/>
        <a:lstStyle/>
        <a:p>
          <a:r>
            <a:rPr lang="ca-ES" sz="1800" b="1" u="sng" noProof="0" dirty="0" smtClean="0">
              <a:effectLst>
                <a:outerShdw blurRad="38100" dist="38100" dir="2700000" algn="tl">
                  <a:srgbClr val="000000">
                    <a:alpha val="43137"/>
                  </a:srgbClr>
                </a:outerShdw>
              </a:effectLst>
            </a:rPr>
            <a:t>Motivació</a:t>
          </a:r>
        </a:p>
        <a:p>
          <a:r>
            <a:rPr lang="ca-ES" sz="1400" b="0" u="none" noProof="0" dirty="0" smtClean="0">
              <a:effectLst/>
            </a:rPr>
            <a:t>La motivació que m’ha portat a seleccionar l’àrea de Bases de dades relacionals ha estat la meva vinculació professional a la gestió i implementació de bases de dades.</a:t>
          </a:r>
        </a:p>
      </dgm:t>
    </dgm:pt>
    <dgm:pt modelId="{5822DE11-3674-43AB-AA26-DA8AD2A5ECA4}" type="parTrans" cxnId="{8179D89C-3375-430B-985F-F636591D3ED5}">
      <dgm:prSet/>
      <dgm:spPr/>
      <dgm:t>
        <a:bodyPr/>
        <a:lstStyle/>
        <a:p>
          <a:endParaRPr lang="es-ES"/>
        </a:p>
      </dgm:t>
    </dgm:pt>
    <dgm:pt modelId="{4C88E0C5-CF79-4818-B2A2-DBE3571842A7}" type="sibTrans" cxnId="{8179D89C-3375-430B-985F-F636591D3ED5}">
      <dgm:prSet/>
      <dgm:spPr/>
      <dgm:t>
        <a:bodyPr/>
        <a:lstStyle/>
        <a:p>
          <a:endParaRPr lang="es-ES"/>
        </a:p>
      </dgm:t>
    </dgm:pt>
    <dgm:pt modelId="{C0A3F806-95EF-435A-AA6D-791C51B14D23}">
      <dgm:prSet phldrT="[Texto]" custT="1"/>
      <dgm:spPr>
        <a:effectLst>
          <a:outerShdw blurRad="63500" sx="102000" sy="102000" algn="ctr" rotWithShape="0">
            <a:prstClr val="black">
              <a:alpha val="40000"/>
            </a:prstClr>
          </a:outerShdw>
        </a:effectLst>
      </dgm:spPr>
      <dgm:t>
        <a:bodyPr/>
        <a:lstStyle/>
        <a:p>
          <a:r>
            <a:rPr lang="ca-ES" sz="1800" b="1" u="sng" noProof="0" dirty="0" smtClean="0">
              <a:effectLst>
                <a:outerShdw blurRad="38100" dist="38100" dir="2700000" algn="tl">
                  <a:srgbClr val="000000">
                    <a:alpha val="43137"/>
                  </a:srgbClr>
                </a:outerShdw>
              </a:effectLst>
            </a:rPr>
            <a:t>Metodologia</a:t>
          </a:r>
          <a:endParaRPr lang="ca-ES" sz="1400" b="1" u="none" noProof="0" dirty="0" smtClean="0">
            <a:effectLst>
              <a:outerShdw blurRad="38100" dist="38100" dir="2700000" algn="tl">
                <a:srgbClr val="000000">
                  <a:alpha val="43137"/>
                </a:srgbClr>
              </a:outerShdw>
            </a:effectLst>
          </a:endParaRPr>
        </a:p>
        <a:p>
          <a:r>
            <a:rPr lang="ca-ES" sz="1400" b="0" u="none" noProof="0" dirty="0" smtClean="0">
              <a:effectLst/>
            </a:rPr>
            <a:t>La metodologia elegida per a la realització del projecte és el cicle de vida clàssic o en cascada:</a:t>
          </a:r>
        </a:p>
        <a:p>
          <a:endParaRPr lang="ca-ES" sz="1400" b="1" u="none" noProof="0" dirty="0" smtClean="0">
            <a:effectLst>
              <a:outerShdw blurRad="38100" dist="38100" dir="2700000" algn="tl">
                <a:srgbClr val="000000">
                  <a:alpha val="43137"/>
                </a:srgbClr>
              </a:outerShdw>
            </a:effectLst>
          </a:endParaRPr>
        </a:p>
        <a:p>
          <a:endParaRPr lang="ca-ES" sz="1800" b="1" u="sng" noProof="0" dirty="0">
            <a:effectLst>
              <a:outerShdw blurRad="38100" dist="38100" dir="2700000" algn="tl">
                <a:srgbClr val="000000">
                  <a:alpha val="43137"/>
                </a:srgbClr>
              </a:outerShdw>
            </a:effectLst>
          </a:endParaRPr>
        </a:p>
      </dgm:t>
    </dgm:pt>
    <dgm:pt modelId="{9E379D64-8A91-4662-B52B-3A606557F467}" type="parTrans" cxnId="{59862D84-F836-4BD8-97C6-7B73357398C7}">
      <dgm:prSet/>
      <dgm:spPr/>
      <dgm:t>
        <a:bodyPr/>
        <a:lstStyle/>
        <a:p>
          <a:endParaRPr lang="es-ES"/>
        </a:p>
      </dgm:t>
    </dgm:pt>
    <dgm:pt modelId="{D9AEB3F1-CE61-4612-AEA9-1F19A5CF9F17}" type="sibTrans" cxnId="{59862D84-F836-4BD8-97C6-7B73357398C7}">
      <dgm:prSet/>
      <dgm:spPr/>
      <dgm:t>
        <a:bodyPr/>
        <a:lstStyle/>
        <a:p>
          <a:endParaRPr lang="es-ES"/>
        </a:p>
      </dgm:t>
    </dgm:pt>
    <dgm:pt modelId="{D88B8192-7F6B-470D-9626-C421A5BEB45F}" type="pres">
      <dgm:prSet presAssocID="{77504822-6728-4560-BF41-1323019AD588}" presName="diagram" presStyleCnt="0">
        <dgm:presLayoutVars>
          <dgm:dir/>
          <dgm:resizeHandles val="exact"/>
        </dgm:presLayoutVars>
      </dgm:prSet>
      <dgm:spPr/>
      <dgm:t>
        <a:bodyPr/>
        <a:lstStyle/>
        <a:p>
          <a:endParaRPr lang="es-ES"/>
        </a:p>
      </dgm:t>
    </dgm:pt>
    <dgm:pt modelId="{5D0673DB-6028-419E-B946-6700E01B7528}" type="pres">
      <dgm:prSet presAssocID="{866F4FE9-0DF7-4813-A039-BCA376916B95}" presName="node" presStyleLbl="node1" presStyleIdx="0" presStyleCnt="3" custScaleX="145295" custScaleY="153504">
        <dgm:presLayoutVars>
          <dgm:bulletEnabled val="1"/>
        </dgm:presLayoutVars>
      </dgm:prSet>
      <dgm:spPr/>
      <dgm:t>
        <a:bodyPr/>
        <a:lstStyle/>
        <a:p>
          <a:endParaRPr lang="es-ES"/>
        </a:p>
      </dgm:t>
    </dgm:pt>
    <dgm:pt modelId="{6DA63A1A-A811-4B14-8FDF-D0425D75F77A}" type="pres">
      <dgm:prSet presAssocID="{CB395191-F568-49B9-B033-E59FE0D709A4}" presName="sibTrans" presStyleCnt="0"/>
      <dgm:spPr/>
      <dgm:t>
        <a:bodyPr/>
        <a:lstStyle/>
        <a:p>
          <a:endParaRPr lang="es-ES"/>
        </a:p>
      </dgm:t>
    </dgm:pt>
    <dgm:pt modelId="{659062F6-6CD6-4305-93E3-AACCCCFD2D4A}" type="pres">
      <dgm:prSet presAssocID="{7E39AEF6-F3F7-4846-9F14-5FADBD88B1E2}" presName="node" presStyleLbl="node1" presStyleIdx="1" presStyleCnt="3" custScaleY="153150">
        <dgm:presLayoutVars>
          <dgm:bulletEnabled val="1"/>
        </dgm:presLayoutVars>
      </dgm:prSet>
      <dgm:spPr/>
      <dgm:t>
        <a:bodyPr/>
        <a:lstStyle/>
        <a:p>
          <a:endParaRPr lang="es-ES"/>
        </a:p>
      </dgm:t>
    </dgm:pt>
    <dgm:pt modelId="{55CD3495-98F9-4DB7-95C4-32E9F051AFF1}" type="pres">
      <dgm:prSet presAssocID="{4C88E0C5-CF79-4818-B2A2-DBE3571842A7}" presName="sibTrans" presStyleCnt="0"/>
      <dgm:spPr/>
      <dgm:t>
        <a:bodyPr/>
        <a:lstStyle/>
        <a:p>
          <a:endParaRPr lang="es-ES"/>
        </a:p>
      </dgm:t>
    </dgm:pt>
    <dgm:pt modelId="{111CCA5F-35CC-4A47-87EE-11FF39B88461}" type="pres">
      <dgm:prSet presAssocID="{C0A3F806-95EF-435A-AA6D-791C51B14D23}" presName="node" presStyleLbl="node1" presStyleIdx="2" presStyleCnt="3" custScaleX="254088" custScaleY="121932" custLinFactNeighborX="-385" custLinFactNeighborY="2540">
        <dgm:presLayoutVars>
          <dgm:bulletEnabled val="1"/>
        </dgm:presLayoutVars>
      </dgm:prSet>
      <dgm:spPr/>
      <dgm:t>
        <a:bodyPr/>
        <a:lstStyle/>
        <a:p>
          <a:endParaRPr lang="es-ES"/>
        </a:p>
      </dgm:t>
    </dgm:pt>
  </dgm:ptLst>
  <dgm:cxnLst>
    <dgm:cxn modelId="{D8378F85-7FF9-46F5-ADF9-44CCEEA8FF20}" type="presOf" srcId="{866F4FE9-0DF7-4813-A039-BCA376916B95}" destId="{5D0673DB-6028-419E-B946-6700E01B7528}" srcOrd="0" destOrd="0" presId="urn:microsoft.com/office/officeart/2005/8/layout/default#1"/>
    <dgm:cxn modelId="{59862D84-F836-4BD8-97C6-7B73357398C7}" srcId="{77504822-6728-4560-BF41-1323019AD588}" destId="{C0A3F806-95EF-435A-AA6D-791C51B14D23}" srcOrd="2" destOrd="0" parTransId="{9E379D64-8A91-4662-B52B-3A606557F467}" sibTransId="{D9AEB3F1-CE61-4612-AEA9-1F19A5CF9F17}"/>
    <dgm:cxn modelId="{28BD504B-290F-44F3-8ED7-DE69992516EA}" srcId="{77504822-6728-4560-BF41-1323019AD588}" destId="{866F4FE9-0DF7-4813-A039-BCA376916B95}" srcOrd="0" destOrd="0" parTransId="{B3B940C9-934E-4EE6-9A1A-050B458FE0FC}" sibTransId="{CB395191-F568-49B9-B033-E59FE0D709A4}"/>
    <dgm:cxn modelId="{8650A12F-9FE3-4506-9173-A65F433C62FC}" type="presOf" srcId="{7E39AEF6-F3F7-4846-9F14-5FADBD88B1E2}" destId="{659062F6-6CD6-4305-93E3-AACCCCFD2D4A}" srcOrd="0" destOrd="0" presId="urn:microsoft.com/office/officeart/2005/8/layout/default#1"/>
    <dgm:cxn modelId="{8179D89C-3375-430B-985F-F636591D3ED5}" srcId="{77504822-6728-4560-BF41-1323019AD588}" destId="{7E39AEF6-F3F7-4846-9F14-5FADBD88B1E2}" srcOrd="1" destOrd="0" parTransId="{5822DE11-3674-43AB-AA26-DA8AD2A5ECA4}" sibTransId="{4C88E0C5-CF79-4818-B2A2-DBE3571842A7}"/>
    <dgm:cxn modelId="{DBD4F979-33E5-491A-9F15-B370A6F9CD6E}" type="presOf" srcId="{C0A3F806-95EF-435A-AA6D-791C51B14D23}" destId="{111CCA5F-35CC-4A47-87EE-11FF39B88461}" srcOrd="0" destOrd="0" presId="urn:microsoft.com/office/officeart/2005/8/layout/default#1"/>
    <dgm:cxn modelId="{5987E7D8-B96A-446C-A971-2E4D64D0E0B2}" type="presOf" srcId="{77504822-6728-4560-BF41-1323019AD588}" destId="{D88B8192-7F6B-470D-9626-C421A5BEB45F}" srcOrd="0" destOrd="0" presId="urn:microsoft.com/office/officeart/2005/8/layout/default#1"/>
    <dgm:cxn modelId="{661FBABD-8C10-4A76-8505-752FE9932E20}" type="presParOf" srcId="{D88B8192-7F6B-470D-9626-C421A5BEB45F}" destId="{5D0673DB-6028-419E-B946-6700E01B7528}" srcOrd="0" destOrd="0" presId="urn:microsoft.com/office/officeart/2005/8/layout/default#1"/>
    <dgm:cxn modelId="{586AC3E7-1E20-4849-84E8-4A0FF179C5E1}" type="presParOf" srcId="{D88B8192-7F6B-470D-9626-C421A5BEB45F}" destId="{6DA63A1A-A811-4B14-8FDF-D0425D75F77A}" srcOrd="1" destOrd="0" presId="urn:microsoft.com/office/officeart/2005/8/layout/default#1"/>
    <dgm:cxn modelId="{94E4964E-EE30-48B6-AC9C-9FA584E5379A}" type="presParOf" srcId="{D88B8192-7F6B-470D-9626-C421A5BEB45F}" destId="{659062F6-6CD6-4305-93E3-AACCCCFD2D4A}" srcOrd="2" destOrd="0" presId="urn:microsoft.com/office/officeart/2005/8/layout/default#1"/>
    <dgm:cxn modelId="{5442C31C-3DD0-4C5D-9DE5-E3E8A415E943}" type="presParOf" srcId="{D88B8192-7F6B-470D-9626-C421A5BEB45F}" destId="{55CD3495-98F9-4DB7-95C4-32E9F051AFF1}" srcOrd="3" destOrd="0" presId="urn:microsoft.com/office/officeart/2005/8/layout/default#1"/>
    <dgm:cxn modelId="{DA731042-955C-4C55-9A5A-5DB9F9E82F52}" type="presParOf" srcId="{D88B8192-7F6B-470D-9626-C421A5BEB45F}" destId="{111CCA5F-35CC-4A47-87EE-11FF39B88461}" srcOrd="4"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65612F-13A8-4A54-88D1-33D96447D54E}" type="doc">
      <dgm:prSet loTypeId="urn:microsoft.com/office/officeart/2005/8/layout/hProcess9" loCatId="process" qsTypeId="urn:microsoft.com/office/officeart/2005/8/quickstyle/3d7" qsCatId="3D" csTypeId="urn:microsoft.com/office/officeart/2005/8/colors/accent1_2" csCatId="accent1" phldr="1"/>
      <dgm:spPr/>
    </dgm:pt>
    <dgm:pt modelId="{4947E971-F345-437A-AA4E-7222DD7BA802}">
      <dgm:prSet phldrT="[Texto]" custT="1"/>
      <dgm:spPr/>
      <dgm:t>
        <a:bodyPr/>
        <a:lstStyle/>
        <a:p>
          <a:r>
            <a:rPr lang="ca-ES" sz="1000" b="1" noProof="0" dirty="0" smtClean="0">
              <a:effectLst>
                <a:outerShdw blurRad="38100" dist="38100" dir="2700000" algn="tl">
                  <a:srgbClr val="000000">
                    <a:alpha val="43137"/>
                  </a:srgbClr>
                </a:outerShdw>
              </a:effectLst>
            </a:rPr>
            <a:t>Anàlisi prèvia</a:t>
          </a:r>
          <a:endParaRPr lang="ca-ES" sz="1000" b="1" noProof="0" dirty="0">
            <a:effectLst>
              <a:outerShdw blurRad="38100" dist="38100" dir="2700000" algn="tl">
                <a:srgbClr val="000000">
                  <a:alpha val="43137"/>
                </a:srgbClr>
              </a:outerShdw>
            </a:effectLst>
          </a:endParaRPr>
        </a:p>
      </dgm:t>
    </dgm:pt>
    <dgm:pt modelId="{7A0400A6-519E-431B-9AB0-43B0E5ECC952}" type="parTrans" cxnId="{4FBBE159-DDC6-41E1-9416-38C0607A182E}">
      <dgm:prSet/>
      <dgm:spPr/>
      <dgm:t>
        <a:bodyPr/>
        <a:lstStyle/>
        <a:p>
          <a:endParaRPr lang="es-ES"/>
        </a:p>
      </dgm:t>
    </dgm:pt>
    <dgm:pt modelId="{D9D60E12-63B6-4F93-9329-1D1A00FC5E79}" type="sibTrans" cxnId="{4FBBE159-DDC6-41E1-9416-38C0607A182E}">
      <dgm:prSet/>
      <dgm:spPr/>
      <dgm:t>
        <a:bodyPr/>
        <a:lstStyle/>
        <a:p>
          <a:endParaRPr lang="es-ES"/>
        </a:p>
      </dgm:t>
    </dgm:pt>
    <dgm:pt modelId="{E46EFAE4-A908-45F6-AE89-9DFD664845C4}">
      <dgm:prSet phldrT="[Texto]"/>
      <dgm:spPr/>
      <dgm:t>
        <a:bodyPr/>
        <a:lstStyle/>
        <a:p>
          <a:r>
            <a:rPr lang="ca-ES" b="1" noProof="0" dirty="0" smtClean="0">
              <a:effectLst>
                <a:outerShdw blurRad="38100" dist="38100" dir="2700000" algn="tl">
                  <a:srgbClr val="000000">
                    <a:alpha val="43137"/>
                  </a:srgbClr>
                </a:outerShdw>
              </a:effectLst>
            </a:rPr>
            <a:t>Anàlisi de requisits</a:t>
          </a:r>
          <a:endParaRPr lang="ca-ES" b="1" noProof="0" dirty="0">
            <a:effectLst>
              <a:outerShdw blurRad="38100" dist="38100" dir="2700000" algn="tl">
                <a:srgbClr val="000000">
                  <a:alpha val="43137"/>
                </a:srgbClr>
              </a:outerShdw>
            </a:effectLst>
          </a:endParaRPr>
        </a:p>
      </dgm:t>
    </dgm:pt>
    <dgm:pt modelId="{47E9C266-7165-4429-817B-B163EB1FC7B7}" type="parTrans" cxnId="{A47AEDFD-39F6-4B9C-B5A3-AB1514C01E41}">
      <dgm:prSet/>
      <dgm:spPr/>
      <dgm:t>
        <a:bodyPr/>
        <a:lstStyle/>
        <a:p>
          <a:endParaRPr lang="es-ES"/>
        </a:p>
      </dgm:t>
    </dgm:pt>
    <dgm:pt modelId="{073F59AA-A42F-4C56-A2D4-21A0F5584F82}" type="sibTrans" cxnId="{A47AEDFD-39F6-4B9C-B5A3-AB1514C01E41}">
      <dgm:prSet/>
      <dgm:spPr/>
      <dgm:t>
        <a:bodyPr/>
        <a:lstStyle/>
        <a:p>
          <a:endParaRPr lang="es-ES"/>
        </a:p>
      </dgm:t>
    </dgm:pt>
    <dgm:pt modelId="{B8A4BDBB-0325-4974-8ACB-FCCB4306AFF2}">
      <dgm:prSet phldrT="[Texto]" custT="1"/>
      <dgm:spPr/>
      <dgm:t>
        <a:bodyPr/>
        <a:lstStyle/>
        <a:p>
          <a:r>
            <a:rPr lang="ca-ES" sz="1100" b="1" noProof="0" dirty="0" smtClean="0">
              <a:effectLst>
                <a:outerShdw blurRad="38100" dist="38100" dir="2700000" algn="tl">
                  <a:srgbClr val="000000">
                    <a:alpha val="43137"/>
                  </a:srgbClr>
                </a:outerShdw>
              </a:effectLst>
            </a:rPr>
            <a:t>Disseny</a:t>
          </a:r>
          <a:endParaRPr lang="ca-ES" sz="1100" b="1" noProof="0" dirty="0">
            <a:effectLst>
              <a:outerShdw blurRad="38100" dist="38100" dir="2700000" algn="tl">
                <a:srgbClr val="000000">
                  <a:alpha val="43137"/>
                </a:srgbClr>
              </a:outerShdw>
            </a:effectLst>
          </a:endParaRPr>
        </a:p>
      </dgm:t>
    </dgm:pt>
    <dgm:pt modelId="{C9A9D8B8-B35F-4C95-93D6-E5A83EF2D891}" type="parTrans" cxnId="{92475BB2-8B2B-4AE8-8626-A46916B7ECA4}">
      <dgm:prSet/>
      <dgm:spPr/>
      <dgm:t>
        <a:bodyPr/>
        <a:lstStyle/>
        <a:p>
          <a:endParaRPr lang="es-ES"/>
        </a:p>
      </dgm:t>
    </dgm:pt>
    <dgm:pt modelId="{8B1CDCAF-213F-4882-990A-8F80626EA199}" type="sibTrans" cxnId="{92475BB2-8B2B-4AE8-8626-A46916B7ECA4}">
      <dgm:prSet/>
      <dgm:spPr/>
      <dgm:t>
        <a:bodyPr/>
        <a:lstStyle/>
        <a:p>
          <a:endParaRPr lang="es-ES"/>
        </a:p>
      </dgm:t>
    </dgm:pt>
    <dgm:pt modelId="{FDC555F5-4A1C-4292-B72F-9D90753DE7EE}">
      <dgm:prSet phldrT="[Texto]" custT="1"/>
      <dgm:spPr/>
      <dgm:t>
        <a:bodyPr/>
        <a:lstStyle/>
        <a:p>
          <a:r>
            <a:rPr lang="ca-ES" sz="1000" b="1" noProof="0" dirty="0" smtClean="0">
              <a:effectLst>
                <a:outerShdw blurRad="38100" dist="38100" dir="2700000" algn="tl">
                  <a:srgbClr val="000000">
                    <a:alpha val="43137"/>
                  </a:srgbClr>
                </a:outerShdw>
              </a:effectLst>
            </a:rPr>
            <a:t>Implementació</a:t>
          </a:r>
          <a:endParaRPr lang="ca-ES" sz="1000" b="1" noProof="0" dirty="0">
            <a:effectLst>
              <a:outerShdw blurRad="38100" dist="38100" dir="2700000" algn="tl">
                <a:srgbClr val="000000">
                  <a:alpha val="43137"/>
                </a:srgbClr>
              </a:outerShdw>
            </a:effectLst>
          </a:endParaRPr>
        </a:p>
      </dgm:t>
    </dgm:pt>
    <dgm:pt modelId="{18CC7008-896F-4966-8688-18FE194D5413}" type="parTrans" cxnId="{89B2243C-AC87-46CA-B3B2-B65C1D574FA7}">
      <dgm:prSet/>
      <dgm:spPr/>
    </dgm:pt>
    <dgm:pt modelId="{D1CFEB61-05A7-41A0-877B-C9A187AF7A61}" type="sibTrans" cxnId="{89B2243C-AC87-46CA-B3B2-B65C1D574FA7}">
      <dgm:prSet/>
      <dgm:spPr/>
    </dgm:pt>
    <dgm:pt modelId="{A99BD3EB-3B45-431A-9C0D-6609849ECE3E}">
      <dgm:prSet phldrT="[Texto]" custT="1"/>
      <dgm:spPr/>
      <dgm:t>
        <a:bodyPr/>
        <a:lstStyle/>
        <a:p>
          <a:r>
            <a:rPr lang="ca-ES" sz="1100" b="1" noProof="0" dirty="0" smtClean="0">
              <a:effectLst>
                <a:outerShdw blurRad="38100" dist="38100" dir="2700000" algn="tl">
                  <a:srgbClr val="000000">
                    <a:alpha val="43137"/>
                  </a:srgbClr>
                </a:outerShdw>
              </a:effectLst>
            </a:rPr>
            <a:t>Proves</a:t>
          </a:r>
          <a:endParaRPr lang="ca-ES" sz="1100" b="1" noProof="0" dirty="0">
            <a:effectLst>
              <a:outerShdw blurRad="38100" dist="38100" dir="2700000" algn="tl">
                <a:srgbClr val="000000">
                  <a:alpha val="43137"/>
                </a:srgbClr>
              </a:outerShdw>
            </a:effectLst>
          </a:endParaRPr>
        </a:p>
      </dgm:t>
    </dgm:pt>
    <dgm:pt modelId="{DB672F68-89DA-4372-B22F-60E27CAC0C3C}" type="parTrans" cxnId="{91C65C85-F724-4D2D-9DF6-17B961FEFB61}">
      <dgm:prSet/>
      <dgm:spPr/>
    </dgm:pt>
    <dgm:pt modelId="{B616A5B9-30C1-41D4-9DD7-06D1D203C721}" type="sibTrans" cxnId="{91C65C85-F724-4D2D-9DF6-17B961FEFB61}">
      <dgm:prSet/>
      <dgm:spPr/>
    </dgm:pt>
    <dgm:pt modelId="{0A162C1C-D5CF-4CB2-9160-A39919AB0067}" type="pres">
      <dgm:prSet presAssocID="{F865612F-13A8-4A54-88D1-33D96447D54E}" presName="CompostProcess" presStyleCnt="0">
        <dgm:presLayoutVars>
          <dgm:dir/>
          <dgm:resizeHandles val="exact"/>
        </dgm:presLayoutVars>
      </dgm:prSet>
      <dgm:spPr/>
    </dgm:pt>
    <dgm:pt modelId="{6F71D16C-A7D7-4300-8418-B64A60345765}" type="pres">
      <dgm:prSet presAssocID="{F865612F-13A8-4A54-88D1-33D96447D54E}" presName="arrow" presStyleLbl="bgShp" presStyleIdx="0" presStyleCnt="1"/>
      <dgm:spPr/>
    </dgm:pt>
    <dgm:pt modelId="{4D5D6BC7-CDE2-48C9-902D-BAAB40467096}" type="pres">
      <dgm:prSet presAssocID="{F865612F-13A8-4A54-88D1-33D96447D54E}" presName="linearProcess" presStyleCnt="0"/>
      <dgm:spPr/>
    </dgm:pt>
    <dgm:pt modelId="{0EBEC595-CC7D-4ED3-9290-E43C849DCFCB}" type="pres">
      <dgm:prSet presAssocID="{4947E971-F345-437A-AA4E-7222DD7BA802}" presName="textNode" presStyleLbl="node1" presStyleIdx="0" presStyleCnt="5">
        <dgm:presLayoutVars>
          <dgm:bulletEnabled val="1"/>
        </dgm:presLayoutVars>
      </dgm:prSet>
      <dgm:spPr/>
      <dgm:t>
        <a:bodyPr/>
        <a:lstStyle/>
        <a:p>
          <a:endParaRPr lang="es-ES"/>
        </a:p>
      </dgm:t>
    </dgm:pt>
    <dgm:pt modelId="{E22A6B4A-E1AB-404E-850A-0C727F58E49D}" type="pres">
      <dgm:prSet presAssocID="{D9D60E12-63B6-4F93-9329-1D1A00FC5E79}" presName="sibTrans" presStyleCnt="0"/>
      <dgm:spPr/>
    </dgm:pt>
    <dgm:pt modelId="{B25C5CC2-1CFD-4128-A65B-B8125E73E550}" type="pres">
      <dgm:prSet presAssocID="{E46EFAE4-A908-45F6-AE89-9DFD664845C4}" presName="textNode" presStyleLbl="node1" presStyleIdx="1" presStyleCnt="5">
        <dgm:presLayoutVars>
          <dgm:bulletEnabled val="1"/>
        </dgm:presLayoutVars>
      </dgm:prSet>
      <dgm:spPr/>
      <dgm:t>
        <a:bodyPr/>
        <a:lstStyle/>
        <a:p>
          <a:endParaRPr lang="es-ES"/>
        </a:p>
      </dgm:t>
    </dgm:pt>
    <dgm:pt modelId="{356F049A-24C0-4BB0-80C8-F5703DAF9516}" type="pres">
      <dgm:prSet presAssocID="{073F59AA-A42F-4C56-A2D4-21A0F5584F82}" presName="sibTrans" presStyleCnt="0"/>
      <dgm:spPr/>
    </dgm:pt>
    <dgm:pt modelId="{DAF0D993-8DC5-4DC0-B519-9C6CC232435D}" type="pres">
      <dgm:prSet presAssocID="{B8A4BDBB-0325-4974-8ACB-FCCB4306AFF2}" presName="textNode" presStyleLbl="node1" presStyleIdx="2" presStyleCnt="5">
        <dgm:presLayoutVars>
          <dgm:bulletEnabled val="1"/>
        </dgm:presLayoutVars>
      </dgm:prSet>
      <dgm:spPr/>
      <dgm:t>
        <a:bodyPr/>
        <a:lstStyle/>
        <a:p>
          <a:endParaRPr lang="es-ES"/>
        </a:p>
      </dgm:t>
    </dgm:pt>
    <dgm:pt modelId="{F33E8F6C-E959-4EFF-AD30-1202848EBF59}" type="pres">
      <dgm:prSet presAssocID="{8B1CDCAF-213F-4882-990A-8F80626EA199}" presName="sibTrans" presStyleCnt="0"/>
      <dgm:spPr/>
    </dgm:pt>
    <dgm:pt modelId="{0301741F-D8DD-43DD-A493-E1A19DBA5C8F}" type="pres">
      <dgm:prSet presAssocID="{FDC555F5-4A1C-4292-B72F-9D90753DE7EE}" presName="textNode" presStyleLbl="node1" presStyleIdx="3" presStyleCnt="5">
        <dgm:presLayoutVars>
          <dgm:bulletEnabled val="1"/>
        </dgm:presLayoutVars>
      </dgm:prSet>
      <dgm:spPr/>
      <dgm:t>
        <a:bodyPr/>
        <a:lstStyle/>
        <a:p>
          <a:endParaRPr lang="es-ES"/>
        </a:p>
      </dgm:t>
    </dgm:pt>
    <dgm:pt modelId="{951D1AC9-996C-4E32-8FF0-D829348BE2B6}" type="pres">
      <dgm:prSet presAssocID="{D1CFEB61-05A7-41A0-877B-C9A187AF7A61}" presName="sibTrans" presStyleCnt="0"/>
      <dgm:spPr/>
    </dgm:pt>
    <dgm:pt modelId="{73B08DC6-F59F-45C7-8E8D-80F930ECBBBD}" type="pres">
      <dgm:prSet presAssocID="{A99BD3EB-3B45-431A-9C0D-6609849ECE3E}" presName="textNode" presStyleLbl="node1" presStyleIdx="4" presStyleCnt="5">
        <dgm:presLayoutVars>
          <dgm:bulletEnabled val="1"/>
        </dgm:presLayoutVars>
      </dgm:prSet>
      <dgm:spPr/>
      <dgm:t>
        <a:bodyPr/>
        <a:lstStyle/>
        <a:p>
          <a:endParaRPr lang="es-ES"/>
        </a:p>
      </dgm:t>
    </dgm:pt>
  </dgm:ptLst>
  <dgm:cxnLst>
    <dgm:cxn modelId="{DE766F3F-6FAF-41F4-932D-0CA8DE2FF215}" type="presOf" srcId="{A99BD3EB-3B45-431A-9C0D-6609849ECE3E}" destId="{73B08DC6-F59F-45C7-8E8D-80F930ECBBBD}" srcOrd="0" destOrd="0" presId="urn:microsoft.com/office/officeart/2005/8/layout/hProcess9"/>
    <dgm:cxn modelId="{4FBBE159-DDC6-41E1-9416-38C0607A182E}" srcId="{F865612F-13A8-4A54-88D1-33D96447D54E}" destId="{4947E971-F345-437A-AA4E-7222DD7BA802}" srcOrd="0" destOrd="0" parTransId="{7A0400A6-519E-431B-9AB0-43B0E5ECC952}" sibTransId="{D9D60E12-63B6-4F93-9329-1D1A00FC5E79}"/>
    <dgm:cxn modelId="{A47AEDFD-39F6-4B9C-B5A3-AB1514C01E41}" srcId="{F865612F-13A8-4A54-88D1-33D96447D54E}" destId="{E46EFAE4-A908-45F6-AE89-9DFD664845C4}" srcOrd="1" destOrd="0" parTransId="{47E9C266-7165-4429-817B-B163EB1FC7B7}" sibTransId="{073F59AA-A42F-4C56-A2D4-21A0F5584F82}"/>
    <dgm:cxn modelId="{D9D7FC0D-3A1C-4E8B-B456-C003EDE5DBA6}" type="presOf" srcId="{E46EFAE4-A908-45F6-AE89-9DFD664845C4}" destId="{B25C5CC2-1CFD-4128-A65B-B8125E73E550}" srcOrd="0" destOrd="0" presId="urn:microsoft.com/office/officeart/2005/8/layout/hProcess9"/>
    <dgm:cxn modelId="{53AD6D30-5841-4C97-8C73-380CB76CDA19}" type="presOf" srcId="{F865612F-13A8-4A54-88D1-33D96447D54E}" destId="{0A162C1C-D5CF-4CB2-9160-A39919AB0067}" srcOrd="0" destOrd="0" presId="urn:microsoft.com/office/officeart/2005/8/layout/hProcess9"/>
    <dgm:cxn modelId="{91C65C85-F724-4D2D-9DF6-17B961FEFB61}" srcId="{F865612F-13A8-4A54-88D1-33D96447D54E}" destId="{A99BD3EB-3B45-431A-9C0D-6609849ECE3E}" srcOrd="4" destOrd="0" parTransId="{DB672F68-89DA-4372-B22F-60E27CAC0C3C}" sibTransId="{B616A5B9-30C1-41D4-9DD7-06D1D203C721}"/>
    <dgm:cxn modelId="{FB6743E6-D683-4F96-B89A-CBD702C491D2}" type="presOf" srcId="{4947E971-F345-437A-AA4E-7222DD7BA802}" destId="{0EBEC595-CC7D-4ED3-9290-E43C849DCFCB}" srcOrd="0" destOrd="0" presId="urn:microsoft.com/office/officeart/2005/8/layout/hProcess9"/>
    <dgm:cxn modelId="{0DCFB94C-ADD4-4EAD-BECC-EEC9201C10C7}" type="presOf" srcId="{B8A4BDBB-0325-4974-8ACB-FCCB4306AFF2}" destId="{DAF0D993-8DC5-4DC0-B519-9C6CC232435D}" srcOrd="0" destOrd="0" presId="urn:microsoft.com/office/officeart/2005/8/layout/hProcess9"/>
    <dgm:cxn modelId="{92475BB2-8B2B-4AE8-8626-A46916B7ECA4}" srcId="{F865612F-13A8-4A54-88D1-33D96447D54E}" destId="{B8A4BDBB-0325-4974-8ACB-FCCB4306AFF2}" srcOrd="2" destOrd="0" parTransId="{C9A9D8B8-B35F-4C95-93D6-E5A83EF2D891}" sibTransId="{8B1CDCAF-213F-4882-990A-8F80626EA199}"/>
    <dgm:cxn modelId="{89B2243C-AC87-46CA-B3B2-B65C1D574FA7}" srcId="{F865612F-13A8-4A54-88D1-33D96447D54E}" destId="{FDC555F5-4A1C-4292-B72F-9D90753DE7EE}" srcOrd="3" destOrd="0" parTransId="{18CC7008-896F-4966-8688-18FE194D5413}" sibTransId="{D1CFEB61-05A7-41A0-877B-C9A187AF7A61}"/>
    <dgm:cxn modelId="{1B62DA7E-E6EF-4CB4-B4DA-45C90AA86467}" type="presOf" srcId="{FDC555F5-4A1C-4292-B72F-9D90753DE7EE}" destId="{0301741F-D8DD-43DD-A493-E1A19DBA5C8F}" srcOrd="0" destOrd="0" presId="urn:microsoft.com/office/officeart/2005/8/layout/hProcess9"/>
    <dgm:cxn modelId="{738EAE18-BABB-4DEE-9AC8-1B4CC5C82A60}" type="presParOf" srcId="{0A162C1C-D5CF-4CB2-9160-A39919AB0067}" destId="{6F71D16C-A7D7-4300-8418-B64A60345765}" srcOrd="0" destOrd="0" presId="urn:microsoft.com/office/officeart/2005/8/layout/hProcess9"/>
    <dgm:cxn modelId="{FCCAD83E-003F-4D33-A6B6-1C58E4383527}" type="presParOf" srcId="{0A162C1C-D5CF-4CB2-9160-A39919AB0067}" destId="{4D5D6BC7-CDE2-48C9-902D-BAAB40467096}" srcOrd="1" destOrd="0" presId="urn:microsoft.com/office/officeart/2005/8/layout/hProcess9"/>
    <dgm:cxn modelId="{AD62CEC1-91C7-45E8-8355-99FD1366ED3A}" type="presParOf" srcId="{4D5D6BC7-CDE2-48C9-902D-BAAB40467096}" destId="{0EBEC595-CC7D-4ED3-9290-E43C849DCFCB}" srcOrd="0" destOrd="0" presId="urn:microsoft.com/office/officeart/2005/8/layout/hProcess9"/>
    <dgm:cxn modelId="{5DC1AB4D-5A4C-4AE2-81C9-5CA9738F557F}" type="presParOf" srcId="{4D5D6BC7-CDE2-48C9-902D-BAAB40467096}" destId="{E22A6B4A-E1AB-404E-850A-0C727F58E49D}" srcOrd="1" destOrd="0" presId="urn:microsoft.com/office/officeart/2005/8/layout/hProcess9"/>
    <dgm:cxn modelId="{D49FBFF8-09E1-42ED-AFFF-3B727649B21B}" type="presParOf" srcId="{4D5D6BC7-CDE2-48C9-902D-BAAB40467096}" destId="{B25C5CC2-1CFD-4128-A65B-B8125E73E550}" srcOrd="2" destOrd="0" presId="urn:microsoft.com/office/officeart/2005/8/layout/hProcess9"/>
    <dgm:cxn modelId="{D95DB35A-F4CB-4289-9F37-74C392A30196}" type="presParOf" srcId="{4D5D6BC7-CDE2-48C9-902D-BAAB40467096}" destId="{356F049A-24C0-4BB0-80C8-F5703DAF9516}" srcOrd="3" destOrd="0" presId="urn:microsoft.com/office/officeart/2005/8/layout/hProcess9"/>
    <dgm:cxn modelId="{23E22CAE-A00C-4D80-8208-3FF472FB3CD3}" type="presParOf" srcId="{4D5D6BC7-CDE2-48C9-902D-BAAB40467096}" destId="{DAF0D993-8DC5-4DC0-B519-9C6CC232435D}" srcOrd="4" destOrd="0" presId="urn:microsoft.com/office/officeart/2005/8/layout/hProcess9"/>
    <dgm:cxn modelId="{506A738F-2D92-4077-8CF7-037D04B66D13}" type="presParOf" srcId="{4D5D6BC7-CDE2-48C9-902D-BAAB40467096}" destId="{F33E8F6C-E959-4EFF-AD30-1202848EBF59}" srcOrd="5" destOrd="0" presId="urn:microsoft.com/office/officeart/2005/8/layout/hProcess9"/>
    <dgm:cxn modelId="{CD1F91CB-0AC1-4459-8082-5345FEE15F08}" type="presParOf" srcId="{4D5D6BC7-CDE2-48C9-902D-BAAB40467096}" destId="{0301741F-D8DD-43DD-A493-E1A19DBA5C8F}" srcOrd="6" destOrd="0" presId="urn:microsoft.com/office/officeart/2005/8/layout/hProcess9"/>
    <dgm:cxn modelId="{48BBE448-0C22-45C4-818E-C0D5CB4B49CA}" type="presParOf" srcId="{4D5D6BC7-CDE2-48C9-902D-BAAB40467096}" destId="{951D1AC9-996C-4E32-8FF0-D829348BE2B6}" srcOrd="7" destOrd="0" presId="urn:microsoft.com/office/officeart/2005/8/layout/hProcess9"/>
    <dgm:cxn modelId="{1C301CDB-E6E5-4F63-A0E8-FF0F60D024A3}" type="presParOf" srcId="{4D5D6BC7-CDE2-48C9-902D-BAAB40467096}" destId="{73B08DC6-F59F-45C7-8E8D-80F930ECBBBD}" srcOrd="8" destOrd="0" presId="urn:microsoft.com/office/officeart/2005/8/layout/hProcess9"/>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4912B0-C65B-40EA-B202-A4CE9E822D49}" type="doc">
      <dgm:prSet loTypeId="urn:microsoft.com/office/officeart/2005/8/layout/vProcess5" loCatId="process" qsTypeId="urn:microsoft.com/office/officeart/2005/8/quickstyle/3d6" qsCatId="3D" csTypeId="urn:microsoft.com/office/officeart/2005/8/colors/accent1_2" csCatId="accent1" phldr="1"/>
      <dgm:spPr/>
      <dgm:t>
        <a:bodyPr/>
        <a:lstStyle/>
        <a:p>
          <a:endParaRPr lang="es-ES"/>
        </a:p>
      </dgm:t>
    </dgm:pt>
    <dgm:pt modelId="{B3E09F15-E16F-4CAE-A37E-79BCE5540541}">
      <dgm:prSet phldrT="[Texto]"/>
      <dgm:spPr/>
      <dgm:t>
        <a:bodyPr/>
        <a:lstStyle/>
        <a:p>
          <a:pPr algn="l"/>
          <a:r>
            <a:rPr lang="ca-ES" b="1" noProof="0" dirty="0" smtClean="0">
              <a:effectLst>
                <a:outerShdw blurRad="38100" dist="38100" dir="2700000" algn="tl">
                  <a:srgbClr val="000000">
                    <a:alpha val="43137"/>
                  </a:srgbClr>
                </a:outerShdw>
              </a:effectLst>
            </a:rPr>
            <a:t>Modificacions a base de dades de votacions</a:t>
          </a:r>
          <a:endParaRPr lang="ca-ES" b="1" noProof="0" dirty="0">
            <a:effectLst>
              <a:outerShdw blurRad="38100" dist="38100" dir="2700000" algn="tl">
                <a:srgbClr val="000000">
                  <a:alpha val="43137"/>
                </a:srgbClr>
              </a:outerShdw>
            </a:effectLst>
          </a:endParaRPr>
        </a:p>
      </dgm:t>
    </dgm:pt>
    <dgm:pt modelId="{8F8FCBF7-EACB-4055-B7A6-A808A935FAEC}" type="parTrans" cxnId="{483789D2-4241-4AAC-B212-03D6544E50F0}">
      <dgm:prSet/>
      <dgm:spPr/>
      <dgm:t>
        <a:bodyPr/>
        <a:lstStyle/>
        <a:p>
          <a:endParaRPr lang="es-ES"/>
        </a:p>
      </dgm:t>
    </dgm:pt>
    <dgm:pt modelId="{2EBCA7AF-042B-4A9B-A636-7EE881528B90}" type="sibTrans" cxnId="{483789D2-4241-4AAC-B212-03D6544E50F0}">
      <dgm:prSet/>
      <dgm:spPr/>
      <dgm:t>
        <a:bodyPr/>
        <a:lstStyle/>
        <a:p>
          <a:endParaRPr lang="es-ES"/>
        </a:p>
      </dgm:t>
    </dgm:pt>
    <dgm:pt modelId="{6E060162-AFEF-44CC-ABFD-C12F3A1A6382}">
      <dgm:prSet phldrT="[Texto]"/>
      <dgm:spPr/>
      <dgm:t>
        <a:bodyPr/>
        <a:lstStyle/>
        <a:p>
          <a:r>
            <a:rPr lang="ca-ES" b="1" noProof="0" dirty="0" smtClean="0">
              <a:effectLst>
                <a:outerShdw blurRad="38100" dist="38100" dir="2700000" algn="tl">
                  <a:srgbClr val="000000">
                    <a:alpha val="43137"/>
                  </a:srgbClr>
                </a:outerShdw>
              </a:effectLst>
            </a:rPr>
            <a:t>Actualització de les dades estadístiques</a:t>
          </a:r>
          <a:endParaRPr lang="ca-ES" b="1" noProof="0" dirty="0">
            <a:effectLst>
              <a:outerShdw blurRad="38100" dist="38100" dir="2700000" algn="tl">
                <a:srgbClr val="000000">
                  <a:alpha val="43137"/>
                </a:srgbClr>
              </a:outerShdw>
            </a:effectLst>
          </a:endParaRPr>
        </a:p>
      </dgm:t>
    </dgm:pt>
    <dgm:pt modelId="{470310B3-6B9E-44F2-ACB7-F7D4A3EF1E25}" type="parTrans" cxnId="{B5B667B5-3B81-44F2-89E3-D7E0FBF2F6CF}">
      <dgm:prSet/>
      <dgm:spPr/>
      <dgm:t>
        <a:bodyPr/>
        <a:lstStyle/>
        <a:p>
          <a:endParaRPr lang="es-ES"/>
        </a:p>
      </dgm:t>
    </dgm:pt>
    <dgm:pt modelId="{37FA8F05-1F38-4CD5-9CEA-0B6638ADF6EF}" type="sibTrans" cxnId="{B5B667B5-3B81-44F2-89E3-D7E0FBF2F6CF}">
      <dgm:prSet/>
      <dgm:spPr/>
      <dgm:t>
        <a:bodyPr/>
        <a:lstStyle/>
        <a:p>
          <a:endParaRPr lang="es-ES"/>
        </a:p>
      </dgm:t>
    </dgm:pt>
    <dgm:pt modelId="{CF1CC649-7E0C-4401-9BE1-36B46ED2B3E9}" type="pres">
      <dgm:prSet presAssocID="{AD4912B0-C65B-40EA-B202-A4CE9E822D49}" presName="outerComposite" presStyleCnt="0">
        <dgm:presLayoutVars>
          <dgm:chMax val="5"/>
          <dgm:dir/>
          <dgm:resizeHandles val="exact"/>
        </dgm:presLayoutVars>
      </dgm:prSet>
      <dgm:spPr/>
      <dgm:t>
        <a:bodyPr/>
        <a:lstStyle/>
        <a:p>
          <a:endParaRPr lang="es-ES"/>
        </a:p>
      </dgm:t>
    </dgm:pt>
    <dgm:pt modelId="{3407D957-23BB-4808-8480-C9C061D424AC}" type="pres">
      <dgm:prSet presAssocID="{AD4912B0-C65B-40EA-B202-A4CE9E822D49}" presName="dummyMaxCanvas" presStyleCnt="0">
        <dgm:presLayoutVars/>
      </dgm:prSet>
      <dgm:spPr/>
    </dgm:pt>
    <dgm:pt modelId="{5C6175B9-633E-4D89-8617-2A51E5B6B578}" type="pres">
      <dgm:prSet presAssocID="{AD4912B0-C65B-40EA-B202-A4CE9E822D49}" presName="TwoNodes_1" presStyleLbl="node1" presStyleIdx="0" presStyleCnt="2" custScaleX="107772" custLinFactNeighborX="2322" custLinFactNeighborY="863">
        <dgm:presLayoutVars>
          <dgm:bulletEnabled val="1"/>
        </dgm:presLayoutVars>
      </dgm:prSet>
      <dgm:spPr/>
      <dgm:t>
        <a:bodyPr/>
        <a:lstStyle/>
        <a:p>
          <a:endParaRPr lang="es-ES"/>
        </a:p>
      </dgm:t>
    </dgm:pt>
    <dgm:pt modelId="{5D7A3946-8707-42B3-90A6-08D90D825773}" type="pres">
      <dgm:prSet presAssocID="{AD4912B0-C65B-40EA-B202-A4CE9E822D49}" presName="TwoNodes_2" presStyleLbl="node1" presStyleIdx="1" presStyleCnt="2">
        <dgm:presLayoutVars>
          <dgm:bulletEnabled val="1"/>
        </dgm:presLayoutVars>
      </dgm:prSet>
      <dgm:spPr/>
      <dgm:t>
        <a:bodyPr/>
        <a:lstStyle/>
        <a:p>
          <a:endParaRPr lang="es-ES"/>
        </a:p>
      </dgm:t>
    </dgm:pt>
    <dgm:pt modelId="{28708E68-B69B-48EB-B1D1-E6861D47CB24}" type="pres">
      <dgm:prSet presAssocID="{AD4912B0-C65B-40EA-B202-A4CE9E822D49}" presName="TwoConn_1-2" presStyleLbl="fgAccFollowNode1" presStyleIdx="0" presStyleCnt="1">
        <dgm:presLayoutVars>
          <dgm:bulletEnabled val="1"/>
        </dgm:presLayoutVars>
      </dgm:prSet>
      <dgm:spPr/>
      <dgm:t>
        <a:bodyPr/>
        <a:lstStyle/>
        <a:p>
          <a:endParaRPr lang="es-ES"/>
        </a:p>
      </dgm:t>
    </dgm:pt>
    <dgm:pt modelId="{280D7AAC-300E-408B-B118-0A14ADAE6237}" type="pres">
      <dgm:prSet presAssocID="{AD4912B0-C65B-40EA-B202-A4CE9E822D49}" presName="TwoNodes_1_text" presStyleLbl="node1" presStyleIdx="1" presStyleCnt="2">
        <dgm:presLayoutVars>
          <dgm:bulletEnabled val="1"/>
        </dgm:presLayoutVars>
      </dgm:prSet>
      <dgm:spPr/>
      <dgm:t>
        <a:bodyPr/>
        <a:lstStyle/>
        <a:p>
          <a:endParaRPr lang="es-ES"/>
        </a:p>
      </dgm:t>
    </dgm:pt>
    <dgm:pt modelId="{C28ECF7A-0790-4229-8F27-9AA5105D31BD}" type="pres">
      <dgm:prSet presAssocID="{AD4912B0-C65B-40EA-B202-A4CE9E822D49}" presName="TwoNodes_2_text" presStyleLbl="node1" presStyleIdx="1" presStyleCnt="2">
        <dgm:presLayoutVars>
          <dgm:bulletEnabled val="1"/>
        </dgm:presLayoutVars>
      </dgm:prSet>
      <dgm:spPr/>
      <dgm:t>
        <a:bodyPr/>
        <a:lstStyle/>
        <a:p>
          <a:endParaRPr lang="es-ES"/>
        </a:p>
      </dgm:t>
    </dgm:pt>
  </dgm:ptLst>
  <dgm:cxnLst>
    <dgm:cxn modelId="{B5B667B5-3B81-44F2-89E3-D7E0FBF2F6CF}" srcId="{AD4912B0-C65B-40EA-B202-A4CE9E822D49}" destId="{6E060162-AFEF-44CC-ABFD-C12F3A1A6382}" srcOrd="1" destOrd="0" parTransId="{470310B3-6B9E-44F2-ACB7-F7D4A3EF1E25}" sibTransId="{37FA8F05-1F38-4CD5-9CEA-0B6638ADF6EF}"/>
    <dgm:cxn modelId="{483789D2-4241-4AAC-B212-03D6544E50F0}" srcId="{AD4912B0-C65B-40EA-B202-A4CE9E822D49}" destId="{B3E09F15-E16F-4CAE-A37E-79BCE5540541}" srcOrd="0" destOrd="0" parTransId="{8F8FCBF7-EACB-4055-B7A6-A808A935FAEC}" sibTransId="{2EBCA7AF-042B-4A9B-A636-7EE881528B90}"/>
    <dgm:cxn modelId="{930690AC-46C5-4108-A7A3-3EEB151E7A1F}" type="presOf" srcId="{B3E09F15-E16F-4CAE-A37E-79BCE5540541}" destId="{5C6175B9-633E-4D89-8617-2A51E5B6B578}" srcOrd="0" destOrd="0" presId="urn:microsoft.com/office/officeart/2005/8/layout/vProcess5"/>
    <dgm:cxn modelId="{476183FF-1B08-4AD4-9DAF-BEC6DA81845C}" type="presOf" srcId="{2EBCA7AF-042B-4A9B-A636-7EE881528B90}" destId="{28708E68-B69B-48EB-B1D1-E6861D47CB24}" srcOrd="0" destOrd="0" presId="urn:microsoft.com/office/officeart/2005/8/layout/vProcess5"/>
    <dgm:cxn modelId="{5DC57DFD-D6C3-43AE-B5C5-4840D7A9B1DC}" type="presOf" srcId="{AD4912B0-C65B-40EA-B202-A4CE9E822D49}" destId="{CF1CC649-7E0C-4401-9BE1-36B46ED2B3E9}" srcOrd="0" destOrd="0" presId="urn:microsoft.com/office/officeart/2005/8/layout/vProcess5"/>
    <dgm:cxn modelId="{AA8451E2-2141-456F-BC71-872422B471C6}" type="presOf" srcId="{B3E09F15-E16F-4CAE-A37E-79BCE5540541}" destId="{280D7AAC-300E-408B-B118-0A14ADAE6237}" srcOrd="1" destOrd="0" presId="urn:microsoft.com/office/officeart/2005/8/layout/vProcess5"/>
    <dgm:cxn modelId="{F3DD0C3C-1C00-45F1-8199-9C5071505E2E}" type="presOf" srcId="{6E060162-AFEF-44CC-ABFD-C12F3A1A6382}" destId="{5D7A3946-8707-42B3-90A6-08D90D825773}" srcOrd="0" destOrd="0" presId="urn:microsoft.com/office/officeart/2005/8/layout/vProcess5"/>
    <dgm:cxn modelId="{A63759CD-CEAA-45A8-9DF5-DEAC50EEDFCE}" type="presOf" srcId="{6E060162-AFEF-44CC-ABFD-C12F3A1A6382}" destId="{C28ECF7A-0790-4229-8F27-9AA5105D31BD}" srcOrd="1" destOrd="0" presId="urn:microsoft.com/office/officeart/2005/8/layout/vProcess5"/>
    <dgm:cxn modelId="{DADD6CB2-67A4-413F-8938-E773D23D54E2}" type="presParOf" srcId="{CF1CC649-7E0C-4401-9BE1-36B46ED2B3E9}" destId="{3407D957-23BB-4808-8480-C9C061D424AC}" srcOrd="0" destOrd="0" presId="urn:microsoft.com/office/officeart/2005/8/layout/vProcess5"/>
    <dgm:cxn modelId="{E59AA7CE-25E9-4F2B-80A5-43051C2832EE}" type="presParOf" srcId="{CF1CC649-7E0C-4401-9BE1-36B46ED2B3E9}" destId="{5C6175B9-633E-4D89-8617-2A51E5B6B578}" srcOrd="1" destOrd="0" presId="urn:microsoft.com/office/officeart/2005/8/layout/vProcess5"/>
    <dgm:cxn modelId="{33ADBE25-3B02-4414-81C9-A7BC9CACCAF0}" type="presParOf" srcId="{CF1CC649-7E0C-4401-9BE1-36B46ED2B3E9}" destId="{5D7A3946-8707-42B3-90A6-08D90D825773}" srcOrd="2" destOrd="0" presId="urn:microsoft.com/office/officeart/2005/8/layout/vProcess5"/>
    <dgm:cxn modelId="{5B8B38DA-4735-4D9B-B2ED-53A870F9979A}" type="presParOf" srcId="{CF1CC649-7E0C-4401-9BE1-36B46ED2B3E9}" destId="{28708E68-B69B-48EB-B1D1-E6861D47CB24}" srcOrd="3" destOrd="0" presId="urn:microsoft.com/office/officeart/2005/8/layout/vProcess5"/>
    <dgm:cxn modelId="{02810FC7-600C-4CCD-9EF9-01F04A4283E4}" type="presParOf" srcId="{CF1CC649-7E0C-4401-9BE1-36B46ED2B3E9}" destId="{280D7AAC-300E-408B-B118-0A14ADAE6237}" srcOrd="4" destOrd="0" presId="urn:microsoft.com/office/officeart/2005/8/layout/vProcess5"/>
    <dgm:cxn modelId="{1388E8D8-E2D3-45B4-80A7-3807A4EB9886}" type="presParOf" srcId="{CF1CC649-7E0C-4401-9BE1-36B46ED2B3E9}" destId="{C28ECF7A-0790-4229-8F27-9AA5105D31BD}" srcOrd="5"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40AFDE-14B1-4365-A8B2-74EF9B70D06A}">
      <dsp:nvSpPr>
        <dsp:cNvPr id="0" name=""/>
        <dsp:cNvSpPr/>
      </dsp:nvSpPr>
      <dsp:spPr>
        <a:xfrm rot="10800000">
          <a:off x="1529395" y="1177"/>
          <a:ext cx="5472684" cy="603748"/>
        </a:xfrm>
        <a:prstGeom prst="homePlat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66236" tIns="87630" rIns="163576" bIns="87630" numCol="1" spcCol="1270" anchor="ctr" anchorCtr="0">
          <a:noAutofit/>
        </a:bodyPr>
        <a:lstStyle/>
        <a:p>
          <a:pPr lvl="0" algn="ctr" defTabSz="1022350">
            <a:lnSpc>
              <a:spcPct val="90000"/>
            </a:lnSpc>
            <a:spcBef>
              <a:spcPct val="0"/>
            </a:spcBef>
            <a:spcAft>
              <a:spcPct val="35000"/>
            </a:spcAft>
          </a:pPr>
          <a:r>
            <a:rPr lang="ca-ES" sz="2300" b="1" kern="1200" noProof="0" dirty="0" smtClean="0">
              <a:effectLst>
                <a:outerShdw blurRad="38100" dist="38100" dir="2700000" algn="tl">
                  <a:srgbClr val="000000">
                    <a:alpha val="43137"/>
                  </a:srgbClr>
                </a:outerShdw>
              </a:effectLst>
            </a:rPr>
            <a:t>Introducció</a:t>
          </a:r>
          <a:endParaRPr lang="ca-ES" sz="2300" b="1" kern="1200" noProof="0" dirty="0">
            <a:effectLst>
              <a:outerShdw blurRad="38100" dist="38100" dir="2700000" algn="tl">
                <a:srgbClr val="000000">
                  <a:alpha val="43137"/>
                </a:srgbClr>
              </a:outerShdw>
            </a:effectLst>
          </a:endParaRPr>
        </a:p>
      </dsp:txBody>
      <dsp:txXfrm rot="10800000">
        <a:off x="1529395" y="1177"/>
        <a:ext cx="5472684" cy="603748"/>
      </dsp:txXfrm>
    </dsp:sp>
    <dsp:sp modelId="{D61C43AC-18B0-4CE7-9341-8262883C1CFB}">
      <dsp:nvSpPr>
        <dsp:cNvPr id="0" name=""/>
        <dsp:cNvSpPr/>
      </dsp:nvSpPr>
      <dsp:spPr>
        <a:xfrm>
          <a:off x="1227520" y="1177"/>
          <a:ext cx="603748" cy="603748"/>
        </a:xfrm>
        <a:prstGeom prst="ellipse">
          <a:avLst/>
        </a:prstGeom>
        <a:solidFill>
          <a:schemeClr val="accent1">
            <a:tint val="50000"/>
            <a:hueOff val="0"/>
            <a:satOff val="0"/>
            <a:lumOff val="0"/>
            <a:alphaOff val="0"/>
          </a:schemeClr>
        </a:solidFill>
        <a:ln>
          <a:noFill/>
        </a:ln>
        <a:effectLst>
          <a:outerShdw blurRad="50800" dist="381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658D0441-D29A-4725-AAA3-2ACBAC54346B}">
      <dsp:nvSpPr>
        <dsp:cNvPr id="0" name=""/>
        <dsp:cNvSpPr/>
      </dsp:nvSpPr>
      <dsp:spPr>
        <a:xfrm rot="10800000">
          <a:off x="1529395" y="785148"/>
          <a:ext cx="5472684" cy="603748"/>
        </a:xfrm>
        <a:prstGeom prst="homePlat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66236" tIns="87630" rIns="163576" bIns="87630" numCol="1" spcCol="1270" anchor="ctr" anchorCtr="0">
          <a:noAutofit/>
        </a:bodyPr>
        <a:lstStyle/>
        <a:p>
          <a:pPr lvl="0" algn="ctr" defTabSz="1022350">
            <a:lnSpc>
              <a:spcPct val="90000"/>
            </a:lnSpc>
            <a:spcBef>
              <a:spcPct val="0"/>
            </a:spcBef>
            <a:spcAft>
              <a:spcPct val="35000"/>
            </a:spcAft>
          </a:pPr>
          <a:r>
            <a:rPr lang="ca-ES" sz="2300" b="1" kern="1200" noProof="0" dirty="0" smtClean="0">
              <a:effectLst>
                <a:outerShdw blurRad="38100" dist="38100" dir="2700000" algn="tl">
                  <a:srgbClr val="000000">
                    <a:alpha val="43137"/>
                  </a:srgbClr>
                </a:outerShdw>
              </a:effectLst>
            </a:rPr>
            <a:t>Anàlisi prèvia i planificació</a:t>
          </a:r>
          <a:endParaRPr lang="ca-ES" sz="2300" b="1" kern="1200" noProof="0" dirty="0">
            <a:effectLst>
              <a:outerShdw blurRad="38100" dist="38100" dir="2700000" algn="tl">
                <a:srgbClr val="000000">
                  <a:alpha val="43137"/>
                </a:srgbClr>
              </a:outerShdw>
            </a:effectLst>
          </a:endParaRPr>
        </a:p>
      </dsp:txBody>
      <dsp:txXfrm rot="10800000">
        <a:off x="1529395" y="785148"/>
        <a:ext cx="5472684" cy="603748"/>
      </dsp:txXfrm>
    </dsp:sp>
    <dsp:sp modelId="{33051FF6-1229-4B94-9369-D90BD2025E3B}">
      <dsp:nvSpPr>
        <dsp:cNvPr id="0" name=""/>
        <dsp:cNvSpPr/>
      </dsp:nvSpPr>
      <dsp:spPr>
        <a:xfrm>
          <a:off x="1227520" y="785148"/>
          <a:ext cx="603748" cy="603748"/>
        </a:xfrm>
        <a:prstGeom prst="ellipse">
          <a:avLst/>
        </a:prstGeom>
        <a:solidFill>
          <a:schemeClr val="accent1">
            <a:tint val="50000"/>
            <a:hueOff val="0"/>
            <a:satOff val="0"/>
            <a:lumOff val="0"/>
            <a:alphaOff val="0"/>
          </a:schemeClr>
        </a:solidFill>
        <a:ln>
          <a:noFill/>
        </a:ln>
        <a:effectLst>
          <a:outerShdw blurRad="50800" dist="381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142CA146-4B0D-4A98-9801-F027E29F4F7E}">
      <dsp:nvSpPr>
        <dsp:cNvPr id="0" name=""/>
        <dsp:cNvSpPr/>
      </dsp:nvSpPr>
      <dsp:spPr>
        <a:xfrm rot="10800000">
          <a:off x="1529395" y="1569120"/>
          <a:ext cx="5472684" cy="603748"/>
        </a:xfrm>
        <a:prstGeom prst="homePlat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66236" tIns="87630" rIns="163576" bIns="87630" numCol="1" spcCol="1270" anchor="ctr" anchorCtr="0">
          <a:noAutofit/>
        </a:bodyPr>
        <a:lstStyle/>
        <a:p>
          <a:pPr lvl="0" algn="ctr" defTabSz="1022350">
            <a:lnSpc>
              <a:spcPct val="90000"/>
            </a:lnSpc>
            <a:spcBef>
              <a:spcPct val="0"/>
            </a:spcBef>
            <a:spcAft>
              <a:spcPct val="35000"/>
            </a:spcAft>
          </a:pPr>
          <a:r>
            <a:rPr lang="ca-ES" sz="2300" b="1" kern="1200" noProof="0" dirty="0" smtClean="0">
              <a:effectLst>
                <a:outerShdw blurRad="38100" dist="38100" dir="2700000" algn="tl">
                  <a:srgbClr val="000000">
                    <a:alpha val="43137"/>
                  </a:srgbClr>
                </a:outerShdw>
              </a:effectLst>
            </a:rPr>
            <a:t>Anàlisi de requisits</a:t>
          </a:r>
          <a:endParaRPr lang="ca-ES" sz="2300" b="1" kern="1200" noProof="0" dirty="0">
            <a:effectLst>
              <a:outerShdw blurRad="38100" dist="38100" dir="2700000" algn="tl">
                <a:srgbClr val="000000">
                  <a:alpha val="43137"/>
                </a:srgbClr>
              </a:outerShdw>
            </a:effectLst>
          </a:endParaRPr>
        </a:p>
      </dsp:txBody>
      <dsp:txXfrm rot="10800000">
        <a:off x="1529395" y="1569120"/>
        <a:ext cx="5472684" cy="603748"/>
      </dsp:txXfrm>
    </dsp:sp>
    <dsp:sp modelId="{61E57D0E-8CE7-4512-8AB0-9598BEE02F63}">
      <dsp:nvSpPr>
        <dsp:cNvPr id="0" name=""/>
        <dsp:cNvSpPr/>
      </dsp:nvSpPr>
      <dsp:spPr>
        <a:xfrm>
          <a:off x="1227520" y="1569120"/>
          <a:ext cx="603748" cy="603748"/>
        </a:xfrm>
        <a:prstGeom prst="ellipse">
          <a:avLst/>
        </a:prstGeom>
        <a:solidFill>
          <a:schemeClr val="accent1">
            <a:tint val="50000"/>
            <a:hueOff val="0"/>
            <a:satOff val="0"/>
            <a:lumOff val="0"/>
            <a:alphaOff val="0"/>
          </a:schemeClr>
        </a:solidFill>
        <a:ln>
          <a:noFill/>
        </a:ln>
        <a:effectLst>
          <a:outerShdw blurRad="50800" dist="381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81ABE5D3-D0C2-4ECD-9E8D-5B8433802DC1}">
      <dsp:nvSpPr>
        <dsp:cNvPr id="0" name=""/>
        <dsp:cNvSpPr/>
      </dsp:nvSpPr>
      <dsp:spPr>
        <a:xfrm rot="10800000">
          <a:off x="1529395" y="2353092"/>
          <a:ext cx="5472684" cy="603748"/>
        </a:xfrm>
        <a:prstGeom prst="homePlat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66236" tIns="87630" rIns="163576" bIns="87630" numCol="1" spcCol="1270" anchor="ctr" anchorCtr="0">
          <a:noAutofit/>
        </a:bodyPr>
        <a:lstStyle/>
        <a:p>
          <a:pPr lvl="0" algn="ctr" defTabSz="1022350">
            <a:lnSpc>
              <a:spcPct val="90000"/>
            </a:lnSpc>
            <a:spcBef>
              <a:spcPct val="0"/>
            </a:spcBef>
            <a:spcAft>
              <a:spcPct val="35000"/>
            </a:spcAft>
          </a:pPr>
          <a:r>
            <a:rPr lang="ca-ES" sz="2300" b="1" kern="1200" noProof="0" dirty="0" smtClean="0">
              <a:effectLst>
                <a:outerShdw blurRad="38100" dist="38100" dir="2700000" algn="tl">
                  <a:srgbClr val="000000">
                    <a:alpha val="43137"/>
                  </a:srgbClr>
                </a:outerShdw>
              </a:effectLst>
            </a:rPr>
            <a:t>Disseny i implementació</a:t>
          </a:r>
          <a:endParaRPr lang="ca-ES" sz="2300" b="1" kern="1200" noProof="0" dirty="0">
            <a:effectLst>
              <a:outerShdw blurRad="38100" dist="38100" dir="2700000" algn="tl">
                <a:srgbClr val="000000">
                  <a:alpha val="43137"/>
                </a:srgbClr>
              </a:outerShdw>
            </a:effectLst>
          </a:endParaRPr>
        </a:p>
      </dsp:txBody>
      <dsp:txXfrm rot="10800000">
        <a:off x="1529395" y="2353092"/>
        <a:ext cx="5472684" cy="603748"/>
      </dsp:txXfrm>
    </dsp:sp>
    <dsp:sp modelId="{DB3EA25A-3123-4289-B19A-12074D4EF4A8}">
      <dsp:nvSpPr>
        <dsp:cNvPr id="0" name=""/>
        <dsp:cNvSpPr/>
      </dsp:nvSpPr>
      <dsp:spPr>
        <a:xfrm>
          <a:off x="1227520" y="2353092"/>
          <a:ext cx="603748" cy="603748"/>
        </a:xfrm>
        <a:prstGeom prst="ellipse">
          <a:avLst/>
        </a:prstGeom>
        <a:solidFill>
          <a:schemeClr val="accent1">
            <a:tint val="50000"/>
            <a:hueOff val="0"/>
            <a:satOff val="0"/>
            <a:lumOff val="0"/>
            <a:alphaOff val="0"/>
          </a:schemeClr>
        </a:solidFill>
        <a:ln>
          <a:noFill/>
        </a:ln>
        <a:effectLst>
          <a:outerShdw blurRad="50800" dist="381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DCBCF819-C995-41A0-A47B-C30AFF960B2D}">
      <dsp:nvSpPr>
        <dsp:cNvPr id="0" name=""/>
        <dsp:cNvSpPr/>
      </dsp:nvSpPr>
      <dsp:spPr>
        <a:xfrm rot="10800000">
          <a:off x="1529395" y="3137064"/>
          <a:ext cx="5472684" cy="603748"/>
        </a:xfrm>
        <a:prstGeom prst="homePlat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66236" tIns="87630" rIns="163576" bIns="87630" numCol="1" spcCol="1270" anchor="ctr" anchorCtr="0">
          <a:noAutofit/>
        </a:bodyPr>
        <a:lstStyle/>
        <a:p>
          <a:pPr lvl="0" algn="ctr" defTabSz="1022350">
            <a:lnSpc>
              <a:spcPct val="90000"/>
            </a:lnSpc>
            <a:spcBef>
              <a:spcPct val="0"/>
            </a:spcBef>
            <a:spcAft>
              <a:spcPct val="35000"/>
            </a:spcAft>
          </a:pPr>
          <a:r>
            <a:rPr lang="ca-ES" sz="2300" b="1" kern="1200" noProof="0" dirty="0" smtClean="0">
              <a:effectLst>
                <a:outerShdw blurRad="38100" dist="38100" dir="2700000" algn="tl">
                  <a:srgbClr val="000000">
                    <a:alpha val="43137"/>
                  </a:srgbClr>
                </a:outerShdw>
              </a:effectLst>
            </a:rPr>
            <a:t>Pla de proves</a:t>
          </a:r>
          <a:endParaRPr lang="ca-ES" sz="2300" b="1" kern="1200" noProof="0" dirty="0">
            <a:effectLst>
              <a:outerShdw blurRad="38100" dist="38100" dir="2700000" algn="tl">
                <a:srgbClr val="000000">
                  <a:alpha val="43137"/>
                </a:srgbClr>
              </a:outerShdw>
            </a:effectLst>
          </a:endParaRPr>
        </a:p>
      </dsp:txBody>
      <dsp:txXfrm rot="10800000">
        <a:off x="1529395" y="3137064"/>
        <a:ext cx="5472684" cy="603748"/>
      </dsp:txXfrm>
    </dsp:sp>
    <dsp:sp modelId="{9FCD4C20-E451-4131-82FF-A6BEEC7F149D}">
      <dsp:nvSpPr>
        <dsp:cNvPr id="0" name=""/>
        <dsp:cNvSpPr/>
      </dsp:nvSpPr>
      <dsp:spPr>
        <a:xfrm>
          <a:off x="1227520" y="3137064"/>
          <a:ext cx="603748" cy="603748"/>
        </a:xfrm>
        <a:prstGeom prst="ellipse">
          <a:avLst/>
        </a:prstGeom>
        <a:solidFill>
          <a:schemeClr val="accent1">
            <a:tint val="50000"/>
            <a:hueOff val="0"/>
            <a:satOff val="0"/>
            <a:lumOff val="0"/>
            <a:alphaOff val="0"/>
          </a:schemeClr>
        </a:solidFill>
        <a:ln>
          <a:noFill/>
        </a:ln>
        <a:effectLst>
          <a:outerShdw blurRad="50800" dist="381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234DA33E-D454-4DF4-B30F-954F149C88D1}">
      <dsp:nvSpPr>
        <dsp:cNvPr id="0" name=""/>
        <dsp:cNvSpPr/>
      </dsp:nvSpPr>
      <dsp:spPr>
        <a:xfrm rot="10800000">
          <a:off x="1529395" y="3921036"/>
          <a:ext cx="5472684" cy="603748"/>
        </a:xfrm>
        <a:prstGeom prst="homePlat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66236" tIns="87630" rIns="163576" bIns="87630" numCol="1" spcCol="1270" anchor="ctr" anchorCtr="0">
          <a:noAutofit/>
        </a:bodyPr>
        <a:lstStyle/>
        <a:p>
          <a:pPr lvl="0" algn="ctr" defTabSz="1022350">
            <a:lnSpc>
              <a:spcPct val="90000"/>
            </a:lnSpc>
            <a:spcBef>
              <a:spcPct val="0"/>
            </a:spcBef>
            <a:spcAft>
              <a:spcPct val="35000"/>
            </a:spcAft>
          </a:pPr>
          <a:r>
            <a:rPr lang="ca-ES" sz="2300" b="1" kern="1200" noProof="0" dirty="0" smtClean="0">
              <a:effectLst>
                <a:outerShdw blurRad="38100" dist="38100" dir="2700000" algn="tl">
                  <a:srgbClr val="000000">
                    <a:alpha val="43137"/>
                  </a:srgbClr>
                </a:outerShdw>
              </a:effectLst>
            </a:rPr>
            <a:t>Conclusions</a:t>
          </a:r>
          <a:endParaRPr lang="ca-ES" sz="2300" b="1" kern="1200" noProof="0" dirty="0">
            <a:effectLst>
              <a:outerShdw blurRad="38100" dist="38100" dir="2700000" algn="tl">
                <a:srgbClr val="000000">
                  <a:alpha val="43137"/>
                </a:srgbClr>
              </a:outerShdw>
            </a:effectLst>
          </a:endParaRPr>
        </a:p>
      </dsp:txBody>
      <dsp:txXfrm rot="10800000">
        <a:off x="1529395" y="3921036"/>
        <a:ext cx="5472684" cy="603748"/>
      </dsp:txXfrm>
    </dsp:sp>
    <dsp:sp modelId="{9389A12E-C0B2-479C-93DD-9090AF806FCF}">
      <dsp:nvSpPr>
        <dsp:cNvPr id="0" name=""/>
        <dsp:cNvSpPr/>
      </dsp:nvSpPr>
      <dsp:spPr>
        <a:xfrm>
          <a:off x="1227520" y="3921036"/>
          <a:ext cx="603748" cy="603748"/>
        </a:xfrm>
        <a:prstGeom prst="ellipse">
          <a:avLst/>
        </a:prstGeom>
        <a:solidFill>
          <a:schemeClr val="accent1">
            <a:tint val="50000"/>
            <a:hueOff val="0"/>
            <a:satOff val="0"/>
            <a:lumOff val="0"/>
            <a:alphaOff val="0"/>
          </a:schemeClr>
        </a:solidFill>
        <a:ln>
          <a:noFill/>
        </a:ln>
        <a:effectLst>
          <a:outerShdw blurRad="50800" dist="381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0673DB-6028-419E-B946-6700E01B7528}">
      <dsp:nvSpPr>
        <dsp:cNvPr id="0" name=""/>
        <dsp:cNvSpPr/>
      </dsp:nvSpPr>
      <dsp:spPr>
        <a:xfrm>
          <a:off x="652498" y="1195"/>
          <a:ext cx="3940970" cy="2498178"/>
        </a:xfrm>
        <a:prstGeom prst="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63500" sx="103000" sy="103000" algn="c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a-ES" sz="1800" b="1" u="sng" kern="1200" noProof="0" dirty="0" smtClean="0">
              <a:effectLst>
                <a:outerShdw blurRad="38100" dist="38100" dir="2700000" algn="tl">
                  <a:srgbClr val="000000">
                    <a:alpha val="43137"/>
                  </a:srgbClr>
                </a:outerShdw>
              </a:effectLst>
            </a:rPr>
            <a:t>Objectius del TFC</a:t>
          </a:r>
        </a:p>
        <a:p>
          <a:pPr lvl="0" algn="ctr" defTabSz="800100">
            <a:lnSpc>
              <a:spcPct val="90000"/>
            </a:lnSpc>
            <a:spcBef>
              <a:spcPct val="0"/>
            </a:spcBef>
            <a:spcAft>
              <a:spcPct val="35000"/>
            </a:spcAft>
          </a:pPr>
          <a:r>
            <a:rPr lang="ca-ES" sz="1400" b="0" u="none" kern="1200" noProof="0" dirty="0" smtClean="0">
              <a:effectLst/>
            </a:rPr>
            <a:t>Els objectius que es persegueixen mitjançant la realització del TFC són:</a:t>
          </a:r>
        </a:p>
        <a:p>
          <a:pPr lvl="0" algn="ctr" defTabSz="800100">
            <a:lnSpc>
              <a:spcPct val="90000"/>
            </a:lnSpc>
            <a:spcBef>
              <a:spcPct val="0"/>
            </a:spcBef>
            <a:spcAft>
              <a:spcPct val="35000"/>
            </a:spcAft>
          </a:pPr>
          <a:r>
            <a:rPr lang="ca-ES" sz="1400" b="0" u="none" kern="1200" noProof="0" dirty="0" smtClean="0">
              <a:effectLst/>
            </a:rPr>
            <a:t>- La posada en pràctica dels coneixements adquirits a Bases de dades I, Bases de dades II i Enginyeria del programari.  </a:t>
          </a:r>
        </a:p>
        <a:p>
          <a:pPr lvl="0" algn="ctr" defTabSz="800100">
            <a:lnSpc>
              <a:spcPct val="90000"/>
            </a:lnSpc>
            <a:spcBef>
              <a:spcPct val="0"/>
            </a:spcBef>
            <a:spcAft>
              <a:spcPct val="35000"/>
            </a:spcAft>
          </a:pPr>
          <a:r>
            <a:rPr lang="ca-ES" sz="1400" b="0" u="none" kern="1200" noProof="0" dirty="0" smtClean="0">
              <a:effectLst/>
            </a:rPr>
            <a:t>- La gestió d’un projecte informàtic de caire professional.</a:t>
          </a:r>
          <a:endParaRPr lang="ca-ES" sz="1600" b="0" u="none" kern="1200" noProof="0" dirty="0" smtClean="0">
            <a:effectLst/>
          </a:endParaRPr>
        </a:p>
      </dsp:txBody>
      <dsp:txXfrm>
        <a:off x="652498" y="1195"/>
        <a:ext cx="3940970" cy="2498178"/>
      </dsp:txXfrm>
    </dsp:sp>
    <dsp:sp modelId="{659062F6-6CD6-4305-93E3-AACCCCFD2D4A}">
      <dsp:nvSpPr>
        <dsp:cNvPr id="0" name=""/>
        <dsp:cNvSpPr/>
      </dsp:nvSpPr>
      <dsp:spPr>
        <a:xfrm>
          <a:off x="4864708" y="4076"/>
          <a:ext cx="2712392" cy="2492417"/>
        </a:xfrm>
        <a:prstGeom prst="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63500" sx="103000" sy="103000" algn="c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a-ES" sz="1800" b="1" u="sng" kern="1200" noProof="0" dirty="0" smtClean="0">
              <a:effectLst>
                <a:outerShdw blurRad="38100" dist="38100" dir="2700000" algn="tl">
                  <a:srgbClr val="000000">
                    <a:alpha val="43137"/>
                  </a:srgbClr>
                </a:outerShdw>
              </a:effectLst>
            </a:rPr>
            <a:t>Motivació</a:t>
          </a:r>
        </a:p>
        <a:p>
          <a:pPr lvl="0" algn="ctr" defTabSz="800100">
            <a:lnSpc>
              <a:spcPct val="90000"/>
            </a:lnSpc>
            <a:spcBef>
              <a:spcPct val="0"/>
            </a:spcBef>
            <a:spcAft>
              <a:spcPct val="35000"/>
            </a:spcAft>
          </a:pPr>
          <a:r>
            <a:rPr lang="ca-ES" sz="1400" b="0" u="none" kern="1200" noProof="0" dirty="0" smtClean="0">
              <a:effectLst/>
            </a:rPr>
            <a:t>La motivació que m’ha portat a seleccionar l’àrea de Bases de dades relacionals ha estat la meva vinculació professional a la gestió i implementació de bases de dades.</a:t>
          </a:r>
        </a:p>
      </dsp:txBody>
      <dsp:txXfrm>
        <a:off x="4864708" y="4076"/>
        <a:ext cx="2712392" cy="2492417"/>
      </dsp:txXfrm>
    </dsp:sp>
    <dsp:sp modelId="{111CCA5F-35CC-4A47-87EE-11FF39B88461}">
      <dsp:nvSpPr>
        <dsp:cNvPr id="0" name=""/>
        <dsp:cNvSpPr/>
      </dsp:nvSpPr>
      <dsp:spPr>
        <a:xfrm>
          <a:off x="658425" y="2771809"/>
          <a:ext cx="6891864" cy="1984364"/>
        </a:xfrm>
        <a:prstGeom prst="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63500" sx="102000" sy="102000" algn="c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a-ES" sz="1800" b="1" u="sng" kern="1200" noProof="0" dirty="0" smtClean="0">
              <a:effectLst>
                <a:outerShdw blurRad="38100" dist="38100" dir="2700000" algn="tl">
                  <a:srgbClr val="000000">
                    <a:alpha val="43137"/>
                  </a:srgbClr>
                </a:outerShdw>
              </a:effectLst>
            </a:rPr>
            <a:t>Metodologia</a:t>
          </a:r>
          <a:endParaRPr lang="ca-ES" sz="1400" b="1" u="none" kern="1200" noProof="0" dirty="0" smtClean="0">
            <a:effectLst>
              <a:outerShdw blurRad="38100" dist="38100" dir="2700000" algn="tl">
                <a:srgbClr val="000000">
                  <a:alpha val="43137"/>
                </a:srgbClr>
              </a:outerShdw>
            </a:effectLst>
          </a:endParaRPr>
        </a:p>
        <a:p>
          <a:pPr lvl="0" algn="ctr" defTabSz="800100">
            <a:lnSpc>
              <a:spcPct val="90000"/>
            </a:lnSpc>
            <a:spcBef>
              <a:spcPct val="0"/>
            </a:spcBef>
            <a:spcAft>
              <a:spcPct val="35000"/>
            </a:spcAft>
          </a:pPr>
          <a:r>
            <a:rPr lang="ca-ES" sz="1400" b="0" u="none" kern="1200" noProof="0" dirty="0" smtClean="0">
              <a:effectLst/>
            </a:rPr>
            <a:t>La metodologia elegida per a la realització del projecte és el cicle de vida clàssic o en cascada:</a:t>
          </a:r>
        </a:p>
        <a:p>
          <a:pPr lvl="0" algn="ctr" defTabSz="800100">
            <a:lnSpc>
              <a:spcPct val="90000"/>
            </a:lnSpc>
            <a:spcBef>
              <a:spcPct val="0"/>
            </a:spcBef>
            <a:spcAft>
              <a:spcPct val="35000"/>
            </a:spcAft>
          </a:pPr>
          <a:endParaRPr lang="ca-ES" sz="1400" b="1" u="none" kern="1200" noProof="0" dirty="0" smtClean="0">
            <a:effectLst>
              <a:outerShdw blurRad="38100" dist="38100" dir="2700000" algn="tl">
                <a:srgbClr val="000000">
                  <a:alpha val="43137"/>
                </a:srgbClr>
              </a:outerShdw>
            </a:effectLst>
          </a:endParaRPr>
        </a:p>
        <a:p>
          <a:pPr lvl="0" algn="ctr" defTabSz="800100">
            <a:lnSpc>
              <a:spcPct val="90000"/>
            </a:lnSpc>
            <a:spcBef>
              <a:spcPct val="0"/>
            </a:spcBef>
            <a:spcAft>
              <a:spcPct val="35000"/>
            </a:spcAft>
          </a:pPr>
          <a:endParaRPr lang="ca-ES" sz="1800" b="1" u="sng" kern="1200" noProof="0" dirty="0">
            <a:effectLst>
              <a:outerShdw blurRad="38100" dist="38100" dir="2700000" algn="tl">
                <a:srgbClr val="000000">
                  <a:alpha val="43137"/>
                </a:srgbClr>
              </a:outerShdw>
            </a:effectLst>
          </a:endParaRPr>
        </a:p>
      </dsp:txBody>
      <dsp:txXfrm>
        <a:off x="658425" y="2771809"/>
        <a:ext cx="6891864" cy="198436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71D16C-A7D7-4300-8418-B64A60345765}">
      <dsp:nvSpPr>
        <dsp:cNvPr id="0" name=""/>
        <dsp:cNvSpPr/>
      </dsp:nvSpPr>
      <dsp:spPr>
        <a:xfrm>
          <a:off x="457199" y="0"/>
          <a:ext cx="5181600" cy="1152128"/>
        </a:xfrm>
        <a:prstGeom prst="rightArrow">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0EBEC595-CC7D-4ED3-9290-E43C849DCFCB}">
      <dsp:nvSpPr>
        <dsp:cNvPr id="0" name=""/>
        <dsp:cNvSpPr/>
      </dsp:nvSpPr>
      <dsp:spPr>
        <a:xfrm>
          <a:off x="2678" y="345638"/>
          <a:ext cx="1171277" cy="460851"/>
        </a:xfrm>
        <a:prstGeom prst="round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ca-ES" sz="1000" b="1" kern="1200" noProof="0" dirty="0" smtClean="0">
              <a:effectLst>
                <a:outerShdw blurRad="38100" dist="38100" dir="2700000" algn="tl">
                  <a:srgbClr val="000000">
                    <a:alpha val="43137"/>
                  </a:srgbClr>
                </a:outerShdw>
              </a:effectLst>
            </a:rPr>
            <a:t>Anàlisi prèvia</a:t>
          </a:r>
          <a:endParaRPr lang="ca-ES" sz="1000" b="1" kern="1200" noProof="0" dirty="0">
            <a:effectLst>
              <a:outerShdw blurRad="38100" dist="38100" dir="2700000" algn="tl">
                <a:srgbClr val="000000">
                  <a:alpha val="43137"/>
                </a:srgbClr>
              </a:outerShdw>
            </a:effectLst>
          </a:endParaRPr>
        </a:p>
      </dsp:txBody>
      <dsp:txXfrm>
        <a:off x="2678" y="345638"/>
        <a:ext cx="1171277" cy="460851"/>
      </dsp:txXfrm>
    </dsp:sp>
    <dsp:sp modelId="{B25C5CC2-1CFD-4128-A65B-B8125E73E550}">
      <dsp:nvSpPr>
        <dsp:cNvPr id="0" name=""/>
        <dsp:cNvSpPr/>
      </dsp:nvSpPr>
      <dsp:spPr>
        <a:xfrm>
          <a:off x="1232520" y="345638"/>
          <a:ext cx="1171277" cy="460851"/>
        </a:xfrm>
        <a:prstGeom prst="round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ca-ES" sz="900" b="1" kern="1200" noProof="0" dirty="0" smtClean="0">
              <a:effectLst>
                <a:outerShdw blurRad="38100" dist="38100" dir="2700000" algn="tl">
                  <a:srgbClr val="000000">
                    <a:alpha val="43137"/>
                  </a:srgbClr>
                </a:outerShdw>
              </a:effectLst>
            </a:rPr>
            <a:t>Anàlisi de requisits</a:t>
          </a:r>
          <a:endParaRPr lang="ca-ES" sz="900" b="1" kern="1200" noProof="0" dirty="0">
            <a:effectLst>
              <a:outerShdw blurRad="38100" dist="38100" dir="2700000" algn="tl">
                <a:srgbClr val="000000">
                  <a:alpha val="43137"/>
                </a:srgbClr>
              </a:outerShdw>
            </a:effectLst>
          </a:endParaRPr>
        </a:p>
      </dsp:txBody>
      <dsp:txXfrm>
        <a:off x="1232520" y="345638"/>
        <a:ext cx="1171277" cy="460851"/>
      </dsp:txXfrm>
    </dsp:sp>
    <dsp:sp modelId="{DAF0D993-8DC5-4DC0-B519-9C6CC232435D}">
      <dsp:nvSpPr>
        <dsp:cNvPr id="0" name=""/>
        <dsp:cNvSpPr/>
      </dsp:nvSpPr>
      <dsp:spPr>
        <a:xfrm>
          <a:off x="2462361" y="345638"/>
          <a:ext cx="1171277" cy="460851"/>
        </a:xfrm>
        <a:prstGeom prst="round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a-ES" sz="1100" b="1" kern="1200" noProof="0" dirty="0" smtClean="0">
              <a:effectLst>
                <a:outerShdw blurRad="38100" dist="38100" dir="2700000" algn="tl">
                  <a:srgbClr val="000000">
                    <a:alpha val="43137"/>
                  </a:srgbClr>
                </a:outerShdw>
              </a:effectLst>
            </a:rPr>
            <a:t>Disseny</a:t>
          </a:r>
          <a:endParaRPr lang="ca-ES" sz="1100" b="1" kern="1200" noProof="0" dirty="0">
            <a:effectLst>
              <a:outerShdw blurRad="38100" dist="38100" dir="2700000" algn="tl">
                <a:srgbClr val="000000">
                  <a:alpha val="43137"/>
                </a:srgbClr>
              </a:outerShdw>
            </a:effectLst>
          </a:endParaRPr>
        </a:p>
      </dsp:txBody>
      <dsp:txXfrm>
        <a:off x="2462361" y="345638"/>
        <a:ext cx="1171277" cy="460851"/>
      </dsp:txXfrm>
    </dsp:sp>
    <dsp:sp modelId="{0301741F-D8DD-43DD-A493-E1A19DBA5C8F}">
      <dsp:nvSpPr>
        <dsp:cNvPr id="0" name=""/>
        <dsp:cNvSpPr/>
      </dsp:nvSpPr>
      <dsp:spPr>
        <a:xfrm>
          <a:off x="3692202" y="345638"/>
          <a:ext cx="1171277" cy="460851"/>
        </a:xfrm>
        <a:prstGeom prst="round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ca-ES" sz="1000" b="1" kern="1200" noProof="0" dirty="0" smtClean="0">
              <a:effectLst>
                <a:outerShdw blurRad="38100" dist="38100" dir="2700000" algn="tl">
                  <a:srgbClr val="000000">
                    <a:alpha val="43137"/>
                  </a:srgbClr>
                </a:outerShdw>
              </a:effectLst>
            </a:rPr>
            <a:t>Implementació</a:t>
          </a:r>
          <a:endParaRPr lang="ca-ES" sz="1000" b="1" kern="1200" noProof="0" dirty="0">
            <a:effectLst>
              <a:outerShdw blurRad="38100" dist="38100" dir="2700000" algn="tl">
                <a:srgbClr val="000000">
                  <a:alpha val="43137"/>
                </a:srgbClr>
              </a:outerShdw>
            </a:effectLst>
          </a:endParaRPr>
        </a:p>
      </dsp:txBody>
      <dsp:txXfrm>
        <a:off x="3692202" y="345638"/>
        <a:ext cx="1171277" cy="460851"/>
      </dsp:txXfrm>
    </dsp:sp>
    <dsp:sp modelId="{73B08DC6-F59F-45C7-8E8D-80F930ECBBBD}">
      <dsp:nvSpPr>
        <dsp:cNvPr id="0" name=""/>
        <dsp:cNvSpPr/>
      </dsp:nvSpPr>
      <dsp:spPr>
        <a:xfrm>
          <a:off x="4922043" y="345638"/>
          <a:ext cx="1171277" cy="460851"/>
        </a:xfrm>
        <a:prstGeom prst="round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a-ES" sz="1100" b="1" kern="1200" noProof="0" dirty="0" smtClean="0">
              <a:effectLst>
                <a:outerShdw blurRad="38100" dist="38100" dir="2700000" algn="tl">
                  <a:srgbClr val="000000">
                    <a:alpha val="43137"/>
                  </a:srgbClr>
                </a:outerShdw>
              </a:effectLst>
            </a:rPr>
            <a:t>Proves</a:t>
          </a:r>
          <a:endParaRPr lang="ca-ES" sz="1100" b="1" kern="1200" noProof="0" dirty="0">
            <a:effectLst>
              <a:outerShdw blurRad="38100" dist="38100" dir="2700000" algn="tl">
                <a:srgbClr val="000000">
                  <a:alpha val="43137"/>
                </a:srgbClr>
              </a:outerShdw>
            </a:effectLst>
          </a:endParaRPr>
        </a:p>
      </dsp:txBody>
      <dsp:txXfrm>
        <a:off x="4922043" y="345638"/>
        <a:ext cx="1171277" cy="46085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6175B9-633E-4D89-8617-2A51E5B6B578}">
      <dsp:nvSpPr>
        <dsp:cNvPr id="0" name=""/>
        <dsp:cNvSpPr/>
      </dsp:nvSpPr>
      <dsp:spPr>
        <a:xfrm>
          <a:off x="13104" y="14261"/>
          <a:ext cx="3726488" cy="1652583"/>
        </a:xfrm>
        <a:prstGeom prst="roundRect">
          <a:avLst>
            <a:gd name="adj" fmla="val 10000"/>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ca-ES" sz="1800" b="1" kern="1200" noProof="0" dirty="0" smtClean="0">
              <a:effectLst>
                <a:outerShdw blurRad="38100" dist="38100" dir="2700000" algn="tl">
                  <a:srgbClr val="000000">
                    <a:alpha val="43137"/>
                  </a:srgbClr>
                </a:outerShdw>
              </a:effectLst>
            </a:rPr>
            <a:t>Modificacions a base de dades de votacions</a:t>
          </a:r>
          <a:endParaRPr lang="ca-ES" sz="1800" b="1" kern="1200" noProof="0" dirty="0">
            <a:effectLst>
              <a:outerShdw blurRad="38100" dist="38100" dir="2700000" algn="tl">
                <a:srgbClr val="000000">
                  <a:alpha val="43137"/>
                </a:srgbClr>
              </a:outerShdw>
            </a:effectLst>
          </a:endParaRPr>
        </a:p>
      </dsp:txBody>
      <dsp:txXfrm>
        <a:off x="13104" y="14261"/>
        <a:ext cx="1989992" cy="1652583"/>
      </dsp:txXfrm>
    </dsp:sp>
    <dsp:sp modelId="{5D7A3946-8707-42B3-90A6-08D90D825773}">
      <dsp:nvSpPr>
        <dsp:cNvPr id="0" name=""/>
        <dsp:cNvSpPr/>
      </dsp:nvSpPr>
      <dsp:spPr>
        <a:xfrm>
          <a:off x="677375" y="2019824"/>
          <a:ext cx="3457752" cy="1652583"/>
        </a:xfrm>
        <a:prstGeom prst="roundRect">
          <a:avLst>
            <a:gd name="adj" fmla="val 10000"/>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ca-ES" sz="1800" b="1" kern="1200" noProof="0" dirty="0" smtClean="0">
              <a:effectLst>
                <a:outerShdw blurRad="38100" dist="38100" dir="2700000" algn="tl">
                  <a:srgbClr val="000000">
                    <a:alpha val="43137"/>
                  </a:srgbClr>
                </a:outerShdw>
              </a:effectLst>
            </a:rPr>
            <a:t>Actualització de les dades estadístiques</a:t>
          </a:r>
          <a:endParaRPr lang="ca-ES" sz="1800" b="1" kern="1200" noProof="0" dirty="0">
            <a:effectLst>
              <a:outerShdw blurRad="38100" dist="38100" dir="2700000" algn="tl">
                <a:srgbClr val="000000">
                  <a:alpha val="43137"/>
                </a:srgbClr>
              </a:outerShdw>
            </a:effectLst>
          </a:endParaRPr>
        </a:p>
      </dsp:txBody>
      <dsp:txXfrm>
        <a:off x="677375" y="2019824"/>
        <a:ext cx="1773381" cy="1652583"/>
      </dsp:txXfrm>
    </dsp:sp>
    <dsp:sp modelId="{28708E68-B69B-48EB-B1D1-E6861D47CB24}">
      <dsp:nvSpPr>
        <dsp:cNvPr id="0" name=""/>
        <dsp:cNvSpPr/>
      </dsp:nvSpPr>
      <dsp:spPr>
        <a:xfrm>
          <a:off x="2450757" y="1299114"/>
          <a:ext cx="1074179" cy="1074179"/>
        </a:xfrm>
        <a:prstGeom prst="downArrow">
          <a:avLst>
            <a:gd name="adj1" fmla="val 55000"/>
            <a:gd name="adj2" fmla="val 45000"/>
          </a:avLst>
        </a:prstGeom>
        <a:solidFill>
          <a:schemeClr val="accent1">
            <a:alpha val="90000"/>
            <a:tint val="40000"/>
            <a:hueOff val="0"/>
            <a:satOff val="0"/>
            <a:lumOff val="0"/>
            <a:alphaOff val="0"/>
          </a:schemeClr>
        </a:solidFill>
        <a:ln>
          <a:noFill/>
        </a:ln>
        <a:effectLst>
          <a:outerShdw blurRad="50800" dist="381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2450757" y="1299114"/>
        <a:ext cx="1074179" cy="1074179"/>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B04442B2-C0E9-4457-89CB-19DDA0AF9D5D}" type="datetimeFigureOut">
              <a:rPr lang="es-ES" smtClean="0"/>
              <a:pPr/>
              <a:t>14/01/2012</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A588F47B-CAA9-4CD3-937D-4C0972A07A46}"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04442B2-C0E9-4457-89CB-19DDA0AF9D5D}" type="datetimeFigureOut">
              <a:rPr lang="es-ES" smtClean="0"/>
              <a:pPr/>
              <a:t>14/01/2012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A588F47B-CAA9-4CD3-937D-4C0972A07A46}"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04442B2-C0E9-4457-89CB-19DDA0AF9D5D}" type="datetimeFigureOut">
              <a:rPr lang="es-ES" smtClean="0"/>
              <a:pPr/>
              <a:t>14/01/2012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A588F47B-CAA9-4CD3-937D-4C0972A07A46}"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04442B2-C0E9-4457-89CB-19DDA0AF9D5D}" type="datetimeFigureOut">
              <a:rPr lang="es-ES" smtClean="0"/>
              <a:pPr/>
              <a:t>14/01/2012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A588F47B-CAA9-4CD3-937D-4C0972A07A46}"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B04442B2-C0E9-4457-89CB-19DDA0AF9D5D}" type="datetimeFigureOut">
              <a:rPr lang="es-ES" smtClean="0"/>
              <a:pPr/>
              <a:t>14/01/2012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A588F47B-CAA9-4CD3-937D-4C0972A07A46}"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04442B2-C0E9-4457-89CB-19DDA0AF9D5D}" type="datetimeFigureOut">
              <a:rPr lang="es-ES" smtClean="0"/>
              <a:pPr/>
              <a:t>14/01/2012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A588F47B-CAA9-4CD3-937D-4C0972A07A46}"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04442B2-C0E9-4457-89CB-19DDA0AF9D5D}" type="datetimeFigureOut">
              <a:rPr lang="es-ES" smtClean="0"/>
              <a:pPr/>
              <a:t>14/01/2012</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A588F47B-CAA9-4CD3-937D-4C0972A07A46}"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B04442B2-C0E9-4457-89CB-19DDA0AF9D5D}" type="datetimeFigureOut">
              <a:rPr lang="es-ES" smtClean="0"/>
              <a:pPr/>
              <a:t>14/01/2012</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A588F47B-CAA9-4CD3-937D-4C0972A07A46}"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B04442B2-C0E9-4457-89CB-19DDA0AF9D5D}" type="datetimeFigureOut">
              <a:rPr lang="es-ES" smtClean="0"/>
              <a:pPr/>
              <a:t>14/01/2012</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A588F47B-CAA9-4CD3-937D-4C0972A07A46}"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B04442B2-C0E9-4457-89CB-19DDA0AF9D5D}" type="datetimeFigureOut">
              <a:rPr lang="es-ES" smtClean="0"/>
              <a:pPr/>
              <a:t>14/01/2012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A588F47B-CAA9-4CD3-937D-4C0972A07A46}"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B04442B2-C0E9-4457-89CB-19DDA0AF9D5D}" type="datetimeFigureOut">
              <a:rPr lang="es-ES" smtClean="0"/>
              <a:pPr/>
              <a:t>14/01/2012</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A588F47B-CAA9-4CD3-937D-4C0972A07A46}"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04442B2-C0E9-4457-89CB-19DDA0AF9D5D}" type="datetimeFigureOut">
              <a:rPr lang="es-ES" smtClean="0"/>
              <a:pPr/>
              <a:t>14/01/2012</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588F47B-CAA9-4CD3-937D-4C0972A07A46}"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Layout" Target="../diagrams/layout2.xml"/><Relationship Id="rId7" Type="http://schemas.openxmlformats.org/officeDocument/2006/relationships/image" Target="../media/image2.png"/><Relationship Id="rId12" Type="http://schemas.microsoft.com/office/2007/relationships/diagramDrawing" Target="../diagrams/drawing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diagramColors" Target="../diagrams/colors3.xml"/><Relationship Id="rId5" Type="http://schemas.openxmlformats.org/officeDocument/2006/relationships/diagramColors" Target="../diagrams/colors2.xml"/><Relationship Id="rId10" Type="http://schemas.openxmlformats.org/officeDocument/2006/relationships/diagramQuickStyle" Target="../diagrams/quickStyle3.xml"/><Relationship Id="rId4" Type="http://schemas.openxmlformats.org/officeDocument/2006/relationships/diagramQuickStyle" Target="../diagrams/quickStyle2.xml"/><Relationship Id="rId9"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ca-ES" dirty="0" smtClean="0"/>
              <a:t>Sistema de votació ciutadana a nivell Europeu a través d’Internet</a:t>
            </a:r>
            <a:endParaRPr lang="es-ES" dirty="0"/>
          </a:p>
        </p:txBody>
      </p:sp>
      <p:sp>
        <p:nvSpPr>
          <p:cNvPr id="3" name="2 Subtítulo"/>
          <p:cNvSpPr>
            <a:spLocks noGrp="1"/>
          </p:cNvSpPr>
          <p:nvPr>
            <p:ph type="subTitle" idx="1"/>
          </p:nvPr>
        </p:nvSpPr>
        <p:spPr>
          <a:xfrm>
            <a:off x="685800" y="3611606"/>
            <a:ext cx="7772400" cy="1689602"/>
          </a:xfrm>
        </p:spPr>
        <p:txBody>
          <a:bodyPr>
            <a:normAutofit/>
          </a:bodyPr>
          <a:lstStyle/>
          <a:p>
            <a:r>
              <a:rPr lang="ca-ES" dirty="0" smtClean="0"/>
              <a:t>Treball de Final de Carrera</a:t>
            </a:r>
          </a:p>
          <a:p>
            <a:r>
              <a:rPr lang="ca-ES" dirty="0" smtClean="0"/>
              <a:t>Bases de dades Relacionals</a:t>
            </a:r>
          </a:p>
          <a:p>
            <a:r>
              <a:rPr lang="ca-ES" sz="2000" dirty="0" smtClean="0"/>
              <a:t>15/01/2012</a:t>
            </a:r>
          </a:p>
          <a:p>
            <a:r>
              <a:rPr lang="ca-ES" sz="1600" dirty="0" smtClean="0"/>
              <a:t>Consultor: Manel Rella Ruiz</a:t>
            </a:r>
            <a:endParaRPr lang="ca-ES" sz="1600" dirty="0"/>
          </a:p>
        </p:txBody>
      </p:sp>
      <p:pic>
        <p:nvPicPr>
          <p:cNvPr id="4" name="3 Imagen"/>
          <p:cNvPicPr/>
          <p:nvPr/>
        </p:nvPicPr>
        <p:blipFill>
          <a:blip r:embed="rId2" cstate="print"/>
          <a:srcRect/>
          <a:stretch>
            <a:fillRect/>
          </a:stretch>
        </p:blipFill>
        <p:spPr bwMode="auto">
          <a:xfrm>
            <a:off x="179512" y="6381328"/>
            <a:ext cx="1036320" cy="358140"/>
          </a:xfrm>
          <a:prstGeom prst="rect">
            <a:avLst/>
          </a:prstGeom>
          <a:ln>
            <a:noFill/>
          </a:ln>
          <a:effectLst>
            <a:outerShdw blurRad="190500" algn="tl" rotWithShape="0">
              <a:srgbClr val="000000">
                <a:alpha val="70000"/>
              </a:srgbClr>
            </a:outerShdw>
          </a:effectLst>
        </p:spPr>
      </p:pic>
      <p:sp>
        <p:nvSpPr>
          <p:cNvPr id="5" name="4 CuadroTexto"/>
          <p:cNvSpPr txBox="1"/>
          <p:nvPr/>
        </p:nvSpPr>
        <p:spPr>
          <a:xfrm>
            <a:off x="6155160" y="6550223"/>
            <a:ext cx="2988840" cy="307777"/>
          </a:xfrm>
          <a:prstGeom prst="rect">
            <a:avLst/>
          </a:prstGeom>
          <a:noFill/>
        </p:spPr>
        <p:txBody>
          <a:bodyPr wrap="square" rtlCol="0">
            <a:spAutoFit/>
          </a:bodyPr>
          <a:lstStyle/>
          <a:p>
            <a:r>
              <a:rPr lang="es-ES" sz="1400" dirty="0" err="1" smtClean="0">
                <a:solidFill>
                  <a:schemeClr val="bg1"/>
                </a:solidFill>
              </a:rPr>
              <a:t>Bartomeu</a:t>
            </a:r>
            <a:r>
              <a:rPr lang="es-ES" sz="1400" dirty="0" smtClean="0">
                <a:solidFill>
                  <a:schemeClr val="bg1"/>
                </a:solidFill>
              </a:rPr>
              <a:t> Torres Llabrés - ETIG</a:t>
            </a:r>
            <a:endParaRPr lang="es-ES" sz="1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ca-ES" sz="3600" dirty="0" smtClean="0"/>
              <a:t>Anàlisi de requisits </a:t>
            </a:r>
            <a:r>
              <a:rPr lang="ca-ES" sz="2400" dirty="0" smtClean="0"/>
              <a:t>(4 de 5)</a:t>
            </a:r>
            <a:endParaRPr lang="ca-ES" sz="2400" dirty="0"/>
          </a:p>
        </p:txBody>
      </p:sp>
      <p:pic>
        <p:nvPicPr>
          <p:cNvPr id="4" name="3 Imagen"/>
          <p:cNvPicPr/>
          <p:nvPr/>
        </p:nvPicPr>
        <p:blipFill>
          <a:blip r:embed="rId2" cstate="print"/>
          <a:srcRect/>
          <a:stretch>
            <a:fillRect/>
          </a:stretch>
        </p:blipFill>
        <p:spPr bwMode="auto">
          <a:xfrm>
            <a:off x="179512" y="6381328"/>
            <a:ext cx="1036320" cy="358140"/>
          </a:xfrm>
          <a:prstGeom prst="rect">
            <a:avLst/>
          </a:prstGeom>
          <a:ln>
            <a:noFill/>
          </a:ln>
          <a:effectLst>
            <a:outerShdw blurRad="190500" algn="tl" rotWithShape="0">
              <a:srgbClr val="000000">
                <a:alpha val="70000"/>
              </a:srgbClr>
            </a:outerShdw>
          </a:effectLst>
        </p:spPr>
      </p:pic>
      <p:sp>
        <p:nvSpPr>
          <p:cNvPr id="5" name="4 CuadroTexto"/>
          <p:cNvSpPr txBox="1"/>
          <p:nvPr/>
        </p:nvSpPr>
        <p:spPr>
          <a:xfrm>
            <a:off x="6227168" y="6550223"/>
            <a:ext cx="2916832" cy="307777"/>
          </a:xfrm>
          <a:prstGeom prst="rect">
            <a:avLst/>
          </a:prstGeom>
          <a:noFill/>
        </p:spPr>
        <p:txBody>
          <a:bodyPr wrap="square" rtlCol="0">
            <a:spAutoFit/>
          </a:bodyPr>
          <a:lstStyle/>
          <a:p>
            <a:r>
              <a:rPr lang="es-ES" sz="1400" dirty="0" err="1" smtClean="0">
                <a:solidFill>
                  <a:schemeClr val="accent1">
                    <a:lumMod val="50000"/>
                  </a:schemeClr>
                </a:solidFill>
              </a:rPr>
              <a:t>Bartomeu</a:t>
            </a:r>
            <a:r>
              <a:rPr lang="es-ES" sz="1400" dirty="0" smtClean="0">
                <a:solidFill>
                  <a:schemeClr val="accent1">
                    <a:lumMod val="50000"/>
                  </a:schemeClr>
                </a:solidFill>
              </a:rPr>
              <a:t> Torres Llabrés - ETIG</a:t>
            </a:r>
            <a:endParaRPr lang="es-ES" sz="1400" dirty="0">
              <a:solidFill>
                <a:schemeClr val="accent1">
                  <a:lumMod val="50000"/>
                </a:schemeClr>
              </a:solidFill>
            </a:endParaRPr>
          </a:p>
        </p:txBody>
      </p:sp>
      <p:grpSp>
        <p:nvGrpSpPr>
          <p:cNvPr id="6" name="5 Grupo"/>
          <p:cNvGrpSpPr/>
          <p:nvPr/>
        </p:nvGrpSpPr>
        <p:grpSpPr>
          <a:xfrm>
            <a:off x="179512" y="1268760"/>
            <a:ext cx="3528392" cy="4536504"/>
            <a:chOff x="4864708" y="4076"/>
            <a:chExt cx="2712392" cy="2492417"/>
          </a:xfrm>
          <a:effectLst>
            <a:outerShdw blurRad="63500" sx="102000" sy="102000" algn="ctr" rotWithShape="0">
              <a:prstClr val="black">
                <a:alpha val="40000"/>
              </a:prstClr>
            </a:outerShdw>
          </a:effectLst>
          <a:scene3d>
            <a:camera prst="orthographicFront"/>
            <a:lightRig rig="threePt" dir="t">
              <a:rot lat="0" lon="0" rev="7500000"/>
            </a:lightRig>
          </a:scene3d>
        </p:grpSpPr>
        <p:sp>
          <p:nvSpPr>
            <p:cNvPr id="7" name="6 Rectángulo"/>
            <p:cNvSpPr/>
            <p:nvPr/>
          </p:nvSpPr>
          <p:spPr>
            <a:xfrm>
              <a:off x="4864708" y="4076"/>
              <a:ext cx="2712392" cy="2492417"/>
            </a:xfrm>
            <a:prstGeom prst="rect">
              <a:avLst/>
            </a:prstGeom>
          </p:spPr>
          <p:style>
            <a:lnRef idx="1">
              <a:schemeClr val="accent1"/>
            </a:lnRef>
            <a:fillRef idx="2">
              <a:schemeClr val="accent1"/>
            </a:fillRef>
            <a:effectRef idx="1">
              <a:schemeClr val="accent1"/>
            </a:effectRef>
            <a:fontRef idx="minor">
              <a:schemeClr val="dk1"/>
            </a:fontRef>
          </p:style>
        </p:sp>
        <p:sp>
          <p:nvSpPr>
            <p:cNvPr id="8" name="7 Rectángulo"/>
            <p:cNvSpPr/>
            <p:nvPr/>
          </p:nvSpPr>
          <p:spPr>
            <a:xfrm>
              <a:off x="4864708" y="8809"/>
              <a:ext cx="2712392" cy="2487684"/>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a-ES" b="1" u="sng" dirty="0" smtClean="0">
                  <a:effectLst>
                    <a:outerShdw blurRad="38100" dist="38100" dir="2700000" algn="tl">
                      <a:srgbClr val="000000">
                        <a:alpha val="43137"/>
                      </a:srgbClr>
                    </a:outerShdw>
                  </a:effectLst>
                </a:rPr>
                <a:t>Subsistema de consultes</a:t>
              </a:r>
            </a:p>
            <a:p>
              <a:pPr lvl="0" algn="ctr" defTabSz="800100">
                <a:lnSpc>
                  <a:spcPct val="90000"/>
                </a:lnSpc>
                <a:spcBef>
                  <a:spcPct val="0"/>
                </a:spcBef>
                <a:spcAft>
                  <a:spcPct val="35000"/>
                </a:spcAft>
              </a:pPr>
              <a:endParaRPr lang="ca-ES" sz="1400" b="1" dirty="0" smtClean="0">
                <a:effectLst>
                  <a:outerShdw blurRad="38100" dist="38100" dir="2700000" algn="tl">
                    <a:srgbClr val="000000">
                      <a:alpha val="43137"/>
                    </a:srgbClr>
                  </a:outerShdw>
                </a:effectLst>
              </a:endParaRPr>
            </a:p>
            <a:p>
              <a:pPr lvl="0" algn="ctr" defTabSz="800100">
                <a:lnSpc>
                  <a:spcPct val="90000"/>
                </a:lnSpc>
                <a:spcBef>
                  <a:spcPct val="0"/>
                </a:spcBef>
                <a:spcAft>
                  <a:spcPct val="35000"/>
                </a:spcAft>
              </a:pPr>
              <a:r>
                <a:rPr lang="ca-ES" sz="1400" dirty="0" smtClean="0"/>
                <a:t>Aquest subsistema ha d’oferir les funcionalitats de:</a:t>
              </a:r>
            </a:p>
            <a:p>
              <a:pPr lvl="0" algn="ctr" defTabSz="800100">
                <a:lnSpc>
                  <a:spcPct val="90000"/>
                </a:lnSpc>
                <a:spcBef>
                  <a:spcPct val="0"/>
                </a:spcBef>
                <a:spcAft>
                  <a:spcPct val="35000"/>
                </a:spcAft>
                <a:buFontTx/>
                <a:buChar char="-"/>
              </a:pPr>
              <a:r>
                <a:rPr lang="ca-ES" sz="1400" dirty="0" smtClean="0"/>
                <a:t> Donat un país, la consulta de les seves votacions.</a:t>
              </a:r>
            </a:p>
            <a:p>
              <a:pPr lvl="0" algn="ctr" defTabSz="800100">
                <a:lnSpc>
                  <a:spcPct val="90000"/>
                </a:lnSpc>
                <a:spcBef>
                  <a:spcPct val="0"/>
                </a:spcBef>
                <a:spcAft>
                  <a:spcPct val="35000"/>
                </a:spcAft>
                <a:buFontTx/>
                <a:buChar char="-"/>
              </a:pPr>
              <a:r>
                <a:rPr lang="ca-ES" sz="1400" dirty="0" smtClean="0"/>
                <a:t> Les 10 votacions amb més diferència percentual entre opció més votada i opció menys votada.</a:t>
              </a:r>
            </a:p>
            <a:p>
              <a:pPr lvl="0" algn="ctr" defTabSz="800100">
                <a:lnSpc>
                  <a:spcPct val="90000"/>
                </a:lnSpc>
                <a:spcBef>
                  <a:spcPct val="0"/>
                </a:spcBef>
                <a:spcAft>
                  <a:spcPct val="35000"/>
                </a:spcAft>
                <a:buFontTx/>
                <a:buChar char="-"/>
              </a:pPr>
              <a:r>
                <a:rPr lang="ca-ES" sz="1400" dirty="0" smtClean="0"/>
                <a:t> Les 10 votacions amb menys diferència percentual entre opció més votada i opció menys votada.</a:t>
              </a:r>
            </a:p>
            <a:p>
              <a:pPr lvl="0" algn="ctr" defTabSz="800100">
                <a:lnSpc>
                  <a:spcPct val="90000"/>
                </a:lnSpc>
                <a:spcBef>
                  <a:spcPct val="0"/>
                </a:spcBef>
                <a:spcAft>
                  <a:spcPct val="35000"/>
                </a:spcAft>
                <a:buFontTx/>
                <a:buChar char="-"/>
              </a:pPr>
              <a:r>
                <a:rPr lang="ca-ES" sz="1400" dirty="0" smtClean="0"/>
                <a:t> Donat un ciutadà, la consulta dels seus censos.</a:t>
              </a:r>
            </a:p>
            <a:p>
              <a:pPr lvl="0" algn="ctr" defTabSz="800100">
                <a:lnSpc>
                  <a:spcPct val="90000"/>
                </a:lnSpc>
                <a:spcBef>
                  <a:spcPct val="0"/>
                </a:spcBef>
                <a:spcAft>
                  <a:spcPct val="35000"/>
                </a:spcAft>
                <a:buFontTx/>
                <a:buChar char="-"/>
              </a:pPr>
              <a:r>
                <a:rPr lang="ca-ES" sz="1400" dirty="0" smtClean="0"/>
                <a:t> Donat un ciutadà, la consulta de la seva participació a les votacions.</a:t>
              </a:r>
            </a:p>
          </p:txBody>
        </p:sp>
      </p:grpSp>
      <p:pic>
        <p:nvPicPr>
          <p:cNvPr id="9" name="8 Imagen" descr="Consultes.gif"/>
          <p:cNvPicPr/>
          <p:nvPr/>
        </p:nvPicPr>
        <p:blipFill>
          <a:blip r:embed="rId3" cstate="print"/>
          <a:stretch>
            <a:fillRect/>
          </a:stretch>
        </p:blipFill>
        <p:spPr>
          <a:xfrm>
            <a:off x="3741312" y="1988840"/>
            <a:ext cx="5402688" cy="314888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ca-ES" sz="3600" dirty="0" smtClean="0"/>
              <a:t>Anàlisi de requisits </a:t>
            </a:r>
            <a:r>
              <a:rPr lang="ca-ES" sz="2400" dirty="0" smtClean="0"/>
              <a:t>(5 de 5)</a:t>
            </a:r>
            <a:endParaRPr lang="ca-ES" sz="2400" dirty="0"/>
          </a:p>
        </p:txBody>
      </p:sp>
      <p:pic>
        <p:nvPicPr>
          <p:cNvPr id="4" name="3 Imagen"/>
          <p:cNvPicPr/>
          <p:nvPr/>
        </p:nvPicPr>
        <p:blipFill>
          <a:blip r:embed="rId2" cstate="print"/>
          <a:srcRect/>
          <a:stretch>
            <a:fillRect/>
          </a:stretch>
        </p:blipFill>
        <p:spPr bwMode="auto">
          <a:xfrm>
            <a:off x="179512" y="6381328"/>
            <a:ext cx="1036320" cy="358140"/>
          </a:xfrm>
          <a:prstGeom prst="rect">
            <a:avLst/>
          </a:prstGeom>
          <a:ln>
            <a:noFill/>
          </a:ln>
          <a:effectLst>
            <a:outerShdw blurRad="190500" algn="tl" rotWithShape="0">
              <a:srgbClr val="000000">
                <a:alpha val="70000"/>
              </a:srgbClr>
            </a:outerShdw>
          </a:effectLst>
        </p:spPr>
      </p:pic>
      <p:sp>
        <p:nvSpPr>
          <p:cNvPr id="5" name="4 CuadroTexto"/>
          <p:cNvSpPr txBox="1"/>
          <p:nvPr/>
        </p:nvSpPr>
        <p:spPr>
          <a:xfrm>
            <a:off x="6227168" y="6550223"/>
            <a:ext cx="2916832" cy="307777"/>
          </a:xfrm>
          <a:prstGeom prst="rect">
            <a:avLst/>
          </a:prstGeom>
          <a:noFill/>
        </p:spPr>
        <p:txBody>
          <a:bodyPr wrap="square" rtlCol="0">
            <a:spAutoFit/>
          </a:bodyPr>
          <a:lstStyle/>
          <a:p>
            <a:r>
              <a:rPr lang="es-ES" sz="1400" dirty="0" err="1" smtClean="0">
                <a:solidFill>
                  <a:schemeClr val="accent1">
                    <a:lumMod val="50000"/>
                  </a:schemeClr>
                </a:solidFill>
              </a:rPr>
              <a:t>Bartomeu</a:t>
            </a:r>
            <a:r>
              <a:rPr lang="es-ES" sz="1400" dirty="0" smtClean="0">
                <a:solidFill>
                  <a:schemeClr val="accent1">
                    <a:lumMod val="50000"/>
                  </a:schemeClr>
                </a:solidFill>
              </a:rPr>
              <a:t> Torres Llabrés - ETIG</a:t>
            </a:r>
            <a:endParaRPr lang="es-ES" sz="1400" dirty="0">
              <a:solidFill>
                <a:schemeClr val="accent1">
                  <a:lumMod val="50000"/>
                </a:schemeClr>
              </a:solidFill>
            </a:endParaRPr>
          </a:p>
        </p:txBody>
      </p:sp>
      <p:grpSp>
        <p:nvGrpSpPr>
          <p:cNvPr id="6" name="5 Grupo"/>
          <p:cNvGrpSpPr/>
          <p:nvPr/>
        </p:nvGrpSpPr>
        <p:grpSpPr>
          <a:xfrm>
            <a:off x="179512" y="1124744"/>
            <a:ext cx="4608512" cy="4896544"/>
            <a:chOff x="4864708" y="4076"/>
            <a:chExt cx="2712392" cy="2492417"/>
          </a:xfrm>
          <a:effectLst>
            <a:outerShdw blurRad="63500" sx="102000" sy="102000" algn="ctr" rotWithShape="0">
              <a:prstClr val="black">
                <a:alpha val="40000"/>
              </a:prstClr>
            </a:outerShdw>
          </a:effectLst>
          <a:scene3d>
            <a:camera prst="orthographicFront"/>
            <a:lightRig rig="threePt" dir="t">
              <a:rot lat="0" lon="0" rev="7500000"/>
            </a:lightRig>
          </a:scene3d>
        </p:grpSpPr>
        <p:sp>
          <p:nvSpPr>
            <p:cNvPr id="7" name="6 Rectángulo"/>
            <p:cNvSpPr/>
            <p:nvPr/>
          </p:nvSpPr>
          <p:spPr>
            <a:xfrm>
              <a:off x="4864708" y="4076"/>
              <a:ext cx="2712392" cy="2492417"/>
            </a:xfrm>
            <a:prstGeom prst="rect">
              <a:avLst/>
            </a:prstGeom>
          </p:spPr>
          <p:style>
            <a:lnRef idx="1">
              <a:schemeClr val="accent1"/>
            </a:lnRef>
            <a:fillRef idx="2">
              <a:schemeClr val="accent1"/>
            </a:fillRef>
            <a:effectRef idx="1">
              <a:schemeClr val="accent1"/>
            </a:effectRef>
            <a:fontRef idx="minor">
              <a:schemeClr val="dk1"/>
            </a:fontRef>
          </p:style>
        </p:sp>
        <p:sp>
          <p:nvSpPr>
            <p:cNvPr id="8" name="7 Rectángulo"/>
            <p:cNvSpPr/>
            <p:nvPr/>
          </p:nvSpPr>
          <p:spPr>
            <a:xfrm>
              <a:off x="4864708" y="8809"/>
              <a:ext cx="2712392" cy="2487684"/>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a-ES" b="1" u="sng" dirty="0" smtClean="0">
                  <a:effectLst>
                    <a:outerShdw blurRad="38100" dist="38100" dir="2700000" algn="tl">
                      <a:srgbClr val="000000">
                        <a:alpha val="43137"/>
                      </a:srgbClr>
                    </a:outerShdw>
                  </a:effectLst>
                </a:rPr>
                <a:t>Mòdul estadístic</a:t>
              </a:r>
            </a:p>
            <a:p>
              <a:pPr lvl="0" algn="ctr" defTabSz="800100">
                <a:lnSpc>
                  <a:spcPct val="90000"/>
                </a:lnSpc>
                <a:spcBef>
                  <a:spcPct val="0"/>
                </a:spcBef>
                <a:spcAft>
                  <a:spcPct val="35000"/>
                </a:spcAft>
              </a:pPr>
              <a:r>
                <a:rPr lang="ca-ES" sz="1400" dirty="0" smtClean="0"/>
                <a:t>S’ha de dur a terme la realització d’un mòdul estadístic que mantingui actualitzades en temps real (en el moment en que es produeixi una modificació d’aquestes dades) una sèrie de dades:</a:t>
              </a:r>
            </a:p>
            <a:p>
              <a:pPr lvl="0" algn="ctr" defTabSz="800100">
                <a:lnSpc>
                  <a:spcPct val="90000"/>
                </a:lnSpc>
                <a:spcBef>
                  <a:spcPct val="0"/>
                </a:spcBef>
                <a:spcAft>
                  <a:spcPct val="35000"/>
                </a:spcAft>
                <a:buFontTx/>
                <a:buChar char="-"/>
              </a:pPr>
              <a:r>
                <a:rPr lang="ca-ES" sz="1400" dirty="0" smtClean="0"/>
                <a:t>Votacions finalitzades per país i any.</a:t>
              </a:r>
            </a:p>
            <a:p>
              <a:pPr lvl="0" algn="ctr" defTabSz="800100">
                <a:lnSpc>
                  <a:spcPct val="90000"/>
                </a:lnSpc>
                <a:spcBef>
                  <a:spcPct val="0"/>
                </a:spcBef>
                <a:spcAft>
                  <a:spcPct val="35000"/>
                </a:spcAft>
                <a:buFontTx/>
                <a:buChar char="-"/>
              </a:pPr>
              <a:r>
                <a:rPr lang="ca-ES" sz="1400" dirty="0" smtClean="0"/>
                <a:t> Valor mitjà del percentatge de participació per cens i any.</a:t>
              </a:r>
            </a:p>
            <a:p>
              <a:pPr lvl="0" algn="ctr" defTabSz="800100">
                <a:lnSpc>
                  <a:spcPct val="90000"/>
                </a:lnSpc>
                <a:spcBef>
                  <a:spcPct val="0"/>
                </a:spcBef>
                <a:spcAft>
                  <a:spcPct val="35000"/>
                </a:spcAft>
                <a:buFontTx/>
                <a:buChar char="-"/>
              </a:pPr>
              <a:r>
                <a:rPr lang="ca-ES" sz="1400" dirty="0" smtClean="0"/>
                <a:t> Votacions per cens i any.</a:t>
              </a:r>
            </a:p>
            <a:p>
              <a:pPr lvl="0" algn="ctr" defTabSz="800100">
                <a:lnSpc>
                  <a:spcPct val="90000"/>
                </a:lnSpc>
                <a:spcBef>
                  <a:spcPct val="0"/>
                </a:spcBef>
                <a:spcAft>
                  <a:spcPct val="35000"/>
                </a:spcAft>
                <a:buFontTx/>
                <a:buChar char="-"/>
              </a:pPr>
              <a:r>
                <a:rPr lang="ca-ES" sz="1400" dirty="0" smtClean="0"/>
                <a:t> Votació amb més participació per any.</a:t>
              </a:r>
            </a:p>
            <a:p>
              <a:pPr lvl="0" algn="ctr" defTabSz="800100">
                <a:lnSpc>
                  <a:spcPct val="90000"/>
                </a:lnSpc>
                <a:spcBef>
                  <a:spcPct val="0"/>
                </a:spcBef>
                <a:spcAft>
                  <a:spcPct val="35000"/>
                </a:spcAft>
                <a:buFontTx/>
                <a:buChar char="-"/>
              </a:pPr>
              <a:r>
                <a:rPr lang="ca-ES" sz="1400" dirty="0" smtClean="0"/>
                <a:t> Localitat amb més votants per any.</a:t>
              </a:r>
            </a:p>
            <a:p>
              <a:pPr lvl="0" algn="ctr" defTabSz="800100">
                <a:lnSpc>
                  <a:spcPct val="90000"/>
                </a:lnSpc>
                <a:spcBef>
                  <a:spcPct val="0"/>
                </a:spcBef>
                <a:spcAft>
                  <a:spcPct val="35000"/>
                </a:spcAft>
                <a:buFontTx/>
                <a:buChar char="-"/>
              </a:pPr>
              <a:r>
                <a:rPr lang="ca-ES" sz="1400" dirty="0" smtClean="0"/>
                <a:t> Percentatge ciutadans que no han votat per any.</a:t>
              </a:r>
            </a:p>
            <a:p>
              <a:pPr lvl="0" algn="ctr" defTabSz="800100">
                <a:lnSpc>
                  <a:spcPct val="90000"/>
                </a:lnSpc>
                <a:spcBef>
                  <a:spcPct val="0"/>
                </a:spcBef>
                <a:spcAft>
                  <a:spcPct val="35000"/>
                </a:spcAft>
                <a:buFontTx/>
                <a:buChar char="-"/>
              </a:pPr>
              <a:r>
                <a:rPr lang="ca-ES" sz="1400" dirty="0" smtClean="0"/>
                <a:t> Votació  històricament amb més participació.</a:t>
              </a:r>
            </a:p>
            <a:p>
              <a:pPr lvl="0" algn="ctr" defTabSz="800100">
                <a:lnSpc>
                  <a:spcPct val="90000"/>
                </a:lnSpc>
                <a:spcBef>
                  <a:spcPct val="0"/>
                </a:spcBef>
                <a:spcAft>
                  <a:spcPct val="35000"/>
                </a:spcAft>
                <a:buFontTx/>
                <a:buChar char="-"/>
              </a:pPr>
              <a:r>
                <a:rPr lang="ca-ES" sz="1400" dirty="0" smtClean="0"/>
                <a:t> Votació amb més diferència percentual entre opcions.</a:t>
              </a:r>
            </a:p>
            <a:p>
              <a:pPr lvl="0" algn="ctr" defTabSz="800100">
                <a:lnSpc>
                  <a:spcPct val="90000"/>
                </a:lnSpc>
                <a:spcBef>
                  <a:spcPct val="0"/>
                </a:spcBef>
                <a:spcAft>
                  <a:spcPct val="35000"/>
                </a:spcAft>
                <a:buFontTx/>
                <a:buChar char="-"/>
              </a:pPr>
              <a:r>
                <a:rPr lang="ca-ES" sz="1400" dirty="0" smtClean="0"/>
                <a:t> Votació amb menys diferència percentual entre opcions.</a:t>
              </a:r>
            </a:p>
            <a:p>
              <a:pPr lvl="0" algn="ctr" defTabSz="800100">
                <a:lnSpc>
                  <a:spcPct val="90000"/>
                </a:lnSpc>
                <a:spcBef>
                  <a:spcPct val="0"/>
                </a:spcBef>
                <a:spcAft>
                  <a:spcPct val="35000"/>
                </a:spcAft>
                <a:buFontTx/>
                <a:buChar char="-"/>
              </a:pPr>
              <a:r>
                <a:rPr lang="ca-ES" sz="1400" dirty="0" smtClean="0"/>
                <a:t> Número màxim de votacions en que ha participat una persona i el seu país.</a:t>
              </a:r>
            </a:p>
          </p:txBody>
        </p:sp>
      </p:grpSp>
      <p:graphicFrame>
        <p:nvGraphicFramePr>
          <p:cNvPr id="10" name="9 Diagrama"/>
          <p:cNvGraphicFramePr/>
          <p:nvPr/>
        </p:nvGraphicFramePr>
        <p:xfrm>
          <a:off x="4860032" y="1484784"/>
          <a:ext cx="4067944"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ca-ES" sz="3600" dirty="0" smtClean="0"/>
              <a:t>Disseny i implementació </a:t>
            </a:r>
            <a:r>
              <a:rPr lang="ca-ES" sz="2400" dirty="0" smtClean="0"/>
              <a:t>(1 de 7)</a:t>
            </a:r>
            <a:endParaRPr lang="es-ES" sz="2400" dirty="0"/>
          </a:p>
        </p:txBody>
      </p:sp>
      <p:pic>
        <p:nvPicPr>
          <p:cNvPr id="4" name="3 Imagen"/>
          <p:cNvPicPr/>
          <p:nvPr/>
        </p:nvPicPr>
        <p:blipFill>
          <a:blip r:embed="rId2" cstate="print"/>
          <a:srcRect/>
          <a:stretch>
            <a:fillRect/>
          </a:stretch>
        </p:blipFill>
        <p:spPr bwMode="auto">
          <a:xfrm>
            <a:off x="179512" y="6381328"/>
            <a:ext cx="1036320" cy="358140"/>
          </a:xfrm>
          <a:prstGeom prst="rect">
            <a:avLst/>
          </a:prstGeom>
          <a:ln>
            <a:noFill/>
          </a:ln>
          <a:effectLst>
            <a:outerShdw blurRad="190500" algn="tl" rotWithShape="0">
              <a:srgbClr val="000000">
                <a:alpha val="70000"/>
              </a:srgbClr>
            </a:outerShdw>
          </a:effectLst>
        </p:spPr>
      </p:pic>
      <p:sp>
        <p:nvSpPr>
          <p:cNvPr id="5" name="4 CuadroTexto"/>
          <p:cNvSpPr txBox="1"/>
          <p:nvPr/>
        </p:nvSpPr>
        <p:spPr>
          <a:xfrm>
            <a:off x="6227168" y="6550223"/>
            <a:ext cx="2916832" cy="307777"/>
          </a:xfrm>
          <a:prstGeom prst="rect">
            <a:avLst/>
          </a:prstGeom>
          <a:noFill/>
        </p:spPr>
        <p:txBody>
          <a:bodyPr wrap="square" rtlCol="0">
            <a:spAutoFit/>
          </a:bodyPr>
          <a:lstStyle/>
          <a:p>
            <a:r>
              <a:rPr lang="es-ES" sz="1400" dirty="0" err="1" smtClean="0">
                <a:solidFill>
                  <a:schemeClr val="accent1">
                    <a:lumMod val="50000"/>
                  </a:schemeClr>
                </a:solidFill>
              </a:rPr>
              <a:t>Bartomeu</a:t>
            </a:r>
            <a:r>
              <a:rPr lang="es-ES" sz="1400" dirty="0" smtClean="0">
                <a:solidFill>
                  <a:schemeClr val="accent1">
                    <a:lumMod val="50000"/>
                  </a:schemeClr>
                </a:solidFill>
              </a:rPr>
              <a:t> Torres Llabrés - ETIG</a:t>
            </a:r>
            <a:endParaRPr lang="es-ES" sz="1400" dirty="0">
              <a:solidFill>
                <a:schemeClr val="accent1">
                  <a:lumMod val="50000"/>
                </a:schemeClr>
              </a:solidFill>
            </a:endParaRPr>
          </a:p>
        </p:txBody>
      </p:sp>
      <p:grpSp>
        <p:nvGrpSpPr>
          <p:cNvPr id="6" name="5 Grupo"/>
          <p:cNvGrpSpPr/>
          <p:nvPr/>
        </p:nvGrpSpPr>
        <p:grpSpPr>
          <a:xfrm>
            <a:off x="179512" y="1268760"/>
            <a:ext cx="5544616" cy="1368152"/>
            <a:chOff x="4864708" y="4076"/>
            <a:chExt cx="2712392" cy="2492417"/>
          </a:xfrm>
          <a:scene3d>
            <a:camera prst="orthographicFront"/>
            <a:lightRig rig="threePt" dir="t">
              <a:rot lat="0" lon="0" rev="7500000"/>
            </a:lightRig>
          </a:scene3d>
        </p:grpSpPr>
        <p:sp>
          <p:nvSpPr>
            <p:cNvPr id="7" name="6 Rectángulo"/>
            <p:cNvSpPr/>
            <p:nvPr/>
          </p:nvSpPr>
          <p:spPr>
            <a:xfrm>
              <a:off x="4864708" y="4076"/>
              <a:ext cx="2712392" cy="2492417"/>
            </a:xfrm>
            <a:prstGeom prst="rect">
              <a:avLst/>
            </a:prstGeom>
          </p:spPr>
          <p:style>
            <a:lnRef idx="1">
              <a:schemeClr val="accent1"/>
            </a:lnRef>
            <a:fillRef idx="2">
              <a:schemeClr val="accent1"/>
            </a:fillRef>
            <a:effectRef idx="1">
              <a:schemeClr val="accent1"/>
            </a:effectRef>
            <a:fontRef idx="minor">
              <a:schemeClr val="dk1"/>
            </a:fontRef>
          </p:style>
        </p:sp>
        <p:sp>
          <p:nvSpPr>
            <p:cNvPr id="8" name="7 Rectángulo"/>
            <p:cNvSpPr/>
            <p:nvPr/>
          </p:nvSpPr>
          <p:spPr>
            <a:xfrm>
              <a:off x="4864708" y="8809"/>
              <a:ext cx="2712392" cy="2487684"/>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a-ES" b="1" u="sng" dirty="0" smtClean="0">
                  <a:effectLst>
                    <a:outerShdw blurRad="38100" dist="38100" dir="2700000" algn="tl">
                      <a:srgbClr val="000000">
                        <a:alpha val="43137"/>
                      </a:srgbClr>
                    </a:outerShdw>
                  </a:effectLst>
                </a:rPr>
                <a:t>Decisions de disseny</a:t>
              </a:r>
            </a:p>
            <a:p>
              <a:pPr lvl="0" algn="ctr" defTabSz="800100">
                <a:lnSpc>
                  <a:spcPct val="90000"/>
                </a:lnSpc>
                <a:spcBef>
                  <a:spcPct val="0"/>
                </a:spcBef>
                <a:spcAft>
                  <a:spcPct val="35000"/>
                </a:spcAft>
              </a:pPr>
              <a:r>
                <a:rPr lang="ca-ES" sz="1400" dirty="0" smtClean="0"/>
                <a:t>S’ha decidit implementar una entitat VOTACIO que reculli totes les característiques requerides de les votacions (títol, descripció, dates de celebració, estat, àmbit, etc.)</a:t>
              </a:r>
            </a:p>
            <a:p>
              <a:pPr lvl="0" algn="ctr" defTabSz="800100">
                <a:lnSpc>
                  <a:spcPct val="90000"/>
                </a:lnSpc>
                <a:spcBef>
                  <a:spcPct val="0"/>
                </a:spcBef>
                <a:spcAft>
                  <a:spcPct val="35000"/>
                </a:spcAft>
              </a:pPr>
              <a:r>
                <a:rPr lang="ca-ES" b="1" u="sng" dirty="0" smtClean="0">
                  <a:effectLst>
                    <a:outerShdw blurRad="38100" dist="38100" dir="2700000" algn="tl">
                      <a:srgbClr val="000000">
                        <a:alpha val="43137"/>
                      </a:srgbClr>
                    </a:outerShdw>
                  </a:effectLst>
                </a:rPr>
                <a:t> </a:t>
              </a:r>
            </a:p>
          </p:txBody>
        </p:sp>
      </p:grpSp>
      <p:grpSp>
        <p:nvGrpSpPr>
          <p:cNvPr id="9" name="8 Grupo"/>
          <p:cNvGrpSpPr/>
          <p:nvPr/>
        </p:nvGrpSpPr>
        <p:grpSpPr>
          <a:xfrm>
            <a:off x="1043608" y="2492896"/>
            <a:ext cx="5544616" cy="1368152"/>
            <a:chOff x="4864708" y="4076"/>
            <a:chExt cx="2712392" cy="2492417"/>
          </a:xfrm>
          <a:effectLst>
            <a:outerShdw blurRad="50800" dist="38100" dir="13500000" sx="103000" sy="103000" algn="br" rotWithShape="0">
              <a:prstClr val="black">
                <a:alpha val="40000"/>
              </a:prstClr>
            </a:outerShdw>
          </a:effectLst>
          <a:scene3d>
            <a:camera prst="orthographicFront"/>
            <a:lightRig rig="threePt" dir="t">
              <a:rot lat="0" lon="0" rev="7500000"/>
            </a:lightRig>
          </a:scene3d>
        </p:grpSpPr>
        <p:sp>
          <p:nvSpPr>
            <p:cNvPr id="10" name="9 Rectángulo"/>
            <p:cNvSpPr/>
            <p:nvPr/>
          </p:nvSpPr>
          <p:spPr>
            <a:xfrm>
              <a:off x="4864708" y="4076"/>
              <a:ext cx="2712392" cy="2492417"/>
            </a:xfrm>
            <a:prstGeom prst="rect">
              <a:avLst/>
            </a:prstGeom>
          </p:spPr>
          <p:style>
            <a:lnRef idx="1">
              <a:schemeClr val="accent1"/>
            </a:lnRef>
            <a:fillRef idx="2">
              <a:schemeClr val="accent1"/>
            </a:fillRef>
            <a:effectRef idx="1">
              <a:schemeClr val="accent1"/>
            </a:effectRef>
            <a:fontRef idx="minor">
              <a:schemeClr val="dk1"/>
            </a:fontRef>
          </p:style>
        </p:sp>
        <p:sp>
          <p:nvSpPr>
            <p:cNvPr id="11" name="10 Rectángulo"/>
            <p:cNvSpPr/>
            <p:nvPr/>
          </p:nvSpPr>
          <p:spPr>
            <a:xfrm>
              <a:off x="4864708" y="8809"/>
              <a:ext cx="2712392" cy="2487684"/>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ca-ES" b="1" u="sng" dirty="0" smtClean="0">
                <a:effectLst>
                  <a:outerShdw blurRad="38100" dist="38100" dir="2700000" algn="tl">
                    <a:srgbClr val="000000">
                      <a:alpha val="43137"/>
                    </a:srgbClr>
                  </a:outerShdw>
                </a:effectLst>
              </a:endParaRPr>
            </a:p>
            <a:p>
              <a:pPr lvl="0" algn="ctr" defTabSz="800100">
                <a:lnSpc>
                  <a:spcPct val="90000"/>
                </a:lnSpc>
                <a:spcBef>
                  <a:spcPct val="0"/>
                </a:spcBef>
                <a:spcAft>
                  <a:spcPct val="35000"/>
                </a:spcAft>
              </a:pPr>
              <a:r>
                <a:rPr lang="ca-ES" b="1" u="sng" dirty="0" smtClean="0">
                  <a:effectLst>
                    <a:outerShdw blurRad="38100" dist="38100" dir="2700000" algn="tl">
                      <a:srgbClr val="000000">
                        <a:alpha val="43137"/>
                      </a:srgbClr>
                    </a:outerShdw>
                  </a:effectLst>
                </a:rPr>
                <a:t> </a:t>
              </a:r>
            </a:p>
          </p:txBody>
        </p:sp>
      </p:grpSp>
      <p:grpSp>
        <p:nvGrpSpPr>
          <p:cNvPr id="12" name="11 Grupo"/>
          <p:cNvGrpSpPr/>
          <p:nvPr/>
        </p:nvGrpSpPr>
        <p:grpSpPr>
          <a:xfrm>
            <a:off x="1907868" y="3789040"/>
            <a:ext cx="5544616" cy="1368152"/>
            <a:chOff x="4864708" y="4076"/>
            <a:chExt cx="2712392" cy="2492417"/>
          </a:xfrm>
          <a:effectLst>
            <a:outerShdw blurRad="50800" dist="38100" dir="13500000" sx="103000" sy="103000" algn="br" rotWithShape="0">
              <a:prstClr val="black">
                <a:alpha val="40000"/>
              </a:prstClr>
            </a:outerShdw>
          </a:effectLst>
          <a:scene3d>
            <a:camera prst="orthographicFront"/>
            <a:lightRig rig="threePt" dir="t">
              <a:rot lat="0" lon="0" rev="7500000"/>
            </a:lightRig>
          </a:scene3d>
        </p:grpSpPr>
        <p:sp>
          <p:nvSpPr>
            <p:cNvPr id="13" name="12 Rectángulo"/>
            <p:cNvSpPr/>
            <p:nvPr/>
          </p:nvSpPr>
          <p:spPr>
            <a:xfrm>
              <a:off x="4864708" y="4076"/>
              <a:ext cx="2712392" cy="2492417"/>
            </a:xfrm>
            <a:prstGeom prst="rect">
              <a:avLst/>
            </a:prstGeom>
          </p:spPr>
          <p:style>
            <a:lnRef idx="1">
              <a:schemeClr val="accent1"/>
            </a:lnRef>
            <a:fillRef idx="2">
              <a:schemeClr val="accent1"/>
            </a:fillRef>
            <a:effectRef idx="1">
              <a:schemeClr val="accent1"/>
            </a:effectRef>
            <a:fontRef idx="minor">
              <a:schemeClr val="dk1"/>
            </a:fontRef>
          </p:style>
        </p:sp>
        <p:sp>
          <p:nvSpPr>
            <p:cNvPr id="14" name="13 Rectángulo"/>
            <p:cNvSpPr/>
            <p:nvPr/>
          </p:nvSpPr>
          <p:spPr>
            <a:xfrm>
              <a:off x="4864708" y="8809"/>
              <a:ext cx="2712392" cy="2487684"/>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ca-ES" b="1" u="sng" dirty="0" smtClean="0">
                <a:effectLst>
                  <a:outerShdw blurRad="38100" dist="38100" dir="2700000" algn="tl">
                    <a:srgbClr val="000000">
                      <a:alpha val="43137"/>
                    </a:srgbClr>
                  </a:outerShdw>
                </a:effectLst>
              </a:endParaRPr>
            </a:p>
            <a:p>
              <a:pPr lvl="0" algn="ctr" defTabSz="800100">
                <a:lnSpc>
                  <a:spcPct val="90000"/>
                </a:lnSpc>
                <a:spcBef>
                  <a:spcPct val="0"/>
                </a:spcBef>
                <a:spcAft>
                  <a:spcPct val="35000"/>
                </a:spcAft>
              </a:pPr>
              <a:r>
                <a:rPr lang="ca-ES" b="1" u="sng" dirty="0" smtClean="0">
                  <a:effectLst>
                    <a:outerShdw blurRad="38100" dist="38100" dir="2700000" algn="tl">
                      <a:srgbClr val="000000">
                        <a:alpha val="43137"/>
                      </a:srgbClr>
                    </a:outerShdw>
                  </a:effectLst>
                </a:rPr>
                <a:t> </a:t>
              </a:r>
            </a:p>
          </p:txBody>
        </p:sp>
      </p:grpSp>
      <p:grpSp>
        <p:nvGrpSpPr>
          <p:cNvPr id="15" name="14 Grupo"/>
          <p:cNvGrpSpPr/>
          <p:nvPr/>
        </p:nvGrpSpPr>
        <p:grpSpPr>
          <a:xfrm>
            <a:off x="2840376" y="5013176"/>
            <a:ext cx="5544616" cy="1368152"/>
            <a:chOff x="4864708" y="4076"/>
            <a:chExt cx="2712392" cy="2492417"/>
          </a:xfrm>
          <a:effectLst>
            <a:outerShdw blurRad="50800" dist="38100" dir="13500000" sx="103000" sy="103000" algn="br" rotWithShape="0">
              <a:prstClr val="black">
                <a:alpha val="40000"/>
              </a:prstClr>
            </a:outerShdw>
          </a:effectLst>
          <a:scene3d>
            <a:camera prst="orthographicFront"/>
            <a:lightRig rig="threePt" dir="t">
              <a:rot lat="0" lon="0" rev="7500000"/>
            </a:lightRig>
          </a:scene3d>
        </p:grpSpPr>
        <p:sp>
          <p:nvSpPr>
            <p:cNvPr id="16" name="15 Rectángulo"/>
            <p:cNvSpPr/>
            <p:nvPr/>
          </p:nvSpPr>
          <p:spPr>
            <a:xfrm>
              <a:off x="4864708" y="4076"/>
              <a:ext cx="2712392" cy="2492417"/>
            </a:xfrm>
            <a:prstGeom prst="rect">
              <a:avLst/>
            </a:prstGeom>
          </p:spPr>
          <p:style>
            <a:lnRef idx="1">
              <a:schemeClr val="accent1"/>
            </a:lnRef>
            <a:fillRef idx="2">
              <a:schemeClr val="accent1"/>
            </a:fillRef>
            <a:effectRef idx="1">
              <a:schemeClr val="accent1"/>
            </a:effectRef>
            <a:fontRef idx="minor">
              <a:schemeClr val="dk1"/>
            </a:fontRef>
          </p:style>
        </p:sp>
        <p:sp>
          <p:nvSpPr>
            <p:cNvPr id="17" name="16 Rectángulo"/>
            <p:cNvSpPr/>
            <p:nvPr/>
          </p:nvSpPr>
          <p:spPr>
            <a:xfrm>
              <a:off x="4864708" y="8809"/>
              <a:ext cx="2712392" cy="2487684"/>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ca-ES" b="1" u="sng" dirty="0" smtClean="0">
                <a:effectLst>
                  <a:outerShdw blurRad="38100" dist="38100" dir="2700000" algn="tl">
                    <a:srgbClr val="000000">
                      <a:alpha val="43137"/>
                    </a:srgbClr>
                  </a:outerShdw>
                </a:effectLst>
              </a:endParaRPr>
            </a:p>
            <a:p>
              <a:pPr lvl="0" algn="ctr" defTabSz="800100">
                <a:lnSpc>
                  <a:spcPct val="90000"/>
                </a:lnSpc>
                <a:spcBef>
                  <a:spcPct val="0"/>
                </a:spcBef>
                <a:spcAft>
                  <a:spcPct val="35000"/>
                </a:spcAft>
              </a:pPr>
              <a:r>
                <a:rPr lang="ca-ES" b="1" u="sng" dirty="0" smtClean="0">
                  <a:effectLst>
                    <a:outerShdw blurRad="38100" dist="38100" dir="2700000" algn="tl">
                      <a:srgbClr val="000000">
                        <a:alpha val="43137"/>
                      </a:srgbClr>
                    </a:outerShdw>
                  </a:effectLst>
                </a:rPr>
                <a:t> </a:t>
              </a:r>
            </a:p>
          </p:txBody>
        </p:sp>
      </p:grpSp>
      <p:sp>
        <p:nvSpPr>
          <p:cNvPr id="19" name="18 CuadroTexto"/>
          <p:cNvSpPr txBox="1"/>
          <p:nvPr/>
        </p:nvSpPr>
        <p:spPr>
          <a:xfrm>
            <a:off x="1115616" y="2564904"/>
            <a:ext cx="5328592" cy="1169551"/>
          </a:xfrm>
          <a:prstGeom prst="rect">
            <a:avLst/>
          </a:prstGeom>
          <a:noFill/>
        </p:spPr>
        <p:txBody>
          <a:bodyPr wrap="square" rtlCol="0">
            <a:spAutoFit/>
          </a:bodyPr>
          <a:lstStyle/>
          <a:p>
            <a:pPr algn="ctr"/>
            <a:r>
              <a:rPr lang="ca-ES" sz="1400" dirty="0" smtClean="0"/>
              <a:t>També s’ha decidit que la millor forma de gestionar les possibles opcions de la votació sigui mitjançant una entitat dèbil: </a:t>
            </a:r>
            <a:r>
              <a:rPr lang="ca-ES" sz="1400" dirty="0" err="1" smtClean="0"/>
              <a:t>VOTACIO-OPCIONS</a:t>
            </a:r>
            <a:r>
              <a:rPr lang="ca-ES" sz="1400" dirty="0" smtClean="0"/>
              <a:t>, que els diferents tipus de censos </a:t>
            </a:r>
            <a:r>
              <a:rPr lang="ca-ES" sz="1400" dirty="0" err="1" smtClean="0"/>
              <a:t>s’interelacionanin</a:t>
            </a:r>
            <a:r>
              <a:rPr lang="ca-ES" sz="1400" dirty="0" smtClean="0"/>
              <a:t> amb les votacions, així com l’establiment d’una </a:t>
            </a:r>
            <a:r>
              <a:rPr lang="ca-ES" sz="1400" dirty="0" err="1" smtClean="0"/>
              <a:t>interelació</a:t>
            </a:r>
            <a:r>
              <a:rPr lang="ca-ES" sz="1400" dirty="0" smtClean="0"/>
              <a:t> entre VOTACIO i CIUTADA </a:t>
            </a:r>
            <a:endParaRPr lang="ca-ES" sz="1400" dirty="0"/>
          </a:p>
        </p:txBody>
      </p:sp>
      <p:sp>
        <p:nvSpPr>
          <p:cNvPr id="23" name="22 Flecha curvada hacia la izquierda"/>
          <p:cNvSpPr/>
          <p:nvPr/>
        </p:nvSpPr>
        <p:spPr>
          <a:xfrm>
            <a:off x="6660232" y="1988840"/>
            <a:ext cx="576064" cy="1008112"/>
          </a:xfrm>
          <a:prstGeom prst="curved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solidFill>
                <a:schemeClr val="tx1"/>
              </a:solidFill>
            </a:endParaRPr>
          </a:p>
        </p:txBody>
      </p:sp>
      <p:sp>
        <p:nvSpPr>
          <p:cNvPr id="24" name="23 Flecha curvada hacia la izquierda"/>
          <p:cNvSpPr/>
          <p:nvPr/>
        </p:nvSpPr>
        <p:spPr>
          <a:xfrm>
            <a:off x="7524328" y="3284984"/>
            <a:ext cx="576064" cy="1008112"/>
          </a:xfrm>
          <a:prstGeom prst="curved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solidFill>
                <a:schemeClr val="tx1"/>
              </a:solidFill>
            </a:endParaRPr>
          </a:p>
        </p:txBody>
      </p:sp>
      <p:sp>
        <p:nvSpPr>
          <p:cNvPr id="25" name="24 Flecha curvada hacia la izquierda"/>
          <p:cNvSpPr/>
          <p:nvPr/>
        </p:nvSpPr>
        <p:spPr>
          <a:xfrm>
            <a:off x="8460432" y="4581128"/>
            <a:ext cx="576064" cy="1008112"/>
          </a:xfrm>
          <a:prstGeom prst="curved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solidFill>
                <a:schemeClr val="tx1"/>
              </a:solidFill>
            </a:endParaRPr>
          </a:p>
        </p:txBody>
      </p:sp>
      <p:sp>
        <p:nvSpPr>
          <p:cNvPr id="26" name="25 CuadroTexto"/>
          <p:cNvSpPr txBox="1"/>
          <p:nvPr/>
        </p:nvSpPr>
        <p:spPr>
          <a:xfrm>
            <a:off x="1979712" y="3861048"/>
            <a:ext cx="5328592" cy="1169551"/>
          </a:xfrm>
          <a:prstGeom prst="rect">
            <a:avLst/>
          </a:prstGeom>
          <a:noFill/>
        </p:spPr>
        <p:txBody>
          <a:bodyPr wrap="square" rtlCol="0">
            <a:spAutoFit/>
          </a:bodyPr>
          <a:lstStyle/>
          <a:p>
            <a:pPr algn="ctr"/>
            <a:r>
              <a:rPr lang="ca-ES" sz="1400" dirty="0" smtClean="0"/>
              <a:t>Pel que fa als censos, s’ha decidit que la millor forma de gestionar-los era establir una entitat per a cada un d’ells: </a:t>
            </a:r>
            <a:r>
              <a:rPr lang="ca-ES" sz="1400" dirty="0" err="1" smtClean="0"/>
              <a:t>CENS-GLOBAL</a:t>
            </a:r>
            <a:r>
              <a:rPr lang="ca-ES" sz="1400" dirty="0" smtClean="0"/>
              <a:t>, </a:t>
            </a:r>
            <a:r>
              <a:rPr lang="ca-ES" sz="1400" dirty="0" err="1" smtClean="0"/>
              <a:t>CENS-ESTATAL</a:t>
            </a:r>
            <a:r>
              <a:rPr lang="ca-ES" sz="1400" dirty="0" smtClean="0"/>
              <a:t>, </a:t>
            </a:r>
            <a:r>
              <a:rPr lang="ca-ES" sz="1400" dirty="0" err="1" smtClean="0"/>
              <a:t>CENS-REGIONAL</a:t>
            </a:r>
            <a:r>
              <a:rPr lang="ca-ES" sz="1400" dirty="0" smtClean="0"/>
              <a:t> i CENS_LOCAL (essent entitats dèbils des del més general al més particular) </a:t>
            </a:r>
            <a:endParaRPr lang="ca-ES" sz="1400" dirty="0"/>
          </a:p>
        </p:txBody>
      </p:sp>
      <p:sp>
        <p:nvSpPr>
          <p:cNvPr id="27" name="26 CuadroTexto"/>
          <p:cNvSpPr txBox="1"/>
          <p:nvPr/>
        </p:nvSpPr>
        <p:spPr>
          <a:xfrm>
            <a:off x="2987824" y="5085184"/>
            <a:ext cx="5328592" cy="1169551"/>
          </a:xfrm>
          <a:prstGeom prst="rect">
            <a:avLst/>
          </a:prstGeom>
          <a:noFill/>
        </p:spPr>
        <p:txBody>
          <a:bodyPr wrap="square" rtlCol="0">
            <a:spAutoFit/>
          </a:bodyPr>
          <a:lstStyle/>
          <a:p>
            <a:pPr algn="ctr"/>
            <a:r>
              <a:rPr lang="ca-ES" sz="1400" dirty="0" smtClean="0"/>
              <a:t>Finalment, pel que fa al mòdul estadístic, s’ha pres la determinació d’agrupar-les per entitats en funció dels diferents arguments de petició i tipus de cens. Més endavant en aquesta presentació es detallarà el seu funcionament.</a:t>
            </a:r>
            <a:endParaRPr lang="ca-E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ca-ES" sz="3600" dirty="0" smtClean="0"/>
              <a:t>Disseny i implementació </a:t>
            </a:r>
            <a:r>
              <a:rPr lang="ca-ES" sz="2400" dirty="0" smtClean="0"/>
              <a:t>(2 de 7)</a:t>
            </a:r>
            <a:endParaRPr lang="es-ES" sz="2400" dirty="0"/>
          </a:p>
        </p:txBody>
      </p:sp>
      <p:pic>
        <p:nvPicPr>
          <p:cNvPr id="4" name="3 Imagen"/>
          <p:cNvPicPr/>
          <p:nvPr/>
        </p:nvPicPr>
        <p:blipFill>
          <a:blip r:embed="rId2" cstate="print"/>
          <a:srcRect/>
          <a:stretch>
            <a:fillRect/>
          </a:stretch>
        </p:blipFill>
        <p:spPr bwMode="auto">
          <a:xfrm>
            <a:off x="179512" y="6381328"/>
            <a:ext cx="1036320" cy="358140"/>
          </a:xfrm>
          <a:prstGeom prst="rect">
            <a:avLst/>
          </a:prstGeom>
          <a:ln>
            <a:noFill/>
          </a:ln>
          <a:effectLst>
            <a:outerShdw blurRad="190500" algn="tl" rotWithShape="0">
              <a:srgbClr val="000000">
                <a:alpha val="70000"/>
              </a:srgbClr>
            </a:outerShdw>
          </a:effectLst>
        </p:spPr>
      </p:pic>
      <p:sp>
        <p:nvSpPr>
          <p:cNvPr id="5" name="4 CuadroTexto"/>
          <p:cNvSpPr txBox="1"/>
          <p:nvPr/>
        </p:nvSpPr>
        <p:spPr>
          <a:xfrm>
            <a:off x="6227168" y="6550223"/>
            <a:ext cx="2916832" cy="307777"/>
          </a:xfrm>
          <a:prstGeom prst="rect">
            <a:avLst/>
          </a:prstGeom>
          <a:noFill/>
        </p:spPr>
        <p:txBody>
          <a:bodyPr wrap="square" rtlCol="0">
            <a:spAutoFit/>
          </a:bodyPr>
          <a:lstStyle/>
          <a:p>
            <a:r>
              <a:rPr lang="es-ES" sz="1400" dirty="0" err="1" smtClean="0">
                <a:solidFill>
                  <a:schemeClr val="accent1">
                    <a:lumMod val="50000"/>
                  </a:schemeClr>
                </a:solidFill>
              </a:rPr>
              <a:t>Bartomeu</a:t>
            </a:r>
            <a:r>
              <a:rPr lang="es-ES" sz="1400" dirty="0" smtClean="0">
                <a:solidFill>
                  <a:schemeClr val="accent1">
                    <a:lumMod val="50000"/>
                  </a:schemeClr>
                </a:solidFill>
              </a:rPr>
              <a:t> Torres Llabrés - ETIG</a:t>
            </a:r>
            <a:endParaRPr lang="es-ES" sz="1400" dirty="0">
              <a:solidFill>
                <a:schemeClr val="accent1">
                  <a:lumMod val="50000"/>
                </a:schemeClr>
              </a:solidFill>
            </a:endParaRPr>
          </a:p>
        </p:txBody>
      </p:sp>
      <p:grpSp>
        <p:nvGrpSpPr>
          <p:cNvPr id="6" name="5 Grupo"/>
          <p:cNvGrpSpPr/>
          <p:nvPr/>
        </p:nvGrpSpPr>
        <p:grpSpPr>
          <a:xfrm>
            <a:off x="179512" y="1268760"/>
            <a:ext cx="5544616" cy="792088"/>
            <a:chOff x="4864708" y="4076"/>
            <a:chExt cx="2712392" cy="2492417"/>
          </a:xfrm>
          <a:scene3d>
            <a:camera prst="orthographicFront"/>
            <a:lightRig rig="threePt" dir="t">
              <a:rot lat="0" lon="0" rev="7500000"/>
            </a:lightRig>
          </a:scene3d>
        </p:grpSpPr>
        <p:sp>
          <p:nvSpPr>
            <p:cNvPr id="7" name="6 Rectángulo"/>
            <p:cNvSpPr/>
            <p:nvPr/>
          </p:nvSpPr>
          <p:spPr>
            <a:xfrm>
              <a:off x="4864708" y="4076"/>
              <a:ext cx="2712392" cy="2492417"/>
            </a:xfrm>
            <a:prstGeom prst="rect">
              <a:avLst/>
            </a:prstGeom>
          </p:spPr>
          <p:style>
            <a:lnRef idx="1">
              <a:schemeClr val="accent1"/>
            </a:lnRef>
            <a:fillRef idx="2">
              <a:schemeClr val="accent1"/>
            </a:fillRef>
            <a:effectRef idx="1">
              <a:schemeClr val="accent1"/>
            </a:effectRef>
            <a:fontRef idx="minor">
              <a:schemeClr val="dk1"/>
            </a:fontRef>
          </p:style>
        </p:sp>
        <p:sp>
          <p:nvSpPr>
            <p:cNvPr id="8" name="7 Rectángulo"/>
            <p:cNvSpPr/>
            <p:nvPr/>
          </p:nvSpPr>
          <p:spPr>
            <a:xfrm>
              <a:off x="4864708" y="8809"/>
              <a:ext cx="2712392" cy="2487684"/>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a-ES" b="1" u="sng" dirty="0" smtClean="0">
                  <a:effectLst>
                    <a:outerShdw blurRad="38100" dist="38100" dir="2700000" algn="tl">
                      <a:srgbClr val="000000">
                        <a:alpha val="43137"/>
                      </a:srgbClr>
                    </a:outerShdw>
                  </a:effectLst>
                </a:rPr>
                <a:t>Model entitat - relació</a:t>
              </a:r>
            </a:p>
            <a:p>
              <a:pPr lvl="0" algn="ctr" defTabSz="800100">
                <a:lnSpc>
                  <a:spcPct val="90000"/>
                </a:lnSpc>
                <a:spcBef>
                  <a:spcPct val="0"/>
                </a:spcBef>
                <a:spcAft>
                  <a:spcPct val="35000"/>
                </a:spcAft>
              </a:pPr>
              <a:r>
                <a:rPr lang="ca-ES" sz="1400" dirty="0" smtClean="0"/>
                <a:t>El diagrama entitat – relació resultant és:</a:t>
              </a:r>
            </a:p>
          </p:txBody>
        </p:sp>
      </p:grpSp>
      <p:pic>
        <p:nvPicPr>
          <p:cNvPr id="9" name="0 Imagen"/>
          <p:cNvPicPr/>
          <p:nvPr/>
        </p:nvPicPr>
        <p:blipFill>
          <a:blip r:embed="rId3" cstate="print">
            <a:extLst>
              <a:ext uri="{28A0092B-C50C-407E-A947-70E740481C1C}">
                <a14:useLocalDpi xmlns:a14="http://schemas.microsoft.com/office/drawing/2010/main" xmlns="" val="0"/>
              </a:ext>
            </a:extLst>
          </a:blip>
          <a:stretch>
            <a:fillRect/>
          </a:stretch>
        </p:blipFill>
        <p:spPr>
          <a:xfrm>
            <a:off x="1331640" y="1484784"/>
            <a:ext cx="7272808" cy="489654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ca-ES" sz="3600" dirty="0" smtClean="0"/>
              <a:t>Disseny i implementació </a:t>
            </a:r>
            <a:r>
              <a:rPr lang="ca-ES" sz="2400" dirty="0" smtClean="0"/>
              <a:t>(3 de 7)</a:t>
            </a:r>
            <a:endParaRPr lang="es-ES" sz="2400" dirty="0"/>
          </a:p>
        </p:txBody>
      </p:sp>
      <p:pic>
        <p:nvPicPr>
          <p:cNvPr id="4" name="3 Imagen"/>
          <p:cNvPicPr/>
          <p:nvPr/>
        </p:nvPicPr>
        <p:blipFill>
          <a:blip r:embed="rId2" cstate="print"/>
          <a:srcRect/>
          <a:stretch>
            <a:fillRect/>
          </a:stretch>
        </p:blipFill>
        <p:spPr bwMode="auto">
          <a:xfrm>
            <a:off x="179512" y="6381328"/>
            <a:ext cx="1036320" cy="358140"/>
          </a:xfrm>
          <a:prstGeom prst="rect">
            <a:avLst/>
          </a:prstGeom>
          <a:ln>
            <a:noFill/>
          </a:ln>
          <a:effectLst>
            <a:outerShdw blurRad="190500" algn="tl" rotWithShape="0">
              <a:srgbClr val="000000">
                <a:alpha val="70000"/>
              </a:srgbClr>
            </a:outerShdw>
          </a:effectLst>
        </p:spPr>
      </p:pic>
      <p:sp>
        <p:nvSpPr>
          <p:cNvPr id="5" name="4 CuadroTexto"/>
          <p:cNvSpPr txBox="1"/>
          <p:nvPr/>
        </p:nvSpPr>
        <p:spPr>
          <a:xfrm>
            <a:off x="6227168" y="6550223"/>
            <a:ext cx="2916832" cy="307777"/>
          </a:xfrm>
          <a:prstGeom prst="rect">
            <a:avLst/>
          </a:prstGeom>
          <a:noFill/>
        </p:spPr>
        <p:txBody>
          <a:bodyPr wrap="square" rtlCol="0">
            <a:spAutoFit/>
          </a:bodyPr>
          <a:lstStyle/>
          <a:p>
            <a:r>
              <a:rPr lang="es-ES" sz="1400" dirty="0" err="1" smtClean="0">
                <a:solidFill>
                  <a:schemeClr val="accent1">
                    <a:lumMod val="50000"/>
                  </a:schemeClr>
                </a:solidFill>
              </a:rPr>
              <a:t>Bartomeu</a:t>
            </a:r>
            <a:r>
              <a:rPr lang="es-ES" sz="1400" dirty="0" smtClean="0">
                <a:solidFill>
                  <a:schemeClr val="accent1">
                    <a:lumMod val="50000"/>
                  </a:schemeClr>
                </a:solidFill>
              </a:rPr>
              <a:t> Torres Llabrés - ETIG</a:t>
            </a:r>
            <a:endParaRPr lang="es-ES" sz="1400" dirty="0">
              <a:solidFill>
                <a:schemeClr val="accent1">
                  <a:lumMod val="50000"/>
                </a:schemeClr>
              </a:solidFill>
            </a:endParaRPr>
          </a:p>
        </p:txBody>
      </p:sp>
      <p:grpSp>
        <p:nvGrpSpPr>
          <p:cNvPr id="6" name="5 Grupo"/>
          <p:cNvGrpSpPr/>
          <p:nvPr/>
        </p:nvGrpSpPr>
        <p:grpSpPr>
          <a:xfrm>
            <a:off x="179512" y="1124746"/>
            <a:ext cx="3816426" cy="4893456"/>
            <a:chOff x="4864707" y="4077"/>
            <a:chExt cx="2712393" cy="2567945"/>
          </a:xfrm>
          <a:effectLst>
            <a:outerShdw blurRad="50800" dist="38100" dir="13500000" algn="br" rotWithShape="0">
              <a:prstClr val="black">
                <a:alpha val="40000"/>
              </a:prstClr>
            </a:outerShdw>
          </a:effectLst>
          <a:scene3d>
            <a:camera prst="orthographicFront"/>
            <a:lightRig rig="threePt" dir="t">
              <a:rot lat="0" lon="0" rev="7500000"/>
            </a:lightRig>
          </a:scene3d>
        </p:grpSpPr>
        <p:sp>
          <p:nvSpPr>
            <p:cNvPr id="7" name="6 Rectángulo"/>
            <p:cNvSpPr/>
            <p:nvPr/>
          </p:nvSpPr>
          <p:spPr>
            <a:xfrm>
              <a:off x="4864708" y="4077"/>
              <a:ext cx="2712392" cy="2567945"/>
            </a:xfrm>
            <a:prstGeom prst="rect">
              <a:avLst/>
            </a:prstGeom>
          </p:spPr>
          <p:style>
            <a:lnRef idx="1">
              <a:schemeClr val="accent1"/>
            </a:lnRef>
            <a:fillRef idx="2">
              <a:schemeClr val="accent1"/>
            </a:fillRef>
            <a:effectRef idx="1">
              <a:schemeClr val="accent1"/>
            </a:effectRef>
            <a:fontRef idx="minor">
              <a:schemeClr val="dk1"/>
            </a:fontRef>
          </p:style>
        </p:sp>
        <p:sp>
          <p:nvSpPr>
            <p:cNvPr id="8" name="7 Rectángulo"/>
            <p:cNvSpPr/>
            <p:nvPr/>
          </p:nvSpPr>
          <p:spPr>
            <a:xfrm>
              <a:off x="4864707" y="8809"/>
              <a:ext cx="2712392" cy="2563212"/>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a-ES" b="1" u="sng" dirty="0" smtClean="0">
                  <a:effectLst>
                    <a:outerShdw blurRad="38100" dist="38100" dir="2700000" algn="tl">
                      <a:srgbClr val="000000">
                        <a:alpha val="43137"/>
                      </a:srgbClr>
                    </a:outerShdw>
                  </a:effectLst>
                </a:rPr>
                <a:t>Procediments Subsistema Votacions</a:t>
              </a:r>
            </a:p>
            <a:p>
              <a:pPr lvl="0" algn="ctr" defTabSz="800100">
                <a:lnSpc>
                  <a:spcPct val="90000"/>
                </a:lnSpc>
                <a:spcBef>
                  <a:spcPct val="0"/>
                </a:spcBef>
                <a:spcAft>
                  <a:spcPct val="35000"/>
                </a:spcAft>
              </a:pPr>
              <a:r>
                <a:rPr lang="ca-ES" sz="1400" dirty="0" smtClean="0"/>
                <a:t>Els procediments del Subsistema de votacions donen resposta a les funcionalitats requerides en l’enunciat referides a la gestió de les votacions (altes, baixes i modificacions de votacions i gestions d’opcions de votacions, censos associats a les votacions i vots emesos) i a les possibles excepcions en la seva execució (les excepcions es controlen a tots els procediments)</a:t>
              </a:r>
            </a:p>
            <a:p>
              <a:pPr lvl="0" algn="ctr" defTabSz="800100">
                <a:lnSpc>
                  <a:spcPct val="90000"/>
                </a:lnSpc>
                <a:spcBef>
                  <a:spcPct val="0"/>
                </a:spcBef>
                <a:spcAft>
                  <a:spcPct val="35000"/>
                </a:spcAft>
              </a:pPr>
              <a:r>
                <a:rPr lang="ca-ES" sz="1400" dirty="0" smtClean="0"/>
                <a:t>Uns exemples dels procediments definits més importants són:</a:t>
              </a:r>
            </a:p>
            <a:p>
              <a:pPr lvl="0" algn="ctr" defTabSz="800100">
                <a:lnSpc>
                  <a:spcPct val="90000"/>
                </a:lnSpc>
                <a:spcBef>
                  <a:spcPct val="0"/>
                </a:spcBef>
                <a:spcAft>
                  <a:spcPct val="35000"/>
                </a:spcAft>
              </a:pPr>
              <a:r>
                <a:rPr lang="ca-ES" sz="1400" dirty="0" smtClean="0"/>
                <a:t>SP_</a:t>
              </a:r>
              <a:r>
                <a:rPr lang="ca-ES" sz="1400" dirty="0" err="1" smtClean="0"/>
                <a:t>AltaVotacio</a:t>
              </a:r>
              <a:endParaRPr lang="ca-ES" sz="1400" dirty="0" smtClean="0"/>
            </a:p>
            <a:p>
              <a:pPr lvl="0" algn="ctr" defTabSz="800100">
                <a:lnSpc>
                  <a:spcPct val="90000"/>
                </a:lnSpc>
                <a:spcBef>
                  <a:spcPct val="0"/>
                </a:spcBef>
                <a:spcAft>
                  <a:spcPct val="35000"/>
                </a:spcAft>
              </a:pPr>
              <a:r>
                <a:rPr lang="ca-ES" sz="1400" dirty="0" smtClean="0"/>
                <a:t>SP_</a:t>
              </a:r>
              <a:r>
                <a:rPr lang="ca-ES" sz="1400" dirty="0" err="1" smtClean="0"/>
                <a:t>BaixaVotacio</a:t>
              </a:r>
              <a:endParaRPr lang="ca-ES" sz="1400" dirty="0" smtClean="0"/>
            </a:p>
            <a:p>
              <a:pPr lvl="0" algn="ctr" defTabSz="800100">
                <a:lnSpc>
                  <a:spcPct val="90000"/>
                </a:lnSpc>
                <a:spcBef>
                  <a:spcPct val="0"/>
                </a:spcBef>
                <a:spcAft>
                  <a:spcPct val="35000"/>
                </a:spcAft>
              </a:pPr>
              <a:r>
                <a:rPr lang="ca-ES" sz="1400" dirty="0" smtClean="0"/>
                <a:t>SP_</a:t>
              </a:r>
              <a:r>
                <a:rPr lang="ca-ES" sz="1400" dirty="0" err="1" smtClean="0"/>
                <a:t>VotacioFinalitzada</a:t>
              </a:r>
              <a:endParaRPr lang="ca-ES" sz="1400" dirty="0" smtClean="0"/>
            </a:p>
            <a:p>
              <a:pPr lvl="0" algn="ctr" defTabSz="800100">
                <a:lnSpc>
                  <a:spcPct val="90000"/>
                </a:lnSpc>
                <a:spcBef>
                  <a:spcPct val="0"/>
                </a:spcBef>
                <a:spcAft>
                  <a:spcPct val="35000"/>
                </a:spcAft>
              </a:pPr>
              <a:r>
                <a:rPr lang="ca-ES" sz="1400" dirty="0" smtClean="0"/>
                <a:t>SP_</a:t>
              </a:r>
              <a:r>
                <a:rPr lang="ca-ES" sz="1400" dirty="0" err="1" smtClean="0"/>
                <a:t>VotacioAfegirCensEstatal</a:t>
              </a:r>
              <a:endParaRPr lang="ca-ES" sz="1400" dirty="0" smtClean="0"/>
            </a:p>
            <a:p>
              <a:pPr lvl="0" algn="ctr" defTabSz="800100">
                <a:lnSpc>
                  <a:spcPct val="90000"/>
                </a:lnSpc>
                <a:spcBef>
                  <a:spcPct val="0"/>
                </a:spcBef>
                <a:spcAft>
                  <a:spcPct val="35000"/>
                </a:spcAft>
              </a:pPr>
              <a:r>
                <a:rPr lang="ca-ES" sz="1400" dirty="0" smtClean="0"/>
                <a:t>SP_</a:t>
              </a:r>
              <a:r>
                <a:rPr lang="ca-ES" sz="1400" dirty="0" err="1" smtClean="0"/>
                <a:t>VotacioAfegirOpcio</a:t>
              </a:r>
              <a:endParaRPr lang="ca-ES" sz="1400" dirty="0" smtClean="0"/>
            </a:p>
            <a:p>
              <a:pPr lvl="0" algn="ctr" defTabSz="800100">
                <a:lnSpc>
                  <a:spcPct val="90000"/>
                </a:lnSpc>
                <a:spcBef>
                  <a:spcPct val="0"/>
                </a:spcBef>
                <a:spcAft>
                  <a:spcPct val="35000"/>
                </a:spcAft>
              </a:pPr>
              <a:r>
                <a:rPr lang="ca-ES" sz="1400" dirty="0" err="1" smtClean="0"/>
                <a:t>SP_VotacioRegistrarVot</a:t>
              </a:r>
              <a:endParaRPr lang="ca-ES" sz="1400" dirty="0" smtClean="0"/>
            </a:p>
          </p:txBody>
        </p:sp>
      </p:gr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19872" y="1222365"/>
            <a:ext cx="5423430" cy="472691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ca-ES" sz="3600" dirty="0" smtClean="0"/>
              <a:t>Disseny i implementació </a:t>
            </a:r>
            <a:r>
              <a:rPr lang="ca-ES" sz="2400" dirty="0" smtClean="0"/>
              <a:t>(4 de 7)</a:t>
            </a:r>
            <a:endParaRPr lang="es-ES" sz="2400" dirty="0"/>
          </a:p>
        </p:txBody>
      </p:sp>
      <p:pic>
        <p:nvPicPr>
          <p:cNvPr id="4" name="3 Imagen"/>
          <p:cNvPicPr/>
          <p:nvPr/>
        </p:nvPicPr>
        <p:blipFill>
          <a:blip r:embed="rId2" cstate="print"/>
          <a:srcRect/>
          <a:stretch>
            <a:fillRect/>
          </a:stretch>
        </p:blipFill>
        <p:spPr bwMode="auto">
          <a:xfrm>
            <a:off x="179512" y="6381328"/>
            <a:ext cx="1036320" cy="358140"/>
          </a:xfrm>
          <a:prstGeom prst="rect">
            <a:avLst/>
          </a:prstGeom>
          <a:ln>
            <a:noFill/>
          </a:ln>
          <a:effectLst>
            <a:outerShdw blurRad="190500" algn="tl" rotWithShape="0">
              <a:srgbClr val="000000">
                <a:alpha val="70000"/>
              </a:srgbClr>
            </a:outerShdw>
          </a:effectLst>
        </p:spPr>
      </p:pic>
      <p:sp>
        <p:nvSpPr>
          <p:cNvPr id="5" name="4 CuadroTexto"/>
          <p:cNvSpPr txBox="1"/>
          <p:nvPr/>
        </p:nvSpPr>
        <p:spPr>
          <a:xfrm>
            <a:off x="6227168" y="6550223"/>
            <a:ext cx="2916832" cy="307777"/>
          </a:xfrm>
          <a:prstGeom prst="rect">
            <a:avLst/>
          </a:prstGeom>
          <a:noFill/>
        </p:spPr>
        <p:txBody>
          <a:bodyPr wrap="square" rtlCol="0">
            <a:spAutoFit/>
          </a:bodyPr>
          <a:lstStyle/>
          <a:p>
            <a:r>
              <a:rPr lang="es-ES" sz="1400" dirty="0" err="1" smtClean="0">
                <a:solidFill>
                  <a:schemeClr val="accent1">
                    <a:lumMod val="50000"/>
                  </a:schemeClr>
                </a:solidFill>
              </a:rPr>
              <a:t>Bartomeu</a:t>
            </a:r>
            <a:r>
              <a:rPr lang="es-ES" sz="1400" dirty="0" smtClean="0">
                <a:solidFill>
                  <a:schemeClr val="accent1">
                    <a:lumMod val="50000"/>
                  </a:schemeClr>
                </a:solidFill>
              </a:rPr>
              <a:t> Torres Llabrés - ETIG</a:t>
            </a:r>
            <a:endParaRPr lang="es-ES" sz="1400" dirty="0">
              <a:solidFill>
                <a:schemeClr val="accent1">
                  <a:lumMod val="50000"/>
                </a:schemeClr>
              </a:solidFill>
            </a:endParaRPr>
          </a:p>
        </p:txBody>
      </p:sp>
      <p:grpSp>
        <p:nvGrpSpPr>
          <p:cNvPr id="6" name="5 Grupo"/>
          <p:cNvGrpSpPr/>
          <p:nvPr/>
        </p:nvGrpSpPr>
        <p:grpSpPr>
          <a:xfrm>
            <a:off x="179512" y="1196752"/>
            <a:ext cx="3816426" cy="4824536"/>
            <a:chOff x="4864707" y="4076"/>
            <a:chExt cx="2712393" cy="2567945"/>
          </a:xfrm>
          <a:effectLst>
            <a:outerShdw blurRad="50800" dist="38100" dir="13500000" algn="br" rotWithShape="0">
              <a:prstClr val="black">
                <a:alpha val="40000"/>
              </a:prstClr>
            </a:outerShdw>
          </a:effectLst>
          <a:scene3d>
            <a:camera prst="orthographicFront"/>
            <a:lightRig rig="threePt" dir="t">
              <a:rot lat="0" lon="0" rev="7500000"/>
            </a:lightRig>
          </a:scene3d>
        </p:grpSpPr>
        <p:sp>
          <p:nvSpPr>
            <p:cNvPr id="7" name="6 Rectángulo"/>
            <p:cNvSpPr/>
            <p:nvPr/>
          </p:nvSpPr>
          <p:spPr>
            <a:xfrm>
              <a:off x="4864708" y="4076"/>
              <a:ext cx="2712392" cy="2492417"/>
            </a:xfrm>
            <a:prstGeom prst="rect">
              <a:avLst/>
            </a:prstGeom>
          </p:spPr>
          <p:style>
            <a:lnRef idx="1">
              <a:schemeClr val="accent1"/>
            </a:lnRef>
            <a:fillRef idx="2">
              <a:schemeClr val="accent1"/>
            </a:fillRef>
            <a:effectRef idx="1">
              <a:schemeClr val="accent1"/>
            </a:effectRef>
            <a:fontRef idx="minor">
              <a:schemeClr val="dk1"/>
            </a:fontRef>
          </p:style>
        </p:sp>
        <p:sp>
          <p:nvSpPr>
            <p:cNvPr id="8" name="7 Rectángulo"/>
            <p:cNvSpPr/>
            <p:nvPr/>
          </p:nvSpPr>
          <p:spPr>
            <a:xfrm>
              <a:off x="4864707" y="8809"/>
              <a:ext cx="2712392" cy="2563212"/>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a-ES" b="1" u="sng" dirty="0" smtClean="0">
                  <a:effectLst>
                    <a:outerShdw blurRad="38100" dist="38100" dir="2700000" algn="tl">
                      <a:srgbClr val="000000">
                        <a:alpha val="43137"/>
                      </a:srgbClr>
                    </a:outerShdw>
                  </a:effectLst>
                </a:rPr>
                <a:t>Procediments Subsistema Ciutadans</a:t>
              </a:r>
              <a:endParaRPr lang="ca-ES" sz="1400" dirty="0" smtClean="0">
                <a:effectLst>
                  <a:outerShdw blurRad="38100" dist="38100" dir="2700000" algn="tl">
                    <a:srgbClr val="000000">
                      <a:alpha val="43137"/>
                    </a:srgbClr>
                  </a:outerShdw>
                </a:effectLst>
              </a:endParaRPr>
            </a:p>
            <a:p>
              <a:pPr lvl="0" algn="ctr" defTabSz="800100">
                <a:lnSpc>
                  <a:spcPct val="90000"/>
                </a:lnSpc>
                <a:spcBef>
                  <a:spcPct val="0"/>
                </a:spcBef>
                <a:spcAft>
                  <a:spcPct val="35000"/>
                </a:spcAft>
              </a:pPr>
              <a:r>
                <a:rPr lang="ca-ES" sz="1400" dirty="0" smtClean="0"/>
                <a:t>Els procediments definits són:</a:t>
              </a:r>
            </a:p>
            <a:p>
              <a:pPr lvl="0" algn="ctr" defTabSz="800100">
                <a:lnSpc>
                  <a:spcPct val="90000"/>
                </a:lnSpc>
                <a:spcBef>
                  <a:spcPct val="0"/>
                </a:spcBef>
                <a:spcAft>
                  <a:spcPct val="35000"/>
                </a:spcAft>
              </a:pPr>
              <a:r>
                <a:rPr lang="ca-ES" sz="1400" b="1" dirty="0" smtClean="0"/>
                <a:t>SP_</a:t>
              </a:r>
              <a:r>
                <a:rPr lang="ca-ES" sz="1400" b="1" dirty="0" err="1" smtClean="0"/>
                <a:t>CiutadaAlta</a:t>
              </a:r>
              <a:endParaRPr lang="ca-ES" sz="1400" b="1" dirty="0" smtClean="0"/>
            </a:p>
            <a:p>
              <a:pPr lvl="0" algn="ctr" defTabSz="800100">
                <a:lnSpc>
                  <a:spcPct val="90000"/>
                </a:lnSpc>
                <a:spcBef>
                  <a:spcPct val="0"/>
                </a:spcBef>
                <a:spcAft>
                  <a:spcPct val="35000"/>
                </a:spcAft>
              </a:pPr>
              <a:r>
                <a:rPr lang="ca-ES" sz="1400" dirty="0" smtClean="0"/>
                <a:t>Dona un ciutadà d’alta al sistema</a:t>
              </a:r>
            </a:p>
            <a:p>
              <a:pPr lvl="0" algn="ctr" defTabSz="800100">
                <a:lnSpc>
                  <a:spcPct val="90000"/>
                </a:lnSpc>
                <a:spcBef>
                  <a:spcPct val="0"/>
                </a:spcBef>
                <a:spcAft>
                  <a:spcPct val="35000"/>
                </a:spcAft>
              </a:pPr>
              <a:r>
                <a:rPr lang="ca-ES" sz="1400" b="1" dirty="0" smtClean="0"/>
                <a:t>SP_</a:t>
              </a:r>
              <a:r>
                <a:rPr lang="ca-ES" sz="1400" b="1" dirty="0" err="1" smtClean="0"/>
                <a:t>CiuradaBaixa</a:t>
              </a:r>
              <a:endParaRPr lang="ca-ES" sz="1400" b="1" dirty="0" smtClean="0"/>
            </a:p>
            <a:p>
              <a:pPr lvl="0" algn="ctr" defTabSz="800100">
                <a:lnSpc>
                  <a:spcPct val="90000"/>
                </a:lnSpc>
                <a:spcBef>
                  <a:spcPct val="0"/>
                </a:spcBef>
                <a:spcAft>
                  <a:spcPct val="35000"/>
                </a:spcAft>
              </a:pPr>
              <a:r>
                <a:rPr lang="ca-ES" sz="1400" dirty="0" smtClean="0"/>
                <a:t>Efectua la baixa d’un ciutadà</a:t>
              </a:r>
            </a:p>
            <a:p>
              <a:pPr lvl="0" algn="ctr" defTabSz="800100">
                <a:lnSpc>
                  <a:spcPct val="90000"/>
                </a:lnSpc>
                <a:spcBef>
                  <a:spcPct val="0"/>
                </a:spcBef>
                <a:spcAft>
                  <a:spcPct val="35000"/>
                </a:spcAft>
              </a:pPr>
              <a:r>
                <a:rPr lang="ca-ES" sz="1400" b="1" dirty="0" smtClean="0"/>
                <a:t>SP_</a:t>
              </a:r>
              <a:r>
                <a:rPr lang="ca-ES" sz="1400" b="1" dirty="0" err="1" smtClean="0"/>
                <a:t>CiutadaNaixementUp</a:t>
              </a:r>
              <a:endParaRPr lang="ca-ES" sz="1400" b="1" dirty="0" smtClean="0"/>
            </a:p>
            <a:p>
              <a:pPr lvl="0" algn="ctr" defTabSz="800100">
                <a:lnSpc>
                  <a:spcPct val="90000"/>
                </a:lnSpc>
                <a:spcBef>
                  <a:spcPct val="0"/>
                </a:spcBef>
                <a:spcAft>
                  <a:spcPct val="35000"/>
                </a:spcAft>
              </a:pPr>
              <a:r>
                <a:rPr lang="ca-ES" sz="1400" dirty="0" smtClean="0"/>
                <a:t>Modifica la data de naixement d’un ciutadà</a:t>
              </a:r>
            </a:p>
            <a:p>
              <a:pPr lvl="0" algn="ctr" defTabSz="800100">
                <a:lnSpc>
                  <a:spcPct val="90000"/>
                </a:lnSpc>
                <a:spcBef>
                  <a:spcPct val="0"/>
                </a:spcBef>
                <a:spcAft>
                  <a:spcPct val="35000"/>
                </a:spcAft>
              </a:pPr>
              <a:r>
                <a:rPr lang="ca-ES" sz="1400" b="1" dirty="0" smtClean="0"/>
                <a:t>SP_</a:t>
              </a:r>
              <a:r>
                <a:rPr lang="ca-ES" sz="1400" b="1" dirty="0" err="1" smtClean="0"/>
                <a:t>CiutadaAssignarCens</a:t>
              </a:r>
              <a:endParaRPr lang="ca-ES" sz="1400" b="1" dirty="0" smtClean="0"/>
            </a:p>
            <a:p>
              <a:pPr lvl="0" algn="ctr" defTabSz="800100">
                <a:lnSpc>
                  <a:spcPct val="90000"/>
                </a:lnSpc>
                <a:spcBef>
                  <a:spcPct val="0"/>
                </a:spcBef>
                <a:spcAft>
                  <a:spcPct val="35000"/>
                </a:spcAft>
              </a:pPr>
              <a:r>
                <a:rPr lang="ca-ES" sz="1400" dirty="0" smtClean="0"/>
                <a:t>Assigna un cens LOCAL a un ciutadà</a:t>
              </a:r>
            </a:p>
            <a:p>
              <a:pPr lvl="0" algn="ctr" defTabSz="800100">
                <a:lnSpc>
                  <a:spcPct val="90000"/>
                </a:lnSpc>
                <a:spcBef>
                  <a:spcPct val="0"/>
                </a:spcBef>
                <a:spcAft>
                  <a:spcPct val="35000"/>
                </a:spcAft>
              </a:pPr>
              <a:r>
                <a:rPr lang="ca-ES" sz="1400" b="1" dirty="0" smtClean="0"/>
                <a:t>SP_</a:t>
              </a:r>
              <a:r>
                <a:rPr lang="ca-ES" sz="1400" b="1" dirty="0" err="1" smtClean="0"/>
                <a:t>CiutadaLlevarCens</a:t>
              </a:r>
              <a:endParaRPr lang="ca-ES" sz="1400" b="1" dirty="0" smtClean="0"/>
            </a:p>
            <a:p>
              <a:pPr lvl="0" algn="ctr" defTabSz="800100">
                <a:lnSpc>
                  <a:spcPct val="90000"/>
                </a:lnSpc>
                <a:spcBef>
                  <a:spcPct val="0"/>
                </a:spcBef>
                <a:spcAft>
                  <a:spcPct val="35000"/>
                </a:spcAft>
              </a:pPr>
              <a:r>
                <a:rPr lang="ca-ES" sz="1400" dirty="0" smtClean="0"/>
                <a:t>Dona de baixa un cens d’un ciutadà</a:t>
              </a:r>
            </a:p>
            <a:p>
              <a:pPr lvl="0" algn="ctr" defTabSz="800100">
                <a:lnSpc>
                  <a:spcPct val="90000"/>
                </a:lnSpc>
                <a:spcBef>
                  <a:spcPct val="0"/>
                </a:spcBef>
                <a:spcAft>
                  <a:spcPct val="35000"/>
                </a:spcAft>
              </a:pPr>
              <a:r>
                <a:rPr lang="ca-ES" sz="1400" b="1" dirty="0" smtClean="0"/>
                <a:t>SP_</a:t>
              </a:r>
              <a:r>
                <a:rPr lang="ca-ES" sz="1400" b="1" dirty="0" err="1" smtClean="0"/>
                <a:t>CiutadaDataAltaCensUp</a:t>
              </a:r>
              <a:endParaRPr lang="ca-ES" sz="1400" b="1" dirty="0" smtClean="0"/>
            </a:p>
            <a:p>
              <a:pPr lvl="0" algn="ctr" defTabSz="800100">
                <a:lnSpc>
                  <a:spcPct val="90000"/>
                </a:lnSpc>
                <a:spcBef>
                  <a:spcPct val="0"/>
                </a:spcBef>
                <a:spcAft>
                  <a:spcPct val="35000"/>
                </a:spcAft>
              </a:pPr>
              <a:r>
                <a:rPr lang="ca-ES" sz="1400" dirty="0" smtClean="0"/>
                <a:t>Modifica la data d’alta d’un cens a un ciutadà</a:t>
              </a:r>
            </a:p>
            <a:p>
              <a:pPr lvl="0" algn="ctr" defTabSz="800100">
                <a:lnSpc>
                  <a:spcPct val="90000"/>
                </a:lnSpc>
                <a:spcBef>
                  <a:spcPct val="0"/>
                </a:spcBef>
                <a:spcAft>
                  <a:spcPct val="35000"/>
                </a:spcAft>
              </a:pPr>
              <a:endParaRPr lang="ca-ES" sz="1400" dirty="0" smtClean="0">
                <a:effectLst>
                  <a:outerShdw blurRad="38100" dist="38100" dir="2700000" algn="tl">
                    <a:srgbClr val="000000">
                      <a:alpha val="43137"/>
                    </a:srgbClr>
                  </a:outerShdw>
                </a:effectLst>
              </a:endParaRPr>
            </a:p>
          </p:txBody>
        </p:sp>
      </p:grpSp>
      <p:pic>
        <p:nvPicPr>
          <p:cNvPr id="1026" name="Picture 2"/>
          <p:cNvPicPr>
            <a:picLocks noChangeAspect="1" noChangeArrowheads="1"/>
          </p:cNvPicPr>
          <p:nvPr/>
        </p:nvPicPr>
        <p:blipFill>
          <a:blip r:embed="rId3" cstate="print"/>
          <a:srcRect/>
          <a:stretch>
            <a:fillRect/>
          </a:stretch>
        </p:blipFill>
        <p:spPr bwMode="auto">
          <a:xfrm>
            <a:off x="3347864" y="1340768"/>
            <a:ext cx="5796136" cy="443711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ca-ES" sz="3600" dirty="0" smtClean="0"/>
              <a:t>Disseny i implementació </a:t>
            </a:r>
            <a:r>
              <a:rPr lang="ca-ES" sz="2400" dirty="0" smtClean="0"/>
              <a:t>(5 de 7)</a:t>
            </a:r>
            <a:endParaRPr lang="es-ES" sz="2400" dirty="0"/>
          </a:p>
        </p:txBody>
      </p:sp>
      <p:pic>
        <p:nvPicPr>
          <p:cNvPr id="4" name="3 Imagen"/>
          <p:cNvPicPr/>
          <p:nvPr/>
        </p:nvPicPr>
        <p:blipFill>
          <a:blip r:embed="rId2" cstate="print"/>
          <a:srcRect/>
          <a:stretch>
            <a:fillRect/>
          </a:stretch>
        </p:blipFill>
        <p:spPr bwMode="auto">
          <a:xfrm>
            <a:off x="179512" y="6381328"/>
            <a:ext cx="1036320" cy="358140"/>
          </a:xfrm>
          <a:prstGeom prst="rect">
            <a:avLst/>
          </a:prstGeom>
          <a:ln>
            <a:noFill/>
          </a:ln>
          <a:effectLst>
            <a:outerShdw blurRad="190500" algn="tl" rotWithShape="0">
              <a:srgbClr val="000000">
                <a:alpha val="70000"/>
              </a:srgbClr>
            </a:outerShdw>
          </a:effectLst>
        </p:spPr>
      </p:pic>
      <p:sp>
        <p:nvSpPr>
          <p:cNvPr id="5" name="4 CuadroTexto"/>
          <p:cNvSpPr txBox="1"/>
          <p:nvPr/>
        </p:nvSpPr>
        <p:spPr>
          <a:xfrm>
            <a:off x="6227168" y="6550223"/>
            <a:ext cx="2916832" cy="307777"/>
          </a:xfrm>
          <a:prstGeom prst="rect">
            <a:avLst/>
          </a:prstGeom>
          <a:noFill/>
        </p:spPr>
        <p:txBody>
          <a:bodyPr wrap="square" rtlCol="0">
            <a:spAutoFit/>
          </a:bodyPr>
          <a:lstStyle/>
          <a:p>
            <a:r>
              <a:rPr lang="es-ES" sz="1400" dirty="0" err="1" smtClean="0">
                <a:solidFill>
                  <a:schemeClr val="accent1">
                    <a:lumMod val="50000"/>
                  </a:schemeClr>
                </a:solidFill>
              </a:rPr>
              <a:t>Bartomeu</a:t>
            </a:r>
            <a:r>
              <a:rPr lang="es-ES" sz="1400" dirty="0" smtClean="0">
                <a:solidFill>
                  <a:schemeClr val="accent1">
                    <a:lumMod val="50000"/>
                  </a:schemeClr>
                </a:solidFill>
              </a:rPr>
              <a:t> Torres Llabrés - ETIG</a:t>
            </a:r>
            <a:endParaRPr lang="es-ES" sz="1400" dirty="0">
              <a:solidFill>
                <a:schemeClr val="accent1">
                  <a:lumMod val="50000"/>
                </a:schemeClr>
              </a:solidFill>
            </a:endParaRPr>
          </a:p>
        </p:txBody>
      </p:sp>
      <p:grpSp>
        <p:nvGrpSpPr>
          <p:cNvPr id="7" name="6 Grupo"/>
          <p:cNvGrpSpPr/>
          <p:nvPr/>
        </p:nvGrpSpPr>
        <p:grpSpPr>
          <a:xfrm>
            <a:off x="179512" y="1196752"/>
            <a:ext cx="3816426" cy="4682637"/>
            <a:chOff x="4864707" y="4076"/>
            <a:chExt cx="2712393" cy="2492417"/>
          </a:xfrm>
          <a:effectLst>
            <a:outerShdw blurRad="50800" dist="38100" dir="13500000" algn="br" rotWithShape="0">
              <a:prstClr val="black">
                <a:alpha val="40000"/>
              </a:prstClr>
            </a:outerShdw>
          </a:effectLst>
          <a:scene3d>
            <a:camera prst="orthographicFront"/>
            <a:lightRig rig="threePt" dir="t">
              <a:rot lat="0" lon="0" rev="7500000"/>
            </a:lightRig>
          </a:scene3d>
        </p:grpSpPr>
        <p:sp>
          <p:nvSpPr>
            <p:cNvPr id="8" name="7 Rectángulo"/>
            <p:cNvSpPr/>
            <p:nvPr/>
          </p:nvSpPr>
          <p:spPr>
            <a:xfrm>
              <a:off x="4864708" y="4076"/>
              <a:ext cx="2712392" cy="2492417"/>
            </a:xfrm>
            <a:prstGeom prst="rect">
              <a:avLst/>
            </a:prstGeom>
          </p:spPr>
          <p:style>
            <a:lnRef idx="1">
              <a:schemeClr val="accent1"/>
            </a:lnRef>
            <a:fillRef idx="2">
              <a:schemeClr val="accent1"/>
            </a:fillRef>
            <a:effectRef idx="1">
              <a:schemeClr val="accent1"/>
            </a:effectRef>
            <a:fontRef idx="minor">
              <a:schemeClr val="dk1"/>
            </a:fontRef>
          </p:style>
        </p:sp>
        <p:sp>
          <p:nvSpPr>
            <p:cNvPr id="9" name="8 Rectángulo"/>
            <p:cNvSpPr/>
            <p:nvPr/>
          </p:nvSpPr>
          <p:spPr>
            <a:xfrm>
              <a:off x="4864707" y="8809"/>
              <a:ext cx="2712392" cy="2486557"/>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a-ES" b="1" u="sng" dirty="0" smtClean="0">
                  <a:effectLst>
                    <a:outerShdw blurRad="38100" dist="38100" dir="2700000" algn="tl">
                      <a:srgbClr val="000000">
                        <a:alpha val="43137"/>
                      </a:srgbClr>
                    </a:outerShdw>
                  </a:effectLst>
                </a:rPr>
                <a:t>Procediments Subsistema Censos</a:t>
              </a:r>
              <a:endParaRPr lang="ca-ES" sz="1400" dirty="0" smtClean="0">
                <a:effectLst>
                  <a:outerShdw blurRad="38100" dist="38100" dir="2700000" algn="tl">
                    <a:srgbClr val="000000">
                      <a:alpha val="43137"/>
                    </a:srgbClr>
                  </a:outerShdw>
                </a:effectLst>
              </a:endParaRPr>
            </a:p>
            <a:p>
              <a:pPr lvl="0" algn="ctr" defTabSz="800100">
                <a:lnSpc>
                  <a:spcPct val="90000"/>
                </a:lnSpc>
                <a:spcBef>
                  <a:spcPct val="0"/>
                </a:spcBef>
                <a:spcAft>
                  <a:spcPct val="35000"/>
                </a:spcAft>
              </a:pPr>
              <a:r>
                <a:rPr lang="ca-ES" sz="1400" dirty="0" smtClean="0"/>
                <a:t>Els procediments d’aquest subsistema s’encarreguen de la gestió dels censos (GLOBAL, ESTATAL, REGIONAL i LOCAL): Altes, baixes i modificacions. </a:t>
              </a:r>
            </a:p>
            <a:p>
              <a:pPr lvl="0" algn="ctr" defTabSz="800100">
                <a:lnSpc>
                  <a:spcPct val="90000"/>
                </a:lnSpc>
                <a:spcBef>
                  <a:spcPct val="0"/>
                </a:spcBef>
                <a:spcAft>
                  <a:spcPct val="35000"/>
                </a:spcAft>
              </a:pPr>
              <a:r>
                <a:rPr lang="ca-ES" sz="1400" dirty="0" smtClean="0"/>
                <a:t>Alguns dels procediments definits són:</a:t>
              </a:r>
            </a:p>
            <a:p>
              <a:pPr lvl="0" algn="ctr" defTabSz="800100">
                <a:lnSpc>
                  <a:spcPct val="90000"/>
                </a:lnSpc>
                <a:spcBef>
                  <a:spcPct val="0"/>
                </a:spcBef>
                <a:spcAft>
                  <a:spcPct val="35000"/>
                </a:spcAft>
              </a:pPr>
              <a:r>
                <a:rPr lang="ca-ES" sz="1400" dirty="0" smtClean="0"/>
                <a:t>SP_</a:t>
              </a:r>
              <a:r>
                <a:rPr lang="ca-ES" sz="1400" dirty="0" err="1" smtClean="0"/>
                <a:t>CensGlobalAlta</a:t>
              </a:r>
              <a:endParaRPr lang="ca-ES" sz="1400" dirty="0" smtClean="0"/>
            </a:p>
            <a:p>
              <a:pPr lvl="0" algn="ctr" defTabSz="800100">
                <a:lnSpc>
                  <a:spcPct val="90000"/>
                </a:lnSpc>
                <a:spcBef>
                  <a:spcPct val="0"/>
                </a:spcBef>
                <a:spcAft>
                  <a:spcPct val="35000"/>
                </a:spcAft>
              </a:pPr>
              <a:r>
                <a:rPr lang="ca-ES" sz="1400" dirty="0" smtClean="0"/>
                <a:t>SP_</a:t>
              </a:r>
              <a:r>
                <a:rPr lang="ca-ES" sz="1400" dirty="0" err="1" smtClean="0"/>
                <a:t>CensEstatalAlta</a:t>
              </a:r>
              <a:endParaRPr lang="ca-ES" sz="1400" dirty="0" smtClean="0"/>
            </a:p>
            <a:p>
              <a:pPr lvl="0" algn="ctr" defTabSz="800100">
                <a:lnSpc>
                  <a:spcPct val="90000"/>
                </a:lnSpc>
                <a:spcBef>
                  <a:spcPct val="0"/>
                </a:spcBef>
                <a:spcAft>
                  <a:spcPct val="35000"/>
                </a:spcAft>
              </a:pPr>
              <a:r>
                <a:rPr lang="ca-ES" sz="1400" dirty="0" smtClean="0"/>
                <a:t>SP_</a:t>
              </a:r>
              <a:r>
                <a:rPr lang="ca-ES" sz="1400" dirty="0" err="1" smtClean="0"/>
                <a:t>CensRegionalAlta</a:t>
              </a:r>
              <a:endParaRPr lang="ca-ES" sz="1400" dirty="0" smtClean="0"/>
            </a:p>
            <a:p>
              <a:pPr lvl="0" algn="ctr" defTabSz="800100">
                <a:lnSpc>
                  <a:spcPct val="90000"/>
                </a:lnSpc>
                <a:spcBef>
                  <a:spcPct val="0"/>
                </a:spcBef>
                <a:spcAft>
                  <a:spcPct val="35000"/>
                </a:spcAft>
              </a:pPr>
              <a:r>
                <a:rPr lang="ca-ES" sz="1400" dirty="0" smtClean="0"/>
                <a:t>SP_</a:t>
              </a:r>
              <a:r>
                <a:rPr lang="ca-ES" sz="1400" dirty="0" err="1" smtClean="0"/>
                <a:t>CensLocalAlta</a:t>
              </a:r>
              <a:endParaRPr lang="ca-ES" sz="1400" dirty="0" smtClean="0"/>
            </a:p>
            <a:p>
              <a:pPr lvl="0" algn="ctr" defTabSz="800100">
                <a:lnSpc>
                  <a:spcPct val="90000"/>
                </a:lnSpc>
                <a:spcBef>
                  <a:spcPct val="0"/>
                </a:spcBef>
                <a:spcAft>
                  <a:spcPct val="35000"/>
                </a:spcAft>
              </a:pPr>
              <a:r>
                <a:rPr lang="ca-ES" sz="1400" dirty="0" smtClean="0"/>
                <a:t>SP_</a:t>
              </a:r>
              <a:r>
                <a:rPr lang="ca-ES" sz="1400" dirty="0" err="1" smtClean="0"/>
                <a:t>CensRegionalDescUp</a:t>
              </a:r>
              <a:endParaRPr lang="ca-ES" sz="1400" dirty="0" smtClean="0"/>
            </a:p>
            <a:p>
              <a:pPr lvl="0" algn="ctr" defTabSz="800100">
                <a:lnSpc>
                  <a:spcPct val="90000"/>
                </a:lnSpc>
                <a:spcBef>
                  <a:spcPct val="0"/>
                </a:spcBef>
                <a:spcAft>
                  <a:spcPct val="35000"/>
                </a:spcAft>
              </a:pPr>
              <a:r>
                <a:rPr lang="ca-ES" sz="1400" dirty="0" smtClean="0"/>
                <a:t>SP_</a:t>
              </a:r>
              <a:r>
                <a:rPr lang="ca-ES" sz="1400" dirty="0" err="1" smtClean="0"/>
                <a:t>CensLocalDescUp</a:t>
              </a:r>
              <a:endParaRPr lang="ca-ES" sz="1400" dirty="0" smtClean="0"/>
            </a:p>
            <a:p>
              <a:pPr lvl="0" algn="ctr" defTabSz="800100">
                <a:lnSpc>
                  <a:spcPct val="90000"/>
                </a:lnSpc>
                <a:spcBef>
                  <a:spcPct val="0"/>
                </a:spcBef>
                <a:spcAft>
                  <a:spcPct val="35000"/>
                </a:spcAft>
              </a:pPr>
              <a:r>
                <a:rPr lang="ca-ES" sz="1400" dirty="0" smtClean="0"/>
                <a:t>SP_</a:t>
              </a:r>
              <a:r>
                <a:rPr lang="ca-ES" sz="1400" dirty="0" err="1" smtClean="0"/>
                <a:t>CensGlobalBaixa</a:t>
              </a:r>
              <a:endParaRPr lang="ca-ES" sz="1400" dirty="0" smtClean="0"/>
            </a:p>
            <a:p>
              <a:pPr lvl="0" algn="ctr" defTabSz="800100">
                <a:lnSpc>
                  <a:spcPct val="90000"/>
                </a:lnSpc>
                <a:spcBef>
                  <a:spcPct val="0"/>
                </a:spcBef>
                <a:spcAft>
                  <a:spcPct val="35000"/>
                </a:spcAft>
              </a:pPr>
              <a:r>
                <a:rPr lang="ca-ES" sz="1400" dirty="0" smtClean="0"/>
                <a:t>SP_</a:t>
              </a:r>
              <a:r>
                <a:rPr lang="ca-ES" sz="1400" dirty="0" err="1" smtClean="0"/>
                <a:t>CensEstatalBaixa</a:t>
              </a:r>
              <a:endParaRPr lang="ca-ES" sz="1400" dirty="0" smtClean="0"/>
            </a:p>
            <a:p>
              <a:pPr lvl="0" algn="ctr" defTabSz="800100">
                <a:lnSpc>
                  <a:spcPct val="90000"/>
                </a:lnSpc>
                <a:spcBef>
                  <a:spcPct val="0"/>
                </a:spcBef>
                <a:spcAft>
                  <a:spcPct val="35000"/>
                </a:spcAft>
              </a:pPr>
              <a:r>
                <a:rPr lang="ca-ES" sz="1400" dirty="0" smtClean="0"/>
                <a:t>SP_</a:t>
              </a:r>
              <a:r>
                <a:rPr lang="ca-ES" sz="1400" dirty="0" err="1" smtClean="0"/>
                <a:t>CensRegionalBaixa</a:t>
              </a:r>
              <a:endParaRPr lang="ca-ES" sz="1400" dirty="0" smtClean="0"/>
            </a:p>
            <a:p>
              <a:pPr lvl="0" algn="ctr" defTabSz="800100">
                <a:lnSpc>
                  <a:spcPct val="90000"/>
                </a:lnSpc>
                <a:spcBef>
                  <a:spcPct val="0"/>
                </a:spcBef>
                <a:spcAft>
                  <a:spcPct val="35000"/>
                </a:spcAft>
              </a:pPr>
              <a:r>
                <a:rPr lang="ca-ES" sz="1400" dirty="0" smtClean="0"/>
                <a:t>...</a:t>
              </a:r>
            </a:p>
          </p:txBody>
        </p:sp>
      </p:gr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1840" y="1340768"/>
            <a:ext cx="6012160" cy="462594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ca-ES" sz="3600" dirty="0" smtClean="0"/>
              <a:t>Disseny i implementació </a:t>
            </a:r>
            <a:r>
              <a:rPr lang="ca-ES" sz="2400" dirty="0" smtClean="0"/>
              <a:t>(6 de 7)</a:t>
            </a:r>
            <a:endParaRPr lang="es-ES" sz="2400" dirty="0"/>
          </a:p>
        </p:txBody>
      </p:sp>
      <p:pic>
        <p:nvPicPr>
          <p:cNvPr id="4" name="3 Imagen"/>
          <p:cNvPicPr/>
          <p:nvPr/>
        </p:nvPicPr>
        <p:blipFill>
          <a:blip r:embed="rId2" cstate="print"/>
          <a:srcRect/>
          <a:stretch>
            <a:fillRect/>
          </a:stretch>
        </p:blipFill>
        <p:spPr bwMode="auto">
          <a:xfrm>
            <a:off x="179512" y="6381328"/>
            <a:ext cx="1036320" cy="358140"/>
          </a:xfrm>
          <a:prstGeom prst="rect">
            <a:avLst/>
          </a:prstGeom>
          <a:ln>
            <a:noFill/>
          </a:ln>
          <a:effectLst>
            <a:outerShdw blurRad="190500" algn="tl" rotWithShape="0">
              <a:srgbClr val="000000">
                <a:alpha val="70000"/>
              </a:srgbClr>
            </a:outerShdw>
          </a:effectLst>
        </p:spPr>
      </p:pic>
      <p:sp>
        <p:nvSpPr>
          <p:cNvPr id="5" name="4 CuadroTexto"/>
          <p:cNvSpPr txBox="1"/>
          <p:nvPr/>
        </p:nvSpPr>
        <p:spPr>
          <a:xfrm>
            <a:off x="6227168" y="6550223"/>
            <a:ext cx="2916832" cy="307777"/>
          </a:xfrm>
          <a:prstGeom prst="rect">
            <a:avLst/>
          </a:prstGeom>
          <a:noFill/>
        </p:spPr>
        <p:txBody>
          <a:bodyPr wrap="square" rtlCol="0">
            <a:spAutoFit/>
          </a:bodyPr>
          <a:lstStyle/>
          <a:p>
            <a:r>
              <a:rPr lang="es-ES" sz="1400" dirty="0" err="1" smtClean="0">
                <a:solidFill>
                  <a:schemeClr val="accent1">
                    <a:lumMod val="50000"/>
                  </a:schemeClr>
                </a:solidFill>
              </a:rPr>
              <a:t>Bartomeu</a:t>
            </a:r>
            <a:r>
              <a:rPr lang="es-ES" sz="1400" dirty="0" smtClean="0">
                <a:solidFill>
                  <a:schemeClr val="accent1">
                    <a:lumMod val="50000"/>
                  </a:schemeClr>
                </a:solidFill>
              </a:rPr>
              <a:t> Torres Llabrés - ETIG</a:t>
            </a:r>
            <a:endParaRPr lang="es-ES" sz="1400" dirty="0">
              <a:solidFill>
                <a:schemeClr val="accent1">
                  <a:lumMod val="50000"/>
                </a:schemeClr>
              </a:solidFill>
            </a:endParaRPr>
          </a:p>
        </p:txBody>
      </p:sp>
      <p:grpSp>
        <p:nvGrpSpPr>
          <p:cNvPr id="6" name="5 Grupo"/>
          <p:cNvGrpSpPr/>
          <p:nvPr/>
        </p:nvGrpSpPr>
        <p:grpSpPr>
          <a:xfrm>
            <a:off x="179513" y="1196752"/>
            <a:ext cx="3816425" cy="4682637"/>
            <a:chOff x="4864707" y="4076"/>
            <a:chExt cx="2712392" cy="2492417"/>
          </a:xfrm>
          <a:effectLst>
            <a:outerShdw blurRad="50800" dist="38100" dir="13500000" algn="br" rotWithShape="0">
              <a:prstClr val="black">
                <a:alpha val="40000"/>
              </a:prstClr>
            </a:outerShdw>
          </a:effectLst>
          <a:scene3d>
            <a:camera prst="orthographicFront"/>
            <a:lightRig rig="threePt" dir="t">
              <a:rot lat="0" lon="0" rev="7500000"/>
            </a:lightRig>
          </a:scene3d>
        </p:grpSpPr>
        <p:sp>
          <p:nvSpPr>
            <p:cNvPr id="7" name="6 Rectángulo"/>
            <p:cNvSpPr/>
            <p:nvPr/>
          </p:nvSpPr>
          <p:spPr>
            <a:xfrm>
              <a:off x="4864707" y="4076"/>
              <a:ext cx="2712392" cy="2492417"/>
            </a:xfrm>
            <a:prstGeom prst="rect">
              <a:avLst/>
            </a:prstGeom>
          </p:spPr>
          <p:style>
            <a:lnRef idx="1">
              <a:schemeClr val="accent1"/>
            </a:lnRef>
            <a:fillRef idx="2">
              <a:schemeClr val="accent1"/>
            </a:fillRef>
            <a:effectRef idx="1">
              <a:schemeClr val="accent1"/>
            </a:effectRef>
            <a:fontRef idx="minor">
              <a:schemeClr val="dk1"/>
            </a:fontRef>
          </p:style>
        </p:sp>
        <p:sp>
          <p:nvSpPr>
            <p:cNvPr id="8" name="7 Rectángulo"/>
            <p:cNvSpPr/>
            <p:nvPr/>
          </p:nvSpPr>
          <p:spPr>
            <a:xfrm>
              <a:off x="4864707" y="8809"/>
              <a:ext cx="2712392" cy="2486557"/>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a-ES" b="1" u="sng" dirty="0" smtClean="0">
                  <a:effectLst>
                    <a:outerShdw blurRad="38100" dist="38100" dir="2700000" algn="tl">
                      <a:srgbClr val="000000">
                        <a:alpha val="43137"/>
                      </a:srgbClr>
                    </a:outerShdw>
                  </a:effectLst>
                </a:rPr>
                <a:t>Procediments Subsistema Consultes</a:t>
              </a:r>
              <a:endParaRPr lang="ca-ES" sz="1400" dirty="0" smtClean="0">
                <a:effectLst>
                  <a:outerShdw blurRad="38100" dist="38100" dir="2700000" algn="tl">
                    <a:srgbClr val="000000">
                      <a:alpha val="43137"/>
                    </a:srgbClr>
                  </a:outerShdw>
                </a:effectLst>
              </a:endParaRPr>
            </a:p>
            <a:p>
              <a:pPr lvl="0" algn="ctr" defTabSz="800100">
                <a:lnSpc>
                  <a:spcPct val="90000"/>
                </a:lnSpc>
                <a:spcBef>
                  <a:spcPct val="0"/>
                </a:spcBef>
                <a:spcAft>
                  <a:spcPct val="35000"/>
                </a:spcAft>
              </a:pPr>
              <a:r>
                <a:rPr lang="ca-ES" sz="1400" dirty="0" smtClean="0"/>
                <a:t>Els procediments que donen resposta a les necessitats de consulta del sistema són:</a:t>
              </a:r>
            </a:p>
            <a:p>
              <a:pPr lvl="0" algn="ctr" defTabSz="800100">
                <a:lnSpc>
                  <a:spcPct val="90000"/>
                </a:lnSpc>
                <a:spcBef>
                  <a:spcPct val="0"/>
                </a:spcBef>
                <a:spcAft>
                  <a:spcPct val="35000"/>
                </a:spcAft>
              </a:pPr>
              <a:r>
                <a:rPr lang="ca-ES" sz="1400" b="1" dirty="0" err="1" smtClean="0"/>
                <a:t>SP_LlistatAmbMesDifPercent</a:t>
              </a:r>
              <a:endParaRPr lang="ca-ES" sz="1400" b="1" dirty="0" smtClean="0"/>
            </a:p>
            <a:p>
              <a:pPr lvl="0" algn="ctr" defTabSz="800100">
                <a:lnSpc>
                  <a:spcPct val="90000"/>
                </a:lnSpc>
                <a:spcBef>
                  <a:spcPct val="0"/>
                </a:spcBef>
                <a:spcAft>
                  <a:spcPct val="35000"/>
                </a:spcAft>
              </a:pPr>
              <a:r>
                <a:rPr lang="ca-ES" sz="1400" dirty="0" smtClean="0"/>
                <a:t>Llistat amb les votacions amb més diferencia percentual entre la opció més votada i la menys votada.</a:t>
              </a:r>
            </a:p>
            <a:p>
              <a:pPr lvl="0" algn="ctr" defTabSz="800100">
                <a:lnSpc>
                  <a:spcPct val="90000"/>
                </a:lnSpc>
                <a:spcBef>
                  <a:spcPct val="0"/>
                </a:spcBef>
                <a:spcAft>
                  <a:spcPct val="35000"/>
                </a:spcAft>
              </a:pPr>
              <a:r>
                <a:rPr lang="ca-ES" sz="1400" b="1" dirty="0" err="1" smtClean="0"/>
                <a:t>SP_LlistatAmbMenysDifPercent</a:t>
              </a:r>
              <a:r>
                <a:rPr lang="ca-ES" sz="1400" dirty="0" smtClean="0"/>
                <a:t> </a:t>
              </a:r>
            </a:p>
            <a:p>
              <a:pPr lvl="0" algn="ctr" defTabSz="800100">
                <a:lnSpc>
                  <a:spcPct val="90000"/>
                </a:lnSpc>
                <a:spcBef>
                  <a:spcPct val="0"/>
                </a:spcBef>
                <a:spcAft>
                  <a:spcPct val="35000"/>
                </a:spcAft>
              </a:pPr>
              <a:r>
                <a:rPr lang="ca-ES" sz="1400" dirty="0" smtClean="0"/>
                <a:t>El mateix que l’anterior però en aquest cas amb menys diferència percentual.</a:t>
              </a:r>
            </a:p>
            <a:p>
              <a:pPr lvl="0" algn="ctr" defTabSz="800100">
                <a:lnSpc>
                  <a:spcPct val="90000"/>
                </a:lnSpc>
                <a:spcBef>
                  <a:spcPct val="0"/>
                </a:spcBef>
                <a:spcAft>
                  <a:spcPct val="35000"/>
                </a:spcAft>
              </a:pPr>
              <a:r>
                <a:rPr lang="es-ES" sz="1400" b="1" dirty="0" err="1" smtClean="0"/>
                <a:t>SP_LlistatCensosCiutada</a:t>
              </a:r>
              <a:endParaRPr lang="es-ES" sz="1400" b="1" dirty="0" smtClean="0"/>
            </a:p>
            <a:p>
              <a:pPr lvl="0" algn="ctr" defTabSz="800100">
                <a:lnSpc>
                  <a:spcPct val="90000"/>
                </a:lnSpc>
                <a:spcBef>
                  <a:spcPct val="0"/>
                </a:spcBef>
                <a:spcAft>
                  <a:spcPct val="35000"/>
                </a:spcAft>
              </a:pPr>
              <a:r>
                <a:rPr lang="ca-ES" sz="1400" dirty="0" smtClean="0"/>
                <a:t>Llistat dels censos d’un ciutadà.</a:t>
              </a:r>
            </a:p>
            <a:p>
              <a:pPr lvl="0" algn="ctr" defTabSz="800100">
                <a:lnSpc>
                  <a:spcPct val="90000"/>
                </a:lnSpc>
                <a:spcBef>
                  <a:spcPct val="0"/>
                </a:spcBef>
                <a:spcAft>
                  <a:spcPct val="35000"/>
                </a:spcAft>
              </a:pPr>
              <a:r>
                <a:rPr lang="ca-ES" sz="1400" b="1" dirty="0" err="1" smtClean="0"/>
                <a:t>SP_LlistatParticipacio</a:t>
              </a:r>
              <a:endParaRPr lang="ca-ES" sz="1400" b="1" dirty="0" smtClean="0"/>
            </a:p>
            <a:p>
              <a:pPr lvl="0" algn="ctr" defTabSz="800100">
                <a:lnSpc>
                  <a:spcPct val="90000"/>
                </a:lnSpc>
                <a:spcBef>
                  <a:spcPct val="0"/>
                </a:spcBef>
                <a:spcAft>
                  <a:spcPct val="35000"/>
                </a:spcAft>
              </a:pPr>
              <a:r>
                <a:rPr lang="ca-ES" sz="1400" dirty="0" smtClean="0"/>
                <a:t>Llistat de participació d’un ciutadà.</a:t>
              </a:r>
            </a:p>
            <a:p>
              <a:pPr lvl="0" algn="ctr" defTabSz="800100">
                <a:lnSpc>
                  <a:spcPct val="90000"/>
                </a:lnSpc>
                <a:spcBef>
                  <a:spcPct val="0"/>
                </a:spcBef>
                <a:spcAft>
                  <a:spcPct val="35000"/>
                </a:spcAft>
              </a:pPr>
              <a:r>
                <a:rPr lang="ca-ES" sz="1400" b="1" dirty="0" err="1" smtClean="0"/>
                <a:t>SP_LlistatVotacioPais</a:t>
              </a:r>
              <a:endParaRPr lang="ca-ES" sz="1400" b="1" dirty="0" smtClean="0"/>
            </a:p>
            <a:p>
              <a:pPr lvl="0" algn="ctr" defTabSz="800100">
                <a:lnSpc>
                  <a:spcPct val="90000"/>
                </a:lnSpc>
                <a:spcBef>
                  <a:spcPct val="0"/>
                </a:spcBef>
                <a:spcAft>
                  <a:spcPct val="35000"/>
                </a:spcAft>
              </a:pPr>
              <a:r>
                <a:rPr lang="ca-ES" sz="1400" dirty="0" smtClean="0"/>
                <a:t>Llistat de les votacions d’un país. </a:t>
              </a:r>
            </a:p>
          </p:txBody>
        </p:sp>
      </p:gr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59832" y="1284033"/>
            <a:ext cx="6084168" cy="45148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ca-ES" sz="3600" dirty="0" smtClean="0"/>
              <a:t>Disseny i implementació </a:t>
            </a:r>
            <a:r>
              <a:rPr lang="ca-ES" sz="2400" dirty="0" smtClean="0"/>
              <a:t>(7 de 7)</a:t>
            </a:r>
            <a:endParaRPr lang="es-ES" sz="2400" dirty="0"/>
          </a:p>
        </p:txBody>
      </p:sp>
      <p:pic>
        <p:nvPicPr>
          <p:cNvPr id="4" name="3 Imagen"/>
          <p:cNvPicPr/>
          <p:nvPr/>
        </p:nvPicPr>
        <p:blipFill>
          <a:blip r:embed="rId2" cstate="print"/>
          <a:srcRect/>
          <a:stretch>
            <a:fillRect/>
          </a:stretch>
        </p:blipFill>
        <p:spPr bwMode="auto">
          <a:xfrm>
            <a:off x="179512" y="6381328"/>
            <a:ext cx="1036320" cy="358140"/>
          </a:xfrm>
          <a:prstGeom prst="rect">
            <a:avLst/>
          </a:prstGeom>
          <a:ln>
            <a:noFill/>
          </a:ln>
          <a:effectLst>
            <a:outerShdw blurRad="190500" algn="tl" rotWithShape="0">
              <a:srgbClr val="000000">
                <a:alpha val="70000"/>
              </a:srgbClr>
            </a:outerShdw>
          </a:effectLst>
        </p:spPr>
      </p:pic>
      <p:sp>
        <p:nvSpPr>
          <p:cNvPr id="5" name="4 CuadroTexto"/>
          <p:cNvSpPr txBox="1"/>
          <p:nvPr/>
        </p:nvSpPr>
        <p:spPr>
          <a:xfrm>
            <a:off x="6227168" y="6550223"/>
            <a:ext cx="2916832" cy="307777"/>
          </a:xfrm>
          <a:prstGeom prst="rect">
            <a:avLst/>
          </a:prstGeom>
          <a:noFill/>
        </p:spPr>
        <p:txBody>
          <a:bodyPr wrap="square" rtlCol="0">
            <a:spAutoFit/>
          </a:bodyPr>
          <a:lstStyle/>
          <a:p>
            <a:r>
              <a:rPr lang="es-ES" sz="1400" dirty="0" err="1" smtClean="0">
                <a:solidFill>
                  <a:schemeClr val="accent1">
                    <a:lumMod val="50000"/>
                  </a:schemeClr>
                </a:solidFill>
              </a:rPr>
              <a:t>Bartomeu</a:t>
            </a:r>
            <a:r>
              <a:rPr lang="es-ES" sz="1400" dirty="0" smtClean="0">
                <a:solidFill>
                  <a:schemeClr val="accent1">
                    <a:lumMod val="50000"/>
                  </a:schemeClr>
                </a:solidFill>
              </a:rPr>
              <a:t> Torres Llabrés - ETIG</a:t>
            </a:r>
            <a:endParaRPr lang="es-ES" sz="1400" dirty="0">
              <a:solidFill>
                <a:schemeClr val="accent1">
                  <a:lumMod val="50000"/>
                </a:schemeClr>
              </a:solidFill>
            </a:endParaRPr>
          </a:p>
        </p:txBody>
      </p:sp>
      <p:grpSp>
        <p:nvGrpSpPr>
          <p:cNvPr id="6" name="5 Grupo"/>
          <p:cNvGrpSpPr/>
          <p:nvPr/>
        </p:nvGrpSpPr>
        <p:grpSpPr>
          <a:xfrm>
            <a:off x="179513" y="1304764"/>
            <a:ext cx="6192687" cy="2054348"/>
            <a:chOff x="4864707" y="4076"/>
            <a:chExt cx="2712392" cy="2492417"/>
          </a:xfrm>
          <a:effectLst>
            <a:outerShdw blurRad="50800" dist="38100" dir="8100000" sx="101000" sy="101000" algn="tr" rotWithShape="0">
              <a:prstClr val="black">
                <a:alpha val="40000"/>
              </a:prstClr>
            </a:outerShdw>
          </a:effectLst>
          <a:scene3d>
            <a:camera prst="orthographicFront"/>
            <a:lightRig rig="threePt" dir="t">
              <a:rot lat="0" lon="0" rev="7500000"/>
            </a:lightRig>
          </a:scene3d>
        </p:grpSpPr>
        <p:sp>
          <p:nvSpPr>
            <p:cNvPr id="7" name="6 Rectángulo"/>
            <p:cNvSpPr/>
            <p:nvPr/>
          </p:nvSpPr>
          <p:spPr>
            <a:xfrm>
              <a:off x="4864707" y="4076"/>
              <a:ext cx="2712392" cy="2492417"/>
            </a:xfrm>
            <a:prstGeom prst="rect">
              <a:avLst/>
            </a:prstGeom>
          </p:spPr>
          <p:style>
            <a:lnRef idx="1">
              <a:schemeClr val="accent1"/>
            </a:lnRef>
            <a:fillRef idx="2">
              <a:schemeClr val="accent1"/>
            </a:fillRef>
            <a:effectRef idx="1">
              <a:schemeClr val="accent1"/>
            </a:effectRef>
            <a:fontRef idx="minor">
              <a:schemeClr val="dk1"/>
            </a:fontRef>
          </p:style>
        </p:sp>
        <p:sp>
          <p:nvSpPr>
            <p:cNvPr id="8" name="7 Rectángulo"/>
            <p:cNvSpPr/>
            <p:nvPr/>
          </p:nvSpPr>
          <p:spPr>
            <a:xfrm>
              <a:off x="4864707" y="8809"/>
              <a:ext cx="2712392" cy="2486557"/>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a-ES" b="1" u="sng" dirty="0" smtClean="0">
                  <a:effectLst>
                    <a:outerShdw blurRad="38100" dist="38100" dir="2700000" algn="tl">
                      <a:srgbClr val="000000">
                        <a:alpha val="43137"/>
                      </a:srgbClr>
                    </a:outerShdw>
                  </a:effectLst>
                </a:rPr>
                <a:t>Mòdul estadístic</a:t>
              </a:r>
            </a:p>
            <a:p>
              <a:pPr lvl="0" algn="ctr" defTabSz="800100">
                <a:lnSpc>
                  <a:spcPct val="90000"/>
                </a:lnSpc>
                <a:spcBef>
                  <a:spcPct val="0"/>
                </a:spcBef>
                <a:spcAft>
                  <a:spcPct val="35000"/>
                </a:spcAft>
              </a:pPr>
              <a:r>
                <a:rPr lang="ca-ES" sz="1400" dirty="0" smtClean="0">
                  <a:effectLst>
                    <a:outerShdw blurRad="38100" dist="38100" dir="2700000" algn="tl">
                      <a:srgbClr val="000000">
                        <a:alpha val="43137"/>
                      </a:srgbClr>
                    </a:outerShdw>
                  </a:effectLst>
                </a:rPr>
                <a:t> </a:t>
              </a:r>
              <a:r>
                <a:rPr lang="ca-ES" sz="1400" dirty="0" smtClean="0"/>
                <a:t>Les dades estadístiques del mòdul afecten a votacions finalitzades, per tant l’únic moment en que es poden modificar és quan es dona una votació per finalitzada i és en aquest moment quan és produeix l’actualització d’aquestes dades a les taules destinades a emmagatzemar-les. El procediment que llança l’actualització de les dades estadístiques és per tant el procediment que deixa una votació en estat FINALITZADA, que és </a:t>
              </a:r>
              <a:r>
                <a:rPr lang="ca-ES" sz="1400" b="1" dirty="0" err="1" smtClean="0"/>
                <a:t>SP_VotacioFinalitzada</a:t>
              </a:r>
              <a:r>
                <a:rPr lang="ca-ES" sz="1400" dirty="0" smtClean="0"/>
                <a:t> </a:t>
              </a:r>
            </a:p>
          </p:txBody>
        </p:sp>
      </p:grpSp>
      <p:grpSp>
        <p:nvGrpSpPr>
          <p:cNvPr id="9" name="8 Grupo"/>
          <p:cNvGrpSpPr/>
          <p:nvPr/>
        </p:nvGrpSpPr>
        <p:grpSpPr>
          <a:xfrm>
            <a:off x="2483768" y="3789040"/>
            <a:ext cx="6480720" cy="2520280"/>
            <a:chOff x="4864707" y="4076"/>
            <a:chExt cx="2712392" cy="2492417"/>
          </a:xfrm>
          <a:effectLst>
            <a:outerShdw blurRad="50800" dist="38100" dir="2700000" sx="101000" sy="101000" algn="tl" rotWithShape="0">
              <a:prstClr val="black">
                <a:alpha val="40000"/>
              </a:prstClr>
            </a:outerShdw>
          </a:effectLst>
          <a:scene3d>
            <a:camera prst="orthographicFront"/>
            <a:lightRig rig="threePt" dir="t">
              <a:rot lat="0" lon="0" rev="7500000"/>
            </a:lightRig>
          </a:scene3d>
        </p:grpSpPr>
        <p:sp>
          <p:nvSpPr>
            <p:cNvPr id="10" name="9 Rectángulo"/>
            <p:cNvSpPr/>
            <p:nvPr/>
          </p:nvSpPr>
          <p:spPr>
            <a:xfrm>
              <a:off x="4864707" y="4076"/>
              <a:ext cx="2712392" cy="2492417"/>
            </a:xfrm>
            <a:prstGeom prst="rect">
              <a:avLst/>
            </a:prstGeom>
          </p:spPr>
          <p:style>
            <a:lnRef idx="1">
              <a:schemeClr val="accent1"/>
            </a:lnRef>
            <a:fillRef idx="2">
              <a:schemeClr val="accent1"/>
            </a:fillRef>
            <a:effectRef idx="1">
              <a:schemeClr val="accent1"/>
            </a:effectRef>
            <a:fontRef idx="minor">
              <a:schemeClr val="dk1"/>
            </a:fontRef>
          </p:style>
        </p:sp>
        <p:sp>
          <p:nvSpPr>
            <p:cNvPr id="11" name="10 Rectángulo"/>
            <p:cNvSpPr/>
            <p:nvPr/>
          </p:nvSpPr>
          <p:spPr>
            <a:xfrm>
              <a:off x="4864707" y="8809"/>
              <a:ext cx="2712392" cy="2486557"/>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b="1" u="sng" dirty="0" smtClean="0">
                  <a:effectLst>
                    <a:outerShdw blurRad="38100" dist="38100" dir="2700000" algn="tl">
                      <a:srgbClr val="000000">
                        <a:alpha val="43137"/>
                      </a:srgbClr>
                    </a:outerShdw>
                  </a:effectLst>
                </a:rPr>
                <a:t>Taula Log </a:t>
              </a:r>
              <a:r>
                <a:rPr lang="es-ES" b="1" u="sng" dirty="0" err="1" smtClean="0">
                  <a:effectLst>
                    <a:outerShdw blurRad="38100" dist="38100" dir="2700000" algn="tl">
                      <a:srgbClr val="000000">
                        <a:alpha val="43137"/>
                      </a:srgbClr>
                    </a:outerShdw>
                  </a:effectLst>
                </a:rPr>
                <a:t>d’execució</a:t>
              </a:r>
              <a:r>
                <a:rPr lang="es-ES" b="1" u="sng" dirty="0" smtClean="0">
                  <a:effectLst>
                    <a:outerShdw blurRad="38100" dist="38100" dir="2700000" algn="tl">
                      <a:srgbClr val="000000">
                        <a:alpha val="43137"/>
                      </a:srgbClr>
                    </a:outerShdw>
                  </a:effectLst>
                </a:rPr>
                <a:t> de </a:t>
              </a:r>
              <a:r>
                <a:rPr lang="es-ES" b="1" u="sng" dirty="0" err="1" smtClean="0">
                  <a:effectLst>
                    <a:outerShdw blurRad="38100" dist="38100" dir="2700000" algn="tl">
                      <a:srgbClr val="000000">
                        <a:alpha val="43137"/>
                      </a:srgbClr>
                    </a:outerShdw>
                  </a:effectLst>
                </a:rPr>
                <a:t>procediments</a:t>
              </a:r>
              <a:endParaRPr lang="ca-ES" b="1" u="sng" dirty="0" smtClean="0">
                <a:effectLst>
                  <a:outerShdw blurRad="38100" dist="38100" dir="2700000" algn="tl">
                    <a:srgbClr val="000000">
                      <a:alpha val="43137"/>
                    </a:srgbClr>
                  </a:outerShdw>
                </a:effectLst>
              </a:endParaRPr>
            </a:p>
            <a:p>
              <a:pPr lvl="0" algn="ctr" defTabSz="800100">
                <a:lnSpc>
                  <a:spcPct val="90000"/>
                </a:lnSpc>
                <a:spcBef>
                  <a:spcPct val="0"/>
                </a:spcBef>
                <a:spcAft>
                  <a:spcPct val="35000"/>
                </a:spcAft>
              </a:pPr>
              <a:r>
                <a:rPr lang="ca-ES" sz="1400" dirty="0" smtClean="0"/>
                <a:t>Els procediments que han estat dissenyats i implementats tenen com a mínim un paràmetre de sortida (</a:t>
              </a:r>
              <a:r>
                <a:rPr lang="ca-ES" sz="1400" b="1" dirty="0" smtClean="0"/>
                <a:t>RSP</a:t>
              </a:r>
              <a:r>
                <a:rPr lang="ca-ES" sz="1400" dirty="0" smtClean="0"/>
                <a:t>). El valor d’aquest paràmetre és </a:t>
              </a:r>
              <a:r>
                <a:rPr lang="ca-ES" sz="1400" b="1" dirty="0" smtClean="0"/>
                <a:t>OK</a:t>
              </a:r>
              <a:r>
                <a:rPr lang="ca-ES" sz="1400" dirty="0" smtClean="0"/>
                <a:t> en cas que el resultat de la seva execució sigui el correcte, i </a:t>
              </a:r>
              <a:r>
                <a:rPr lang="ca-ES" sz="1400" b="1" dirty="0" smtClean="0"/>
                <a:t>ERROR + descripció error</a:t>
              </a:r>
              <a:r>
                <a:rPr lang="ca-ES" sz="1400" dirty="0" smtClean="0"/>
                <a:t> en el cas que es produeixi alguna de les excepcions controlades pel procediment. Totes les execucions dels procediments queden registrades a una taula de LOG (</a:t>
              </a:r>
              <a:r>
                <a:rPr lang="ca-ES" sz="1400" b="1" dirty="0" err="1" smtClean="0"/>
                <a:t>LogExecucioProcediments</a:t>
              </a:r>
              <a:r>
                <a:rPr lang="ca-ES" sz="1400" dirty="0" smtClean="0"/>
                <a:t>), on registra la data d’execució, el número d’execució, el nom del procediment, el tipus de paràmetre, el número de paràmetre, el nom del paràmetre i el valor del paràmetre (es guarda un registre d’aquest tipus per tots els paràmetres d’entrada i sortida del procediment)  </a:t>
              </a:r>
            </a:p>
          </p:txBody>
        </p:sp>
      </p:gr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528" y="3933056"/>
            <a:ext cx="1943100" cy="19431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78463" y="1412776"/>
            <a:ext cx="2486025" cy="18383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ca-ES" dirty="0" smtClean="0"/>
              <a:t>Pla de proves</a:t>
            </a:r>
            <a:endParaRPr lang="ca-ES" dirty="0"/>
          </a:p>
        </p:txBody>
      </p:sp>
      <p:pic>
        <p:nvPicPr>
          <p:cNvPr id="4" name="3 Imagen"/>
          <p:cNvPicPr/>
          <p:nvPr/>
        </p:nvPicPr>
        <p:blipFill>
          <a:blip r:embed="rId2" cstate="print"/>
          <a:srcRect/>
          <a:stretch>
            <a:fillRect/>
          </a:stretch>
        </p:blipFill>
        <p:spPr bwMode="auto">
          <a:xfrm>
            <a:off x="179512" y="6381328"/>
            <a:ext cx="1036320" cy="358140"/>
          </a:xfrm>
          <a:prstGeom prst="rect">
            <a:avLst/>
          </a:prstGeom>
          <a:ln>
            <a:noFill/>
          </a:ln>
          <a:effectLst>
            <a:outerShdw blurRad="190500" algn="tl" rotWithShape="0">
              <a:srgbClr val="000000">
                <a:alpha val="70000"/>
              </a:srgbClr>
            </a:outerShdw>
          </a:effectLst>
        </p:spPr>
      </p:pic>
      <p:sp>
        <p:nvSpPr>
          <p:cNvPr id="5" name="4 CuadroTexto"/>
          <p:cNvSpPr txBox="1"/>
          <p:nvPr/>
        </p:nvSpPr>
        <p:spPr>
          <a:xfrm>
            <a:off x="6227168" y="6550223"/>
            <a:ext cx="2916832" cy="307777"/>
          </a:xfrm>
          <a:prstGeom prst="rect">
            <a:avLst/>
          </a:prstGeom>
          <a:noFill/>
        </p:spPr>
        <p:txBody>
          <a:bodyPr wrap="square" rtlCol="0">
            <a:spAutoFit/>
          </a:bodyPr>
          <a:lstStyle/>
          <a:p>
            <a:r>
              <a:rPr lang="es-ES" sz="1400" dirty="0" err="1" smtClean="0">
                <a:solidFill>
                  <a:schemeClr val="accent1">
                    <a:lumMod val="50000"/>
                  </a:schemeClr>
                </a:solidFill>
              </a:rPr>
              <a:t>Bartomeu</a:t>
            </a:r>
            <a:r>
              <a:rPr lang="es-ES" sz="1400" dirty="0" smtClean="0">
                <a:solidFill>
                  <a:schemeClr val="accent1">
                    <a:lumMod val="50000"/>
                  </a:schemeClr>
                </a:solidFill>
              </a:rPr>
              <a:t> Torres Llabrés - ETIG</a:t>
            </a:r>
            <a:endParaRPr lang="es-ES" sz="1400" dirty="0">
              <a:solidFill>
                <a:schemeClr val="accent1">
                  <a:lumMod val="50000"/>
                </a:schemeClr>
              </a:solidFill>
            </a:endParaRPr>
          </a:p>
        </p:txBody>
      </p:sp>
      <p:grpSp>
        <p:nvGrpSpPr>
          <p:cNvPr id="6" name="5 Grupo"/>
          <p:cNvGrpSpPr/>
          <p:nvPr/>
        </p:nvGrpSpPr>
        <p:grpSpPr>
          <a:xfrm>
            <a:off x="179513" y="1196752"/>
            <a:ext cx="3816425" cy="4682637"/>
            <a:chOff x="4864707" y="4076"/>
            <a:chExt cx="2712392" cy="2492417"/>
          </a:xfrm>
          <a:effectLst>
            <a:outerShdw blurRad="50800" dist="38100" dir="13500000" algn="br" rotWithShape="0">
              <a:prstClr val="black">
                <a:alpha val="40000"/>
              </a:prstClr>
            </a:outerShdw>
          </a:effectLst>
          <a:scene3d>
            <a:camera prst="orthographicFront"/>
            <a:lightRig rig="threePt" dir="t">
              <a:rot lat="0" lon="0" rev="7500000"/>
            </a:lightRig>
          </a:scene3d>
        </p:grpSpPr>
        <p:sp>
          <p:nvSpPr>
            <p:cNvPr id="7" name="6 Rectángulo"/>
            <p:cNvSpPr/>
            <p:nvPr/>
          </p:nvSpPr>
          <p:spPr>
            <a:xfrm>
              <a:off x="4864707" y="4076"/>
              <a:ext cx="2712392" cy="2492417"/>
            </a:xfrm>
            <a:prstGeom prst="rect">
              <a:avLst/>
            </a:prstGeom>
          </p:spPr>
          <p:style>
            <a:lnRef idx="1">
              <a:schemeClr val="accent1"/>
            </a:lnRef>
            <a:fillRef idx="2">
              <a:schemeClr val="accent1"/>
            </a:fillRef>
            <a:effectRef idx="1">
              <a:schemeClr val="accent1"/>
            </a:effectRef>
            <a:fontRef idx="minor">
              <a:schemeClr val="dk1"/>
            </a:fontRef>
          </p:style>
        </p:sp>
        <p:sp>
          <p:nvSpPr>
            <p:cNvPr id="8" name="7 Rectángulo"/>
            <p:cNvSpPr/>
            <p:nvPr/>
          </p:nvSpPr>
          <p:spPr>
            <a:xfrm>
              <a:off x="4864707" y="8809"/>
              <a:ext cx="2712392" cy="2486557"/>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a-ES" sz="1400" dirty="0" smtClean="0"/>
                <a:t>Un cop finalitzada la implementació del procediments s’ha dissenyat un exhaustiu pla de proves de cada un d’ells. Aquest pla de proves consisteix en l’execució de cada procediment amb les dades de paràmetre d’entrada necessàries per provar tant l’execució correcte del procediment, com cada una de les excepcions que es pot produir a partir dels valors proporcionats com a paràmetres d’entrada.</a:t>
              </a:r>
            </a:p>
            <a:p>
              <a:pPr lvl="0" algn="ctr" defTabSz="800100">
                <a:lnSpc>
                  <a:spcPct val="90000"/>
                </a:lnSpc>
                <a:spcBef>
                  <a:spcPct val="0"/>
                </a:spcBef>
                <a:spcAft>
                  <a:spcPct val="35000"/>
                </a:spcAft>
              </a:pPr>
              <a:r>
                <a:rPr lang="ca-ES" sz="1400" dirty="0" smtClean="0"/>
                <a:t>L’estratègia que s’ha seguit pel disseny dels jocs de proves és que puguin funcionar de forma autònoma, és a dir, que no s’hagin d’executar els jocs de proves en un determinat ordre, per així poder-los executar de forma individual.  Això implica que per a la seva correcta execució s’han de llançar a partir d’una càrrega de dades inicial (el seu funcionament està explicat a la memòria)</a:t>
              </a:r>
              <a:r>
                <a:rPr lang="ca-ES" sz="1400" dirty="0" smtClean="0">
                  <a:effectLst>
                    <a:outerShdw blurRad="38100" dist="38100" dir="2700000" algn="tl">
                      <a:srgbClr val="000000">
                        <a:alpha val="43137"/>
                      </a:srgbClr>
                    </a:outerShdw>
                  </a:effectLst>
                </a:rPr>
                <a:t> </a:t>
              </a:r>
            </a:p>
          </p:txBody>
        </p:sp>
      </p:grpSp>
      <p:pic>
        <p:nvPicPr>
          <p:cNvPr id="1026" name="Picture 2"/>
          <p:cNvPicPr>
            <a:picLocks noChangeAspect="1" noChangeArrowheads="1"/>
          </p:cNvPicPr>
          <p:nvPr/>
        </p:nvPicPr>
        <p:blipFill>
          <a:blip r:embed="rId3" cstate="print"/>
          <a:srcRect/>
          <a:stretch>
            <a:fillRect/>
          </a:stretch>
        </p:blipFill>
        <p:spPr bwMode="auto">
          <a:xfrm>
            <a:off x="3491881" y="764704"/>
            <a:ext cx="5652120" cy="518457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Índex</a:t>
            </a:r>
            <a:endParaRPr lang="es-ES" dirty="0"/>
          </a:p>
        </p:txBody>
      </p:sp>
      <p:pic>
        <p:nvPicPr>
          <p:cNvPr id="4" name="3 Imagen"/>
          <p:cNvPicPr/>
          <p:nvPr/>
        </p:nvPicPr>
        <p:blipFill>
          <a:blip r:embed="rId2" cstate="print"/>
          <a:srcRect/>
          <a:stretch>
            <a:fillRect/>
          </a:stretch>
        </p:blipFill>
        <p:spPr bwMode="auto">
          <a:xfrm>
            <a:off x="179512" y="6381328"/>
            <a:ext cx="1036320" cy="358140"/>
          </a:xfrm>
          <a:prstGeom prst="rect">
            <a:avLst/>
          </a:prstGeom>
          <a:ln>
            <a:noFill/>
          </a:ln>
          <a:effectLst>
            <a:outerShdw blurRad="190500" algn="tl" rotWithShape="0">
              <a:srgbClr val="000000">
                <a:alpha val="70000"/>
              </a:srgbClr>
            </a:outerShdw>
          </a:effectLst>
        </p:spPr>
      </p:pic>
      <p:graphicFrame>
        <p:nvGraphicFramePr>
          <p:cNvPr id="8" name="7 Marcador de contenido"/>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0 CuadroTexto"/>
          <p:cNvSpPr txBox="1"/>
          <p:nvPr/>
        </p:nvSpPr>
        <p:spPr>
          <a:xfrm>
            <a:off x="6227168" y="6550223"/>
            <a:ext cx="2916832" cy="307777"/>
          </a:xfrm>
          <a:prstGeom prst="rect">
            <a:avLst/>
          </a:prstGeom>
          <a:noFill/>
        </p:spPr>
        <p:txBody>
          <a:bodyPr wrap="square" rtlCol="0">
            <a:spAutoFit/>
          </a:bodyPr>
          <a:lstStyle/>
          <a:p>
            <a:r>
              <a:rPr lang="es-ES" sz="1400" dirty="0" err="1" smtClean="0">
                <a:solidFill>
                  <a:schemeClr val="accent1">
                    <a:lumMod val="50000"/>
                  </a:schemeClr>
                </a:solidFill>
              </a:rPr>
              <a:t>Bartomeu</a:t>
            </a:r>
            <a:r>
              <a:rPr lang="es-ES" sz="1400" dirty="0" smtClean="0">
                <a:solidFill>
                  <a:schemeClr val="accent1">
                    <a:lumMod val="50000"/>
                  </a:schemeClr>
                </a:solidFill>
              </a:rPr>
              <a:t> Torres Llabrés - ETIG</a:t>
            </a:r>
            <a:endParaRPr lang="es-E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6876256" y="4437112"/>
            <a:ext cx="2143125" cy="2143125"/>
          </a:xfrm>
          <a:prstGeom prst="rect">
            <a:avLst/>
          </a:prstGeom>
          <a:noFill/>
          <a:ln w="9525">
            <a:noFill/>
            <a:miter lim="800000"/>
            <a:headEnd/>
            <a:tailEnd/>
          </a:ln>
        </p:spPr>
      </p:pic>
      <p:sp>
        <p:nvSpPr>
          <p:cNvPr id="3" name="2 Título"/>
          <p:cNvSpPr>
            <a:spLocks noGrp="1"/>
          </p:cNvSpPr>
          <p:nvPr>
            <p:ph type="title"/>
          </p:nvPr>
        </p:nvSpPr>
        <p:spPr/>
        <p:txBody>
          <a:bodyPr/>
          <a:lstStyle/>
          <a:p>
            <a:r>
              <a:rPr lang="ca-ES" dirty="0" smtClean="0"/>
              <a:t>Conclusions</a:t>
            </a:r>
            <a:endParaRPr lang="ca-ES" dirty="0"/>
          </a:p>
        </p:txBody>
      </p:sp>
      <p:pic>
        <p:nvPicPr>
          <p:cNvPr id="4" name="3 Imagen"/>
          <p:cNvPicPr/>
          <p:nvPr/>
        </p:nvPicPr>
        <p:blipFill>
          <a:blip r:embed="rId3" cstate="print"/>
          <a:srcRect/>
          <a:stretch>
            <a:fillRect/>
          </a:stretch>
        </p:blipFill>
        <p:spPr bwMode="auto">
          <a:xfrm>
            <a:off x="179512" y="6381328"/>
            <a:ext cx="1036320" cy="358140"/>
          </a:xfrm>
          <a:prstGeom prst="rect">
            <a:avLst/>
          </a:prstGeom>
          <a:ln>
            <a:noFill/>
          </a:ln>
          <a:effectLst>
            <a:outerShdw blurRad="190500" algn="tl" rotWithShape="0">
              <a:srgbClr val="000000">
                <a:alpha val="70000"/>
              </a:srgbClr>
            </a:outerShdw>
          </a:effectLst>
        </p:spPr>
      </p:pic>
      <p:sp>
        <p:nvSpPr>
          <p:cNvPr id="5" name="4 CuadroTexto"/>
          <p:cNvSpPr txBox="1"/>
          <p:nvPr/>
        </p:nvSpPr>
        <p:spPr>
          <a:xfrm>
            <a:off x="6227168" y="6550223"/>
            <a:ext cx="2916832" cy="307777"/>
          </a:xfrm>
          <a:prstGeom prst="rect">
            <a:avLst/>
          </a:prstGeom>
          <a:noFill/>
        </p:spPr>
        <p:txBody>
          <a:bodyPr wrap="square" rtlCol="0">
            <a:spAutoFit/>
          </a:bodyPr>
          <a:lstStyle/>
          <a:p>
            <a:r>
              <a:rPr lang="es-ES" sz="1400" dirty="0" err="1" smtClean="0">
                <a:solidFill>
                  <a:schemeClr val="accent1">
                    <a:lumMod val="50000"/>
                  </a:schemeClr>
                </a:solidFill>
              </a:rPr>
              <a:t>Bartomeu</a:t>
            </a:r>
            <a:r>
              <a:rPr lang="es-ES" sz="1400" dirty="0" smtClean="0">
                <a:solidFill>
                  <a:schemeClr val="accent1">
                    <a:lumMod val="50000"/>
                  </a:schemeClr>
                </a:solidFill>
              </a:rPr>
              <a:t> Torres Llabrés - ETIG</a:t>
            </a:r>
            <a:endParaRPr lang="es-ES" sz="1400" dirty="0">
              <a:solidFill>
                <a:schemeClr val="accent1">
                  <a:lumMod val="50000"/>
                </a:schemeClr>
              </a:solidFill>
            </a:endParaRPr>
          </a:p>
        </p:txBody>
      </p:sp>
      <p:pic>
        <p:nvPicPr>
          <p:cNvPr id="1026" name="Picture 2"/>
          <p:cNvPicPr>
            <a:picLocks noChangeAspect="1" noChangeArrowheads="1"/>
          </p:cNvPicPr>
          <p:nvPr/>
        </p:nvPicPr>
        <p:blipFill>
          <a:blip r:embed="rId4" cstate="print"/>
          <a:srcRect/>
          <a:stretch>
            <a:fillRect/>
          </a:stretch>
        </p:blipFill>
        <p:spPr bwMode="auto">
          <a:xfrm>
            <a:off x="0" y="1196752"/>
            <a:ext cx="2880320" cy="2157460"/>
          </a:xfrm>
          <a:prstGeom prst="rect">
            <a:avLst/>
          </a:prstGeom>
          <a:noFill/>
          <a:ln w="9525">
            <a:noFill/>
            <a:miter lim="800000"/>
            <a:headEnd/>
            <a:tailEnd/>
          </a:ln>
        </p:spPr>
      </p:pic>
      <p:grpSp>
        <p:nvGrpSpPr>
          <p:cNvPr id="7" name="6 Grupo"/>
          <p:cNvGrpSpPr/>
          <p:nvPr/>
        </p:nvGrpSpPr>
        <p:grpSpPr>
          <a:xfrm>
            <a:off x="2051720" y="1268761"/>
            <a:ext cx="5184576" cy="4320480"/>
            <a:chOff x="4864707" y="4076"/>
            <a:chExt cx="2712392" cy="2492417"/>
          </a:xfrm>
          <a:effectLst>
            <a:outerShdw blurRad="63500" sx="104000" sy="104000" algn="ctr" rotWithShape="0">
              <a:prstClr val="black">
                <a:alpha val="40000"/>
              </a:prstClr>
            </a:outerShdw>
          </a:effectLst>
          <a:scene3d>
            <a:camera prst="orthographicFront"/>
            <a:lightRig rig="threePt" dir="t">
              <a:rot lat="0" lon="0" rev="7500000"/>
            </a:lightRig>
          </a:scene3d>
        </p:grpSpPr>
        <p:sp>
          <p:nvSpPr>
            <p:cNvPr id="8" name="7 Rectángulo"/>
            <p:cNvSpPr/>
            <p:nvPr/>
          </p:nvSpPr>
          <p:spPr>
            <a:xfrm>
              <a:off x="4864707" y="4076"/>
              <a:ext cx="2712392" cy="2492417"/>
            </a:xfrm>
            <a:prstGeom prst="rect">
              <a:avLst/>
            </a:prstGeom>
          </p:spPr>
          <p:style>
            <a:lnRef idx="1">
              <a:schemeClr val="accent1"/>
            </a:lnRef>
            <a:fillRef idx="2">
              <a:schemeClr val="accent1"/>
            </a:fillRef>
            <a:effectRef idx="1">
              <a:schemeClr val="accent1"/>
            </a:effectRef>
            <a:fontRef idx="minor">
              <a:schemeClr val="dk1"/>
            </a:fontRef>
          </p:style>
        </p:sp>
        <p:sp>
          <p:nvSpPr>
            <p:cNvPr id="9" name="8 Rectángulo"/>
            <p:cNvSpPr/>
            <p:nvPr/>
          </p:nvSpPr>
          <p:spPr>
            <a:xfrm>
              <a:off x="4864707" y="8809"/>
              <a:ext cx="2712392" cy="2486557"/>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a-ES" sz="1400" dirty="0" smtClean="0"/>
                <a:t>Les conclusions que es poden extreure a la finalització del projecte són:</a:t>
              </a:r>
            </a:p>
            <a:p>
              <a:pPr lvl="0" algn="ctr" defTabSz="800100">
                <a:lnSpc>
                  <a:spcPct val="90000"/>
                </a:lnSpc>
                <a:spcBef>
                  <a:spcPct val="0"/>
                </a:spcBef>
                <a:spcAft>
                  <a:spcPct val="35000"/>
                </a:spcAft>
              </a:pPr>
              <a:endParaRPr lang="ca-ES" sz="1400" dirty="0" smtClean="0"/>
            </a:p>
            <a:p>
              <a:pPr lvl="0" algn="ctr" defTabSz="800100">
                <a:lnSpc>
                  <a:spcPct val="90000"/>
                </a:lnSpc>
                <a:spcBef>
                  <a:spcPct val="0"/>
                </a:spcBef>
                <a:spcAft>
                  <a:spcPct val="35000"/>
                </a:spcAft>
                <a:buFontTx/>
                <a:buChar char="-"/>
              </a:pPr>
              <a:r>
                <a:rPr lang="ca-ES" sz="1400" dirty="0" smtClean="0"/>
                <a:t>Importància d’una bona planificació que deixi un marge per a corregir possibles desviacions</a:t>
              </a:r>
              <a:endParaRPr lang="ca-ES" sz="1400" dirty="0" smtClean="0">
                <a:effectLst>
                  <a:outerShdw blurRad="38100" dist="38100" dir="2700000" algn="tl">
                    <a:srgbClr val="000000">
                      <a:alpha val="43137"/>
                    </a:srgbClr>
                  </a:outerShdw>
                </a:effectLst>
              </a:endParaRPr>
            </a:p>
            <a:p>
              <a:pPr algn="ctr" defTabSz="800100">
                <a:lnSpc>
                  <a:spcPct val="90000"/>
                </a:lnSpc>
                <a:spcBef>
                  <a:spcPct val="0"/>
                </a:spcBef>
                <a:spcAft>
                  <a:spcPct val="35000"/>
                </a:spcAft>
                <a:buFontTx/>
                <a:buChar char="-"/>
              </a:pPr>
              <a:r>
                <a:rPr lang="ca-ES" sz="1400" dirty="0" smtClean="0">
                  <a:effectLst>
                    <a:outerShdw blurRad="38100" dist="38100" dir="2700000" algn="tl">
                      <a:srgbClr val="000000">
                        <a:alpha val="43137"/>
                      </a:srgbClr>
                    </a:outerShdw>
                  </a:effectLst>
                </a:rPr>
                <a:t> </a:t>
              </a:r>
              <a:r>
                <a:rPr lang="ca-ES" sz="1400" dirty="0" smtClean="0"/>
                <a:t>Es molt important seguir el camí marcat per la metodologia del cicle de vida en cascada per assegurar l’assoliment dels objectius</a:t>
              </a:r>
              <a:endParaRPr lang="es-ES" sz="1400" dirty="0" smtClean="0"/>
            </a:p>
            <a:p>
              <a:pPr algn="ctr" defTabSz="800100">
                <a:lnSpc>
                  <a:spcPct val="90000"/>
                </a:lnSpc>
                <a:spcBef>
                  <a:spcPct val="0"/>
                </a:spcBef>
                <a:spcAft>
                  <a:spcPct val="35000"/>
                </a:spcAft>
                <a:buFontTx/>
                <a:buChar char="-"/>
              </a:pPr>
              <a:r>
                <a:rPr lang="es-ES" sz="1400" dirty="0" smtClean="0"/>
                <a:t> </a:t>
              </a:r>
              <a:r>
                <a:rPr lang="ca-ES" sz="1400" dirty="0" smtClean="0"/>
                <a:t>Importància d’un pla de proves de les funcionalitats</a:t>
              </a:r>
            </a:p>
            <a:p>
              <a:pPr algn="ctr" defTabSz="800100">
                <a:lnSpc>
                  <a:spcPct val="90000"/>
                </a:lnSpc>
                <a:spcBef>
                  <a:spcPct val="0"/>
                </a:spcBef>
                <a:spcAft>
                  <a:spcPct val="35000"/>
                </a:spcAft>
                <a:buFontTx/>
                <a:buChar char="-"/>
              </a:pPr>
              <a:r>
                <a:rPr lang="es-ES" sz="1400" dirty="0" smtClean="0"/>
                <a:t> </a:t>
              </a:r>
              <a:r>
                <a:rPr lang="ca-ES" sz="1400" dirty="0" smtClean="0"/>
                <a:t>Contacte periòdic amb el client per detectar possibles errors i desviacions en el producte</a:t>
              </a:r>
              <a:endParaRPr lang="es-ES" sz="1400" dirty="0" smtClean="0"/>
            </a:p>
            <a:p>
              <a:pPr algn="ctr" defTabSz="800100">
                <a:lnSpc>
                  <a:spcPct val="90000"/>
                </a:lnSpc>
                <a:spcBef>
                  <a:spcPct val="0"/>
                </a:spcBef>
                <a:spcAft>
                  <a:spcPct val="35000"/>
                </a:spcAft>
                <a:buFontTx/>
                <a:buChar char="-"/>
              </a:pPr>
              <a:r>
                <a:rPr lang="es-ES" sz="1400" dirty="0" smtClean="0"/>
                <a:t> </a:t>
              </a:r>
              <a:r>
                <a:rPr lang="ca-ES" sz="1400" dirty="0" smtClean="0"/>
                <a:t>Aprendre a utilitzar Oracle (base de dades relacional molt utilitzada en el mon professional)</a:t>
              </a:r>
            </a:p>
            <a:p>
              <a:pPr lvl="0" algn="ctr" defTabSz="800100">
                <a:lnSpc>
                  <a:spcPct val="90000"/>
                </a:lnSpc>
                <a:spcBef>
                  <a:spcPct val="0"/>
                </a:spcBef>
                <a:spcAft>
                  <a:spcPct val="35000"/>
                </a:spcAft>
              </a:pPr>
              <a:endParaRPr lang="ca-ES" sz="1400" dirty="0" smtClean="0"/>
            </a:p>
            <a:p>
              <a:pPr lvl="0" algn="ctr" defTabSz="800100">
                <a:lnSpc>
                  <a:spcPct val="90000"/>
                </a:lnSpc>
                <a:spcBef>
                  <a:spcPct val="0"/>
                </a:spcBef>
                <a:spcAft>
                  <a:spcPct val="35000"/>
                </a:spcAft>
              </a:pPr>
              <a:r>
                <a:rPr lang="ca-ES" sz="1400" dirty="0" smtClean="0"/>
                <a:t>Gràcies</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xmlns="" val="2803067586"/>
              </p:ext>
            </p:extLst>
          </p:nvPr>
        </p:nvGraphicFramePr>
        <p:xfrm>
          <a:off x="457200" y="1481138"/>
          <a:ext cx="8229600" cy="4756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ES" dirty="0" err="1" smtClean="0"/>
              <a:t>Introducció</a:t>
            </a:r>
            <a:endParaRPr lang="es-ES" dirty="0"/>
          </a:p>
        </p:txBody>
      </p:sp>
      <p:pic>
        <p:nvPicPr>
          <p:cNvPr id="4" name="3 Imagen"/>
          <p:cNvPicPr/>
          <p:nvPr/>
        </p:nvPicPr>
        <p:blipFill>
          <a:blip r:embed="rId7" cstate="print"/>
          <a:srcRect/>
          <a:stretch>
            <a:fillRect/>
          </a:stretch>
        </p:blipFill>
        <p:spPr bwMode="auto">
          <a:xfrm>
            <a:off x="179512" y="6381328"/>
            <a:ext cx="1036320" cy="358140"/>
          </a:xfrm>
          <a:prstGeom prst="rect">
            <a:avLst/>
          </a:prstGeom>
          <a:ln>
            <a:noFill/>
          </a:ln>
          <a:effectLst>
            <a:outerShdw blurRad="190500" algn="tl" rotWithShape="0">
              <a:srgbClr val="000000">
                <a:alpha val="70000"/>
              </a:srgbClr>
            </a:outerShdw>
          </a:effectLst>
        </p:spPr>
      </p:pic>
      <p:sp>
        <p:nvSpPr>
          <p:cNvPr id="5" name="4 CuadroTexto"/>
          <p:cNvSpPr txBox="1"/>
          <p:nvPr/>
        </p:nvSpPr>
        <p:spPr>
          <a:xfrm>
            <a:off x="6227168" y="6550223"/>
            <a:ext cx="2916832" cy="307777"/>
          </a:xfrm>
          <a:prstGeom prst="rect">
            <a:avLst/>
          </a:prstGeom>
          <a:noFill/>
        </p:spPr>
        <p:txBody>
          <a:bodyPr wrap="square" rtlCol="0">
            <a:spAutoFit/>
          </a:bodyPr>
          <a:lstStyle/>
          <a:p>
            <a:r>
              <a:rPr lang="es-ES" sz="1400" dirty="0" err="1" smtClean="0">
                <a:solidFill>
                  <a:schemeClr val="accent1">
                    <a:lumMod val="50000"/>
                  </a:schemeClr>
                </a:solidFill>
              </a:rPr>
              <a:t>Bartomeu</a:t>
            </a:r>
            <a:r>
              <a:rPr lang="es-ES" sz="1400" dirty="0" smtClean="0">
                <a:solidFill>
                  <a:schemeClr val="accent1">
                    <a:lumMod val="50000"/>
                  </a:schemeClr>
                </a:solidFill>
              </a:rPr>
              <a:t> Torres Llabrés - ETIG</a:t>
            </a:r>
            <a:endParaRPr lang="es-ES" sz="1400" dirty="0">
              <a:solidFill>
                <a:schemeClr val="accent1">
                  <a:lumMod val="50000"/>
                </a:schemeClr>
              </a:solidFill>
            </a:endParaRPr>
          </a:p>
        </p:txBody>
      </p:sp>
      <p:graphicFrame>
        <p:nvGraphicFramePr>
          <p:cNvPr id="10" name="9 Diagrama"/>
          <p:cNvGraphicFramePr/>
          <p:nvPr/>
        </p:nvGraphicFramePr>
        <p:xfrm>
          <a:off x="1547664" y="5085184"/>
          <a:ext cx="6096000" cy="11521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ca-ES" sz="3600" dirty="0" smtClean="0"/>
              <a:t>Anàlisi prèvia i planificació </a:t>
            </a:r>
            <a:r>
              <a:rPr lang="ca-ES" sz="2400" dirty="0" smtClean="0"/>
              <a:t>(1 de 3)</a:t>
            </a:r>
            <a:endParaRPr lang="ca-ES" sz="2400" dirty="0"/>
          </a:p>
        </p:txBody>
      </p:sp>
      <p:pic>
        <p:nvPicPr>
          <p:cNvPr id="4" name="3 Imagen"/>
          <p:cNvPicPr/>
          <p:nvPr/>
        </p:nvPicPr>
        <p:blipFill>
          <a:blip r:embed="rId2" cstate="print"/>
          <a:srcRect/>
          <a:stretch>
            <a:fillRect/>
          </a:stretch>
        </p:blipFill>
        <p:spPr bwMode="auto">
          <a:xfrm>
            <a:off x="179512" y="6381328"/>
            <a:ext cx="1036320" cy="358140"/>
          </a:xfrm>
          <a:prstGeom prst="rect">
            <a:avLst/>
          </a:prstGeom>
          <a:ln>
            <a:noFill/>
          </a:ln>
          <a:effectLst>
            <a:outerShdw blurRad="190500" algn="tl" rotWithShape="0">
              <a:srgbClr val="000000">
                <a:alpha val="70000"/>
              </a:srgbClr>
            </a:outerShdw>
          </a:effectLst>
        </p:spPr>
      </p:pic>
      <p:sp>
        <p:nvSpPr>
          <p:cNvPr id="5" name="4 CuadroTexto"/>
          <p:cNvSpPr txBox="1"/>
          <p:nvPr/>
        </p:nvSpPr>
        <p:spPr>
          <a:xfrm>
            <a:off x="6227168" y="6550223"/>
            <a:ext cx="2916832" cy="307777"/>
          </a:xfrm>
          <a:prstGeom prst="rect">
            <a:avLst/>
          </a:prstGeom>
          <a:noFill/>
        </p:spPr>
        <p:txBody>
          <a:bodyPr wrap="square" rtlCol="0">
            <a:spAutoFit/>
          </a:bodyPr>
          <a:lstStyle/>
          <a:p>
            <a:r>
              <a:rPr lang="es-ES" sz="1400" dirty="0" err="1" smtClean="0">
                <a:solidFill>
                  <a:schemeClr val="accent1">
                    <a:lumMod val="50000"/>
                  </a:schemeClr>
                </a:solidFill>
              </a:rPr>
              <a:t>Bartomeu</a:t>
            </a:r>
            <a:r>
              <a:rPr lang="es-ES" sz="1400" dirty="0" smtClean="0">
                <a:solidFill>
                  <a:schemeClr val="accent1">
                    <a:lumMod val="50000"/>
                  </a:schemeClr>
                </a:solidFill>
              </a:rPr>
              <a:t> Torres Llabrés - ETIG</a:t>
            </a:r>
            <a:endParaRPr lang="es-ES" sz="1400" dirty="0">
              <a:solidFill>
                <a:schemeClr val="accent1">
                  <a:lumMod val="50000"/>
                </a:schemeClr>
              </a:solidFill>
            </a:endParaRPr>
          </a:p>
        </p:txBody>
      </p:sp>
      <p:pic>
        <p:nvPicPr>
          <p:cNvPr id="6" name="5 Marcador de contenido"/>
          <p:cNvPicPr>
            <a:picLocks noGrp="1"/>
          </p:cNvPicPr>
          <p:nvPr>
            <p:ph idx="1"/>
          </p:nvPr>
        </p:nvPicPr>
        <p:blipFill>
          <a:blip r:embed="rId3" cstate="print"/>
          <a:srcRect/>
          <a:stretch>
            <a:fillRect/>
          </a:stretch>
        </p:blipFill>
        <p:spPr bwMode="auto">
          <a:xfrm>
            <a:off x="3491880" y="1628800"/>
            <a:ext cx="5508104" cy="4540150"/>
          </a:xfrm>
          <a:prstGeom prst="rect">
            <a:avLst/>
          </a:prstGeom>
          <a:ln>
            <a:noFill/>
          </a:ln>
          <a:effectLst>
            <a:outerShdw blurRad="292100" dist="139700" dir="2700000" algn="tl" rotWithShape="0">
              <a:srgbClr val="333333">
                <a:alpha val="65000"/>
              </a:srgbClr>
            </a:outerShdw>
          </a:effectLst>
        </p:spPr>
      </p:pic>
      <p:grpSp>
        <p:nvGrpSpPr>
          <p:cNvPr id="7" name="6 Grupo"/>
          <p:cNvGrpSpPr/>
          <p:nvPr/>
        </p:nvGrpSpPr>
        <p:grpSpPr>
          <a:xfrm>
            <a:off x="395536" y="1340768"/>
            <a:ext cx="3024336" cy="4464496"/>
            <a:chOff x="4864708" y="4076"/>
            <a:chExt cx="2712392" cy="2492417"/>
          </a:xfrm>
          <a:effectLst>
            <a:outerShdw blurRad="50800" dist="38100" dir="2700000" sx="102000" sy="102000" algn="tl" rotWithShape="0">
              <a:prstClr val="black">
                <a:alpha val="40000"/>
              </a:prstClr>
            </a:outerShdw>
          </a:effectLst>
          <a:scene3d>
            <a:camera prst="orthographicFront"/>
            <a:lightRig rig="threePt" dir="t">
              <a:rot lat="0" lon="0" rev="7500000"/>
            </a:lightRig>
          </a:scene3d>
        </p:grpSpPr>
        <p:sp>
          <p:nvSpPr>
            <p:cNvPr id="8" name="7 Rectángulo"/>
            <p:cNvSpPr/>
            <p:nvPr/>
          </p:nvSpPr>
          <p:spPr>
            <a:xfrm>
              <a:off x="4864708" y="4076"/>
              <a:ext cx="2712392" cy="2492417"/>
            </a:xfrm>
            <a:prstGeom prst="rect">
              <a:avLst/>
            </a:prstGeom>
          </p:spPr>
          <p:style>
            <a:lnRef idx="1">
              <a:schemeClr val="accent1"/>
            </a:lnRef>
            <a:fillRef idx="2">
              <a:schemeClr val="accent1"/>
            </a:fillRef>
            <a:effectRef idx="1">
              <a:schemeClr val="accent1"/>
            </a:effectRef>
            <a:fontRef idx="minor">
              <a:schemeClr val="dk1"/>
            </a:fontRef>
          </p:style>
        </p:sp>
        <p:sp>
          <p:nvSpPr>
            <p:cNvPr id="9" name="8 Rectángulo"/>
            <p:cNvSpPr/>
            <p:nvPr/>
          </p:nvSpPr>
          <p:spPr>
            <a:xfrm>
              <a:off x="4864708" y="4076"/>
              <a:ext cx="2712392" cy="2492417"/>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a-ES" b="1" u="sng" dirty="0" smtClean="0">
                  <a:effectLst>
                    <a:outerShdw blurRad="38100" dist="38100" dir="2700000" algn="tl">
                      <a:srgbClr val="000000">
                        <a:alpha val="43137"/>
                      </a:srgbClr>
                    </a:outerShdw>
                  </a:effectLst>
                </a:rPr>
                <a:t>Planificació del TFC</a:t>
              </a:r>
            </a:p>
            <a:p>
              <a:pPr lvl="0" algn="ctr" defTabSz="800100">
                <a:lnSpc>
                  <a:spcPct val="90000"/>
                </a:lnSpc>
                <a:spcBef>
                  <a:spcPct val="0"/>
                </a:spcBef>
                <a:spcAft>
                  <a:spcPct val="35000"/>
                </a:spcAft>
              </a:pPr>
              <a:endParaRPr lang="ca-ES" sz="1800" b="1" u="sng" kern="1200" noProof="0" dirty="0" smtClean="0">
                <a:effectLst>
                  <a:outerShdw blurRad="38100" dist="38100" dir="2700000" algn="tl">
                    <a:srgbClr val="000000">
                      <a:alpha val="43137"/>
                    </a:srgbClr>
                  </a:outerShdw>
                </a:effectLst>
              </a:endParaRPr>
            </a:p>
            <a:p>
              <a:pPr lvl="0" algn="ctr" defTabSz="800100">
                <a:lnSpc>
                  <a:spcPct val="90000"/>
                </a:lnSpc>
                <a:spcBef>
                  <a:spcPct val="0"/>
                </a:spcBef>
                <a:spcAft>
                  <a:spcPct val="35000"/>
                </a:spcAft>
              </a:pPr>
              <a:r>
                <a:rPr lang="ca-ES" sz="1400" dirty="0" smtClean="0"/>
                <a:t>S’han identificat les tasques a realitzar i s’ha fet una planificació per dur-les a terme en funció de les entregues parcials del TFC (PAC1, PAC2 i PAC3) i de l’entrega final i seguint el camí marcat pel cicle de vida clàssic (o en cascada).</a:t>
              </a:r>
            </a:p>
            <a:p>
              <a:pPr lvl="0" algn="ctr" defTabSz="800100">
                <a:lnSpc>
                  <a:spcPct val="90000"/>
                </a:lnSpc>
                <a:spcBef>
                  <a:spcPct val="0"/>
                </a:spcBef>
                <a:spcAft>
                  <a:spcPct val="35000"/>
                </a:spcAft>
              </a:pPr>
              <a:endParaRPr lang="ca-ES" sz="1400" dirty="0" smtClean="0"/>
            </a:p>
            <a:p>
              <a:pPr lvl="0" algn="ctr" defTabSz="800100">
                <a:lnSpc>
                  <a:spcPct val="90000"/>
                </a:lnSpc>
                <a:spcBef>
                  <a:spcPct val="0"/>
                </a:spcBef>
                <a:spcAft>
                  <a:spcPct val="35000"/>
                </a:spcAft>
              </a:pPr>
              <a:r>
                <a:rPr lang="ca-ES" sz="1400" dirty="0" smtClean="0"/>
                <a:t>S’ha realitzat un diagrama de Gantt (fent servir Microsoft Project 2010) per tal de mostrar la periodificació de les tasques definides per poder afrontar la realització del TFC amb èxit.  </a:t>
              </a:r>
              <a:endParaRPr lang="ca-ES" sz="1400" u="none" kern="1200" noProof="0" dirty="0" smtClean="0"/>
            </a:p>
            <a:p>
              <a:pPr lvl="0" algn="ctr" defTabSz="800100">
                <a:lnSpc>
                  <a:spcPct val="90000"/>
                </a:lnSpc>
                <a:spcBef>
                  <a:spcPct val="0"/>
                </a:spcBef>
                <a:spcAft>
                  <a:spcPct val="35000"/>
                </a:spcAft>
              </a:pPr>
              <a:r>
                <a:rPr lang="ca-ES" sz="1400" b="1" u="none" kern="1200" noProof="0" dirty="0" smtClean="0"/>
                <a:t> </a:t>
              </a:r>
              <a:endParaRPr lang="ca-ES" sz="1400" b="1" u="none" kern="1200" noProof="0"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ca-ES" sz="3600" dirty="0" smtClean="0"/>
              <a:t>Anàlisi prèvia i planificació </a:t>
            </a:r>
            <a:r>
              <a:rPr lang="ca-ES" sz="2400" dirty="0" smtClean="0"/>
              <a:t>(2 de 3)</a:t>
            </a:r>
            <a:endParaRPr lang="es-ES" sz="2400" dirty="0"/>
          </a:p>
        </p:txBody>
      </p:sp>
      <p:pic>
        <p:nvPicPr>
          <p:cNvPr id="4" name="3 Imagen"/>
          <p:cNvPicPr/>
          <p:nvPr/>
        </p:nvPicPr>
        <p:blipFill>
          <a:blip r:embed="rId2" cstate="print"/>
          <a:srcRect/>
          <a:stretch>
            <a:fillRect/>
          </a:stretch>
        </p:blipFill>
        <p:spPr bwMode="auto">
          <a:xfrm>
            <a:off x="179512" y="6381328"/>
            <a:ext cx="1036320" cy="358140"/>
          </a:xfrm>
          <a:prstGeom prst="rect">
            <a:avLst/>
          </a:prstGeom>
          <a:ln>
            <a:noFill/>
          </a:ln>
          <a:effectLst>
            <a:outerShdw blurRad="190500" algn="tl" rotWithShape="0">
              <a:srgbClr val="000000">
                <a:alpha val="70000"/>
              </a:srgbClr>
            </a:outerShdw>
          </a:effectLst>
        </p:spPr>
      </p:pic>
      <p:sp>
        <p:nvSpPr>
          <p:cNvPr id="5" name="4 CuadroTexto"/>
          <p:cNvSpPr txBox="1"/>
          <p:nvPr/>
        </p:nvSpPr>
        <p:spPr>
          <a:xfrm>
            <a:off x="6227168" y="6550223"/>
            <a:ext cx="2916832" cy="307777"/>
          </a:xfrm>
          <a:prstGeom prst="rect">
            <a:avLst/>
          </a:prstGeom>
          <a:noFill/>
        </p:spPr>
        <p:txBody>
          <a:bodyPr wrap="square" rtlCol="0">
            <a:spAutoFit/>
          </a:bodyPr>
          <a:lstStyle/>
          <a:p>
            <a:r>
              <a:rPr lang="es-ES" sz="1400" dirty="0" err="1" smtClean="0">
                <a:solidFill>
                  <a:schemeClr val="accent1">
                    <a:lumMod val="50000"/>
                  </a:schemeClr>
                </a:solidFill>
              </a:rPr>
              <a:t>Bartomeu</a:t>
            </a:r>
            <a:r>
              <a:rPr lang="es-ES" sz="1400" dirty="0" smtClean="0">
                <a:solidFill>
                  <a:schemeClr val="accent1">
                    <a:lumMod val="50000"/>
                  </a:schemeClr>
                </a:solidFill>
              </a:rPr>
              <a:t> Torres Llabrés - ETIG</a:t>
            </a:r>
            <a:endParaRPr lang="es-ES" sz="1400" dirty="0">
              <a:solidFill>
                <a:schemeClr val="accent1">
                  <a:lumMod val="50000"/>
                </a:schemeClr>
              </a:solidFill>
            </a:endParaRPr>
          </a:p>
        </p:txBody>
      </p:sp>
      <p:grpSp>
        <p:nvGrpSpPr>
          <p:cNvPr id="9" name="8 Grupo"/>
          <p:cNvGrpSpPr/>
          <p:nvPr/>
        </p:nvGrpSpPr>
        <p:grpSpPr>
          <a:xfrm>
            <a:off x="395536" y="1340768"/>
            <a:ext cx="4032448" cy="4464496"/>
            <a:chOff x="4864708" y="4076"/>
            <a:chExt cx="2712392" cy="2492417"/>
          </a:xfrm>
          <a:effectLst>
            <a:outerShdw blurRad="63500" sx="103000" sy="103000" algn="ctr" rotWithShape="0">
              <a:prstClr val="black">
                <a:alpha val="40000"/>
              </a:prstClr>
            </a:outerShdw>
          </a:effectLst>
          <a:scene3d>
            <a:camera prst="orthographicFront"/>
            <a:lightRig rig="threePt" dir="t">
              <a:rot lat="0" lon="0" rev="7500000"/>
            </a:lightRig>
          </a:scene3d>
        </p:grpSpPr>
        <p:sp>
          <p:nvSpPr>
            <p:cNvPr id="10" name="9 Rectángulo"/>
            <p:cNvSpPr/>
            <p:nvPr/>
          </p:nvSpPr>
          <p:spPr>
            <a:xfrm>
              <a:off x="4864708" y="4076"/>
              <a:ext cx="2712392" cy="2492417"/>
            </a:xfrm>
            <a:prstGeom prst="rect">
              <a:avLst/>
            </a:prstGeom>
          </p:spPr>
          <p:style>
            <a:lnRef idx="1">
              <a:schemeClr val="accent1"/>
            </a:lnRef>
            <a:fillRef idx="2">
              <a:schemeClr val="accent1"/>
            </a:fillRef>
            <a:effectRef idx="1">
              <a:schemeClr val="accent1"/>
            </a:effectRef>
            <a:fontRef idx="minor">
              <a:schemeClr val="dk1"/>
            </a:fontRef>
          </p:style>
        </p:sp>
        <p:sp>
          <p:nvSpPr>
            <p:cNvPr id="11" name="10 Rectángulo"/>
            <p:cNvSpPr/>
            <p:nvPr/>
          </p:nvSpPr>
          <p:spPr>
            <a:xfrm>
              <a:off x="4864708" y="4076"/>
              <a:ext cx="2712392" cy="2492417"/>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a-ES" b="1" u="sng" dirty="0" smtClean="0">
                  <a:effectLst>
                    <a:outerShdw blurRad="38100" dist="38100" dir="2700000" algn="tl">
                      <a:srgbClr val="000000">
                        <a:alpha val="43137"/>
                      </a:srgbClr>
                    </a:outerShdw>
                  </a:effectLst>
                </a:rPr>
                <a:t>Productes obtinguts amb la realització del TFC</a:t>
              </a:r>
            </a:p>
            <a:p>
              <a:pPr lvl="0" algn="ctr" defTabSz="800100">
                <a:lnSpc>
                  <a:spcPct val="90000"/>
                </a:lnSpc>
                <a:spcBef>
                  <a:spcPct val="0"/>
                </a:spcBef>
                <a:spcAft>
                  <a:spcPct val="35000"/>
                </a:spcAft>
              </a:pPr>
              <a:r>
                <a:rPr lang="ca-ES" sz="1600" b="1" u="sng" dirty="0" smtClean="0">
                  <a:effectLst>
                    <a:outerShdw blurRad="38100" dist="38100" dir="2700000" algn="tl">
                      <a:srgbClr val="000000">
                        <a:alpha val="43137"/>
                      </a:srgbClr>
                    </a:outerShdw>
                  </a:effectLst>
                </a:rPr>
                <a:t>Memòria</a:t>
              </a:r>
            </a:p>
            <a:p>
              <a:pPr lvl="0" algn="ctr" defTabSz="800100">
                <a:lnSpc>
                  <a:spcPct val="90000"/>
                </a:lnSpc>
                <a:spcBef>
                  <a:spcPct val="0"/>
                </a:spcBef>
                <a:spcAft>
                  <a:spcPct val="35000"/>
                </a:spcAft>
              </a:pPr>
              <a:r>
                <a:rPr lang="ca-ES" sz="1400" dirty="0" smtClean="0"/>
                <a:t>La funció de la memòria és la de reflectir tot el treball realitzat durant el procés de desenvolupament del </a:t>
              </a:r>
              <a:r>
                <a:rPr lang="ca-ES" sz="1400" dirty="0" err="1" smtClean="0"/>
                <a:t>TFC</a:t>
              </a:r>
              <a:r>
                <a:rPr lang="ca-ES" sz="1400" dirty="0" smtClean="0"/>
                <a:t>. </a:t>
              </a:r>
            </a:p>
            <a:p>
              <a:pPr lvl="0" algn="ctr" defTabSz="800100">
                <a:lnSpc>
                  <a:spcPct val="90000"/>
                </a:lnSpc>
                <a:spcBef>
                  <a:spcPct val="0"/>
                </a:spcBef>
                <a:spcAft>
                  <a:spcPct val="35000"/>
                </a:spcAft>
              </a:pPr>
              <a:r>
                <a:rPr lang="ca-ES" sz="1600" b="1" u="sng" dirty="0" smtClean="0">
                  <a:effectLst>
                    <a:outerShdw blurRad="38100" dist="38100" dir="2700000" algn="tl">
                      <a:srgbClr val="000000">
                        <a:alpha val="43137"/>
                      </a:srgbClr>
                    </a:outerShdw>
                  </a:effectLst>
                </a:rPr>
                <a:t>Producte</a:t>
              </a:r>
            </a:p>
            <a:p>
              <a:pPr lvl="0" algn="ctr" defTabSz="800100">
                <a:lnSpc>
                  <a:spcPct val="90000"/>
                </a:lnSpc>
                <a:spcBef>
                  <a:spcPct val="0"/>
                </a:spcBef>
                <a:spcAft>
                  <a:spcPct val="35000"/>
                </a:spcAft>
              </a:pPr>
              <a:r>
                <a:rPr lang="ca-ES" sz="1400" dirty="0" smtClean="0"/>
                <a:t>El producte consisteix en els Scripts SQL </a:t>
              </a:r>
              <a:r>
                <a:rPr lang="ca-ES" sz="1400" dirty="0" smtClean="0"/>
                <a:t>(</a:t>
              </a:r>
              <a:r>
                <a:rPr lang="ca-ES" sz="1400" dirty="0" smtClean="0"/>
                <a:t>creació de taules, vistes, procediments emmagatzemats, disparadors, etc.) necessaris per satisfer les necessitats de l’enunciat.</a:t>
              </a:r>
            </a:p>
            <a:p>
              <a:pPr lvl="0" algn="ctr" defTabSz="800100">
                <a:lnSpc>
                  <a:spcPct val="90000"/>
                </a:lnSpc>
                <a:spcBef>
                  <a:spcPct val="0"/>
                </a:spcBef>
                <a:spcAft>
                  <a:spcPct val="35000"/>
                </a:spcAft>
              </a:pPr>
              <a:r>
                <a:rPr lang="ca-ES" sz="1600" b="1" u="sng" dirty="0" smtClean="0">
                  <a:effectLst>
                    <a:outerShdw blurRad="38100" dist="38100" dir="2700000" algn="tl">
                      <a:srgbClr val="000000">
                        <a:alpha val="43137"/>
                      </a:srgbClr>
                    </a:outerShdw>
                  </a:effectLst>
                </a:rPr>
                <a:t>Presentació</a:t>
              </a:r>
              <a:endParaRPr lang="ca-ES" sz="1400" b="1" u="none" kern="1200" noProof="0" dirty="0" smtClean="0">
                <a:effectLst>
                  <a:outerShdw blurRad="38100" dist="38100" dir="2700000" algn="tl">
                    <a:srgbClr val="000000">
                      <a:alpha val="43137"/>
                    </a:srgbClr>
                  </a:outerShdw>
                </a:effectLst>
              </a:endParaRPr>
            </a:p>
            <a:p>
              <a:pPr lvl="0" algn="ctr" defTabSz="800100">
                <a:lnSpc>
                  <a:spcPct val="90000"/>
                </a:lnSpc>
                <a:spcBef>
                  <a:spcPct val="0"/>
                </a:spcBef>
                <a:spcAft>
                  <a:spcPct val="35000"/>
                </a:spcAft>
              </a:pPr>
              <a:r>
                <a:rPr lang="ca-ES" sz="1400" dirty="0" smtClean="0"/>
                <a:t>És una presentació del treball realitzat durant l’elaboració del TFC (Aquest document).</a:t>
              </a:r>
              <a:endParaRPr lang="ca-ES" sz="1400" u="none" kern="1200" noProof="0" dirty="0"/>
            </a:p>
          </p:txBody>
        </p:sp>
      </p:grpSp>
      <p:grpSp>
        <p:nvGrpSpPr>
          <p:cNvPr id="12" name="11 Grupo"/>
          <p:cNvGrpSpPr/>
          <p:nvPr/>
        </p:nvGrpSpPr>
        <p:grpSpPr>
          <a:xfrm>
            <a:off x="4716016" y="1340768"/>
            <a:ext cx="4032448" cy="4464496"/>
            <a:chOff x="4888091" y="4076"/>
            <a:chExt cx="2712392" cy="2492417"/>
          </a:xfrm>
          <a:effectLst>
            <a:outerShdw blurRad="63500" sx="103000" sy="103000" algn="ctr" rotWithShape="0">
              <a:prstClr val="black">
                <a:alpha val="40000"/>
              </a:prstClr>
            </a:outerShdw>
          </a:effectLst>
          <a:scene3d>
            <a:camera prst="orthographicFront"/>
            <a:lightRig rig="threePt" dir="t">
              <a:rot lat="0" lon="0" rev="7500000"/>
            </a:lightRig>
          </a:scene3d>
        </p:grpSpPr>
        <p:sp>
          <p:nvSpPr>
            <p:cNvPr id="13" name="12 Rectángulo"/>
            <p:cNvSpPr/>
            <p:nvPr/>
          </p:nvSpPr>
          <p:spPr>
            <a:xfrm>
              <a:off x="4888091" y="4076"/>
              <a:ext cx="2712392" cy="2492417"/>
            </a:xfrm>
            <a:prstGeom prst="rect">
              <a:avLst/>
            </a:prstGeom>
          </p:spPr>
          <p:style>
            <a:lnRef idx="1">
              <a:schemeClr val="accent1"/>
            </a:lnRef>
            <a:fillRef idx="2">
              <a:schemeClr val="accent1"/>
            </a:fillRef>
            <a:effectRef idx="1">
              <a:schemeClr val="accent1"/>
            </a:effectRef>
            <a:fontRef idx="minor">
              <a:schemeClr val="dk1"/>
            </a:fontRef>
          </p:style>
          <p:txBody>
            <a:bodyPr/>
            <a:lstStyle/>
            <a:p>
              <a:endParaRPr lang="es-ES" dirty="0"/>
            </a:p>
          </p:txBody>
        </p:sp>
        <p:sp>
          <p:nvSpPr>
            <p:cNvPr id="14" name="13 Rectángulo"/>
            <p:cNvSpPr/>
            <p:nvPr/>
          </p:nvSpPr>
          <p:spPr>
            <a:xfrm>
              <a:off x="4888091" y="4076"/>
              <a:ext cx="2712392" cy="2492417"/>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a-ES" b="1" u="sng" dirty="0" smtClean="0">
                  <a:effectLst>
                    <a:outerShdw blurRad="38100" dist="38100" dir="2700000" algn="tl">
                      <a:srgbClr val="000000">
                        <a:alpha val="43137"/>
                      </a:srgbClr>
                    </a:outerShdw>
                  </a:effectLst>
                </a:rPr>
                <a:t>Pla de contingències</a:t>
              </a:r>
            </a:p>
            <a:p>
              <a:pPr lvl="0" algn="ctr" defTabSz="800100">
                <a:lnSpc>
                  <a:spcPct val="90000"/>
                </a:lnSpc>
                <a:spcBef>
                  <a:spcPct val="0"/>
                </a:spcBef>
                <a:spcAft>
                  <a:spcPct val="35000"/>
                </a:spcAft>
              </a:pPr>
              <a:r>
                <a:rPr lang="ca-ES" sz="1400" dirty="0" smtClean="0"/>
                <a:t>S’han identificat una sèrie de riscos:</a:t>
              </a:r>
            </a:p>
            <a:p>
              <a:pPr lvl="0" algn="ctr" defTabSz="800100">
                <a:lnSpc>
                  <a:spcPct val="90000"/>
                </a:lnSpc>
                <a:spcBef>
                  <a:spcPct val="0"/>
                </a:spcBef>
                <a:spcAft>
                  <a:spcPct val="35000"/>
                </a:spcAft>
                <a:buFontTx/>
                <a:buChar char="-"/>
              </a:pPr>
              <a:r>
                <a:rPr lang="ca-ES" sz="1400" dirty="0" smtClean="0"/>
                <a:t>Mala planificació (per minimitzar aquest risc es poden fer revisions periòdiques de la planificació)</a:t>
              </a:r>
            </a:p>
            <a:p>
              <a:pPr lvl="0" algn="ctr" defTabSz="800100">
                <a:lnSpc>
                  <a:spcPct val="90000"/>
                </a:lnSpc>
                <a:spcBef>
                  <a:spcPct val="0"/>
                </a:spcBef>
                <a:spcAft>
                  <a:spcPct val="35000"/>
                </a:spcAft>
                <a:buFontTx/>
                <a:buChar char="-"/>
              </a:pPr>
              <a:r>
                <a:rPr lang="ca-ES" sz="1400" dirty="0" smtClean="0"/>
                <a:t> Mal disseny del programari (per minimitzar el risc es faran revisions mitjançant jocs de proves de les funcionalitats)</a:t>
              </a:r>
            </a:p>
            <a:p>
              <a:pPr lvl="0" algn="ctr" defTabSz="800100">
                <a:lnSpc>
                  <a:spcPct val="90000"/>
                </a:lnSpc>
                <a:spcBef>
                  <a:spcPct val="0"/>
                </a:spcBef>
                <a:spcAft>
                  <a:spcPct val="35000"/>
                </a:spcAft>
                <a:buFontTx/>
                <a:buChar char="-"/>
              </a:pPr>
              <a:r>
                <a:rPr lang="ca-ES" sz="1400" dirty="0" smtClean="0"/>
                <a:t> Fallada en algun recurs (per tal de minimitzar els seus efectes es disposa de dos ordinadors amb tot el necessari per la realització del TFC)</a:t>
              </a:r>
            </a:p>
            <a:p>
              <a:pPr lvl="0" algn="ctr" defTabSz="800100">
                <a:lnSpc>
                  <a:spcPct val="90000"/>
                </a:lnSpc>
                <a:spcBef>
                  <a:spcPct val="0"/>
                </a:spcBef>
                <a:spcAft>
                  <a:spcPct val="35000"/>
                </a:spcAft>
                <a:buFontTx/>
                <a:buChar char="-"/>
              </a:pPr>
              <a:r>
                <a:rPr lang="ca-ES" sz="1400" dirty="0" smtClean="0"/>
                <a:t> Reducció de la disponibilitat de temps (molt mal de preveure per que aquesta reducció pot esser deguda a malalties o necessitats laborals)</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ca-ES" sz="3600" dirty="0" smtClean="0"/>
              <a:t>Anàlisi prèvia i planificació </a:t>
            </a:r>
            <a:r>
              <a:rPr lang="ca-ES" sz="2400" dirty="0" smtClean="0"/>
              <a:t>(3 de 3)</a:t>
            </a:r>
            <a:endParaRPr lang="es-ES" sz="2400" dirty="0"/>
          </a:p>
        </p:txBody>
      </p:sp>
      <p:pic>
        <p:nvPicPr>
          <p:cNvPr id="4" name="3 Imagen"/>
          <p:cNvPicPr/>
          <p:nvPr/>
        </p:nvPicPr>
        <p:blipFill>
          <a:blip r:embed="rId2" cstate="print"/>
          <a:srcRect/>
          <a:stretch>
            <a:fillRect/>
          </a:stretch>
        </p:blipFill>
        <p:spPr bwMode="auto">
          <a:xfrm>
            <a:off x="179512" y="6381328"/>
            <a:ext cx="1036320" cy="358140"/>
          </a:xfrm>
          <a:prstGeom prst="rect">
            <a:avLst/>
          </a:prstGeom>
          <a:ln>
            <a:noFill/>
          </a:ln>
          <a:effectLst>
            <a:outerShdw blurRad="190500" algn="tl" rotWithShape="0">
              <a:srgbClr val="000000">
                <a:alpha val="70000"/>
              </a:srgbClr>
            </a:outerShdw>
          </a:effectLst>
        </p:spPr>
      </p:pic>
      <p:sp>
        <p:nvSpPr>
          <p:cNvPr id="5" name="4 CuadroTexto"/>
          <p:cNvSpPr txBox="1"/>
          <p:nvPr/>
        </p:nvSpPr>
        <p:spPr>
          <a:xfrm>
            <a:off x="6227168" y="6550223"/>
            <a:ext cx="2916832" cy="307777"/>
          </a:xfrm>
          <a:prstGeom prst="rect">
            <a:avLst/>
          </a:prstGeom>
          <a:noFill/>
        </p:spPr>
        <p:txBody>
          <a:bodyPr wrap="square" rtlCol="0">
            <a:spAutoFit/>
          </a:bodyPr>
          <a:lstStyle/>
          <a:p>
            <a:r>
              <a:rPr lang="es-ES" sz="1400" dirty="0" err="1" smtClean="0">
                <a:solidFill>
                  <a:schemeClr val="accent1">
                    <a:lumMod val="50000"/>
                  </a:schemeClr>
                </a:solidFill>
              </a:rPr>
              <a:t>Bartomeu</a:t>
            </a:r>
            <a:r>
              <a:rPr lang="es-ES" sz="1400" dirty="0" smtClean="0">
                <a:solidFill>
                  <a:schemeClr val="accent1">
                    <a:lumMod val="50000"/>
                  </a:schemeClr>
                </a:solidFill>
              </a:rPr>
              <a:t> Torres Llabrés - ETIG</a:t>
            </a:r>
            <a:endParaRPr lang="es-ES" sz="1400" dirty="0">
              <a:solidFill>
                <a:schemeClr val="accent1">
                  <a:lumMod val="50000"/>
                </a:schemeClr>
              </a:solidFill>
            </a:endParaRPr>
          </a:p>
        </p:txBody>
      </p:sp>
      <p:pic>
        <p:nvPicPr>
          <p:cNvPr id="6" name="5 Imagen"/>
          <p:cNvPicPr/>
          <p:nvPr/>
        </p:nvPicPr>
        <p:blipFill>
          <a:blip r:embed="rId3" cstate="print"/>
          <a:srcRect/>
          <a:stretch>
            <a:fillRect/>
          </a:stretch>
        </p:blipFill>
        <p:spPr bwMode="auto">
          <a:xfrm>
            <a:off x="3995936" y="1124744"/>
            <a:ext cx="5148064" cy="4392488"/>
          </a:xfrm>
          <a:prstGeom prst="rect">
            <a:avLst/>
          </a:prstGeom>
          <a:ln>
            <a:noFill/>
          </a:ln>
          <a:effectLst>
            <a:outerShdw blurRad="190500" algn="tl" rotWithShape="0">
              <a:srgbClr val="000000">
                <a:alpha val="70000"/>
              </a:srgbClr>
            </a:outerShdw>
          </a:effectLst>
        </p:spPr>
      </p:pic>
      <p:pic>
        <p:nvPicPr>
          <p:cNvPr id="1026" name="Picture 2"/>
          <p:cNvPicPr>
            <a:picLocks noChangeAspect="1" noChangeArrowheads="1"/>
          </p:cNvPicPr>
          <p:nvPr/>
        </p:nvPicPr>
        <p:blipFill>
          <a:blip r:embed="rId4" cstate="print"/>
          <a:srcRect/>
          <a:stretch>
            <a:fillRect/>
          </a:stretch>
        </p:blipFill>
        <p:spPr bwMode="auto">
          <a:xfrm>
            <a:off x="2235794" y="5445224"/>
            <a:ext cx="6908206" cy="893440"/>
          </a:xfrm>
          <a:prstGeom prst="rect">
            <a:avLst/>
          </a:prstGeom>
          <a:ln>
            <a:noFill/>
          </a:ln>
          <a:effectLst>
            <a:outerShdw blurRad="190500" algn="tl" rotWithShape="0">
              <a:srgbClr val="000000">
                <a:alpha val="70000"/>
              </a:srgbClr>
            </a:outerShdw>
          </a:effectLst>
        </p:spPr>
      </p:pic>
      <p:grpSp>
        <p:nvGrpSpPr>
          <p:cNvPr id="8" name="7 Grupo"/>
          <p:cNvGrpSpPr/>
          <p:nvPr/>
        </p:nvGrpSpPr>
        <p:grpSpPr>
          <a:xfrm>
            <a:off x="179512" y="1124744"/>
            <a:ext cx="3672408" cy="4464496"/>
            <a:chOff x="4864708" y="-36124"/>
            <a:chExt cx="2712392" cy="2532617"/>
          </a:xfrm>
          <a:effectLst>
            <a:outerShdw blurRad="63500" sx="102000" sy="102000" algn="ctr" rotWithShape="0">
              <a:prstClr val="black">
                <a:alpha val="40000"/>
              </a:prstClr>
            </a:outerShdw>
          </a:effectLst>
          <a:scene3d>
            <a:camera prst="orthographicFront"/>
            <a:lightRig rig="threePt" dir="t">
              <a:rot lat="0" lon="0" rev="7500000"/>
            </a:lightRig>
          </a:scene3d>
        </p:grpSpPr>
        <p:sp>
          <p:nvSpPr>
            <p:cNvPr id="9" name="8 Rectángulo"/>
            <p:cNvSpPr/>
            <p:nvPr/>
          </p:nvSpPr>
          <p:spPr>
            <a:xfrm>
              <a:off x="4864708" y="4076"/>
              <a:ext cx="2712392" cy="2492417"/>
            </a:xfrm>
            <a:prstGeom prst="rect">
              <a:avLst/>
            </a:prstGeom>
          </p:spPr>
          <p:style>
            <a:lnRef idx="1">
              <a:schemeClr val="accent1"/>
            </a:lnRef>
            <a:fillRef idx="2">
              <a:schemeClr val="accent1"/>
            </a:fillRef>
            <a:effectRef idx="1">
              <a:schemeClr val="accent1"/>
            </a:effectRef>
            <a:fontRef idx="minor">
              <a:schemeClr val="dk1"/>
            </a:fontRef>
          </p:style>
        </p:sp>
        <p:sp>
          <p:nvSpPr>
            <p:cNvPr id="10" name="9 Rectángulo"/>
            <p:cNvSpPr/>
            <p:nvPr/>
          </p:nvSpPr>
          <p:spPr>
            <a:xfrm>
              <a:off x="4864708" y="-36124"/>
              <a:ext cx="2712392" cy="2532617"/>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a-ES" b="1" u="sng" dirty="0" smtClean="0">
                  <a:effectLst>
                    <a:outerShdw blurRad="38100" dist="38100" dir="2700000" algn="tl">
                      <a:srgbClr val="000000">
                        <a:alpha val="43137"/>
                      </a:srgbClr>
                    </a:outerShdw>
                  </a:effectLst>
                </a:rPr>
                <a:t>Recursos necessaris i valoració econòmica</a:t>
              </a:r>
            </a:p>
            <a:p>
              <a:pPr lvl="0" algn="ctr" defTabSz="800100">
                <a:lnSpc>
                  <a:spcPct val="90000"/>
                </a:lnSpc>
                <a:spcBef>
                  <a:spcPct val="0"/>
                </a:spcBef>
                <a:spcAft>
                  <a:spcPct val="35000"/>
                </a:spcAft>
              </a:pPr>
              <a:r>
                <a:rPr lang="ca-ES" sz="1600" b="1" u="sng" dirty="0" smtClean="0">
                  <a:effectLst>
                    <a:outerShdw blurRad="38100" dist="38100" dir="2700000" algn="tl">
                      <a:srgbClr val="000000">
                        <a:alpha val="43137"/>
                      </a:srgbClr>
                    </a:outerShdw>
                  </a:effectLst>
                </a:rPr>
                <a:t>Recursos necessaris</a:t>
              </a:r>
            </a:p>
            <a:p>
              <a:pPr lvl="0" algn="ctr" defTabSz="800100">
                <a:lnSpc>
                  <a:spcPct val="90000"/>
                </a:lnSpc>
                <a:spcBef>
                  <a:spcPct val="0"/>
                </a:spcBef>
                <a:spcAft>
                  <a:spcPct val="35000"/>
                </a:spcAft>
                <a:buFontTx/>
                <a:buChar char="-"/>
              </a:pPr>
              <a:r>
                <a:rPr lang="ca-ES" sz="1400" dirty="0" smtClean="0"/>
                <a:t>Recursos Humans (programador i analista)</a:t>
              </a:r>
            </a:p>
            <a:p>
              <a:pPr lvl="0" algn="ctr" defTabSz="800100">
                <a:lnSpc>
                  <a:spcPct val="90000"/>
                </a:lnSpc>
                <a:spcBef>
                  <a:spcPct val="0"/>
                </a:spcBef>
                <a:spcAft>
                  <a:spcPct val="35000"/>
                </a:spcAft>
                <a:buFontTx/>
                <a:buChar char="-"/>
              </a:pPr>
              <a:r>
                <a:rPr lang="ca-ES" sz="1400" dirty="0" smtClean="0"/>
                <a:t> Recursos tècnics (Microsoft Project, Microsoft Word, Microsoft Excel, Oracle 10g Express </a:t>
              </a:r>
              <a:r>
                <a:rPr lang="ca-ES" sz="1400" dirty="0" err="1" smtClean="0"/>
                <a:t>Edition</a:t>
              </a:r>
              <a:r>
                <a:rPr lang="ca-ES" sz="1400" dirty="0" smtClean="0"/>
                <a:t>, etc.)</a:t>
              </a:r>
            </a:p>
            <a:p>
              <a:pPr lvl="0" algn="ctr" defTabSz="800100">
                <a:lnSpc>
                  <a:spcPct val="90000"/>
                </a:lnSpc>
                <a:spcBef>
                  <a:spcPct val="0"/>
                </a:spcBef>
                <a:spcAft>
                  <a:spcPct val="35000"/>
                </a:spcAft>
                <a:buFontTx/>
                <a:buChar char="-"/>
              </a:pPr>
              <a:r>
                <a:rPr lang="ca-ES" sz="1400" dirty="0" smtClean="0"/>
                <a:t>Recursos Materials (2 ordinadors preparats amb tot el necessari) </a:t>
              </a:r>
            </a:p>
            <a:p>
              <a:pPr lvl="0" algn="ctr" defTabSz="800100">
                <a:lnSpc>
                  <a:spcPct val="90000"/>
                </a:lnSpc>
                <a:spcBef>
                  <a:spcPct val="0"/>
                </a:spcBef>
                <a:spcAft>
                  <a:spcPct val="35000"/>
                </a:spcAft>
              </a:pPr>
              <a:r>
                <a:rPr lang="ca-ES" sz="1600" b="1" u="sng" dirty="0" smtClean="0">
                  <a:effectLst>
                    <a:outerShdw blurRad="38100" dist="38100" dir="2700000" algn="tl">
                      <a:srgbClr val="000000">
                        <a:alpha val="43137"/>
                      </a:srgbClr>
                    </a:outerShdw>
                  </a:effectLst>
                </a:rPr>
                <a:t>Valoració econòmica</a:t>
              </a:r>
            </a:p>
            <a:p>
              <a:pPr lvl="0" algn="ctr" defTabSz="800100">
                <a:lnSpc>
                  <a:spcPct val="90000"/>
                </a:lnSpc>
                <a:spcBef>
                  <a:spcPct val="0"/>
                </a:spcBef>
                <a:spcAft>
                  <a:spcPct val="35000"/>
                </a:spcAft>
              </a:pPr>
              <a:r>
                <a:rPr lang="ca-ES" sz="1400" dirty="0" smtClean="0"/>
                <a:t>La valoració econòmica del projecte s’ha fet assignant les hores de treball de cada tasca al programador i a l’analista (cada un d’ells amb un preu d’hora diferent). El resultat es pot veure a la taula. </a:t>
              </a:r>
            </a:p>
            <a:p>
              <a:pPr lvl="0" algn="ctr" defTabSz="800100">
                <a:lnSpc>
                  <a:spcPct val="90000"/>
                </a:lnSpc>
                <a:spcBef>
                  <a:spcPct val="0"/>
                </a:spcBef>
                <a:spcAft>
                  <a:spcPct val="35000"/>
                </a:spcAft>
              </a:pPr>
              <a:endParaRPr lang="ca-ES" sz="1400" b="1" dirty="0" smtClean="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ca-ES" sz="3600" dirty="0" smtClean="0"/>
              <a:t>Anàlisi de requisits </a:t>
            </a:r>
            <a:r>
              <a:rPr lang="ca-ES" sz="2400" dirty="0" smtClean="0"/>
              <a:t>(1 de 5)</a:t>
            </a:r>
            <a:endParaRPr lang="ca-ES" sz="2400" dirty="0"/>
          </a:p>
        </p:txBody>
      </p:sp>
      <p:pic>
        <p:nvPicPr>
          <p:cNvPr id="4" name="3 Imagen"/>
          <p:cNvPicPr/>
          <p:nvPr/>
        </p:nvPicPr>
        <p:blipFill>
          <a:blip r:embed="rId2" cstate="print"/>
          <a:srcRect/>
          <a:stretch>
            <a:fillRect/>
          </a:stretch>
        </p:blipFill>
        <p:spPr bwMode="auto">
          <a:xfrm>
            <a:off x="179512" y="6381328"/>
            <a:ext cx="1036320" cy="358140"/>
          </a:xfrm>
          <a:prstGeom prst="rect">
            <a:avLst/>
          </a:prstGeom>
          <a:ln>
            <a:noFill/>
          </a:ln>
          <a:effectLst>
            <a:outerShdw blurRad="190500" algn="tl" rotWithShape="0">
              <a:srgbClr val="000000">
                <a:alpha val="70000"/>
              </a:srgbClr>
            </a:outerShdw>
          </a:effectLst>
        </p:spPr>
      </p:pic>
      <p:sp>
        <p:nvSpPr>
          <p:cNvPr id="5" name="4 CuadroTexto"/>
          <p:cNvSpPr txBox="1"/>
          <p:nvPr/>
        </p:nvSpPr>
        <p:spPr>
          <a:xfrm>
            <a:off x="6227168" y="6550223"/>
            <a:ext cx="2916832" cy="307777"/>
          </a:xfrm>
          <a:prstGeom prst="rect">
            <a:avLst/>
          </a:prstGeom>
          <a:noFill/>
        </p:spPr>
        <p:txBody>
          <a:bodyPr wrap="square" rtlCol="0">
            <a:spAutoFit/>
          </a:bodyPr>
          <a:lstStyle/>
          <a:p>
            <a:r>
              <a:rPr lang="es-ES" sz="1400" dirty="0" err="1" smtClean="0">
                <a:solidFill>
                  <a:schemeClr val="accent1">
                    <a:lumMod val="50000"/>
                  </a:schemeClr>
                </a:solidFill>
              </a:rPr>
              <a:t>Bartomeu</a:t>
            </a:r>
            <a:r>
              <a:rPr lang="es-ES" sz="1400" dirty="0" smtClean="0">
                <a:solidFill>
                  <a:schemeClr val="accent1">
                    <a:lumMod val="50000"/>
                  </a:schemeClr>
                </a:solidFill>
              </a:rPr>
              <a:t> Torres Llabrés - ETIG</a:t>
            </a:r>
            <a:endParaRPr lang="es-ES" sz="1400" dirty="0">
              <a:solidFill>
                <a:schemeClr val="accent1">
                  <a:lumMod val="50000"/>
                </a:schemeClr>
              </a:solidFill>
            </a:endParaRPr>
          </a:p>
        </p:txBody>
      </p:sp>
      <p:pic>
        <p:nvPicPr>
          <p:cNvPr id="6" name="4 Imagen" descr="Votacions.gif"/>
          <p:cNvPicPr/>
          <p:nvPr/>
        </p:nvPicPr>
        <p:blipFill>
          <a:blip r:embed="rId3" cstate="print"/>
          <a:stretch>
            <a:fillRect/>
          </a:stretch>
        </p:blipFill>
        <p:spPr>
          <a:xfrm>
            <a:off x="3851920" y="1340768"/>
            <a:ext cx="5112568" cy="4464496"/>
          </a:xfrm>
          <a:prstGeom prst="rect">
            <a:avLst/>
          </a:prstGeom>
          <a:ln>
            <a:noFill/>
          </a:ln>
          <a:effectLst>
            <a:outerShdw blurRad="190500" algn="tl" rotWithShape="0">
              <a:srgbClr val="000000">
                <a:alpha val="70000"/>
              </a:srgbClr>
            </a:outerShdw>
          </a:effectLst>
        </p:spPr>
      </p:pic>
      <p:grpSp>
        <p:nvGrpSpPr>
          <p:cNvPr id="8" name="7 Grupo"/>
          <p:cNvGrpSpPr/>
          <p:nvPr/>
        </p:nvGrpSpPr>
        <p:grpSpPr>
          <a:xfrm>
            <a:off x="179512" y="1268760"/>
            <a:ext cx="3672408" cy="4536504"/>
            <a:chOff x="4864708" y="-505884"/>
            <a:chExt cx="2712392" cy="3002377"/>
          </a:xfrm>
          <a:scene3d>
            <a:camera prst="orthographicFront"/>
            <a:lightRig rig="threePt" dir="t">
              <a:rot lat="0" lon="0" rev="7500000"/>
            </a:lightRig>
          </a:scene3d>
        </p:grpSpPr>
        <p:sp>
          <p:nvSpPr>
            <p:cNvPr id="9" name="8 Rectángulo"/>
            <p:cNvSpPr/>
            <p:nvPr/>
          </p:nvSpPr>
          <p:spPr>
            <a:xfrm>
              <a:off x="4864708" y="4076"/>
              <a:ext cx="2712392" cy="2492417"/>
            </a:xfrm>
            <a:prstGeom prst="rect">
              <a:avLst/>
            </a:prstGeom>
          </p:spPr>
          <p:style>
            <a:lnRef idx="1">
              <a:schemeClr val="accent1"/>
            </a:lnRef>
            <a:fillRef idx="2">
              <a:schemeClr val="accent1"/>
            </a:fillRef>
            <a:effectRef idx="1">
              <a:schemeClr val="accent1"/>
            </a:effectRef>
            <a:fontRef idx="minor">
              <a:schemeClr val="dk1"/>
            </a:fontRef>
          </p:style>
        </p:sp>
        <p:sp>
          <p:nvSpPr>
            <p:cNvPr id="10" name="9 Rectángulo"/>
            <p:cNvSpPr/>
            <p:nvPr/>
          </p:nvSpPr>
          <p:spPr>
            <a:xfrm>
              <a:off x="4864708" y="-505884"/>
              <a:ext cx="2712392" cy="3002377"/>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ca-ES" sz="1400" dirty="0" smtClean="0"/>
                <a:t>Amb la finalitat de poder afrontar el projecte de forma més eficient i amb més garanties, les seves funcionalitats s’han dividit en subsistemes:</a:t>
              </a:r>
            </a:p>
            <a:p>
              <a:pPr algn="ctr" defTabSz="800100">
                <a:lnSpc>
                  <a:spcPct val="90000"/>
                </a:lnSpc>
                <a:spcBef>
                  <a:spcPct val="0"/>
                </a:spcBef>
                <a:spcAft>
                  <a:spcPct val="35000"/>
                </a:spcAft>
              </a:pPr>
              <a:endParaRPr lang="ca-ES" sz="1400" dirty="0" smtClean="0"/>
            </a:p>
            <a:p>
              <a:pPr lvl="0" algn="ctr" defTabSz="800100">
                <a:lnSpc>
                  <a:spcPct val="90000"/>
                </a:lnSpc>
                <a:spcBef>
                  <a:spcPct val="0"/>
                </a:spcBef>
                <a:spcAft>
                  <a:spcPct val="35000"/>
                </a:spcAft>
              </a:pPr>
              <a:r>
                <a:rPr lang="ca-ES" b="1" u="sng" dirty="0" smtClean="0">
                  <a:effectLst>
                    <a:outerShdw blurRad="38100" dist="38100" dir="2700000" algn="tl">
                      <a:srgbClr val="000000">
                        <a:alpha val="43137"/>
                      </a:srgbClr>
                    </a:outerShdw>
                  </a:effectLst>
                </a:rPr>
                <a:t>Subsistema de votacions</a:t>
              </a:r>
            </a:p>
            <a:p>
              <a:pPr lvl="0" algn="ctr" defTabSz="800100">
                <a:lnSpc>
                  <a:spcPct val="90000"/>
                </a:lnSpc>
                <a:spcBef>
                  <a:spcPct val="0"/>
                </a:spcBef>
                <a:spcAft>
                  <a:spcPct val="35000"/>
                </a:spcAft>
              </a:pPr>
              <a:endParaRPr lang="ca-ES" sz="1400" b="1" dirty="0" smtClean="0">
                <a:effectLst>
                  <a:outerShdw blurRad="38100" dist="38100" dir="2700000" algn="tl">
                    <a:srgbClr val="000000">
                      <a:alpha val="43137"/>
                    </a:srgbClr>
                  </a:outerShdw>
                </a:effectLst>
              </a:endParaRPr>
            </a:p>
            <a:p>
              <a:pPr lvl="0" algn="ctr" defTabSz="800100">
                <a:lnSpc>
                  <a:spcPct val="90000"/>
                </a:lnSpc>
                <a:spcBef>
                  <a:spcPct val="0"/>
                </a:spcBef>
                <a:spcAft>
                  <a:spcPct val="35000"/>
                </a:spcAft>
              </a:pPr>
              <a:r>
                <a:rPr lang="ca-ES" sz="1400" dirty="0" smtClean="0"/>
                <a:t>Aquest subsistema ha d’oferir les funcionalitats de:</a:t>
              </a:r>
            </a:p>
            <a:p>
              <a:pPr lvl="0" algn="ctr" defTabSz="800100">
                <a:lnSpc>
                  <a:spcPct val="90000"/>
                </a:lnSpc>
                <a:spcBef>
                  <a:spcPct val="0"/>
                </a:spcBef>
                <a:spcAft>
                  <a:spcPct val="35000"/>
                </a:spcAft>
                <a:buFontTx/>
                <a:buChar char="-"/>
              </a:pPr>
              <a:r>
                <a:rPr lang="ca-ES" sz="1400" dirty="0" smtClean="0"/>
                <a:t>Altes, baixes i modificacions de les votacions.</a:t>
              </a:r>
            </a:p>
            <a:p>
              <a:pPr lvl="0" algn="ctr" defTabSz="800100">
                <a:lnSpc>
                  <a:spcPct val="90000"/>
                </a:lnSpc>
                <a:spcBef>
                  <a:spcPct val="0"/>
                </a:spcBef>
                <a:spcAft>
                  <a:spcPct val="35000"/>
                </a:spcAft>
                <a:buFontTx/>
                <a:buChar char="-"/>
              </a:pPr>
              <a:r>
                <a:rPr lang="ca-ES" sz="1400" dirty="0" smtClean="0"/>
                <a:t> Altes, baixes i modificacions de les opcions de cada votació.</a:t>
              </a:r>
            </a:p>
            <a:p>
              <a:pPr lvl="0" algn="ctr" defTabSz="800100">
                <a:lnSpc>
                  <a:spcPct val="90000"/>
                </a:lnSpc>
                <a:spcBef>
                  <a:spcPct val="0"/>
                </a:spcBef>
                <a:spcAft>
                  <a:spcPct val="35000"/>
                </a:spcAft>
                <a:buFontTx/>
                <a:buChar char="-"/>
              </a:pPr>
              <a:r>
                <a:rPr lang="ca-ES" sz="1400" dirty="0" smtClean="0"/>
                <a:t> Assignar cens a votació i llevar cens de votació.</a:t>
              </a:r>
            </a:p>
            <a:p>
              <a:pPr lvl="0" algn="ctr" defTabSz="800100">
                <a:lnSpc>
                  <a:spcPct val="90000"/>
                </a:lnSpc>
                <a:spcBef>
                  <a:spcPct val="0"/>
                </a:spcBef>
                <a:spcAft>
                  <a:spcPct val="35000"/>
                </a:spcAft>
                <a:buFontTx/>
                <a:buChar char="-"/>
              </a:pPr>
              <a:r>
                <a:rPr lang="ca-ES" sz="1400" dirty="0" smtClean="0"/>
                <a:t> Registrar el vot del ciutadans</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ca-ES" sz="3600" dirty="0" smtClean="0"/>
              <a:t>Anàlisi de requisits </a:t>
            </a:r>
            <a:r>
              <a:rPr lang="ca-ES" sz="2400" dirty="0" smtClean="0"/>
              <a:t>(2 de 5)</a:t>
            </a:r>
            <a:endParaRPr lang="ca-ES" sz="2400" dirty="0"/>
          </a:p>
        </p:txBody>
      </p:sp>
      <p:pic>
        <p:nvPicPr>
          <p:cNvPr id="4" name="3 Imagen"/>
          <p:cNvPicPr/>
          <p:nvPr/>
        </p:nvPicPr>
        <p:blipFill>
          <a:blip r:embed="rId2" cstate="print"/>
          <a:srcRect/>
          <a:stretch>
            <a:fillRect/>
          </a:stretch>
        </p:blipFill>
        <p:spPr bwMode="auto">
          <a:xfrm>
            <a:off x="179512" y="6381328"/>
            <a:ext cx="1036320" cy="358140"/>
          </a:xfrm>
          <a:prstGeom prst="rect">
            <a:avLst/>
          </a:prstGeom>
          <a:ln>
            <a:noFill/>
          </a:ln>
          <a:effectLst>
            <a:outerShdw blurRad="190500" algn="tl" rotWithShape="0">
              <a:srgbClr val="000000">
                <a:alpha val="70000"/>
              </a:srgbClr>
            </a:outerShdw>
          </a:effectLst>
        </p:spPr>
      </p:pic>
      <p:sp>
        <p:nvSpPr>
          <p:cNvPr id="5" name="4 CuadroTexto"/>
          <p:cNvSpPr txBox="1"/>
          <p:nvPr/>
        </p:nvSpPr>
        <p:spPr>
          <a:xfrm>
            <a:off x="6227168" y="6550223"/>
            <a:ext cx="2916832" cy="307777"/>
          </a:xfrm>
          <a:prstGeom prst="rect">
            <a:avLst/>
          </a:prstGeom>
          <a:noFill/>
        </p:spPr>
        <p:txBody>
          <a:bodyPr wrap="square" rtlCol="0">
            <a:spAutoFit/>
          </a:bodyPr>
          <a:lstStyle/>
          <a:p>
            <a:r>
              <a:rPr lang="es-ES" sz="1400" dirty="0" err="1" smtClean="0">
                <a:solidFill>
                  <a:schemeClr val="accent1">
                    <a:lumMod val="50000"/>
                  </a:schemeClr>
                </a:solidFill>
              </a:rPr>
              <a:t>Bartomeu</a:t>
            </a:r>
            <a:r>
              <a:rPr lang="es-ES" sz="1400" dirty="0" smtClean="0">
                <a:solidFill>
                  <a:schemeClr val="accent1">
                    <a:lumMod val="50000"/>
                  </a:schemeClr>
                </a:solidFill>
              </a:rPr>
              <a:t> Torres Llabrés - ETIG</a:t>
            </a:r>
            <a:endParaRPr lang="es-ES" sz="1400" dirty="0">
              <a:solidFill>
                <a:schemeClr val="accent1">
                  <a:lumMod val="50000"/>
                </a:schemeClr>
              </a:solidFill>
            </a:endParaRPr>
          </a:p>
        </p:txBody>
      </p:sp>
      <p:grpSp>
        <p:nvGrpSpPr>
          <p:cNvPr id="6" name="5 Grupo"/>
          <p:cNvGrpSpPr/>
          <p:nvPr/>
        </p:nvGrpSpPr>
        <p:grpSpPr>
          <a:xfrm>
            <a:off x="179512" y="1412776"/>
            <a:ext cx="3528392" cy="4320481"/>
            <a:chOff x="4864708" y="-76973"/>
            <a:chExt cx="2712392" cy="2573466"/>
          </a:xfrm>
          <a:effectLst>
            <a:outerShdw blurRad="63500" sx="102000" sy="102000" algn="ctr" rotWithShape="0">
              <a:prstClr val="black">
                <a:alpha val="40000"/>
              </a:prstClr>
            </a:outerShdw>
          </a:effectLst>
          <a:scene3d>
            <a:camera prst="orthographicFront"/>
            <a:lightRig rig="threePt" dir="t">
              <a:rot lat="0" lon="0" rev="7500000"/>
            </a:lightRig>
          </a:scene3d>
        </p:grpSpPr>
        <p:sp>
          <p:nvSpPr>
            <p:cNvPr id="7" name="6 Rectángulo"/>
            <p:cNvSpPr/>
            <p:nvPr/>
          </p:nvSpPr>
          <p:spPr>
            <a:xfrm>
              <a:off x="4864708" y="4076"/>
              <a:ext cx="2712392" cy="2492417"/>
            </a:xfrm>
            <a:prstGeom prst="rect">
              <a:avLst/>
            </a:prstGeom>
          </p:spPr>
          <p:style>
            <a:lnRef idx="1">
              <a:schemeClr val="accent1"/>
            </a:lnRef>
            <a:fillRef idx="2">
              <a:schemeClr val="accent1"/>
            </a:fillRef>
            <a:effectRef idx="1">
              <a:schemeClr val="accent1"/>
            </a:effectRef>
            <a:fontRef idx="minor">
              <a:schemeClr val="dk1"/>
            </a:fontRef>
          </p:style>
        </p:sp>
        <p:sp>
          <p:nvSpPr>
            <p:cNvPr id="8" name="7 Rectángulo"/>
            <p:cNvSpPr/>
            <p:nvPr/>
          </p:nvSpPr>
          <p:spPr>
            <a:xfrm>
              <a:off x="4864708" y="-76973"/>
              <a:ext cx="2712392" cy="2573466"/>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a-ES" b="1" u="sng" dirty="0" smtClean="0">
                  <a:effectLst>
                    <a:outerShdw blurRad="38100" dist="38100" dir="2700000" algn="tl">
                      <a:srgbClr val="000000">
                        <a:alpha val="43137"/>
                      </a:srgbClr>
                    </a:outerShdw>
                  </a:effectLst>
                </a:rPr>
                <a:t>Subsistema de ciutadans</a:t>
              </a:r>
            </a:p>
            <a:p>
              <a:pPr lvl="0" algn="ctr" defTabSz="800100">
                <a:lnSpc>
                  <a:spcPct val="90000"/>
                </a:lnSpc>
                <a:spcBef>
                  <a:spcPct val="0"/>
                </a:spcBef>
                <a:spcAft>
                  <a:spcPct val="35000"/>
                </a:spcAft>
              </a:pPr>
              <a:endParaRPr lang="ca-ES" sz="1400" b="1" dirty="0" smtClean="0">
                <a:effectLst>
                  <a:outerShdw blurRad="38100" dist="38100" dir="2700000" algn="tl">
                    <a:srgbClr val="000000">
                      <a:alpha val="43137"/>
                    </a:srgbClr>
                  </a:outerShdw>
                </a:effectLst>
              </a:endParaRPr>
            </a:p>
            <a:p>
              <a:pPr lvl="0" algn="ctr" defTabSz="800100">
                <a:lnSpc>
                  <a:spcPct val="90000"/>
                </a:lnSpc>
                <a:spcBef>
                  <a:spcPct val="0"/>
                </a:spcBef>
                <a:spcAft>
                  <a:spcPct val="35000"/>
                </a:spcAft>
              </a:pPr>
              <a:r>
                <a:rPr lang="ca-ES" sz="1400" dirty="0" smtClean="0"/>
                <a:t>Aquest subsistema ha d’oferir les funcionalitats de:</a:t>
              </a:r>
            </a:p>
            <a:p>
              <a:pPr lvl="0" algn="ctr" defTabSz="800100">
                <a:lnSpc>
                  <a:spcPct val="90000"/>
                </a:lnSpc>
                <a:spcBef>
                  <a:spcPct val="0"/>
                </a:spcBef>
                <a:spcAft>
                  <a:spcPct val="35000"/>
                </a:spcAft>
                <a:buFontTx/>
                <a:buChar char="-"/>
              </a:pPr>
              <a:r>
                <a:rPr lang="ca-ES" sz="1400" dirty="0" smtClean="0"/>
                <a:t> Alta d’un ciutadà</a:t>
              </a:r>
            </a:p>
            <a:p>
              <a:pPr lvl="0" algn="ctr" defTabSz="800100">
                <a:lnSpc>
                  <a:spcPct val="90000"/>
                </a:lnSpc>
                <a:spcBef>
                  <a:spcPct val="0"/>
                </a:spcBef>
                <a:spcAft>
                  <a:spcPct val="35000"/>
                </a:spcAft>
                <a:buFontTx/>
                <a:buChar char="-"/>
              </a:pPr>
              <a:r>
                <a:rPr lang="ca-ES" sz="1400" dirty="0" smtClean="0"/>
                <a:t> Baixa d’un ciutadà</a:t>
              </a:r>
            </a:p>
            <a:p>
              <a:pPr lvl="0" algn="ctr" defTabSz="800100">
                <a:lnSpc>
                  <a:spcPct val="90000"/>
                </a:lnSpc>
                <a:spcBef>
                  <a:spcPct val="0"/>
                </a:spcBef>
                <a:spcAft>
                  <a:spcPct val="35000"/>
                </a:spcAft>
                <a:buFontTx/>
                <a:buChar char="-"/>
              </a:pPr>
              <a:r>
                <a:rPr lang="ca-ES" sz="1400" dirty="0" smtClean="0"/>
                <a:t> Modificar les dades d’un ciutadà</a:t>
              </a:r>
            </a:p>
            <a:p>
              <a:pPr lvl="0" algn="ctr" defTabSz="800100">
                <a:lnSpc>
                  <a:spcPct val="90000"/>
                </a:lnSpc>
                <a:spcBef>
                  <a:spcPct val="0"/>
                </a:spcBef>
                <a:spcAft>
                  <a:spcPct val="35000"/>
                </a:spcAft>
                <a:buFontTx/>
                <a:buChar char="-"/>
              </a:pPr>
              <a:r>
                <a:rPr lang="ca-ES" sz="1400" dirty="0" smtClean="0"/>
                <a:t> Assignar cens a un ciutadà</a:t>
              </a:r>
            </a:p>
            <a:p>
              <a:pPr lvl="0" algn="ctr" defTabSz="800100">
                <a:lnSpc>
                  <a:spcPct val="90000"/>
                </a:lnSpc>
                <a:spcBef>
                  <a:spcPct val="0"/>
                </a:spcBef>
                <a:spcAft>
                  <a:spcPct val="35000"/>
                </a:spcAft>
                <a:buFontTx/>
                <a:buChar char="-"/>
              </a:pPr>
              <a:r>
                <a:rPr lang="ca-ES" sz="1400" dirty="0" smtClean="0"/>
                <a:t> Llevar cens a un ciutadà</a:t>
              </a:r>
            </a:p>
            <a:p>
              <a:pPr lvl="0" algn="ctr" defTabSz="800100">
                <a:lnSpc>
                  <a:spcPct val="90000"/>
                </a:lnSpc>
                <a:spcBef>
                  <a:spcPct val="0"/>
                </a:spcBef>
                <a:spcAft>
                  <a:spcPct val="35000"/>
                </a:spcAft>
                <a:buFontTx/>
                <a:buChar char="-"/>
              </a:pPr>
              <a:r>
                <a:rPr lang="ca-ES" sz="1400" dirty="0" smtClean="0"/>
                <a:t> Modificar cens a un ciutadà</a:t>
              </a:r>
            </a:p>
          </p:txBody>
        </p:sp>
      </p:grpSp>
      <p:pic>
        <p:nvPicPr>
          <p:cNvPr id="9" name="5 Imagen" descr="Ciutadans.gif"/>
          <p:cNvPicPr/>
          <p:nvPr/>
        </p:nvPicPr>
        <p:blipFill>
          <a:blip r:embed="rId3" cstate="print"/>
          <a:stretch>
            <a:fillRect/>
          </a:stretch>
        </p:blipFill>
        <p:spPr>
          <a:xfrm>
            <a:off x="3743960" y="2132856"/>
            <a:ext cx="5400040" cy="369379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ca-ES" sz="3600" dirty="0" smtClean="0"/>
              <a:t>Anàlisi de requisits </a:t>
            </a:r>
            <a:r>
              <a:rPr lang="ca-ES" sz="2400" dirty="0" smtClean="0"/>
              <a:t>(3 de 5)</a:t>
            </a:r>
            <a:endParaRPr lang="ca-ES" sz="2400" dirty="0"/>
          </a:p>
        </p:txBody>
      </p:sp>
      <p:pic>
        <p:nvPicPr>
          <p:cNvPr id="4" name="3 Imagen"/>
          <p:cNvPicPr/>
          <p:nvPr/>
        </p:nvPicPr>
        <p:blipFill>
          <a:blip r:embed="rId2" cstate="print"/>
          <a:srcRect/>
          <a:stretch>
            <a:fillRect/>
          </a:stretch>
        </p:blipFill>
        <p:spPr bwMode="auto">
          <a:xfrm>
            <a:off x="179512" y="6381328"/>
            <a:ext cx="1036320" cy="358140"/>
          </a:xfrm>
          <a:prstGeom prst="rect">
            <a:avLst/>
          </a:prstGeom>
          <a:ln>
            <a:noFill/>
          </a:ln>
          <a:effectLst>
            <a:outerShdw blurRad="190500" algn="tl" rotWithShape="0">
              <a:srgbClr val="000000">
                <a:alpha val="70000"/>
              </a:srgbClr>
            </a:outerShdw>
          </a:effectLst>
        </p:spPr>
      </p:pic>
      <p:sp>
        <p:nvSpPr>
          <p:cNvPr id="5" name="4 CuadroTexto"/>
          <p:cNvSpPr txBox="1"/>
          <p:nvPr/>
        </p:nvSpPr>
        <p:spPr>
          <a:xfrm>
            <a:off x="6227168" y="6550223"/>
            <a:ext cx="2916832" cy="307777"/>
          </a:xfrm>
          <a:prstGeom prst="rect">
            <a:avLst/>
          </a:prstGeom>
          <a:noFill/>
        </p:spPr>
        <p:txBody>
          <a:bodyPr wrap="square" rtlCol="0">
            <a:spAutoFit/>
          </a:bodyPr>
          <a:lstStyle/>
          <a:p>
            <a:r>
              <a:rPr lang="es-ES" sz="1400" dirty="0" err="1" smtClean="0">
                <a:solidFill>
                  <a:schemeClr val="accent1">
                    <a:lumMod val="50000"/>
                  </a:schemeClr>
                </a:solidFill>
              </a:rPr>
              <a:t>Bartomeu</a:t>
            </a:r>
            <a:r>
              <a:rPr lang="es-ES" sz="1400" dirty="0" smtClean="0">
                <a:solidFill>
                  <a:schemeClr val="accent1">
                    <a:lumMod val="50000"/>
                  </a:schemeClr>
                </a:solidFill>
              </a:rPr>
              <a:t> Torres Llabrés - ETIG</a:t>
            </a:r>
            <a:endParaRPr lang="es-ES" sz="1400" dirty="0">
              <a:solidFill>
                <a:schemeClr val="accent1">
                  <a:lumMod val="50000"/>
                </a:schemeClr>
              </a:solidFill>
            </a:endParaRPr>
          </a:p>
        </p:txBody>
      </p:sp>
      <p:grpSp>
        <p:nvGrpSpPr>
          <p:cNvPr id="6" name="5 Grupo"/>
          <p:cNvGrpSpPr/>
          <p:nvPr/>
        </p:nvGrpSpPr>
        <p:grpSpPr>
          <a:xfrm>
            <a:off x="179512" y="1412776"/>
            <a:ext cx="3168352" cy="4320481"/>
            <a:chOff x="4864708" y="-76973"/>
            <a:chExt cx="2712392" cy="2573466"/>
          </a:xfrm>
          <a:effectLst>
            <a:outerShdw blurRad="63500" sx="102000" sy="102000" algn="ctr" rotWithShape="0">
              <a:prstClr val="black">
                <a:alpha val="40000"/>
              </a:prstClr>
            </a:outerShdw>
          </a:effectLst>
          <a:scene3d>
            <a:camera prst="orthographicFront"/>
            <a:lightRig rig="threePt" dir="t">
              <a:rot lat="0" lon="0" rev="7500000"/>
            </a:lightRig>
          </a:scene3d>
        </p:grpSpPr>
        <p:sp>
          <p:nvSpPr>
            <p:cNvPr id="7" name="6 Rectángulo"/>
            <p:cNvSpPr/>
            <p:nvPr/>
          </p:nvSpPr>
          <p:spPr>
            <a:xfrm>
              <a:off x="4864708" y="4076"/>
              <a:ext cx="2712392" cy="2492417"/>
            </a:xfrm>
            <a:prstGeom prst="rect">
              <a:avLst/>
            </a:prstGeom>
          </p:spPr>
          <p:style>
            <a:lnRef idx="1">
              <a:schemeClr val="accent1"/>
            </a:lnRef>
            <a:fillRef idx="2">
              <a:schemeClr val="accent1"/>
            </a:fillRef>
            <a:effectRef idx="1">
              <a:schemeClr val="accent1"/>
            </a:effectRef>
            <a:fontRef idx="minor">
              <a:schemeClr val="dk1"/>
            </a:fontRef>
          </p:style>
        </p:sp>
        <p:sp>
          <p:nvSpPr>
            <p:cNvPr id="8" name="7 Rectángulo"/>
            <p:cNvSpPr/>
            <p:nvPr/>
          </p:nvSpPr>
          <p:spPr>
            <a:xfrm>
              <a:off x="4864708" y="-76973"/>
              <a:ext cx="2712392" cy="2573466"/>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a-ES" b="1" u="sng" dirty="0" smtClean="0">
                  <a:effectLst>
                    <a:outerShdw blurRad="38100" dist="38100" dir="2700000" algn="tl">
                      <a:srgbClr val="000000">
                        <a:alpha val="43137"/>
                      </a:srgbClr>
                    </a:outerShdw>
                  </a:effectLst>
                </a:rPr>
                <a:t>Subsistema de censos</a:t>
              </a:r>
            </a:p>
            <a:p>
              <a:pPr lvl="0" algn="ctr" defTabSz="800100">
                <a:lnSpc>
                  <a:spcPct val="90000"/>
                </a:lnSpc>
                <a:spcBef>
                  <a:spcPct val="0"/>
                </a:spcBef>
                <a:spcAft>
                  <a:spcPct val="35000"/>
                </a:spcAft>
              </a:pPr>
              <a:endParaRPr lang="ca-ES" sz="1400" b="1" dirty="0" smtClean="0">
                <a:effectLst>
                  <a:outerShdw blurRad="38100" dist="38100" dir="2700000" algn="tl">
                    <a:srgbClr val="000000">
                      <a:alpha val="43137"/>
                    </a:srgbClr>
                  </a:outerShdw>
                </a:effectLst>
              </a:endParaRPr>
            </a:p>
            <a:p>
              <a:pPr lvl="0" algn="ctr" defTabSz="800100">
                <a:lnSpc>
                  <a:spcPct val="90000"/>
                </a:lnSpc>
                <a:spcBef>
                  <a:spcPct val="0"/>
                </a:spcBef>
                <a:spcAft>
                  <a:spcPct val="35000"/>
                </a:spcAft>
              </a:pPr>
              <a:r>
                <a:rPr lang="ca-ES" sz="1400" dirty="0" smtClean="0"/>
                <a:t>Aquest subsistema ha d’oferir les funcionalitats de:</a:t>
              </a:r>
            </a:p>
            <a:p>
              <a:pPr lvl="0" algn="ctr" defTabSz="800100">
                <a:lnSpc>
                  <a:spcPct val="90000"/>
                </a:lnSpc>
                <a:spcBef>
                  <a:spcPct val="0"/>
                </a:spcBef>
                <a:spcAft>
                  <a:spcPct val="35000"/>
                </a:spcAft>
                <a:buFontTx/>
                <a:buChar char="-"/>
              </a:pPr>
              <a:r>
                <a:rPr lang="ca-ES" sz="1400" dirty="0" smtClean="0"/>
                <a:t> Alta d’un cens (LOCAL, REGIONAL, ESTATAL o GLOBAL)</a:t>
              </a:r>
            </a:p>
            <a:p>
              <a:pPr lvl="0" algn="ctr" defTabSz="800100">
                <a:lnSpc>
                  <a:spcPct val="90000"/>
                </a:lnSpc>
                <a:spcBef>
                  <a:spcPct val="0"/>
                </a:spcBef>
                <a:spcAft>
                  <a:spcPct val="35000"/>
                </a:spcAft>
                <a:buFontTx/>
                <a:buChar char="-"/>
              </a:pPr>
              <a:r>
                <a:rPr lang="ca-ES" sz="1400" dirty="0" smtClean="0"/>
                <a:t> Baixa d’un cens (LOCAL, REGIONAL, ESTATAL o GLOBAL)</a:t>
              </a:r>
            </a:p>
            <a:p>
              <a:pPr lvl="0" algn="ctr" defTabSz="800100">
                <a:lnSpc>
                  <a:spcPct val="90000"/>
                </a:lnSpc>
                <a:spcBef>
                  <a:spcPct val="0"/>
                </a:spcBef>
                <a:spcAft>
                  <a:spcPct val="35000"/>
                </a:spcAft>
                <a:buFontTx/>
                <a:buChar char="-"/>
              </a:pPr>
              <a:r>
                <a:rPr lang="ca-ES" sz="1400" dirty="0" smtClean="0"/>
                <a:t> Modificació d’un cens (LOCAL, REGIONAL, ESTATAL o LOCAL)</a:t>
              </a:r>
            </a:p>
          </p:txBody>
        </p:sp>
      </p:grpSp>
      <p:pic>
        <p:nvPicPr>
          <p:cNvPr id="9" name="7 Imagen" descr="Censos.gif"/>
          <p:cNvPicPr/>
          <p:nvPr/>
        </p:nvPicPr>
        <p:blipFill>
          <a:blip r:embed="rId3" cstate="print"/>
          <a:stretch>
            <a:fillRect/>
          </a:stretch>
        </p:blipFill>
        <p:spPr>
          <a:xfrm>
            <a:off x="3347864" y="1700808"/>
            <a:ext cx="5796136" cy="374441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962</TotalTime>
  <Words>1966</Words>
  <Application>Microsoft Office PowerPoint</Application>
  <PresentationFormat>Presentación en pantalla (4:3)</PresentationFormat>
  <Paragraphs>212</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Concurrencia</vt:lpstr>
      <vt:lpstr>Sistema de votació ciutadana a nivell Europeu a través d’Internet</vt:lpstr>
      <vt:lpstr>Índex</vt:lpstr>
      <vt:lpstr>Introducció</vt:lpstr>
      <vt:lpstr>Anàlisi prèvia i planificació (1 de 3)</vt:lpstr>
      <vt:lpstr>Anàlisi prèvia i planificació (2 de 3)</vt:lpstr>
      <vt:lpstr>Anàlisi prèvia i planificació (3 de 3)</vt:lpstr>
      <vt:lpstr>Anàlisi de requisits (1 de 5)</vt:lpstr>
      <vt:lpstr>Anàlisi de requisits (2 de 5)</vt:lpstr>
      <vt:lpstr>Anàlisi de requisits (3 de 5)</vt:lpstr>
      <vt:lpstr>Anàlisi de requisits (4 de 5)</vt:lpstr>
      <vt:lpstr>Anàlisi de requisits (5 de 5)</vt:lpstr>
      <vt:lpstr>Disseny i implementació (1 de 7)</vt:lpstr>
      <vt:lpstr>Disseny i implementació (2 de 7)</vt:lpstr>
      <vt:lpstr>Disseny i implementació (3 de 7)</vt:lpstr>
      <vt:lpstr>Disseny i implementació (4 de 7)</vt:lpstr>
      <vt:lpstr>Disseny i implementació (5 de 7)</vt:lpstr>
      <vt:lpstr>Disseny i implementació (6 de 7)</vt:lpstr>
      <vt:lpstr>Disseny i implementació (7 de 7)</vt:lpstr>
      <vt:lpstr>Pla de proves</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Tolo</dc:creator>
  <cp:lastModifiedBy>Tolo</cp:lastModifiedBy>
  <cp:revision>151</cp:revision>
  <dcterms:created xsi:type="dcterms:W3CDTF">2011-12-30T20:27:18Z</dcterms:created>
  <dcterms:modified xsi:type="dcterms:W3CDTF">2012-01-14T16:48:44Z</dcterms:modified>
</cp:coreProperties>
</file>