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3" r:id="rId12"/>
    <p:sldId id="266" r:id="rId13"/>
    <p:sldId id="265" r:id="rId14"/>
    <p:sldId id="267" r:id="rId15"/>
    <p:sldId id="268" r:id="rId16"/>
    <p:sldId id="270" r:id="rId17"/>
    <p:sldId id="272" r:id="rId18"/>
    <p:sldId id="271" r:id="rId19"/>
    <p:sldId id="302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2" r:id="rId29"/>
    <p:sldId id="295" r:id="rId30"/>
    <p:sldId id="283" r:id="rId31"/>
    <p:sldId id="284" r:id="rId32"/>
    <p:sldId id="286" r:id="rId33"/>
    <p:sldId id="287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4%20-%20An&#225;lisis%20Riesgos\Informe_Analisis%20Riesgos_CYBS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6%20-%20Auditoria%20Cumplimiento\Informe_Cumplimiento_Madurez_27001_2013_CYBS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s02083\Desktop\Personal\UOC\TFM\PEC6\ANEXOS\6%20-%20Auditoria%20Cumplimiento\Informe_Cumplimiento_Madurez_27002_2013_CYBS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'Inventario Activos'!$E$4:$E$11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'Inventario Activos'!$F$4:$F$11</c:f>
              <c:numCache>
                <c:formatCode>General</c:formatCode>
                <c:ptCount val="8"/>
                <c:pt idx="0">
                  <c:v>13</c:v>
                </c:pt>
                <c:pt idx="1">
                  <c:v>4</c:v>
                </c:pt>
                <c:pt idx="2">
                  <c:v>29</c:v>
                </c:pt>
                <c:pt idx="3">
                  <c:v>54</c:v>
                </c:pt>
                <c:pt idx="4">
                  <c:v>9</c:v>
                </c:pt>
                <c:pt idx="5">
                  <c:v>21</c:v>
                </c:pt>
                <c:pt idx="6">
                  <c:v>4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F2-4A9A-9FE8-34F2A0F7F3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4345720"/>
        <c:axId val="414354248"/>
      </c:barChart>
      <c:catAx>
        <c:axId val="414345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354248"/>
        <c:crosses val="autoZero"/>
        <c:auto val="1"/>
        <c:lblAlgn val="ctr"/>
        <c:lblOffset val="100"/>
        <c:noMultiLvlLbl val="0"/>
      </c:catAx>
      <c:valAx>
        <c:axId val="41435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345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'Valoración Activos'!$M$4</c:f>
              <c:strCache>
                <c:ptCount val="1"/>
                <c:pt idx="0">
                  <c:v>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'Valoración Activos'!$L$5:$L$12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Activos'!$M$5:$M$12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7</c:v>
                </c:pt>
                <c:pt idx="3">
                  <c:v>8</c:v>
                </c:pt>
                <c:pt idx="4">
                  <c:v>1</c:v>
                </c:pt>
                <c:pt idx="5">
                  <c:v>0</c:v>
                </c:pt>
                <c:pt idx="6">
                  <c:v>4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65-45C7-9794-BF2DE86DD9DC}"/>
            </c:ext>
          </c:extLst>
        </c:ser>
        <c:ser>
          <c:idx val="1"/>
          <c:order val="1"/>
          <c:tx>
            <c:strRef>
              <c:f>'Valoración Activos'!$N$4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'Valoración Activos'!$L$5:$L$12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Activos'!$N$5:$N$12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20</c:v>
                </c:pt>
                <c:pt idx="4">
                  <c:v>6</c:v>
                </c:pt>
                <c:pt idx="5">
                  <c:v>9</c:v>
                </c:pt>
                <c:pt idx="6">
                  <c:v>0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65-45C7-9794-BF2DE86DD9DC}"/>
            </c:ext>
          </c:extLst>
        </c:ser>
        <c:ser>
          <c:idx val="2"/>
          <c:order val="2"/>
          <c:tx>
            <c:strRef>
              <c:f>'Valoración Activos'!$O$4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'Valoración Activos'!$L$5:$L$12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Activos'!$O$5:$O$12</c:f>
              <c:numCache>
                <c:formatCode>General</c:formatCode>
                <c:ptCount val="8"/>
                <c:pt idx="0">
                  <c:v>10</c:v>
                </c:pt>
                <c:pt idx="1">
                  <c:v>0</c:v>
                </c:pt>
                <c:pt idx="2">
                  <c:v>1</c:v>
                </c:pt>
                <c:pt idx="3">
                  <c:v>9</c:v>
                </c:pt>
                <c:pt idx="4">
                  <c:v>2</c:v>
                </c:pt>
                <c:pt idx="5">
                  <c:v>9</c:v>
                </c:pt>
                <c:pt idx="6">
                  <c:v>0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65-45C7-9794-BF2DE86DD9DC}"/>
            </c:ext>
          </c:extLst>
        </c:ser>
        <c:ser>
          <c:idx val="3"/>
          <c:order val="3"/>
          <c:tx>
            <c:strRef>
              <c:f>'Valoración Activos'!$P$4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Activos'!$L$5:$L$12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Activos'!$P$5:$P$12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7</c:v>
                </c:pt>
                <c:pt idx="3">
                  <c:v>8</c:v>
                </c:pt>
                <c:pt idx="4">
                  <c:v>0</c:v>
                </c:pt>
                <c:pt idx="5">
                  <c:v>3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65-45C7-9794-BF2DE86DD9DC}"/>
            </c:ext>
          </c:extLst>
        </c:ser>
        <c:ser>
          <c:idx val="4"/>
          <c:order val="4"/>
          <c:tx>
            <c:strRef>
              <c:f>'Valoración Activos'!$Q$4</c:f>
              <c:strCache>
                <c:ptCount val="1"/>
                <c:pt idx="0">
                  <c:v>MB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Activos'!$L$5:$L$12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Activos'!$Q$5:$Q$12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65-45C7-9794-BF2DE86DD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3349648"/>
        <c:axId val="513349976"/>
      </c:barChart>
      <c:catAx>
        <c:axId val="51334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49976"/>
        <c:crosses val="autoZero"/>
        <c:auto val="1"/>
        <c:lblAlgn val="ctr"/>
        <c:lblOffset val="100"/>
        <c:noMultiLvlLbl val="0"/>
      </c:catAx>
      <c:valAx>
        <c:axId val="51334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4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90635489409664E-2"/>
          <c:y val="9.1771944618800422E-2"/>
          <c:w val="0.94332417334152807"/>
          <c:h val="0.81290542444858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'Valoración Activos'!$M$15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3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Activos'!$L$16:$L$23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Activos'!$M$16:$M$23</c:f>
              <c:numCache>
                <c:formatCode>General</c:formatCode>
                <c:ptCount val="8"/>
                <c:pt idx="0">
                  <c:v>8</c:v>
                </c:pt>
                <c:pt idx="1">
                  <c:v>8</c:v>
                </c:pt>
                <c:pt idx="2">
                  <c:v>5</c:v>
                </c:pt>
                <c:pt idx="3">
                  <c:v>7</c:v>
                </c:pt>
                <c:pt idx="4">
                  <c:v>6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3-4A25-9E2A-E566AA2C50C6}"/>
            </c:ext>
          </c:extLst>
        </c:ser>
        <c:ser>
          <c:idx val="1"/>
          <c:order val="1"/>
          <c:tx>
            <c:strRef>
              <c:f>'Valoración Activos'!$N$15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Activos'!$L$16:$L$23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Activos'!$N$16:$N$23</c:f>
              <c:numCache>
                <c:formatCode>General</c:formatCode>
                <c:ptCount val="8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  <c:pt idx="4">
                  <c:v>7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B3-4A25-9E2A-E566AA2C50C6}"/>
            </c:ext>
          </c:extLst>
        </c:ser>
        <c:ser>
          <c:idx val="2"/>
          <c:order val="2"/>
          <c:tx>
            <c:strRef>
              <c:f>'Valoración Activos'!$O$15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'Valoración Activos'!$L$16:$L$23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Activos'!$O$16:$O$23</c:f>
              <c:numCache>
                <c:formatCode>General</c:formatCode>
                <c:ptCount val="8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B3-4A25-9E2A-E566AA2C50C6}"/>
            </c:ext>
          </c:extLst>
        </c:ser>
        <c:ser>
          <c:idx val="3"/>
          <c:order val="3"/>
          <c:tx>
            <c:strRef>
              <c:f>'Valoración Activos'!$P$15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Activos'!$L$16:$L$23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Activos'!$P$16:$P$23</c:f>
              <c:numCache>
                <c:formatCode>General</c:formatCode>
                <c:ptCount val="8"/>
                <c:pt idx="0">
                  <c:v>8</c:v>
                </c:pt>
                <c:pt idx="1">
                  <c:v>9</c:v>
                </c:pt>
                <c:pt idx="2">
                  <c:v>8</c:v>
                </c:pt>
                <c:pt idx="3">
                  <c:v>9</c:v>
                </c:pt>
                <c:pt idx="4">
                  <c:v>7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B3-4A25-9E2A-E566AA2C50C6}"/>
            </c:ext>
          </c:extLst>
        </c:ser>
        <c:ser>
          <c:idx val="4"/>
          <c:order val="4"/>
          <c:tx>
            <c:strRef>
              <c:f>'Valoración Activos'!$Q$15</c:f>
              <c:strCache>
                <c:ptCount val="1"/>
                <c:pt idx="0">
                  <c:v>T</c:v>
                </c:pt>
              </c:strCache>
            </c:strRef>
          </c:tx>
          <c:spPr>
            <a:solidFill>
              <a:schemeClr val="accent3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Activos'!$L$16:$L$23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'Valoración Activos'!$Q$16:$Q$23</c:f>
              <c:numCache>
                <c:formatCode>General</c:formatCode>
                <c:ptCount val="8"/>
                <c:pt idx="0">
                  <c:v>8</c:v>
                </c:pt>
                <c:pt idx="1">
                  <c:v>8</c:v>
                </c:pt>
                <c:pt idx="2">
                  <c:v>5</c:v>
                </c:pt>
                <c:pt idx="3">
                  <c:v>7</c:v>
                </c:pt>
                <c:pt idx="4">
                  <c:v>6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B3-4A25-9E2A-E566AA2C5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3342432"/>
        <c:axId val="513343088"/>
      </c:barChart>
      <c:catAx>
        <c:axId val="51334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43088"/>
        <c:crosses val="autoZero"/>
        <c:auto val="1"/>
        <c:lblAlgn val="ctr"/>
        <c:lblOffset val="100"/>
        <c:noMultiLvlLbl val="0"/>
      </c:catAx>
      <c:valAx>
        <c:axId val="51334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4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44048138777701"/>
          <c:y val="0.955449633915046"/>
          <c:w val="0.15369334645885402"/>
          <c:h val="4.455036608495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57720224464838E-2"/>
          <c:y val="5.8357115102229774E-2"/>
          <c:w val="0.93181375528083854"/>
          <c:h val="0.835591177392131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'Catalogo Amenazas'!$F$4:$F$7</c:f>
              <c:strCache>
                <c:ptCount val="4"/>
                <c:pt idx="0">
                  <c:v>Desastres Naturales [N]</c:v>
                </c:pt>
                <c:pt idx="1">
                  <c:v>Origen Industrial [I]</c:v>
                </c:pt>
                <c:pt idx="2">
                  <c:v>Errores y fallos no intencionados [E]</c:v>
                </c:pt>
                <c:pt idx="3">
                  <c:v>Ataques intencionados [A]</c:v>
                </c:pt>
              </c:strCache>
            </c:strRef>
          </c:cat>
          <c:val>
            <c:numRef>
              <c:f>'Catalogo Amenazas'!$G$4:$G$7</c:f>
              <c:numCache>
                <c:formatCode>General</c:formatCode>
                <c:ptCount val="4"/>
                <c:pt idx="0">
                  <c:v>4</c:v>
                </c:pt>
                <c:pt idx="1">
                  <c:v>13</c:v>
                </c:pt>
                <c:pt idx="2">
                  <c:v>18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A-4177-99EE-88C9850C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313328"/>
        <c:axId val="518313000"/>
      </c:barChart>
      <c:catAx>
        <c:axId val="51831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313000"/>
        <c:crosses val="autoZero"/>
        <c:auto val="1"/>
        <c:lblAlgn val="ctr"/>
        <c:lblOffset val="100"/>
        <c:noMultiLvlLbl val="0"/>
      </c:catAx>
      <c:valAx>
        <c:axId val="51831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831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'Valoración Amenazas'!$L$5:$M$5</c:f>
              <c:strCache>
                <c:ptCount val="2"/>
                <c:pt idx="0">
                  <c:v>Desastres Naturales [N]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Amenazas'!$N$4:$Q$4</c:f>
              <c:strCache>
                <c:ptCount val="4"/>
                <c:pt idx="0">
                  <c:v>A</c:v>
                </c:pt>
                <c:pt idx="1">
                  <c:v>M</c:v>
                </c:pt>
                <c:pt idx="2">
                  <c:v>B</c:v>
                </c:pt>
                <c:pt idx="3">
                  <c:v>MB</c:v>
                </c:pt>
              </c:strCache>
            </c:strRef>
          </c:cat>
          <c:val>
            <c:numRef>
              <c:f>'Valoración Amenazas'!$N$5:$Q$5</c:f>
              <c:numCache>
                <c:formatCode>General</c:formatCode>
                <c:ptCount val="4"/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9-41D7-B438-F99B81BE8605}"/>
            </c:ext>
          </c:extLst>
        </c:ser>
        <c:ser>
          <c:idx val="1"/>
          <c:order val="1"/>
          <c:tx>
            <c:strRef>
              <c:f>'Valoración Amenazas'!$L$6:$M$6</c:f>
              <c:strCache>
                <c:ptCount val="2"/>
                <c:pt idx="0">
                  <c:v>Origen Industrial [I]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Amenazas'!$N$4:$Q$4</c:f>
              <c:strCache>
                <c:ptCount val="4"/>
                <c:pt idx="0">
                  <c:v>A</c:v>
                </c:pt>
                <c:pt idx="1">
                  <c:v>M</c:v>
                </c:pt>
                <c:pt idx="2">
                  <c:v>B</c:v>
                </c:pt>
                <c:pt idx="3">
                  <c:v>MB</c:v>
                </c:pt>
              </c:strCache>
            </c:strRef>
          </c:cat>
          <c:val>
            <c:numRef>
              <c:f>'Valoración Amenazas'!$N$6:$Q$6</c:f>
              <c:numCache>
                <c:formatCode>General</c:formatCode>
                <c:ptCount val="4"/>
                <c:pt idx="1">
                  <c:v>1</c:v>
                </c:pt>
                <c:pt idx="2">
                  <c:v>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9-41D7-B438-F99B81BE8605}"/>
            </c:ext>
          </c:extLst>
        </c:ser>
        <c:ser>
          <c:idx val="2"/>
          <c:order val="2"/>
          <c:tx>
            <c:strRef>
              <c:f>'Valoración Amenazas'!$L$7:$M$7</c:f>
              <c:strCache>
                <c:ptCount val="2"/>
                <c:pt idx="0">
                  <c:v>Errores y fallos no intencionados [E]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Amenazas'!$N$4:$Q$4</c:f>
              <c:strCache>
                <c:ptCount val="4"/>
                <c:pt idx="0">
                  <c:v>A</c:v>
                </c:pt>
                <c:pt idx="1">
                  <c:v>M</c:v>
                </c:pt>
                <c:pt idx="2">
                  <c:v>B</c:v>
                </c:pt>
                <c:pt idx="3">
                  <c:v>MB</c:v>
                </c:pt>
              </c:strCache>
            </c:strRef>
          </c:cat>
          <c:val>
            <c:numRef>
              <c:f>'Valoración Amenazas'!$N$7:$Q$7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9-41D7-B438-F99B81BE8605}"/>
            </c:ext>
          </c:extLst>
        </c:ser>
        <c:ser>
          <c:idx val="3"/>
          <c:order val="3"/>
          <c:tx>
            <c:strRef>
              <c:f>'Valoración Amenazas'!$L$8:$M$8</c:f>
              <c:strCache>
                <c:ptCount val="2"/>
                <c:pt idx="0">
                  <c:v>Ataques intencionados [A]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'Valoración Amenazas'!$N$4:$Q$4</c:f>
              <c:strCache>
                <c:ptCount val="4"/>
                <c:pt idx="0">
                  <c:v>A</c:v>
                </c:pt>
                <c:pt idx="1">
                  <c:v>M</c:v>
                </c:pt>
                <c:pt idx="2">
                  <c:v>B</c:v>
                </c:pt>
                <c:pt idx="3">
                  <c:v>MB</c:v>
                </c:pt>
              </c:strCache>
            </c:strRef>
          </c:cat>
          <c:val>
            <c:numRef>
              <c:f>'Valoración Amenazas'!$N$8:$Q$8</c:f>
              <c:numCache>
                <c:formatCode>General</c:formatCode>
                <c:ptCount val="4"/>
                <c:pt idx="1">
                  <c:v>1</c:v>
                </c:pt>
                <c:pt idx="2">
                  <c:v>15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9-41D7-B438-F99B81BE8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911208"/>
        <c:axId val="428911536"/>
      </c:barChart>
      <c:catAx>
        <c:axId val="428911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28911536"/>
        <c:crosses val="autoZero"/>
        <c:auto val="1"/>
        <c:lblAlgn val="ctr"/>
        <c:lblOffset val="100"/>
        <c:noMultiLvlLbl val="0"/>
      </c:catAx>
      <c:valAx>
        <c:axId val="42891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28911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'Valor Amenazas Grupo Activos'!$B$2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 Amenazas Grupo Activos'!$A$3:$A$10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comunicación [COM]</c:v>
                </c:pt>
                <c:pt idx="5">
                  <c:v>Equipamiento Auxiliar [AUX]</c:v>
                </c:pt>
                <c:pt idx="6">
                  <c:v>Instalaciones (L)</c:v>
                </c:pt>
                <c:pt idx="7">
                  <c:v>Personal [P]</c:v>
                </c:pt>
              </c:strCache>
            </c:strRef>
          </c:cat>
          <c:val>
            <c:numRef>
              <c:f>'Valor Amenazas Grupo Activos'!$B$3:$B$10</c:f>
              <c:numCache>
                <c:formatCode>0.0</c:formatCode>
                <c:ptCount val="8"/>
                <c:pt idx="0">
                  <c:v>9.5</c:v>
                </c:pt>
                <c:pt idx="1">
                  <c:v>9.5</c:v>
                </c:pt>
                <c:pt idx="2">
                  <c:v>9.5</c:v>
                </c:pt>
                <c:pt idx="3">
                  <c:v>0</c:v>
                </c:pt>
                <c:pt idx="4">
                  <c:v>9.5</c:v>
                </c:pt>
                <c:pt idx="5">
                  <c:v>0</c:v>
                </c:pt>
                <c:pt idx="6">
                  <c:v>9.5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F4-42DF-A56F-276126E0ECBC}"/>
            </c:ext>
          </c:extLst>
        </c:ser>
        <c:ser>
          <c:idx val="1"/>
          <c:order val="1"/>
          <c:tx>
            <c:strRef>
              <c:f>'Valor Amenazas Grupo Activos'!$C$2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 Amenazas Grupo Activos'!$A$3:$A$10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comunicación [COM]</c:v>
                </c:pt>
                <c:pt idx="5">
                  <c:v>Equipamiento Auxiliar [AUX]</c:v>
                </c:pt>
                <c:pt idx="6">
                  <c:v>Instalaciones (L)</c:v>
                </c:pt>
                <c:pt idx="7">
                  <c:v>Personal [P]</c:v>
                </c:pt>
              </c:strCache>
            </c:strRef>
          </c:cat>
          <c:val>
            <c:numRef>
              <c:f>'Valor Amenazas Grupo Activos'!$C$3:$C$10</c:f>
              <c:numCache>
                <c:formatCode>0.0</c:formatCode>
                <c:ptCount val="8"/>
                <c:pt idx="0">
                  <c:v>9.5</c:v>
                </c:pt>
                <c:pt idx="1">
                  <c:v>9.5</c:v>
                </c:pt>
                <c:pt idx="2">
                  <c:v>9.5</c:v>
                </c:pt>
                <c:pt idx="3">
                  <c:v>9.5</c:v>
                </c:pt>
                <c:pt idx="4">
                  <c:v>9.5</c:v>
                </c:pt>
                <c:pt idx="5">
                  <c:v>9.5</c:v>
                </c:pt>
                <c:pt idx="6">
                  <c:v>9.5</c:v>
                </c:pt>
                <c:pt idx="7" formatCode="General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F4-42DF-A56F-276126E0ECBC}"/>
            </c:ext>
          </c:extLst>
        </c:ser>
        <c:ser>
          <c:idx val="2"/>
          <c:order val="2"/>
          <c:tx>
            <c:strRef>
              <c:f>'Valor Amenazas Grupo Activos'!$D$2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'Valor Amenazas Grupo Activos'!$A$3:$A$10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comunicación [COM]</c:v>
                </c:pt>
                <c:pt idx="5">
                  <c:v>Equipamiento Auxiliar [AUX]</c:v>
                </c:pt>
                <c:pt idx="6">
                  <c:v>Instalaciones (L)</c:v>
                </c:pt>
                <c:pt idx="7">
                  <c:v>Personal [P]</c:v>
                </c:pt>
              </c:strCache>
            </c:strRef>
          </c:cat>
          <c:val>
            <c:numRef>
              <c:f>'Valor Amenazas Grupo Activos'!$D$3:$D$10</c:f>
              <c:numCache>
                <c:formatCode>0.0</c:formatCode>
                <c:ptCount val="8"/>
                <c:pt idx="0">
                  <c:v>9.5</c:v>
                </c:pt>
                <c:pt idx="1">
                  <c:v>9.5</c:v>
                </c:pt>
                <c:pt idx="2">
                  <c:v>9.5</c:v>
                </c:pt>
                <c:pt idx="3">
                  <c:v>9.5</c:v>
                </c:pt>
                <c:pt idx="4">
                  <c:v>9.5</c:v>
                </c:pt>
                <c:pt idx="5">
                  <c:v>0</c:v>
                </c:pt>
                <c:pt idx="6">
                  <c:v>9.5</c:v>
                </c:pt>
                <c:pt idx="7" formatCode="General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F4-42DF-A56F-276126E0ECBC}"/>
            </c:ext>
          </c:extLst>
        </c:ser>
        <c:ser>
          <c:idx val="3"/>
          <c:order val="3"/>
          <c:tx>
            <c:strRef>
              <c:f>'Valor Amenazas Grupo Activos'!$E$2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 Amenazas Grupo Activos'!$A$3:$A$10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comunicación [COM]</c:v>
                </c:pt>
                <c:pt idx="5">
                  <c:v>Equipamiento Auxiliar [AUX]</c:v>
                </c:pt>
                <c:pt idx="6">
                  <c:v>Instalaciones (L)</c:v>
                </c:pt>
                <c:pt idx="7">
                  <c:v>Personal [P]</c:v>
                </c:pt>
              </c:strCache>
            </c:strRef>
          </c:cat>
          <c:val>
            <c:numRef>
              <c:f>'Valor Amenazas Grupo Activos'!$E$3:$E$10</c:f>
              <c:numCache>
                <c:formatCode>0.0</c:formatCode>
                <c:ptCount val="8"/>
                <c:pt idx="0">
                  <c:v>9.5</c:v>
                </c:pt>
                <c:pt idx="1">
                  <c:v>9.5</c:v>
                </c:pt>
                <c:pt idx="2">
                  <c:v>9.5</c:v>
                </c:pt>
                <c:pt idx="3">
                  <c:v>9.5</c:v>
                </c:pt>
                <c:pt idx="4">
                  <c:v>9.5</c:v>
                </c:pt>
                <c:pt idx="5">
                  <c:v>9.5</c:v>
                </c:pt>
                <c:pt idx="6">
                  <c:v>9.5</c:v>
                </c:pt>
                <c:pt idx="7" formatCode="General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F4-42DF-A56F-276126E0ECBC}"/>
            </c:ext>
          </c:extLst>
        </c:ser>
        <c:ser>
          <c:idx val="4"/>
          <c:order val="4"/>
          <c:tx>
            <c:strRef>
              <c:f>'Valor Amenazas Grupo Activos'!$F$2</c:f>
              <c:strCache>
                <c:ptCount val="1"/>
                <c:pt idx="0">
                  <c:v>T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'Valor Amenazas Grupo Activos'!$A$3:$A$10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comunicación [COM]</c:v>
                </c:pt>
                <c:pt idx="5">
                  <c:v>Equipamiento Auxiliar [AUX]</c:v>
                </c:pt>
                <c:pt idx="6">
                  <c:v>Instalaciones (L)</c:v>
                </c:pt>
                <c:pt idx="7">
                  <c:v>Personal [P]</c:v>
                </c:pt>
              </c:strCache>
            </c:strRef>
          </c:cat>
          <c:val>
            <c:numRef>
              <c:f>'Valor Amenazas Grupo Activos'!$F$3:$F$10</c:f>
              <c:numCache>
                <c:formatCode>0.0</c:formatCode>
                <c:ptCount val="8"/>
                <c:pt idx="0">
                  <c:v>8</c:v>
                </c:pt>
                <c:pt idx="1">
                  <c:v>8</c:v>
                </c:pt>
                <c:pt idx="2">
                  <c:v>6</c:v>
                </c:pt>
                <c:pt idx="3">
                  <c:v>0</c:v>
                </c:pt>
                <c:pt idx="4">
                  <c:v>6</c:v>
                </c:pt>
                <c:pt idx="5">
                  <c:v>0</c:v>
                </c:pt>
                <c:pt idx="6">
                  <c:v>0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F4-42DF-A56F-276126E0E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326696"/>
        <c:axId val="414331288"/>
      </c:barChart>
      <c:catAx>
        <c:axId val="41432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331288"/>
        <c:crosses val="autoZero"/>
        <c:auto val="1"/>
        <c:lblAlgn val="ctr"/>
        <c:lblOffset val="100"/>
        <c:noMultiLvlLbl val="0"/>
      </c:catAx>
      <c:valAx>
        <c:axId val="414331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326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'Análisis Riesgos'!$S$4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'Análisis Riesgos'!$R$5:$R$12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'Análisis Riesgos'!$S$5:$S$12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54</c:v>
                </c:pt>
                <c:pt idx="4">
                  <c:v>1</c:v>
                </c:pt>
                <c:pt idx="5">
                  <c:v>21</c:v>
                </c:pt>
                <c:pt idx="6">
                  <c:v>0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9-47F8-B4A2-D2A6D10CC7B0}"/>
            </c:ext>
          </c:extLst>
        </c:ser>
        <c:ser>
          <c:idx val="1"/>
          <c:order val="1"/>
          <c:tx>
            <c:strRef>
              <c:f>'Análisis Riesgos'!$T$4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'Análisis Riesgos'!$R$5:$R$12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'Análisis Riesgos'!$T$5:$T$12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21</c:v>
                </c:pt>
                <c:pt idx="6">
                  <c:v>0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F9-47F8-B4A2-D2A6D10CC7B0}"/>
            </c:ext>
          </c:extLst>
        </c:ser>
        <c:ser>
          <c:idx val="2"/>
          <c:order val="2"/>
          <c:tx>
            <c:strRef>
              <c:f>'Análisis Riesgos'!$U$4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'Análisis Riesgos'!$R$5:$R$12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'Análisis Riesgos'!$U$5:$U$12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21</c:v>
                </c:pt>
                <c:pt idx="6">
                  <c:v>0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F9-47F8-B4A2-D2A6D10CC7B0}"/>
            </c:ext>
          </c:extLst>
        </c:ser>
        <c:ser>
          <c:idx val="3"/>
          <c:order val="3"/>
          <c:tx>
            <c:strRef>
              <c:f>'Análisis Riesgos'!$V$4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'Análisis Riesgos'!$R$5:$R$12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'Análisis Riesgos'!$V$5:$V$12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F9-47F8-B4A2-D2A6D10CC7B0}"/>
            </c:ext>
          </c:extLst>
        </c:ser>
        <c:ser>
          <c:idx val="4"/>
          <c:order val="4"/>
          <c:tx>
            <c:strRef>
              <c:f>'Análisis Riesgos'!$W$4</c:f>
              <c:strCache>
                <c:ptCount val="1"/>
                <c:pt idx="0">
                  <c:v>T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'Análisis Riesgos'!$R$5:$R$12</c:f>
              <c:strCache>
                <c:ptCount val="8"/>
                <c:pt idx="0">
                  <c:v>Datos [D]</c:v>
                </c:pt>
                <c:pt idx="1">
                  <c:v>Servicios [S]</c:v>
                </c:pt>
                <c:pt idx="2">
                  <c:v>Software [SW]</c:v>
                </c:pt>
                <c:pt idx="3">
                  <c:v>Hardware[HW]</c:v>
                </c:pt>
                <c:pt idx="4">
                  <c:v>Redes de comunicaciones [COM]</c:v>
                </c:pt>
                <c:pt idx="5">
                  <c:v>Equipamiento Auxiliar [AUX]</c:v>
                </c:pt>
                <c:pt idx="6">
                  <c:v>Instalaciones [L]</c:v>
                </c:pt>
                <c:pt idx="7">
                  <c:v>Personal [P]</c:v>
                </c:pt>
              </c:strCache>
            </c:strRef>
          </c:cat>
          <c:val>
            <c:numRef>
              <c:f>'Análisis Riesgos'!$W$5:$W$12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54</c:v>
                </c:pt>
                <c:pt idx="4">
                  <c:v>1</c:v>
                </c:pt>
                <c:pt idx="5">
                  <c:v>21</c:v>
                </c:pt>
                <c:pt idx="6">
                  <c:v>4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F9-47F8-B4A2-D2A6D10CC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3322096"/>
        <c:axId val="513321768"/>
      </c:barChart>
      <c:catAx>
        <c:axId val="513322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21768"/>
        <c:crosses val="autoZero"/>
        <c:auto val="1"/>
        <c:lblAlgn val="ctr"/>
        <c:lblOffset val="100"/>
        <c:noMultiLvlLbl val="0"/>
      </c:catAx>
      <c:valAx>
        <c:axId val="513321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332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Grado de madurez CMMI ISO 27001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2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796-49EC-A9EE-CA11A8C0472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796-49EC-A9EE-CA11A8C0472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796-49EC-A9EE-CA11A8C0472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796-49EC-A9EE-CA11A8C0472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796-49EC-A9EE-CA11A8C0472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796-49EC-A9EE-CA11A8C04724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96-49EC-A9EE-CA11A8C0472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96-49EC-A9EE-CA11A8C04724}"/>
                </c:ext>
              </c:extLst>
            </c:dLbl>
            <c:dLbl>
              <c:idx val="5"/>
              <c:layout>
                <c:manualLayout>
                  <c:x val="3.4839097425768926E-2"/>
                  <c:y val="6.59574645595429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96-49EC-A9EE-CA11A8C0472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'Grado de madurez CMMI ISO27001'!$I$3:$I$8</c:f>
              <c:strCache>
                <c:ptCount val="6"/>
                <c:pt idx="0">
                  <c:v>L5 - Optimizado</c:v>
                </c:pt>
                <c:pt idx="1">
                  <c:v>L4 - Gestionado</c:v>
                </c:pt>
                <c:pt idx="2">
                  <c:v>L3 - Definido</c:v>
                </c:pt>
                <c:pt idx="3">
                  <c:v>L2 - Repetible</c:v>
                </c:pt>
                <c:pt idx="4">
                  <c:v>L1 - Inicial</c:v>
                </c:pt>
                <c:pt idx="5">
                  <c:v>L0 - No existente</c:v>
                </c:pt>
              </c:strCache>
            </c:strRef>
          </c:cat>
          <c:val>
            <c:numRef>
              <c:f>'Grado de madurez CMMI ISO27001'!$J$3:$J$8</c:f>
              <c:numCache>
                <c:formatCode>0%</c:formatCode>
                <c:ptCount val="6"/>
                <c:pt idx="0">
                  <c:v>0.7142857142857143</c:v>
                </c:pt>
                <c:pt idx="1">
                  <c:v>0.14285714285714285</c:v>
                </c:pt>
                <c:pt idx="2">
                  <c:v>9.5238095238095233E-2</c:v>
                </c:pt>
                <c:pt idx="3">
                  <c:v>0</c:v>
                </c:pt>
                <c:pt idx="4">
                  <c:v>0</c:v>
                </c:pt>
                <c:pt idx="5">
                  <c:v>4.7619047619047616E-2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796-49EC-A9EE-CA11A8C047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Grado de madurez CMMI ISO 27002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8"/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F65-46C0-9FDC-DFE1E4CC31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F65-46C0-9FDC-DFE1E4CC31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F65-46C0-9FDC-DFE1E4CC31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F65-46C0-9FDC-DFE1E4CC31A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F65-46C0-9FDC-DFE1E4CC31A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F65-46C0-9FDC-DFE1E4CC31A3}"/>
              </c:ext>
            </c:extLst>
          </c:dPt>
          <c:dLbls>
            <c:dLbl>
              <c:idx val="0"/>
              <c:layout>
                <c:manualLayout>
                  <c:x val="-0.11353935468622608"/>
                  <c:y val="1.051508432828533E-2"/>
                </c:manualLayout>
              </c:layout>
              <c:tx>
                <c:rich>
                  <a:bodyPr/>
                  <a:lstStyle/>
                  <a:p>
                    <a:fld id="{03FDB38A-A7E2-42FE-85D6-57034144FB6C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65-46C0-9FDC-DFE1E4CC31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8AC1281-DB74-4CFC-AF9E-ACA14FA7CB32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65-46C0-9FDC-DFE1E4CC31A3}"/>
                </c:ext>
              </c:extLst>
            </c:dLbl>
            <c:dLbl>
              <c:idx val="2"/>
              <c:layout>
                <c:manualLayout>
                  <c:x val="9.4716991250100524E-2"/>
                  <c:y val="1.1651879527920746E-2"/>
                </c:manualLayout>
              </c:layout>
              <c:tx>
                <c:rich>
                  <a:bodyPr/>
                  <a:lstStyle/>
                  <a:p>
                    <a:fld id="{3659BD2F-DEDF-4F29-95C7-2B7759B274DF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F65-46C0-9FDC-DFE1E4CC31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F565E4E-D177-467F-9FF6-191941EA7FC2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F65-46C0-9FDC-DFE1E4CC31A3}"/>
                </c:ext>
              </c:extLst>
            </c:dLbl>
            <c:dLbl>
              <c:idx val="4"/>
              <c:layout>
                <c:manualLayout>
                  <c:x val="4.0190443033755303E-2"/>
                  <c:y val="6.3708274407821161E-2"/>
                </c:manualLayout>
              </c:layout>
              <c:tx>
                <c:rich>
                  <a:bodyPr/>
                  <a:lstStyle/>
                  <a:p>
                    <a:fld id="{8AC634F7-F6F4-45C7-9DE3-398AF982513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F65-46C0-9FDC-DFE1E4CC31A3}"/>
                </c:ext>
              </c:extLst>
            </c:dLbl>
            <c:dLbl>
              <c:idx val="5"/>
              <c:layout>
                <c:manualLayout>
                  <c:x val="3.8719620887343681E-2"/>
                  <c:y val="0.13473573038096925"/>
                </c:manualLayout>
              </c:layout>
              <c:tx>
                <c:rich>
                  <a:bodyPr/>
                  <a:lstStyle/>
                  <a:p>
                    <a:fld id="{037C99B2-E6E5-4D30-BC00-6B68393F6815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F65-46C0-9FDC-DFE1E4CC31A3}"/>
                </c:ext>
              </c:extLst>
            </c:dLbl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'Grado de madurez CMMI ISO27002'!$L$2:$L$7</c:f>
              <c:strCache>
                <c:ptCount val="6"/>
                <c:pt idx="0">
                  <c:v>L5 - Optimizado</c:v>
                </c:pt>
                <c:pt idx="1">
                  <c:v>L4 - Gestionado</c:v>
                </c:pt>
                <c:pt idx="2">
                  <c:v>L3 - Definido</c:v>
                </c:pt>
                <c:pt idx="3">
                  <c:v>L2 - Repetible</c:v>
                </c:pt>
                <c:pt idx="4">
                  <c:v>L1 - Inicial</c:v>
                </c:pt>
                <c:pt idx="5">
                  <c:v>L0 - No existente</c:v>
                </c:pt>
              </c:strCache>
            </c:strRef>
          </c:cat>
          <c:val>
            <c:numRef>
              <c:f>'Grado de madurez CMMI ISO27002'!$M$2:$M$7</c:f>
              <c:numCache>
                <c:formatCode>0%</c:formatCode>
                <c:ptCount val="6"/>
                <c:pt idx="0">
                  <c:v>0.48113207547169812</c:v>
                </c:pt>
                <c:pt idx="1">
                  <c:v>0.21698113207547171</c:v>
                </c:pt>
                <c:pt idx="2">
                  <c:v>0.14150943396226415</c:v>
                </c:pt>
                <c:pt idx="3" formatCode="0.00%">
                  <c:v>6.6037735849056603E-2</c:v>
                </c:pt>
                <c:pt idx="4">
                  <c:v>2.8301886792452831E-2</c:v>
                </c:pt>
                <c:pt idx="5">
                  <c:v>6.6037735849056603E-2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F65-46C0-9FDC-DFE1E4CC31A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7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6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392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45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6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13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5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6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8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5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1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0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5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0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7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8.m4a"/><Relationship Id="rId7" Type="http://schemas.openxmlformats.org/officeDocument/2006/relationships/image" Target="../media/image19.emf"/><Relationship Id="rId2" Type="http://schemas.microsoft.com/office/2007/relationships/media" Target="../media/media28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chart" Target="../charts/char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785157"/>
            <a:ext cx="8915399" cy="2262781"/>
          </a:xfrm>
        </p:spPr>
        <p:txBody>
          <a:bodyPr>
            <a:normAutofit/>
          </a:bodyPr>
          <a:lstStyle/>
          <a:p>
            <a:r>
              <a:rPr lang="es-ES" sz="4400" dirty="0"/>
              <a:t>PRESENTACIÓN DEL PROYECTO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42055-32E0-4ADF-B789-4B248B364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3429001"/>
            <a:ext cx="8915399" cy="569794"/>
          </a:xfrm>
        </p:spPr>
        <p:txBody>
          <a:bodyPr/>
          <a:lstStyle/>
          <a:p>
            <a:r>
              <a:rPr lang="es-ES" b="1" dirty="0"/>
              <a:t>PLAN DE IMPLEMENTACIÓN DE LA ISO/IEC 27001:2013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43" y="3968088"/>
            <a:ext cx="3441521" cy="839223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BAAA4985-2178-4686-AC7A-955CE575C7A7}"/>
              </a:ext>
            </a:extLst>
          </p:cNvPr>
          <p:cNvSpPr txBox="1">
            <a:spLocks/>
          </p:cNvSpPr>
          <p:nvPr/>
        </p:nvSpPr>
        <p:spPr>
          <a:xfrm>
            <a:off x="9260872" y="6454981"/>
            <a:ext cx="3107023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Trabajo Fin de Máster (TFM)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D0D6AA49-A2D9-4904-B2BA-7239BCD0B403}"/>
              </a:ext>
            </a:extLst>
          </p:cNvPr>
          <p:cNvSpPr txBox="1">
            <a:spLocks/>
          </p:cNvSpPr>
          <p:nvPr/>
        </p:nvSpPr>
        <p:spPr>
          <a:xfrm>
            <a:off x="1779121" y="6454982"/>
            <a:ext cx="5149574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MARÍA BELÉN RAYO LANZAS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6BFF56-CE81-46AE-9DC1-795B081E71D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04" y="206391"/>
            <a:ext cx="1364615" cy="7378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EFAFB67-38EC-4D58-8607-C3AC12F0C4A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85" y="248301"/>
            <a:ext cx="1121410" cy="69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2CD22B4-128A-40F3-AEC7-D47F8D53A29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11" y="282831"/>
            <a:ext cx="1194435" cy="76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A8D66896-D2C5-4C0F-A93C-7A859B96F414}"/>
              </a:ext>
            </a:extLst>
          </p:cNvPr>
          <p:cNvSpPr txBox="1">
            <a:spLocks/>
          </p:cNvSpPr>
          <p:nvPr/>
        </p:nvSpPr>
        <p:spPr>
          <a:xfrm>
            <a:off x="3933877" y="1089849"/>
            <a:ext cx="5149574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Máster Interuniversitario en Seguridad de las TIC (MISTIC)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5D1D4F6-734F-40E8-BC23-D7ED1D862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8"/>
    </mc:Choice>
    <mc:Fallback>
      <p:transition spd="slow" advTm="1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551411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OBJETIVOS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01EEE99-25C8-4B7C-86C1-BE9CDC0BA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" t="5556" b="14552"/>
          <a:stretch/>
        </p:blipFill>
        <p:spPr>
          <a:xfrm>
            <a:off x="4442746" y="4826511"/>
            <a:ext cx="5204837" cy="16180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3234311" y="853339"/>
            <a:ext cx="8452183" cy="4129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Definir un mapa de riesgos de seguridad de la información.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procesos de negocio y dependencias.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Valorar las necesidades de seguridad y posibles impactos según negocio.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holístico de las amenazas que pueden suceder agrupadas por escenarios.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de riesgo potencial.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Decidir el criterio de aceptación de riesgo.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Definir una serie de proyectos para mitigar el mayor número de riesgos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una auditoría de cumplimiento contra la ISO/IEC 27001 para certificar la minimización del riesgo.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676AB7-A005-4B5F-8DB9-A7D9EE36C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8"/>
    </mc:Choice>
    <mc:Fallback xmlns="">
      <p:transition spd="slow" advTm="5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ENFOQUE, METODOLOGÍA Y ALCANCE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3140184" y="1339226"/>
            <a:ext cx="8452183" cy="507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ALCANCE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	</a:t>
            </a:r>
            <a:r>
              <a:rPr lang="es-ES" sz="16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odelización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activos, sus dependencias, escenarios de riesgos, análisis y valoración de estos, de acuerdo a las normas de referencia ISO/IEC 27001 y 27002.</a:t>
            </a:r>
          </a:p>
          <a:p>
            <a:pPr lvl="1" algn="just">
              <a:lnSpc>
                <a:spcPct val="107000"/>
              </a:lnSpc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incluirán dentro de la definición del proyecto del PDSI: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activos relacionados con el tratamiento e intercambio de la información dentro de los procesos y las líneas de negocio de la compañía.</a:t>
            </a:r>
          </a:p>
          <a:p>
            <a:pPr lvl="2" algn="just">
              <a:lnSpc>
                <a:spcPct val="107000"/>
              </a:lnSpc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procesos a nivel técnico y organizativo relativos al tratamiento e intercambio de la información de la compañía.</a:t>
            </a:r>
          </a:p>
          <a:p>
            <a:pPr lvl="2" algn="just">
              <a:lnSpc>
                <a:spcPct val="107000"/>
              </a:lnSpc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recursos orgánicos e inorgánicos, externos e internos que tienen acceso a algún activo o proceso relativo al tratamiento e intercambio de la información de la compañía.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5C5D28-C680-47D7-AEAF-5793CFDED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4"/>
    </mc:Choice>
    <mc:Fallback xmlns="">
      <p:transition spd="slow" advTm="1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 fontScale="90000"/>
          </a:bodyPr>
          <a:lstStyle/>
          <a:p>
            <a:r>
              <a:rPr lang="es-ES" sz="3600" b="1">
                <a:solidFill>
                  <a:srgbClr val="002060"/>
                </a:solidFill>
              </a:rPr>
              <a:t>ENFOQUE, METODOLOGÍA Y ALCANCE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990058" y="1219386"/>
            <a:ext cx="3830873" cy="534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METODOLOGÍA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27001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marco de trabajo que define como ejecutar un SGSI, con una visión de mejora continua en el tiempo Plan, Do, </a:t>
            </a:r>
            <a:r>
              <a:rPr lang="es-ES" sz="16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16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(PDCA). De estas fases, se obtienen unos objetivos, cuyo cumplimiento permitirá la certificación de la norma.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27002: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guía de buenas prácticas, agrupadas en 14 dominios, para mejorar la seguridad de la información y que sirva como ayuda para alcanzar los objetivos marcados en la 27001.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170EA1E8-1D6C-460C-BCF7-68DE5675FA1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2"/>
          <a:stretch>
            <a:fillRect/>
          </a:stretch>
        </p:blipFill>
        <p:spPr bwMode="auto">
          <a:xfrm>
            <a:off x="7397349" y="2089157"/>
            <a:ext cx="4612681" cy="347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84AA2C-3840-40A7-BD9D-D6CE0496F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2"/>
    </mc:Choice>
    <mc:Fallback xmlns="">
      <p:transition spd="slow" advTm="5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DIFERENCIAL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552131" y="1130292"/>
            <a:ext cx="9108475" cy="11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Estudio del nivel de madurez con el que parte CYBSA sobre cada control de la ISO/IEC 27001:2013 y ISO/IEC 27002:2013 de acuerdo al modelo CMMI.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009DBC-0CBA-498A-A7E7-B8A6148D5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605" y="2413752"/>
            <a:ext cx="7325760" cy="112704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1FD52AC-CDA3-4313-81C6-807DC343F3D1}"/>
              </a:ext>
            </a:extLst>
          </p:cNvPr>
          <p:cNvSpPr/>
          <p:nvPr/>
        </p:nvSpPr>
        <p:spPr>
          <a:xfrm>
            <a:off x="4629877" y="3942789"/>
            <a:ext cx="6935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	No se aplican procesos administrativos en lo absoluto</a:t>
            </a:r>
          </a:p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	Los procesos son a medida y desorganizados</a:t>
            </a:r>
          </a:p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	Los procesos siguen un patrón regular</a:t>
            </a:r>
          </a:p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	Los procesos se documentan y comunican</a:t>
            </a:r>
          </a:p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	Los procesos se monitorizan y se evalúan</a:t>
            </a:r>
          </a:p>
          <a:p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	Las buenas prácticas se siguen y se automatizan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C80513-2883-4F15-97D2-7D82D1EA1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84"/>
    </mc:Choice>
    <mc:Fallback>
      <p:transition spd="slow" advTm="5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DIFERENCIAL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797791" y="868485"/>
            <a:ext cx="9108475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cumplimiento en los dominios de la ISO/IEC 27001:2013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BA0C42-1850-4367-8FF2-9A9AFB701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946" y="4725783"/>
            <a:ext cx="4969730" cy="15286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C22A12-AF33-42B0-A406-D92CA7579E22}"/>
              </a:ext>
            </a:extLst>
          </p:cNvPr>
          <p:cNvPicPr/>
          <p:nvPr/>
        </p:nvPicPr>
        <p:blipFill rotWithShape="1">
          <a:blip r:embed="rId6"/>
          <a:srcRect t="19421" b="2966"/>
          <a:stretch/>
        </p:blipFill>
        <p:spPr bwMode="auto">
          <a:xfrm>
            <a:off x="1507461" y="1602365"/>
            <a:ext cx="7486845" cy="2989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15ED0B-8C7C-483E-92EE-18429F8F32D3}"/>
              </a:ext>
            </a:extLst>
          </p:cNvPr>
          <p:cNvSpPr/>
          <p:nvPr/>
        </p:nvSpPr>
        <p:spPr>
          <a:xfrm>
            <a:off x="1771791" y="4725783"/>
            <a:ext cx="4324209" cy="1722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implantación (considerando como implantados aquellos con valor superior o igual a 3) del </a:t>
            </a:r>
            <a:r>
              <a:rPr lang="es-ES" sz="1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0%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madurez media de todos los dominios es de un </a:t>
            </a:r>
            <a:r>
              <a:rPr lang="es-ES" sz="1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9%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B61037-EB41-436E-9691-358EDF742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9"/>
    </mc:Choice>
    <mc:Fallback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DIFERENCIAL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1713930" y="838124"/>
            <a:ext cx="9108475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cumplimiento en los dominios de la ISO/IEC 27002:2013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89884B7-8EAB-4AA9-A903-81C2DF09B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888" y="1506082"/>
            <a:ext cx="8153275" cy="45807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1FED37-DD48-443E-BE36-1350C6B502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48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18"/>
    </mc:Choice>
    <mc:Fallback>
      <p:transition spd="slow" advTm="1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DIFERENCIAL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1713930" y="838124"/>
            <a:ext cx="9108475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cumplimiento en los dominios de la ISO/IEC 27002:2013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7084A3-A226-4E6F-AA45-7CF91BA8724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552700" y="1506082"/>
            <a:ext cx="7086600" cy="345082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EFC1EE1-9DEE-4E2B-ADD5-093D9899F2F5}"/>
              </a:ext>
            </a:extLst>
          </p:cNvPr>
          <p:cNvSpPr/>
          <p:nvPr/>
        </p:nvSpPr>
        <p:spPr>
          <a:xfrm>
            <a:off x="7477195" y="4698487"/>
            <a:ext cx="4324209" cy="1722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implantación (considerando como implantados aquellos con valor superior o igual a 3) del </a:t>
            </a:r>
            <a:r>
              <a:rPr lang="es-ES" sz="1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22%. 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madurez media de todos los dominios es de un </a:t>
            </a:r>
            <a:r>
              <a:rPr lang="es-ES" sz="1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25%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5E2F91-473D-45A4-97CF-8C6E7CC5BE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15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6"/>
    </mc:Choice>
    <mc:Fallback>
      <p:transition spd="slow" advTm="1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SISTEMA DE GESTIÓN DOCUMENTAL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8" name="Rombo 7">
            <a:extLst>
              <a:ext uri="{FF2B5EF4-FFF2-40B4-BE49-F238E27FC236}">
                <a16:creationId xmlns:a16="http://schemas.microsoft.com/office/drawing/2014/main" id="{3D6AA3D0-4678-442E-8059-331DD5649C66}"/>
              </a:ext>
            </a:extLst>
          </p:cNvPr>
          <p:cNvSpPr/>
          <p:nvPr/>
        </p:nvSpPr>
        <p:spPr>
          <a:xfrm>
            <a:off x="3475800" y="224010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D92D09C-EBE0-4074-9E5F-6C38B9641059}"/>
              </a:ext>
            </a:extLst>
          </p:cNvPr>
          <p:cNvSpPr/>
          <p:nvPr/>
        </p:nvSpPr>
        <p:spPr>
          <a:xfrm>
            <a:off x="4162828" y="2232200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Política de seguridad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94BA6DEA-A121-4DFB-A119-45BC03A15EF4}"/>
              </a:ext>
            </a:extLst>
          </p:cNvPr>
          <p:cNvSpPr/>
          <p:nvPr/>
        </p:nvSpPr>
        <p:spPr>
          <a:xfrm>
            <a:off x="3440139" y="3022010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2CD9BD8-F79F-412C-ABF5-584764050134}"/>
              </a:ext>
            </a:extLst>
          </p:cNvPr>
          <p:cNvSpPr/>
          <p:nvPr/>
        </p:nvSpPr>
        <p:spPr>
          <a:xfrm>
            <a:off x="4162828" y="3022010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Gestión de indicadores</a:t>
            </a:r>
          </a:p>
        </p:txBody>
      </p:sp>
      <p:sp>
        <p:nvSpPr>
          <p:cNvPr id="13" name="Rombo 12">
            <a:extLst>
              <a:ext uri="{FF2B5EF4-FFF2-40B4-BE49-F238E27FC236}">
                <a16:creationId xmlns:a16="http://schemas.microsoft.com/office/drawing/2014/main" id="{4D9A3B65-6EC9-4AFA-B0E6-21C2E0C70D8B}"/>
              </a:ext>
            </a:extLst>
          </p:cNvPr>
          <p:cNvSpPr/>
          <p:nvPr/>
        </p:nvSpPr>
        <p:spPr>
          <a:xfrm>
            <a:off x="3440139" y="3422279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CF28A1E6-EABF-4F69-8DB5-1B39404B53C5}"/>
              </a:ext>
            </a:extLst>
          </p:cNvPr>
          <p:cNvSpPr/>
          <p:nvPr/>
        </p:nvSpPr>
        <p:spPr>
          <a:xfrm>
            <a:off x="4162828" y="3422279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Procedimiento de revisión por dirección</a:t>
            </a:r>
          </a:p>
        </p:txBody>
      </p:sp>
      <p:sp>
        <p:nvSpPr>
          <p:cNvPr id="15" name="Rombo 14">
            <a:extLst>
              <a:ext uri="{FF2B5EF4-FFF2-40B4-BE49-F238E27FC236}">
                <a16:creationId xmlns:a16="http://schemas.microsoft.com/office/drawing/2014/main" id="{601960A6-3051-4120-B7A5-A5D61B1887F6}"/>
              </a:ext>
            </a:extLst>
          </p:cNvPr>
          <p:cNvSpPr/>
          <p:nvPr/>
        </p:nvSpPr>
        <p:spPr>
          <a:xfrm>
            <a:off x="3440139" y="3821297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16C3D55-2940-4FB4-AA32-EED03FBB224D}"/>
              </a:ext>
            </a:extLst>
          </p:cNvPr>
          <p:cNvSpPr/>
          <p:nvPr/>
        </p:nvSpPr>
        <p:spPr>
          <a:xfrm>
            <a:off x="4162828" y="3821297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Gestión de roles y responsabilidades</a:t>
            </a:r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82A3FE43-F53C-4BE6-B60A-B61249BFEC9D}"/>
              </a:ext>
            </a:extLst>
          </p:cNvPr>
          <p:cNvSpPr/>
          <p:nvPr/>
        </p:nvSpPr>
        <p:spPr>
          <a:xfrm>
            <a:off x="3440139" y="4207227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C6D295C-5422-45CC-85DE-A067270680D3}"/>
              </a:ext>
            </a:extLst>
          </p:cNvPr>
          <p:cNvSpPr/>
          <p:nvPr/>
        </p:nvSpPr>
        <p:spPr>
          <a:xfrm>
            <a:off x="4162828" y="4207227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Metodología de análisis de riesgos</a:t>
            </a:r>
          </a:p>
        </p:txBody>
      </p:sp>
      <p:sp>
        <p:nvSpPr>
          <p:cNvPr id="19" name="Rombo 18">
            <a:extLst>
              <a:ext uri="{FF2B5EF4-FFF2-40B4-BE49-F238E27FC236}">
                <a16:creationId xmlns:a16="http://schemas.microsoft.com/office/drawing/2014/main" id="{BB3341CF-7480-4E1D-BF1E-DD5300463A21}"/>
              </a:ext>
            </a:extLst>
          </p:cNvPr>
          <p:cNvSpPr/>
          <p:nvPr/>
        </p:nvSpPr>
        <p:spPr>
          <a:xfrm>
            <a:off x="3440139" y="462183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5E7D7065-96FF-4701-8D55-65FDD5F6B751}"/>
              </a:ext>
            </a:extLst>
          </p:cNvPr>
          <p:cNvSpPr/>
          <p:nvPr/>
        </p:nvSpPr>
        <p:spPr>
          <a:xfrm>
            <a:off x="4162828" y="4621834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Declaración de aplicabilidad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B05EA7E-20A1-4721-AA67-114B8D7D9999}"/>
              </a:ext>
            </a:extLst>
          </p:cNvPr>
          <p:cNvSpPr/>
          <p:nvPr/>
        </p:nvSpPr>
        <p:spPr>
          <a:xfrm>
            <a:off x="4162828" y="2633222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Procedimiento de auditorías internas</a:t>
            </a:r>
          </a:p>
        </p:txBody>
      </p:sp>
      <p:sp>
        <p:nvSpPr>
          <p:cNvPr id="22" name="Rombo 21">
            <a:extLst>
              <a:ext uri="{FF2B5EF4-FFF2-40B4-BE49-F238E27FC236}">
                <a16:creationId xmlns:a16="http://schemas.microsoft.com/office/drawing/2014/main" id="{FB1F3993-80C8-4DC8-B834-F4D43922B67B}"/>
              </a:ext>
            </a:extLst>
          </p:cNvPr>
          <p:cNvSpPr/>
          <p:nvPr/>
        </p:nvSpPr>
        <p:spPr>
          <a:xfrm>
            <a:off x="3441491" y="261553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523668-6DDD-465B-8D50-ACE11884E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5"/>
    </mc:Choice>
    <mc:Fallback>
      <p:transition spd="slow" advTm="2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731531" y="1983881"/>
            <a:ext cx="9108475" cy="3234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Metodología MAGERIT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Identificación de los activos de CYBSA y su valor asociado.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Identificación de amenazas y vulnerabilidades cuya explotación puede permitir materializarlas.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Gestión del riesgo en función del impacto potencial que supondría la materialización de las amenazas en los activos identificados.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Calcular el nivel de riesgo aceptable y el riesgo residual.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81E8B1-268D-4FAF-A695-B9E57B6F8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4"/>
    </mc:Choice>
    <mc:Fallback xmlns="">
      <p:transition spd="slow" advTm="5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426730" y="883171"/>
            <a:ext cx="9108475" cy="6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INVENTARIO DE ACTIVOS. CLASIFICACIÓN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C7E7136-507B-42C8-9146-908495A1F6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739022"/>
              </p:ext>
            </p:extLst>
          </p:nvPr>
        </p:nvGraphicFramePr>
        <p:xfrm>
          <a:off x="2623930" y="1969552"/>
          <a:ext cx="8428383" cy="400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2083FFB5-552E-4E15-9B77-468F1B4BEB6D}"/>
              </a:ext>
            </a:extLst>
          </p:cNvPr>
          <p:cNvSpPr/>
          <p:nvPr/>
        </p:nvSpPr>
        <p:spPr>
          <a:xfrm>
            <a:off x="9452811" y="5191942"/>
            <a:ext cx="3534520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165 Activos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Categorías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CD1442-6AA8-4D3D-B21F-2B2D9C97A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0"/>
    </mc:Choice>
    <mc:Fallback xmlns="">
      <p:transition spd="slow" advTm="1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2622883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CONTENIDO</a:t>
            </a:r>
            <a:r>
              <a:rPr lang="es-ES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3" name="Rombo 2">
            <a:extLst>
              <a:ext uri="{FF2B5EF4-FFF2-40B4-BE49-F238E27FC236}">
                <a16:creationId xmlns:a16="http://schemas.microsoft.com/office/drawing/2014/main" id="{62DEBD1A-33E2-41CC-83FD-A5A834756B77}"/>
              </a:ext>
            </a:extLst>
          </p:cNvPr>
          <p:cNvSpPr/>
          <p:nvPr/>
        </p:nvSpPr>
        <p:spPr>
          <a:xfrm>
            <a:off x="3555313" y="1431721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B0385B4-3EA0-4932-866E-2D9C347E94FD}"/>
              </a:ext>
            </a:extLst>
          </p:cNvPr>
          <p:cNvSpPr/>
          <p:nvPr/>
        </p:nvSpPr>
        <p:spPr>
          <a:xfrm>
            <a:off x="4242341" y="1423817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8" name="Rombo 7">
            <a:extLst>
              <a:ext uri="{FF2B5EF4-FFF2-40B4-BE49-F238E27FC236}">
                <a16:creationId xmlns:a16="http://schemas.microsoft.com/office/drawing/2014/main" id="{5FF6CF4F-C71D-447A-8FD2-5ACB205B2A51}"/>
              </a:ext>
            </a:extLst>
          </p:cNvPr>
          <p:cNvSpPr/>
          <p:nvPr/>
        </p:nvSpPr>
        <p:spPr>
          <a:xfrm>
            <a:off x="3519652" y="2213627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B01D502-F634-4893-9007-EB2F70981500}"/>
              </a:ext>
            </a:extLst>
          </p:cNvPr>
          <p:cNvSpPr/>
          <p:nvPr/>
        </p:nvSpPr>
        <p:spPr>
          <a:xfrm>
            <a:off x="4242341" y="2213627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Contexto de la organización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E0798B5D-6900-4F10-9267-C3D4CC6A8BE2}"/>
              </a:ext>
            </a:extLst>
          </p:cNvPr>
          <p:cNvSpPr/>
          <p:nvPr/>
        </p:nvSpPr>
        <p:spPr>
          <a:xfrm>
            <a:off x="3519652" y="2613896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6A1236D-F8AD-4C2A-9A1B-F9B330EA5ED4}"/>
              </a:ext>
            </a:extLst>
          </p:cNvPr>
          <p:cNvSpPr/>
          <p:nvPr/>
        </p:nvSpPr>
        <p:spPr>
          <a:xfrm>
            <a:off x="4242341" y="2613896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Objetivos y motivación</a:t>
            </a:r>
          </a:p>
        </p:txBody>
      </p:sp>
      <p:sp>
        <p:nvSpPr>
          <p:cNvPr id="12" name="Rombo 11">
            <a:extLst>
              <a:ext uri="{FF2B5EF4-FFF2-40B4-BE49-F238E27FC236}">
                <a16:creationId xmlns:a16="http://schemas.microsoft.com/office/drawing/2014/main" id="{7E338822-A10C-4BBF-B957-96F414C7DF07}"/>
              </a:ext>
            </a:extLst>
          </p:cNvPr>
          <p:cNvSpPr/>
          <p:nvPr/>
        </p:nvSpPr>
        <p:spPr>
          <a:xfrm>
            <a:off x="3519652" y="301291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3956BA4-8AC2-462E-AC11-78DFD549CA5B}"/>
              </a:ext>
            </a:extLst>
          </p:cNvPr>
          <p:cNvSpPr/>
          <p:nvPr/>
        </p:nvSpPr>
        <p:spPr>
          <a:xfrm>
            <a:off x="4242341" y="3012914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Enfoque, metodología y alcance del proyecto</a:t>
            </a:r>
          </a:p>
        </p:txBody>
      </p:sp>
      <p:sp>
        <p:nvSpPr>
          <p:cNvPr id="14" name="Rombo 13">
            <a:extLst>
              <a:ext uri="{FF2B5EF4-FFF2-40B4-BE49-F238E27FC236}">
                <a16:creationId xmlns:a16="http://schemas.microsoft.com/office/drawing/2014/main" id="{1E79B935-A9E2-4C7C-9B11-63FD35917760}"/>
              </a:ext>
            </a:extLst>
          </p:cNvPr>
          <p:cNvSpPr/>
          <p:nvPr/>
        </p:nvSpPr>
        <p:spPr>
          <a:xfrm>
            <a:off x="3519652" y="339884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C883AA5-4F1E-442C-9BF3-EBCC79AE3BF8}"/>
              </a:ext>
            </a:extLst>
          </p:cNvPr>
          <p:cNvSpPr/>
          <p:nvPr/>
        </p:nvSpPr>
        <p:spPr>
          <a:xfrm>
            <a:off x="4242341" y="3398844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Análisis diferencial</a:t>
            </a:r>
          </a:p>
        </p:txBody>
      </p:sp>
      <p:sp>
        <p:nvSpPr>
          <p:cNvPr id="16" name="Rombo 15">
            <a:extLst>
              <a:ext uri="{FF2B5EF4-FFF2-40B4-BE49-F238E27FC236}">
                <a16:creationId xmlns:a16="http://schemas.microsoft.com/office/drawing/2014/main" id="{B0B23A80-6BE1-4049-8CBC-E4E1BEB4EDD9}"/>
              </a:ext>
            </a:extLst>
          </p:cNvPr>
          <p:cNvSpPr/>
          <p:nvPr/>
        </p:nvSpPr>
        <p:spPr>
          <a:xfrm>
            <a:off x="3519652" y="3813451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A263192-13E9-4E0F-B47F-49010ADF7C52}"/>
              </a:ext>
            </a:extLst>
          </p:cNvPr>
          <p:cNvSpPr/>
          <p:nvPr/>
        </p:nvSpPr>
        <p:spPr>
          <a:xfrm>
            <a:off x="4242341" y="3813451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Sistema de gestión documental</a:t>
            </a:r>
          </a:p>
        </p:txBody>
      </p:sp>
      <p:sp>
        <p:nvSpPr>
          <p:cNvPr id="18" name="Rombo 17">
            <a:extLst>
              <a:ext uri="{FF2B5EF4-FFF2-40B4-BE49-F238E27FC236}">
                <a16:creationId xmlns:a16="http://schemas.microsoft.com/office/drawing/2014/main" id="{933B0167-68A4-4858-8620-876A3EBB49F5}"/>
              </a:ext>
            </a:extLst>
          </p:cNvPr>
          <p:cNvSpPr/>
          <p:nvPr/>
        </p:nvSpPr>
        <p:spPr>
          <a:xfrm>
            <a:off x="3519652" y="4226226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2339787-0D51-4FD3-8152-C2ED1FB9CFA8}"/>
              </a:ext>
            </a:extLst>
          </p:cNvPr>
          <p:cNvSpPr/>
          <p:nvPr/>
        </p:nvSpPr>
        <p:spPr>
          <a:xfrm>
            <a:off x="4242341" y="4226226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Análisis de riesgos</a:t>
            </a:r>
          </a:p>
        </p:txBody>
      </p:sp>
      <p:sp>
        <p:nvSpPr>
          <p:cNvPr id="20" name="Rombo 19">
            <a:extLst>
              <a:ext uri="{FF2B5EF4-FFF2-40B4-BE49-F238E27FC236}">
                <a16:creationId xmlns:a16="http://schemas.microsoft.com/office/drawing/2014/main" id="{4DF85554-6B1B-4066-BB31-685751CE7006}"/>
              </a:ext>
            </a:extLst>
          </p:cNvPr>
          <p:cNvSpPr/>
          <p:nvPr/>
        </p:nvSpPr>
        <p:spPr>
          <a:xfrm>
            <a:off x="3519652" y="4621492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E31C610-4167-4EA0-A5FA-4CDA397371EB}"/>
              </a:ext>
            </a:extLst>
          </p:cNvPr>
          <p:cNvSpPr/>
          <p:nvPr/>
        </p:nvSpPr>
        <p:spPr>
          <a:xfrm>
            <a:off x="4242341" y="4621492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Propuesta de proyectos</a:t>
            </a:r>
          </a:p>
        </p:txBody>
      </p:sp>
      <p:sp>
        <p:nvSpPr>
          <p:cNvPr id="23" name="Rombo 22">
            <a:extLst>
              <a:ext uri="{FF2B5EF4-FFF2-40B4-BE49-F238E27FC236}">
                <a16:creationId xmlns:a16="http://schemas.microsoft.com/office/drawing/2014/main" id="{05133DC7-7D8C-4E7F-BD86-142448A7281E}"/>
              </a:ext>
            </a:extLst>
          </p:cNvPr>
          <p:cNvSpPr/>
          <p:nvPr/>
        </p:nvSpPr>
        <p:spPr>
          <a:xfrm>
            <a:off x="3519652" y="5016758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4D571E2-54BB-4809-9B87-CBF38F996D5D}"/>
              </a:ext>
            </a:extLst>
          </p:cNvPr>
          <p:cNvSpPr/>
          <p:nvPr/>
        </p:nvSpPr>
        <p:spPr>
          <a:xfrm>
            <a:off x="4242341" y="5016758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Auditoría de cumplimiento</a:t>
            </a:r>
          </a:p>
        </p:txBody>
      </p:sp>
      <p:sp>
        <p:nvSpPr>
          <p:cNvPr id="25" name="Rombo 24">
            <a:extLst>
              <a:ext uri="{FF2B5EF4-FFF2-40B4-BE49-F238E27FC236}">
                <a16:creationId xmlns:a16="http://schemas.microsoft.com/office/drawing/2014/main" id="{3E3706C2-AEFE-47D9-B633-54A90E66B1C8}"/>
              </a:ext>
            </a:extLst>
          </p:cNvPr>
          <p:cNvSpPr/>
          <p:nvPr/>
        </p:nvSpPr>
        <p:spPr>
          <a:xfrm>
            <a:off x="3519653" y="5412024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E620502E-4473-4592-87E0-13FD415F6028}"/>
              </a:ext>
            </a:extLst>
          </p:cNvPr>
          <p:cNvSpPr/>
          <p:nvPr/>
        </p:nvSpPr>
        <p:spPr>
          <a:xfrm>
            <a:off x="4242341" y="5412024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Resultados y conclusiones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FAF6030-C6CF-4119-A864-09C3D25D44BE}"/>
              </a:ext>
            </a:extLst>
          </p:cNvPr>
          <p:cNvSpPr/>
          <p:nvPr/>
        </p:nvSpPr>
        <p:spPr>
          <a:xfrm>
            <a:off x="4242341" y="1824839"/>
            <a:ext cx="6237027" cy="357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Fases del proyecto</a:t>
            </a:r>
          </a:p>
        </p:txBody>
      </p:sp>
      <p:sp>
        <p:nvSpPr>
          <p:cNvPr id="28" name="Rombo 27">
            <a:extLst>
              <a:ext uri="{FF2B5EF4-FFF2-40B4-BE49-F238E27FC236}">
                <a16:creationId xmlns:a16="http://schemas.microsoft.com/office/drawing/2014/main" id="{FEA0895D-C33F-40CB-A32E-4150FEE7D221}"/>
              </a:ext>
            </a:extLst>
          </p:cNvPr>
          <p:cNvSpPr/>
          <p:nvPr/>
        </p:nvSpPr>
        <p:spPr>
          <a:xfrm>
            <a:off x="3521004" y="1807151"/>
            <a:ext cx="383607" cy="35725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3857E533-052A-4A27-A469-5E27E972F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1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7"/>
    </mc:Choice>
    <mc:Fallback>
      <p:transition spd="slow" advTm="21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426730" y="883171"/>
            <a:ext cx="9108475" cy="300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INVENTARIO DE ACTIVOS. VALORACIÓN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valor de uso: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pérdidas que supone a CYBSA en su actividad de negocio durante el tiempo que no puede utilizar dicho activo.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valor de configuración: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el tiempo que se necesita desde que se adquiere el nuevo activo hasta que se configura para realizar su función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valor de sustitución: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la capacidad que tiene CYBSA para sustituir el activo en caso de anomalía en la función habitual que desarrolla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E57A96-3086-4D39-96A4-EDC831A0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379" y="3752119"/>
            <a:ext cx="6768026" cy="22227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82F541-46E4-4EE9-BA42-65E1FC771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1"/>
    </mc:Choice>
    <mc:Fallback xmlns="">
      <p:transition spd="slow" advTm="3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426730" y="883171"/>
            <a:ext cx="910847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INVENTARIO DE ACTIVOS. VALORACIÓN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6013BA2-C18D-46B1-85C5-345430D568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1395"/>
              </p:ext>
            </p:extLst>
          </p:nvPr>
        </p:nvGraphicFramePr>
        <p:xfrm>
          <a:off x="3039070" y="1674250"/>
          <a:ext cx="8011652" cy="471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111F23-70CD-4FA6-B0EA-FD5BE42A2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1"/>
    </mc:Choice>
    <mc:Fallback xmlns="">
      <p:transition spd="slow" advTm="2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426730" y="883171"/>
            <a:ext cx="9108475" cy="240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INVENTARIO DE ACTIVOS. VALORACIÓN DIMENSIONES DE SEGURIDAD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Autenticidad [A] 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Confidencialidad [C]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Integridad [I]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Disponibilidad [D]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Trazabilidad [T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6DCF69-5CD9-4F3A-B2C8-64E77A8E0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480" y="3730073"/>
            <a:ext cx="6638925" cy="24193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C3751E-0076-404C-AAD9-A2A0C038D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7"/>
    </mc:Choice>
    <mc:Fallback xmlns="">
      <p:transition spd="slow" advTm="2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426730" y="883171"/>
            <a:ext cx="9447218" cy="89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INVENTARIO DE ACTIVOS. VALORACIÓN MEDIA DIMENSIONES DE SEGURIDAD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7FAA9FF-95E2-442D-86F8-B2EE800597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410045"/>
              </p:ext>
            </p:extLst>
          </p:nvPr>
        </p:nvGraphicFramePr>
        <p:xfrm>
          <a:off x="1590261" y="1469715"/>
          <a:ext cx="10601739" cy="4735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D2EFDF-D068-445D-990B-4021C7D4A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2"/>
    </mc:Choice>
    <mc:Fallback xmlns="">
      <p:transition spd="slow" advTm="1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002274" y="943441"/>
            <a:ext cx="9108475" cy="240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DE AMENAZAS. CLASIFICACIÓN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Desastres Naturales [N]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origen Industrial [I]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Errores y fallos no intencionados [E]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Ataques Intencionados [A]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926F2EF-C7FD-42AF-AB58-8EC8378075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516770"/>
              </p:ext>
            </p:extLst>
          </p:nvPr>
        </p:nvGraphicFramePr>
        <p:xfrm>
          <a:off x="3589235" y="3352306"/>
          <a:ext cx="5934551" cy="314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9A7C7121-1DFB-4A45-A9C6-3E5035476C2F}"/>
              </a:ext>
            </a:extLst>
          </p:cNvPr>
          <p:cNvSpPr/>
          <p:nvPr/>
        </p:nvSpPr>
        <p:spPr>
          <a:xfrm>
            <a:off x="9661541" y="5702832"/>
            <a:ext cx="3534520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 Amenazas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Categorías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7A22C2-BB4F-4F66-B3C0-8E9CA8B43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5"/>
    </mc:Choice>
    <mc:Fallback xmlns="">
      <p:transition spd="slow" advTm="1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002274" y="943441"/>
            <a:ext cx="9108475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DE AMENAZAS. VALORACIÓN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66D0EB-5C46-4EB8-A173-B0F97BE65BEE}"/>
              </a:ext>
            </a:extLst>
          </p:cNvPr>
          <p:cNvSpPr/>
          <p:nvPr/>
        </p:nvSpPr>
        <p:spPr>
          <a:xfrm>
            <a:off x="3131957" y="1676864"/>
            <a:ext cx="2702248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FRECUENCIA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5034E10-2C18-4A03-9CA9-626E696AC51D}"/>
              </a:ext>
            </a:extLst>
          </p:cNvPr>
          <p:cNvSpPr/>
          <p:nvPr/>
        </p:nvSpPr>
        <p:spPr>
          <a:xfrm>
            <a:off x="3259858" y="3962019"/>
            <a:ext cx="5698612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EN LAS DIMENSIONES ACIDT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A95671-F2A4-4C74-A3F8-184DBF459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125" y="2301547"/>
            <a:ext cx="5314950" cy="15906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99480C-1A54-4334-92CE-34CDF108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717612"/>
            <a:ext cx="3305175" cy="16287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908FB9-64C8-4FB8-AF70-1BB20AB81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6"/>
    </mc:Choice>
    <mc:Fallback xmlns="">
      <p:transition spd="slow" advTm="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1047519" y="943441"/>
            <a:ext cx="10879438" cy="89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DE AMENAZAS. FRECUENCIA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A4F2318-32C2-4C13-A746-7B680E13E2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669861"/>
              </p:ext>
            </p:extLst>
          </p:nvPr>
        </p:nvGraphicFramePr>
        <p:xfrm>
          <a:off x="3043237" y="1802605"/>
          <a:ext cx="8202518" cy="4502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6182E9-DE6B-42B8-96CC-803161701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"/>
    </mc:Choice>
    <mc:Fallback xmlns="">
      <p:transition spd="slow" advTm="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1047519" y="943441"/>
            <a:ext cx="10879438" cy="89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DE AMENAZAS. VALOR ABSOLUTO DEL IMPACTO AMENAZAS POR GRUPOS DE ACTIVOS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D14CFF6-472D-405C-B999-D4908F9C9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329467"/>
              </p:ext>
            </p:extLst>
          </p:nvPr>
        </p:nvGraphicFramePr>
        <p:xfrm>
          <a:off x="3173688" y="1837597"/>
          <a:ext cx="7825019" cy="4322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49CC23-DA83-4EF4-B3F9-D06D0EEDE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7"/>
    </mc:Choice>
    <mc:Fallback xmlns="">
      <p:transition spd="slow" advTm="21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002274" y="943441"/>
            <a:ext cx="9108475" cy="300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POTENCIAL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denomina impacto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la medida del daño sobre el activo derivado de la materialización de una amenaza</a:t>
            </a:r>
          </a:p>
          <a:p>
            <a:pPr lvl="2" algn="just">
              <a:lnSpc>
                <a:spcPct val="107000"/>
              </a:lnSpc>
            </a:pPr>
            <a:endParaRPr lang="es-E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potencial =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 económico del activo x Valor del impacto de la amenaza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A92CFFF1-65E7-4471-AE7D-B5E240CA9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094435"/>
              </p:ext>
            </p:extLst>
          </p:nvPr>
        </p:nvGraphicFramePr>
        <p:xfrm>
          <a:off x="2938298" y="3548270"/>
          <a:ext cx="8317987" cy="262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Worksheet" r:id="rId6" imgW="8172602" imgH="2581341" progId="Excel.Sheet.12">
                  <p:embed/>
                </p:oleObj>
              </mc:Choice>
              <mc:Fallback>
                <p:oleObj name="Worksheet" r:id="rId6" imgW="8172602" imgH="25813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38298" y="3548270"/>
                        <a:ext cx="8317987" cy="2627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DC5F8D-A65B-4AB6-9F82-6E2091CD6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7"/>
    </mc:Choice>
    <mc:Fallback>
      <p:transition spd="slow" advTm="2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002428" y="834111"/>
            <a:ext cx="10189726" cy="240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RIESGO ACEPTABLE Y RIESGO RESIDUAL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define un límite a partir del cual se pueda decidir si asumir un riesgo o por el contrario no asumirlo y aplicar controles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riesgo =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Impacto potencial x frecuencia de la amenaza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dirección de CYBSA decide que el nivel de riesgo aceptable sea a partir de 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MEDIO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07000"/>
              </a:lnSpc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474292-30B3-42A8-8DC0-77514811E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122" y="3778940"/>
            <a:ext cx="7315200" cy="19240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37A7F7-2A42-4025-8C14-5D653DCAC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5"/>
    </mc:Choice>
    <mc:Fallback>
      <p:transition spd="slow" advTm="3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3300661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INTRODUCCIÓN</a:t>
            </a:r>
            <a:r>
              <a:rPr lang="es-ES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847BD0A7-4FE8-407B-94AD-E6578FE7CDFC}"/>
              </a:ext>
            </a:extLst>
          </p:cNvPr>
          <p:cNvSpPr/>
          <p:nvPr/>
        </p:nvSpPr>
        <p:spPr>
          <a:xfrm>
            <a:off x="5883443" y="2153340"/>
            <a:ext cx="5898490" cy="175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Conjunto de políticas y procedimientos que normalizan la gestión de la seguridad de la información de toda una organización o de uno o varios de sus procesos de negocio.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3FFC55-5DC9-4E38-8C91-B0159AECBA3B}"/>
              </a:ext>
            </a:extLst>
          </p:cNvPr>
          <p:cNvSpPr/>
          <p:nvPr/>
        </p:nvSpPr>
        <p:spPr>
          <a:xfrm>
            <a:off x="5883443" y="4104874"/>
            <a:ext cx="6096000" cy="7318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 desarrollado con el objetivo de establecer una serie de criterios que actúen como base para la implementación de un SGSI.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0497072-42EF-4525-ADE1-423C91BF19FA}"/>
              </a:ext>
            </a:extLst>
          </p:cNvPr>
          <p:cNvGrpSpPr/>
          <p:nvPr/>
        </p:nvGrpSpPr>
        <p:grpSpPr>
          <a:xfrm>
            <a:off x="3168812" y="1025133"/>
            <a:ext cx="6498055" cy="1493256"/>
            <a:chOff x="3000880" y="1335855"/>
            <a:chExt cx="6498055" cy="1493256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2005AFD0-D230-4EAC-8DD5-E11C216F4F68}"/>
                </a:ext>
              </a:extLst>
            </p:cNvPr>
            <p:cNvSpPr/>
            <p:nvPr/>
          </p:nvSpPr>
          <p:spPr>
            <a:xfrm>
              <a:off x="3000880" y="1335855"/>
              <a:ext cx="6498055" cy="96789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069211CD-E775-4C88-8A13-73F7F14BBCF6}"/>
                </a:ext>
              </a:extLst>
            </p:cNvPr>
            <p:cNvSpPr/>
            <p:nvPr/>
          </p:nvSpPr>
          <p:spPr>
            <a:xfrm>
              <a:off x="3175837" y="1663151"/>
              <a:ext cx="6226341" cy="116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ES" sz="16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Sistema de Gestión de la Seguridad de la Información (SGSI)</a:t>
              </a: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200150" lvl="2" indent="-285750" algn="just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09CF12A-20EE-4ABC-AEAE-A4E404D9F649}"/>
              </a:ext>
            </a:extLst>
          </p:cNvPr>
          <p:cNvGrpSpPr/>
          <p:nvPr/>
        </p:nvGrpSpPr>
        <p:grpSpPr>
          <a:xfrm>
            <a:off x="3168811" y="3016189"/>
            <a:ext cx="6498055" cy="1493256"/>
            <a:chOff x="3000880" y="1335855"/>
            <a:chExt cx="6498055" cy="1493256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4F6B8A66-A3DA-4C29-8089-7B09A9C29103}"/>
                </a:ext>
              </a:extLst>
            </p:cNvPr>
            <p:cNvSpPr/>
            <p:nvPr/>
          </p:nvSpPr>
          <p:spPr>
            <a:xfrm>
              <a:off x="3000880" y="1335855"/>
              <a:ext cx="6498055" cy="967892"/>
            </a:xfrm>
            <a:prstGeom prst="round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DD6D8D60-776B-4733-93F6-9C47C0905DA2}"/>
                </a:ext>
              </a:extLst>
            </p:cNvPr>
            <p:cNvSpPr/>
            <p:nvPr/>
          </p:nvSpPr>
          <p:spPr>
            <a:xfrm>
              <a:off x="3175837" y="1663151"/>
              <a:ext cx="6226341" cy="116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ES" sz="16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Plan Director de Seguridad (PDS)</a:t>
              </a: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200150" lvl="2" indent="-285750" algn="just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8E7BFA6-2048-412D-8C63-4C74DE47C347}"/>
              </a:ext>
            </a:extLst>
          </p:cNvPr>
          <p:cNvSpPr/>
          <p:nvPr/>
        </p:nvSpPr>
        <p:spPr>
          <a:xfrm>
            <a:off x="5063289" y="5669219"/>
            <a:ext cx="6096000" cy="7367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just">
              <a:lnSpc>
                <a:spcPct val="107000"/>
              </a:lnSpc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 de mejora continua PDCA (Plan-Do-</a:t>
            </a:r>
            <a:r>
              <a:rPr lang="es-ES" sz="1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ES" sz="1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</a:t>
            </a: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2" algn="just">
              <a:lnSpc>
                <a:spcPct val="107000"/>
              </a:lnSpc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Normas ISO/IEC 27001:2013  / ISO/IEC 27002:2013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490DCBF-A80E-4133-83FD-824C5349379C}"/>
              </a:ext>
            </a:extLst>
          </p:cNvPr>
          <p:cNvGrpSpPr/>
          <p:nvPr/>
        </p:nvGrpSpPr>
        <p:grpSpPr>
          <a:xfrm>
            <a:off x="3207910" y="4758943"/>
            <a:ext cx="6498055" cy="1493256"/>
            <a:chOff x="3000880" y="1335855"/>
            <a:chExt cx="6498055" cy="1493256"/>
          </a:xfrm>
        </p:grpSpPr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AD2B9F6B-1E3B-458F-9416-F0647AEC4230}"/>
                </a:ext>
              </a:extLst>
            </p:cNvPr>
            <p:cNvSpPr/>
            <p:nvPr/>
          </p:nvSpPr>
          <p:spPr>
            <a:xfrm>
              <a:off x="3000880" y="1335855"/>
              <a:ext cx="6498055" cy="96789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F758DF6B-6CA1-4F52-A9A1-9CF57977FC59}"/>
                </a:ext>
              </a:extLst>
            </p:cNvPr>
            <p:cNvSpPr/>
            <p:nvPr/>
          </p:nvSpPr>
          <p:spPr>
            <a:xfrm>
              <a:off x="3175837" y="1663151"/>
              <a:ext cx="6226341" cy="116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ES" sz="16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Plan Director de Seguridad CYBSA</a:t>
              </a: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200150" lvl="2" indent="-285750" algn="just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lnSpc>
                  <a:spcPct val="107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endPara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FF61CD-A041-473B-A8ED-4E02D965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9"/>
    </mc:Choice>
    <mc:Fallback xmlns="">
      <p:transition spd="slow" advTm="11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ANÁLISIS DE RIESGOS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2002274" y="943441"/>
            <a:ext cx="1018972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RIESGO ACEPTABLE Y RIESGO RESIDUAL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657350" lvl="3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ACTIVOS QUE SUPERAN EL NIVEL DE RIESGO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28F4A8-38B7-43EF-B51C-17EF3B471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761364"/>
              </p:ext>
            </p:extLst>
          </p:nvPr>
        </p:nvGraphicFramePr>
        <p:xfrm>
          <a:off x="3635004" y="2327362"/>
          <a:ext cx="6357135" cy="444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49B8E8-7566-4303-AABF-AE7F95BA4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1"/>
    </mc:Choice>
    <mc:Fallback xmlns="">
      <p:transition spd="slow" advTm="1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Propuesta de proyectos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B259931-3F3F-44E0-A5A4-FA562D6A5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72344"/>
              </p:ext>
            </p:extLst>
          </p:nvPr>
        </p:nvGraphicFramePr>
        <p:xfrm>
          <a:off x="2023560" y="1362324"/>
          <a:ext cx="9847580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7580">
                  <a:extLst>
                    <a:ext uri="{9D8B030D-6E8A-4147-A177-3AD203B41FA5}">
                      <a16:colId xmlns:a16="http://schemas.microsoft.com/office/drawing/2014/main" val="19853229"/>
                    </a:ext>
                  </a:extLst>
                </a:gridCol>
              </a:tblGrid>
              <a:tr h="829434"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Proyectos</a:t>
                      </a: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936658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P1 - Definición y diseño de la política de seguridad de CYBSA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611378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P2 – Revisión de gestión de activos y clasificación de la información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44692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P3 – Formación continua en materia de seguridad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019478"/>
                  </a:ext>
                </a:extLst>
              </a:tr>
              <a:tr h="383272">
                <a:tc>
                  <a:txBody>
                    <a:bodyPr/>
                    <a:lstStyle/>
                    <a:p>
                      <a:r>
                        <a:rPr lang="es-ES" dirty="0"/>
                        <a:t>P4 – </a:t>
                      </a:r>
                      <a:r>
                        <a:rPr lang="es-ES" dirty="0" err="1"/>
                        <a:t>Multifactor</a:t>
                      </a:r>
                      <a:r>
                        <a:rPr lang="es-ES" dirty="0"/>
                        <a:t> de Autenticación para VPN, Correo electrónico, </a:t>
                      </a:r>
                      <a:r>
                        <a:rPr lang="es-ES" dirty="0" err="1"/>
                        <a:t>Odoo</a:t>
                      </a:r>
                      <a:r>
                        <a:rPr lang="es-ES" dirty="0"/>
                        <a:t> y Salesforce 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762380"/>
                  </a:ext>
                </a:extLst>
              </a:tr>
              <a:tr h="617234">
                <a:tc>
                  <a:txBody>
                    <a:bodyPr/>
                    <a:lstStyle/>
                    <a:p>
                      <a:r>
                        <a:rPr lang="es-ES" dirty="0"/>
                        <a:t>P5 – Cifrado de los datos en </a:t>
                      </a:r>
                      <a:r>
                        <a:rPr lang="es-ES" dirty="0" err="1"/>
                        <a:t>PCs</a:t>
                      </a:r>
                      <a:r>
                        <a:rPr lang="es-ES" dirty="0"/>
                        <a:t> y portátiles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09612"/>
                  </a:ext>
                </a:extLst>
              </a:tr>
              <a:tr h="462837">
                <a:tc>
                  <a:txBody>
                    <a:bodyPr/>
                    <a:lstStyle/>
                    <a:p>
                      <a:r>
                        <a:rPr lang="es-ES" dirty="0"/>
                        <a:t>P6 – Despliegue herramienta de gestión en dispositivos móviles (</a:t>
                      </a:r>
                      <a:r>
                        <a:rPr lang="es-ES" dirty="0" err="1"/>
                        <a:t>MdM</a:t>
                      </a:r>
                      <a:r>
                        <a:rPr lang="es-ES" dirty="0"/>
                        <a:t>)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8096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98C569-5CCE-4305-9C7F-7BCC9C6FC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8"/>
    </mc:Choice>
    <mc:Fallback>
      <p:transition spd="slow" advTm="2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08" y="29823"/>
            <a:ext cx="8011652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Propuesta de proyectos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4B259931-3F3F-44E0-A5A4-FA562D6A5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158897"/>
              </p:ext>
            </p:extLst>
          </p:nvPr>
        </p:nvGraphicFramePr>
        <p:xfrm>
          <a:off x="2105447" y="966563"/>
          <a:ext cx="9847580" cy="5615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7580">
                  <a:extLst>
                    <a:ext uri="{9D8B030D-6E8A-4147-A177-3AD203B41FA5}">
                      <a16:colId xmlns:a16="http://schemas.microsoft.com/office/drawing/2014/main" val="19853229"/>
                    </a:ext>
                  </a:extLst>
                </a:gridCol>
              </a:tblGrid>
              <a:tr h="473910"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Proyectos</a:t>
                      </a: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936658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P7 – Revisión políticas implementadas en soluciones EPP y EDR	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611378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P8 – Revisión políticas implementadas en la solución de protección de correo	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044692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r>
                        <a:rPr lang="es-ES" dirty="0"/>
                        <a:t>P9 – Despliegue de una solución de protección de la navegación 	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019478"/>
                  </a:ext>
                </a:extLst>
              </a:tr>
              <a:tr h="383272">
                <a:tc>
                  <a:txBody>
                    <a:bodyPr/>
                    <a:lstStyle/>
                    <a:p>
                      <a:r>
                        <a:rPr lang="es-ES" dirty="0"/>
                        <a:t>P10 – Despliegue de una solución de protección de la web de comercio electrónico (WAF)	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762380"/>
                  </a:ext>
                </a:extLst>
              </a:tr>
              <a:tr h="617234">
                <a:tc>
                  <a:txBody>
                    <a:bodyPr/>
                    <a:lstStyle/>
                    <a:p>
                      <a:r>
                        <a:rPr lang="es-ES" dirty="0"/>
                        <a:t>P11 – Cifrado de datos y comunicaciones en el proceso de ventas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09612"/>
                  </a:ext>
                </a:extLst>
              </a:tr>
              <a:tr h="462837">
                <a:tc>
                  <a:txBody>
                    <a:bodyPr/>
                    <a:lstStyle/>
                    <a:p>
                      <a:r>
                        <a:rPr lang="es-ES" dirty="0"/>
                        <a:t>P12 – Despliegue herramienta de monitorización y definición de política de gestión de incidentes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80965"/>
                  </a:ext>
                </a:extLst>
              </a:tr>
              <a:tr h="462837">
                <a:tc>
                  <a:txBody>
                    <a:bodyPr/>
                    <a:lstStyle/>
                    <a:p>
                      <a:r>
                        <a:rPr lang="es-ES" dirty="0"/>
                        <a:t>P13 – Revisión de la seguridad de la información	</a:t>
                      </a: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2845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9A4214-A260-4314-917B-8DCEF5391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0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"/>
    </mc:Choice>
    <mc:Fallback>
      <p:transition spd="slow" advTm="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65" y="289131"/>
            <a:ext cx="8011652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Propuesta de proyectos. Planificación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7C3C58-FF86-48C4-A40B-F073240AC4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2" t="3727" b="1784"/>
          <a:stretch/>
        </p:blipFill>
        <p:spPr>
          <a:xfrm>
            <a:off x="1064525" y="2102537"/>
            <a:ext cx="10672549" cy="31817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4AF2D4-985B-4D6A-9B54-5779E83EF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4"/>
    </mc:Choice>
    <mc:Fallback>
      <p:transition spd="slow" advTm="2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9158064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Propuesta de proyectos. Análisis diferencial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152FC96-7163-4947-8819-6FFF419F6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546" y="1319923"/>
            <a:ext cx="8802807" cy="504287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65440F-1D42-4C42-91F0-D822FD3D5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6"/>
    </mc:Choice>
    <mc:Fallback xmlns="">
      <p:transition spd="slow" advTm="3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Propuesta de proyectos. Análisis diferencial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06D033-8374-4340-AD7C-1D09AC78D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973" y="1334242"/>
            <a:ext cx="8804794" cy="47390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4AD77A-2832-49C3-B14D-31EE13E41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2"/>
    </mc:Choice>
    <mc:Fallback xmlns="">
      <p:transition spd="slow" advTm="1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Auditoría. Resultados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1EF845-9ADD-497C-9A86-61F77A86174A}"/>
              </a:ext>
            </a:extLst>
          </p:cNvPr>
          <p:cNvSpPr/>
          <p:nvPr/>
        </p:nvSpPr>
        <p:spPr>
          <a:xfrm>
            <a:off x="627796" y="1048838"/>
            <a:ext cx="11136573" cy="92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Considerando que se han implantado todos los proyectos, se realiza la auditoría de cumplimiento contra la ISO/IEC 27001:2013 y la ISO/IEC 27002:2013 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36520BB-C20B-4C2B-830E-95E5B0F1E2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109902"/>
              </p:ext>
            </p:extLst>
          </p:nvPr>
        </p:nvGraphicFramePr>
        <p:xfrm>
          <a:off x="2506638" y="2237705"/>
          <a:ext cx="4037037" cy="212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76660E-C935-4F80-B15E-DC3D4B315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830443"/>
              </p:ext>
            </p:extLst>
          </p:nvPr>
        </p:nvGraphicFramePr>
        <p:xfrm>
          <a:off x="7727332" y="2237704"/>
          <a:ext cx="4037037" cy="212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BC345ED1-8F1E-4C4A-96F1-BA6F0A9D5430}"/>
              </a:ext>
            </a:extLst>
          </p:cNvPr>
          <p:cNvSpPr/>
          <p:nvPr/>
        </p:nvSpPr>
        <p:spPr>
          <a:xfrm>
            <a:off x="1856521" y="4605219"/>
            <a:ext cx="4763354" cy="113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95% de todos los controles que aplican están por encima de nivel L3.</a:t>
            </a:r>
          </a:p>
          <a:p>
            <a:pPr lvl="1" algn="just">
              <a:lnSpc>
                <a:spcPct val="107000"/>
              </a:lnSpc>
            </a:pPr>
            <a:endParaRPr lang="es-ES" sz="1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5% de controles presentan No conformidades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9D9E17-9FFC-4E8A-BD8C-0F85CB471E95}"/>
              </a:ext>
            </a:extLst>
          </p:cNvPr>
          <p:cNvSpPr/>
          <p:nvPr/>
        </p:nvSpPr>
        <p:spPr>
          <a:xfrm>
            <a:off x="7071134" y="4605219"/>
            <a:ext cx="4763354" cy="113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84% de todos los controles que aplican están por encima de nivel L3.</a:t>
            </a:r>
          </a:p>
          <a:p>
            <a:pPr lvl="1" algn="just">
              <a:lnSpc>
                <a:spcPct val="107000"/>
              </a:lnSpc>
            </a:pPr>
            <a:endParaRPr lang="es-ES" sz="1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16% de controles presentan No conformidades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585389-2FAF-4D6B-B549-2E0D1AC9D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6"/>
    </mc:Choice>
    <mc:Fallback xmlns="">
      <p:transition spd="slow" advTm="3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Auditoría. Resultados % madurez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00784A-0284-47E1-9724-BF728849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570" y="4801342"/>
            <a:ext cx="5572125" cy="17811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669FA7-FB06-4149-9E99-3D005C83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466" y="943441"/>
            <a:ext cx="5800725" cy="391477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7A6FE66-7306-4D00-8A55-DF781A611F08}"/>
              </a:ext>
            </a:extLst>
          </p:cNvPr>
          <p:cNvSpPr/>
          <p:nvPr/>
        </p:nvSpPr>
        <p:spPr>
          <a:xfrm>
            <a:off x="2432946" y="2056658"/>
            <a:ext cx="3933520" cy="72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27002:2013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D3B9250-1375-49FA-A03D-2B093F47B8B8}"/>
              </a:ext>
            </a:extLst>
          </p:cNvPr>
          <p:cNvSpPr/>
          <p:nvPr/>
        </p:nvSpPr>
        <p:spPr>
          <a:xfrm>
            <a:off x="7762777" y="5192310"/>
            <a:ext cx="3933520" cy="72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27001:2013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E28D25-AFE2-4360-886E-74F10101A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4"/>
    </mc:Choice>
    <mc:Fallback xmlns="">
      <p:transition spd="slow" advTm="1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Auditoría. Comparativa % madurez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4E1972-8733-4B21-A0B3-6340CFAAC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301" y="1189147"/>
            <a:ext cx="7134726" cy="447970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E8D5E00-9A02-4EA0-94AD-5DA3B6C73DAC}"/>
              </a:ext>
            </a:extLst>
          </p:cNvPr>
          <p:cNvSpPr/>
          <p:nvPr/>
        </p:nvSpPr>
        <p:spPr>
          <a:xfrm>
            <a:off x="5007427" y="5569757"/>
            <a:ext cx="3933520" cy="72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27001:2013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04DE7B-63FA-4FC8-AE45-7FBC38B43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1"/>
    </mc:Choice>
    <mc:Fallback xmlns="">
      <p:transition spd="slow" advTm="1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Auditoría. Comparativa % madurez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0EFE47-D879-4030-8623-A3353FC16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44" y="1088106"/>
            <a:ext cx="8185735" cy="445118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73C3B34-9236-449E-91A4-6B6DFB7F9CA4}"/>
              </a:ext>
            </a:extLst>
          </p:cNvPr>
          <p:cNvSpPr/>
          <p:nvPr/>
        </p:nvSpPr>
        <p:spPr>
          <a:xfrm>
            <a:off x="5044517" y="5683954"/>
            <a:ext cx="3933520" cy="72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ISO/IEC 27002:2013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107BD4-8C42-4D09-BB50-016AF0347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5"/>
    </mc:Choice>
    <mc:Fallback xmlns="">
      <p:transition spd="slow" advTm="1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6994356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FASES DEL PROYECTO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1BF759-0AFC-4F37-ABE4-75227FE45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91" y="1244917"/>
            <a:ext cx="8999620" cy="43681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383625-3F27-456C-9602-1DC0BB82D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83"/>
    </mc:Choice>
    <mc:Fallback xmlns="">
      <p:transition spd="slow" advTm="10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4" y="275483"/>
            <a:ext cx="8789575" cy="667958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Conclusiones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F18BFED-94C6-449F-B5EB-C95FA18ABBC6}"/>
              </a:ext>
            </a:extLst>
          </p:cNvPr>
          <p:cNvSpPr/>
          <p:nvPr/>
        </p:nvSpPr>
        <p:spPr>
          <a:xfrm>
            <a:off x="2797791" y="1243507"/>
            <a:ext cx="91080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Como punto de partida se ha definido el estado inicial de la seguridad de la información de CYBSA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Se ha desarrollado el esquema documental necesario para implementar el SGSI cumpliendo la ISO/IEC 27001:2013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Se ha realizado el análisis de riesgos siguiendo la metodología MAGERIT a través del cual se ha realizado una evaluación del riesgo al que están expuestos los activos de CYBSA debido al impacto que supondría la materialización de posibles amenazas. 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Se han definido y ejecutado una serie de proyectos para mitigar los riesgos y aumentar el nivel de seguridad.</a:t>
            </a:r>
          </a:p>
          <a:p>
            <a:pPr algn="just"/>
            <a:endParaRPr lang="es-ES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Se ha realizado una auditoría de cumplimento en la que todos los dominios alcanzan el % de madurez esperado y por consiguiente CYBSA ha logrado el objetivo de mejorar el nivel de seguridad de la información en un porcentaje muy considerable que sin duda justifica las inversiones y esfuerzos realizados.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D3090F-2CE7-41DC-86F0-8712DFE2D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98"/>
    </mc:Choice>
    <mc:Fallback xmlns="">
      <p:transition spd="slow" advTm="10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3877" y="1803026"/>
            <a:ext cx="5804161" cy="2262781"/>
          </a:xfrm>
        </p:spPr>
        <p:txBody>
          <a:bodyPr>
            <a:normAutofit/>
          </a:bodyPr>
          <a:lstStyle/>
          <a:p>
            <a:r>
              <a:rPr lang="es-ES" sz="4400" dirty="0"/>
              <a:t>MUCHAS GRACIAS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AAA4985-2178-4686-AC7A-955CE575C7A7}"/>
              </a:ext>
            </a:extLst>
          </p:cNvPr>
          <p:cNvSpPr txBox="1">
            <a:spLocks/>
          </p:cNvSpPr>
          <p:nvPr/>
        </p:nvSpPr>
        <p:spPr>
          <a:xfrm>
            <a:off x="9247224" y="6310483"/>
            <a:ext cx="3107023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Trabajo Fin de Máster (TFM)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D0D6AA49-A2D9-4904-B2BA-7239BCD0B403}"/>
              </a:ext>
            </a:extLst>
          </p:cNvPr>
          <p:cNvSpPr txBox="1">
            <a:spLocks/>
          </p:cNvSpPr>
          <p:nvPr/>
        </p:nvSpPr>
        <p:spPr>
          <a:xfrm>
            <a:off x="1779121" y="6310484"/>
            <a:ext cx="5149574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MARÍA BELÉN RAYO LANZAS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6BFF56-CE81-46AE-9DC1-795B081E71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04" y="206391"/>
            <a:ext cx="1364615" cy="7378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EFAFB67-38EC-4D58-8607-C3AC12F0C4A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85" y="248301"/>
            <a:ext cx="1121410" cy="69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2CD22B4-128A-40F3-AEC7-D47F8D53A29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11" y="282831"/>
            <a:ext cx="1194435" cy="76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A8D66896-D2C5-4C0F-A93C-7A859B96F414}"/>
              </a:ext>
            </a:extLst>
          </p:cNvPr>
          <p:cNvSpPr txBox="1">
            <a:spLocks/>
          </p:cNvSpPr>
          <p:nvPr/>
        </p:nvSpPr>
        <p:spPr>
          <a:xfrm>
            <a:off x="3933877" y="1089849"/>
            <a:ext cx="5149574" cy="34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Máster Interuniversitario en Seguridad de las TIC (MISTIC)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A09A54-0AC0-4001-AE63-27E851E38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2"/>
    </mc:Choice>
    <mc:Fallback xmlns="">
      <p:transition spd="slow" advTm="1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6994356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CONTEXTO DE LA ORGANIZACIÓN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E4B5F09-661D-4373-94B1-78166CD8B8F3}"/>
              </a:ext>
            </a:extLst>
          </p:cNvPr>
          <p:cNvSpPr/>
          <p:nvPr/>
        </p:nvSpPr>
        <p:spPr>
          <a:xfrm>
            <a:off x="2979898" y="2043119"/>
            <a:ext cx="8538812" cy="406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Cosmética y Belleza S.A (CYBSA) es una compañía española, creada en 1990, especializada en venta directa de diferentes líneas de negocio, que integran una oferta de productos de belleza completa 360º.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distribuidores de marcas de otros proveedores y también disponen de marca propia en cada una de las líneas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 presencia en 12 países, en 3 continentes (Europa, América y África) y su modelo de negocio se sustenta en una actividad comercial desarrollada a través de una red de ventas formada por más de 10.000 personas y a través de la venta online.</a:t>
            </a:r>
          </a:p>
          <a:p>
            <a:pPr marL="1200150" lvl="2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19B0D8-CDF8-4316-9DA0-DA8103248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75"/>
    </mc:Choice>
    <mc:Fallback>
      <p:transition spd="slow" advTm="3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6994356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CONTEXTO DE LA ORGANIZACIÓN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D4F1776-A116-405A-9DE9-F2C12ACF2FD2}"/>
              </a:ext>
            </a:extLst>
          </p:cNvPr>
          <p:cNvSpPr/>
          <p:nvPr/>
        </p:nvSpPr>
        <p:spPr>
          <a:xfrm>
            <a:off x="2105528" y="1011754"/>
            <a:ext cx="3220451" cy="4973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Estructura Organizativa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B4F0A6-F693-4F73-BB9E-F68C557B3584}"/>
              </a:ext>
            </a:extLst>
          </p:cNvPr>
          <p:cNvSpPr/>
          <p:nvPr/>
        </p:nvSpPr>
        <p:spPr>
          <a:xfrm>
            <a:off x="2597760" y="2309059"/>
            <a:ext cx="9193905" cy="353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compañía tiene 20.000 empleados a lo largo de los 12 países y toda la actividad se gestiona desde la sede matriz, ubicada en España.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cada una de las sedes hay consejo ejecutivo en el que cada responsable reporta directamente al Director del consejo de administración de su área. 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plantas de producción de la marca propia también se ubican en España.</a:t>
            </a: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2563A5-EF37-4F40-A7CE-DAA246278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7"/>
    </mc:Choice>
    <mc:Fallback xmlns="">
      <p:transition spd="slow" advTm="2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6994356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CONTEXTO DE LA ORGANIZACIÓN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D4F1776-A116-405A-9DE9-F2C12ACF2FD2}"/>
              </a:ext>
            </a:extLst>
          </p:cNvPr>
          <p:cNvSpPr/>
          <p:nvPr/>
        </p:nvSpPr>
        <p:spPr>
          <a:xfrm>
            <a:off x="2105528" y="1011754"/>
            <a:ext cx="3220451" cy="4973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Estructura Organizativa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A1B48E-87C1-40D1-8B37-71B4DEDC5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911" y="1870596"/>
            <a:ext cx="10692089" cy="39756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9B26B7-8E4F-4735-8E0D-3177DE6D6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5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8"/>
    </mc:Choice>
    <mc:Fallback>
      <p:transition spd="slow" advTm="2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6994356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CONTEXTO DE LA ORGANIZACIÓN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D4F1776-A116-405A-9DE9-F2C12ACF2FD2}"/>
              </a:ext>
            </a:extLst>
          </p:cNvPr>
          <p:cNvSpPr/>
          <p:nvPr/>
        </p:nvSpPr>
        <p:spPr>
          <a:xfrm>
            <a:off x="2105528" y="1011754"/>
            <a:ext cx="3701714" cy="4973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Infraestructura e instalaciones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A07028-62BF-41D4-923B-113D19909DDC}"/>
              </a:ext>
            </a:extLst>
          </p:cNvPr>
          <p:cNvSpPr/>
          <p:nvPr/>
        </p:nvSpPr>
        <p:spPr>
          <a:xfrm>
            <a:off x="2747885" y="1991452"/>
            <a:ext cx="9193905" cy="459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s-ES" sz="16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CPDs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(de proveedores externos), uno principal ubicado en Madrid y otro ubicado en Santiago de Chile, configurados como un único CPD extendido,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cada CPD tienen equipamiento de seguridad perimetral con doble barrera de FW de diferente tecnología. En cada sede cuentan con un FW.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Solución antispam para proteger el correo en O36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Solución NAC desplegada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Solución EPP + Solución EDR en cada uno de los puestos de trabajo corporativos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Solución VPN para empleados que trabajan en movilidad (comerciales).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FW en las plantas industriales y centros de logística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E1DA3D-E998-4D84-A5DE-D69DF63FD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2"/>
    </mc:Choice>
    <mc:Fallback>
      <p:transition spd="slow" advTm="4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4D96E-E0D1-411A-ABE8-98EB5443F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55" y="275483"/>
            <a:ext cx="3289527" cy="667958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MOTIVACIÓN</a:t>
            </a:r>
            <a:r>
              <a:rPr lang="es-ES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71E080-CE44-4440-8B17-EF17A44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811" y="119063"/>
            <a:ext cx="2739189" cy="667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5852AF-7928-40E2-9FF6-6DA3F681AE87}"/>
              </a:ext>
            </a:extLst>
          </p:cNvPr>
          <p:cNvSpPr/>
          <p:nvPr/>
        </p:nvSpPr>
        <p:spPr>
          <a:xfrm>
            <a:off x="3181127" y="2294570"/>
            <a:ext cx="8452183" cy="2713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Debido a la transformación digital que está experimentando CYBSA, surge la necesidad de mejorar y alinear sus procesos de negocio con el cumplimiento de los estándares internacionales de seguridad en este nuevo reto.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desarrolla un Plan Director de Seguridad de la Información para conocer su nivel actual en esta materia de seguridad, definir las acciones necesarias para alcanzar el nivel de seguridad deseado e identificar los procesos de mejora continua.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7DC5A-EC12-4668-90DF-1E0350B2C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2"/>
    </mc:Choice>
    <mc:Fallback xmlns="">
      <p:transition spd="slow" advTm="3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B48ADC6AC24B42AB2479183E2F4B3F" ma:contentTypeVersion="12" ma:contentTypeDescription="Create a new document." ma:contentTypeScope="" ma:versionID="cc3df7f1fae0d4e19b840b5b18e0d5bf">
  <xsd:schema xmlns:xsd="http://www.w3.org/2001/XMLSchema" xmlns:xs="http://www.w3.org/2001/XMLSchema" xmlns:p="http://schemas.microsoft.com/office/2006/metadata/properties" xmlns:ns3="e5d3c092-1866-4e20-a71e-b559a56e7065" xmlns:ns4="a7316723-3356-4801-83a9-a635daecaf7b" targetNamespace="http://schemas.microsoft.com/office/2006/metadata/properties" ma:root="true" ma:fieldsID="d7f1ceb180ccc0abd4377b277a389158" ns3:_="" ns4:_="">
    <xsd:import namespace="e5d3c092-1866-4e20-a71e-b559a56e7065"/>
    <xsd:import namespace="a7316723-3356-4801-83a9-a635daecaf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3c092-1866-4e20-a71e-b559a56e70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16723-3356-4801-83a9-a635daecaf7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86499B-2004-44F6-AE17-3B0F3D38638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5d3c092-1866-4e20-a71e-b559a56e7065"/>
    <ds:schemaRef ds:uri="a7316723-3356-4801-83a9-a635daecaf7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462A40-6012-49A0-8EFB-8CD9E16E47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81F712-8EC9-4817-B953-4CB3F803AC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d3c092-1866-4e20-a71e-b559a56e7065"/>
    <ds:schemaRef ds:uri="a7316723-3356-4801-83a9-a635daeca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1734</TotalTime>
  <Words>1765</Words>
  <Application>Microsoft Office PowerPoint</Application>
  <PresentationFormat>Panorámica</PresentationFormat>
  <Paragraphs>304</Paragraphs>
  <Slides>41</Slides>
  <Notes>0</Notes>
  <HiddenSlides>0</HiddenSlides>
  <MMClips>41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Wingdings 3</vt:lpstr>
      <vt:lpstr>Espiral</vt:lpstr>
      <vt:lpstr>Worksheet</vt:lpstr>
      <vt:lpstr>PRESENTACIÓN DEL PROYECTO </vt:lpstr>
      <vt:lpstr>CONTENIDO </vt:lpstr>
      <vt:lpstr>INTRODUCCIÓN </vt:lpstr>
      <vt:lpstr>FASES DEL PROYECTO</vt:lpstr>
      <vt:lpstr>CONTEXTO DE LA ORGANIZACIÓN</vt:lpstr>
      <vt:lpstr>CONTEXTO DE LA ORGANIZACIÓN</vt:lpstr>
      <vt:lpstr>CONTEXTO DE LA ORGANIZACIÓN</vt:lpstr>
      <vt:lpstr>CONTEXTO DE LA ORGANIZACIÓN</vt:lpstr>
      <vt:lpstr>MOTIVACIÓN </vt:lpstr>
      <vt:lpstr>OBJETIVOS</vt:lpstr>
      <vt:lpstr>ENFOQUE, METODOLOGÍA Y ALCANCE</vt:lpstr>
      <vt:lpstr>ENFOQUE, METODOLOGÍA Y ALCANCE</vt:lpstr>
      <vt:lpstr>ANÁLISIS DIFERENCIAL</vt:lpstr>
      <vt:lpstr>ANÁLISIS DIFERENCIAL</vt:lpstr>
      <vt:lpstr>ANÁLISIS DIFERENCIAL</vt:lpstr>
      <vt:lpstr>ANÁLISIS DIFERENCIAL</vt:lpstr>
      <vt:lpstr>SISTEMA DE GESTIÓN DOCUMENTAL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ANÁLISIS DE RIESGOS</vt:lpstr>
      <vt:lpstr>Propuesta de proyectos </vt:lpstr>
      <vt:lpstr>Propuesta de proyectos </vt:lpstr>
      <vt:lpstr>Propuesta de proyectos. Planificación</vt:lpstr>
      <vt:lpstr>Propuesta de proyectos. Análisis diferencial </vt:lpstr>
      <vt:lpstr>Propuesta de proyectos. Análisis diferencial </vt:lpstr>
      <vt:lpstr>Auditoría. Resultados</vt:lpstr>
      <vt:lpstr>Auditoría. Resultados % madurez</vt:lpstr>
      <vt:lpstr>Auditoría. Comparativa % madurez</vt:lpstr>
      <vt:lpstr>Auditoría. Comparativa % madurez</vt:lpstr>
      <vt:lpstr>Conclusiones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OBJETIVOS</dc:title>
  <dc:creator>MARIA BELEN RAYO LANZAS</dc:creator>
  <cp:lastModifiedBy>MARIA BELEN RAYO LANZAS</cp:lastModifiedBy>
  <cp:revision>60</cp:revision>
  <dcterms:created xsi:type="dcterms:W3CDTF">2020-05-18T15:01:48Z</dcterms:created>
  <dcterms:modified xsi:type="dcterms:W3CDTF">2020-05-29T12:06:32Z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0x010100B2B48ADC6AC24B42AB2479183E2F4B3F</vt:lpwstr>
  </property>
</Properties>
</file>