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92" r:id="rId14"/>
    <p:sldId id="293" r:id="rId15"/>
    <p:sldId id="288" r:id="rId16"/>
    <p:sldId id="294" r:id="rId17"/>
    <p:sldId id="295" r:id="rId18"/>
    <p:sldId id="296" r:id="rId19"/>
    <p:sldId id="289" r:id="rId20"/>
    <p:sldId id="290" r:id="rId21"/>
    <p:sldId id="297" r:id="rId22"/>
    <p:sldId id="291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6AF"/>
    <a:srgbClr val="CCE8EB"/>
    <a:srgbClr val="877D60"/>
    <a:srgbClr val="1A5B64"/>
    <a:srgbClr val="CBC5B5"/>
    <a:srgbClr val="706F6F"/>
    <a:srgbClr val="37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8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13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66BE-87AE-4307-969C-0F25BB5A5AE1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CD92-E059-45CB-BDFD-0A1F59913F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47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66BE-87AE-4307-969C-0F25BB5A5AE1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CD92-E059-45CB-BDFD-0A1F59913F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74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66BE-87AE-4307-969C-0F25BB5A5AE1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CD92-E059-45CB-BDFD-0A1F59913F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085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66BE-87AE-4307-969C-0F25BB5A5AE1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CD92-E059-45CB-BDFD-0A1F59913F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49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66BE-87AE-4307-969C-0F25BB5A5AE1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CD92-E059-45CB-BDFD-0A1F59913F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05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66BE-87AE-4307-969C-0F25BB5A5AE1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CD92-E059-45CB-BDFD-0A1F59913F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42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66BE-87AE-4307-969C-0F25BB5A5AE1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CD92-E059-45CB-BDFD-0A1F59913F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22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66BE-87AE-4307-969C-0F25BB5A5AE1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CD92-E059-45CB-BDFD-0A1F59913F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973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66BE-87AE-4307-969C-0F25BB5A5AE1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CD92-E059-45CB-BDFD-0A1F59913F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52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66BE-87AE-4307-969C-0F25BB5A5AE1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CD92-E059-45CB-BDFD-0A1F59913F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28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66BE-87AE-4307-969C-0F25BB5A5AE1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CD92-E059-45CB-BDFD-0A1F59913F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165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266BE-87AE-4307-969C-0F25BB5A5AE1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FCD92-E059-45CB-BDFD-0A1F59913F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161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2FFED12-104E-4D92-AC8A-27A9111BD66C}"/>
              </a:ext>
            </a:extLst>
          </p:cNvPr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66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867E54F4-7F9F-4320-A224-EBE0FDED1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7438" y="3633646"/>
            <a:ext cx="4429125" cy="392906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1E4B6251-4D87-4597-901C-32FA5E9D3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36207" y="934761"/>
            <a:ext cx="3271587" cy="194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22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magen que contiene computadora, negro, teléfono, monitor&#10;&#10;Descripción generada automáticamente">
            <a:extLst>
              <a:ext uri="{FF2B5EF4-FFF2-40B4-BE49-F238E27FC236}">
                <a16:creationId xmlns:a16="http://schemas.microsoft.com/office/drawing/2014/main" id="{60BE83F2-9574-4332-B31C-BB11B924E1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8" b="5414"/>
          <a:stretch/>
        </p:blipFill>
        <p:spPr>
          <a:xfrm>
            <a:off x="0" y="0"/>
            <a:ext cx="9144000" cy="5148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B2222B8-1EAC-4EE0-8388-5FDC1BE1676E}"/>
              </a:ext>
            </a:extLst>
          </p:cNvPr>
          <p:cNvSpPr/>
          <p:nvPr/>
        </p:nvSpPr>
        <p:spPr>
          <a:xfrm>
            <a:off x="0" y="835347"/>
            <a:ext cx="9144000" cy="907466"/>
          </a:xfrm>
          <a:prstGeom prst="rect">
            <a:avLst/>
          </a:prstGeom>
          <a:solidFill>
            <a:srgbClr val="66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D587983-ED65-4EBC-A35F-2C6C506C4014}"/>
              </a:ext>
            </a:extLst>
          </p:cNvPr>
          <p:cNvSpPr/>
          <p:nvPr/>
        </p:nvSpPr>
        <p:spPr>
          <a:xfrm>
            <a:off x="0" y="236583"/>
            <a:ext cx="9144000" cy="610170"/>
          </a:xfrm>
          <a:prstGeom prst="rect">
            <a:avLst/>
          </a:prstGeom>
          <a:solidFill>
            <a:srgbClr val="1A5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0930A9-965A-4C19-9B5E-0689D05E3186}"/>
              </a:ext>
            </a:extLst>
          </p:cNvPr>
          <p:cNvSpPr txBox="1"/>
          <p:nvPr/>
        </p:nvSpPr>
        <p:spPr>
          <a:xfrm>
            <a:off x="2386686" y="325320"/>
            <a:ext cx="4370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Multilenguaje con Django y Vue 2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706F93-EA71-48C4-A636-6AAAA577F3AB}"/>
              </a:ext>
            </a:extLst>
          </p:cNvPr>
          <p:cNvSpPr txBox="1"/>
          <p:nvPr/>
        </p:nvSpPr>
        <p:spPr>
          <a:xfrm>
            <a:off x="0" y="996860"/>
            <a:ext cx="9144000" cy="761427"/>
          </a:xfrm>
          <a:prstGeom prst="rect">
            <a:avLst/>
          </a:prstGeom>
          <a:ln w="381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ES" sz="1013" b="1" dirty="0"/>
              <a:t>Hypotesis</a:t>
            </a:r>
            <a:r>
              <a:rPr lang="es-ES" sz="1013" dirty="0"/>
              <a:t> aplica el patrón Modelo Vista Controlador, no solo en su capa de programación sino también en su aplicaciones.</a:t>
            </a:r>
          </a:p>
          <a:p>
            <a:pPr algn="ctr">
              <a:lnSpc>
                <a:spcPts val="1800"/>
              </a:lnSpc>
            </a:pPr>
            <a:r>
              <a:rPr lang="es-ES" sz="1013" dirty="0"/>
              <a:t>Toda la lógica de negocio está creada en el Framework Django 3 y la capa visual en distintos contenedores con el </a:t>
            </a:r>
            <a:r>
              <a:rPr lang="es-ES" sz="1013" dirty="0" err="1"/>
              <a:t>framework</a:t>
            </a:r>
            <a:r>
              <a:rPr lang="es-ES" sz="1013" dirty="0"/>
              <a:t> de </a:t>
            </a:r>
            <a:r>
              <a:rPr lang="es-ES" sz="1013" dirty="0" err="1"/>
              <a:t>Javascript</a:t>
            </a:r>
            <a:r>
              <a:rPr lang="es-ES" sz="1013" dirty="0"/>
              <a:t>, Vue 2. </a:t>
            </a:r>
          </a:p>
          <a:p>
            <a:pPr algn="ctr">
              <a:lnSpc>
                <a:spcPts val="1800"/>
              </a:lnSpc>
            </a:pPr>
            <a:endParaRPr lang="es-ES" sz="1013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ABAA0DF-3DB8-4D4A-A415-6F5EE1AE09B7}"/>
              </a:ext>
            </a:extLst>
          </p:cNvPr>
          <p:cNvSpPr/>
          <p:nvPr/>
        </p:nvSpPr>
        <p:spPr>
          <a:xfrm>
            <a:off x="635194" y="2108005"/>
            <a:ext cx="3043345" cy="1350265"/>
          </a:xfrm>
          <a:prstGeom prst="rect">
            <a:avLst/>
          </a:prstGeom>
          <a:solidFill>
            <a:srgbClr val="CC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013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B2A6132-9F06-4CA3-8274-7BE8323D8BCD}"/>
              </a:ext>
            </a:extLst>
          </p:cNvPr>
          <p:cNvSpPr/>
          <p:nvPr/>
        </p:nvSpPr>
        <p:spPr>
          <a:xfrm>
            <a:off x="6324017" y="2108006"/>
            <a:ext cx="2038205" cy="1340189"/>
          </a:xfrm>
          <a:prstGeom prst="rect">
            <a:avLst/>
          </a:prstGeom>
          <a:solidFill>
            <a:srgbClr val="CC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013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48711DB2-C817-425B-9EC0-AF2CBAB7A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333" y="2466391"/>
            <a:ext cx="1704284" cy="596694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4E949797-F16D-48CA-B31C-253839F55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28263" y="2296469"/>
            <a:ext cx="1063444" cy="921381"/>
          </a:xfrm>
          <a:prstGeom prst="rect">
            <a:avLst/>
          </a:prstGeom>
        </p:spPr>
      </p:pic>
      <p:sp>
        <p:nvSpPr>
          <p:cNvPr id="12" name="Flecha: hacia la izquierda 11">
            <a:extLst>
              <a:ext uri="{FF2B5EF4-FFF2-40B4-BE49-F238E27FC236}">
                <a16:creationId xmlns:a16="http://schemas.microsoft.com/office/drawing/2014/main" id="{B6467B35-181F-4C52-A325-B9D6652E6CE1}"/>
              </a:ext>
            </a:extLst>
          </p:cNvPr>
          <p:cNvSpPr/>
          <p:nvPr/>
        </p:nvSpPr>
        <p:spPr>
          <a:xfrm>
            <a:off x="4669721" y="2470975"/>
            <a:ext cx="1779939" cy="628212"/>
          </a:xfrm>
          <a:prstGeom prst="leftArrow">
            <a:avLst/>
          </a:prstGeom>
          <a:solidFill>
            <a:srgbClr val="CC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A5B64"/>
                </a:solidFill>
              </a:rPr>
              <a:t>API REST</a:t>
            </a:r>
          </a:p>
        </p:txBody>
      </p:sp>
      <p:sp>
        <p:nvSpPr>
          <p:cNvPr id="16" name="Flecha: a la derecha con muesca 15">
            <a:extLst>
              <a:ext uri="{FF2B5EF4-FFF2-40B4-BE49-F238E27FC236}">
                <a16:creationId xmlns:a16="http://schemas.microsoft.com/office/drawing/2014/main" id="{E5A0C3B0-A671-4E50-BBFC-CD05628D40B6}"/>
              </a:ext>
            </a:extLst>
          </p:cNvPr>
          <p:cNvSpPr/>
          <p:nvPr/>
        </p:nvSpPr>
        <p:spPr>
          <a:xfrm flipH="1">
            <a:off x="2729240" y="2401171"/>
            <a:ext cx="2073104" cy="760837"/>
          </a:xfrm>
          <a:prstGeom prst="notchedRightArrow">
            <a:avLst/>
          </a:prstGeom>
          <a:solidFill>
            <a:srgbClr val="66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CORS </a:t>
            </a:r>
            <a:r>
              <a:rPr lang="es-ES" sz="1400" dirty="0" err="1"/>
              <a:t>headers</a:t>
            </a:r>
            <a:r>
              <a:rPr lang="es-ES" sz="1400" dirty="0"/>
              <a:t> </a:t>
            </a:r>
            <a:r>
              <a:rPr lang="es-ES" sz="1400" dirty="0" err="1"/>
              <a:t>allows</a:t>
            </a:r>
            <a:endParaRPr lang="es-ES" sz="1400" dirty="0"/>
          </a:p>
        </p:txBody>
      </p:sp>
      <p:sp>
        <p:nvSpPr>
          <p:cNvPr id="24" name="Flecha: hacia la izquierda 23">
            <a:extLst>
              <a:ext uri="{FF2B5EF4-FFF2-40B4-BE49-F238E27FC236}">
                <a16:creationId xmlns:a16="http://schemas.microsoft.com/office/drawing/2014/main" id="{5CE22CF9-4463-408E-BE3D-E1A5BF309F93}"/>
              </a:ext>
            </a:extLst>
          </p:cNvPr>
          <p:cNvSpPr/>
          <p:nvPr/>
        </p:nvSpPr>
        <p:spPr>
          <a:xfrm rot="16200000">
            <a:off x="1756670" y="3383049"/>
            <a:ext cx="553761" cy="628212"/>
          </a:xfrm>
          <a:prstGeom prst="leftArrow">
            <a:avLst/>
          </a:prstGeom>
          <a:solidFill>
            <a:srgbClr val="CC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1A5B64"/>
              </a:solidFill>
            </a:endParaRPr>
          </a:p>
        </p:txBody>
      </p:sp>
      <p:sp>
        <p:nvSpPr>
          <p:cNvPr id="25" name="Diagrama de flujo: disco magnético 24">
            <a:extLst>
              <a:ext uri="{FF2B5EF4-FFF2-40B4-BE49-F238E27FC236}">
                <a16:creationId xmlns:a16="http://schemas.microsoft.com/office/drawing/2014/main" id="{2E6B119F-0501-48A2-9682-4AFBED58595F}"/>
              </a:ext>
            </a:extLst>
          </p:cNvPr>
          <p:cNvSpPr/>
          <p:nvPr/>
        </p:nvSpPr>
        <p:spPr>
          <a:xfrm>
            <a:off x="1423950" y="4097349"/>
            <a:ext cx="1172667" cy="732916"/>
          </a:xfrm>
          <a:prstGeom prst="flowChartMagneticDisk">
            <a:avLst/>
          </a:prstGeom>
          <a:solidFill>
            <a:srgbClr val="CCE8EB"/>
          </a:solidFill>
          <a:ln>
            <a:solidFill>
              <a:srgbClr val="66A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1D7A6B0A-6585-48BA-B3FC-9D70129E8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55343" y="4024383"/>
            <a:ext cx="1102138" cy="764002"/>
          </a:xfrm>
          <a:prstGeom prst="rect">
            <a:avLst/>
          </a:prstGeom>
        </p:spPr>
      </p:pic>
      <p:pic>
        <p:nvPicPr>
          <p:cNvPr id="29" name="Imagen 28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CE6AB257-F252-478A-83C0-7741841E64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018" y="3441216"/>
            <a:ext cx="2038205" cy="114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38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magen que contiene computadora, negro, teléfono, monitor&#10;&#10;Descripción generada automáticamente">
            <a:extLst>
              <a:ext uri="{FF2B5EF4-FFF2-40B4-BE49-F238E27FC236}">
                <a16:creationId xmlns:a16="http://schemas.microsoft.com/office/drawing/2014/main" id="{60BE83F2-9574-4332-B31C-BB11B924E1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8" b="5414"/>
          <a:stretch/>
        </p:blipFill>
        <p:spPr>
          <a:xfrm>
            <a:off x="0" y="0"/>
            <a:ext cx="9144000" cy="5148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B2222B8-1EAC-4EE0-8388-5FDC1BE1676E}"/>
              </a:ext>
            </a:extLst>
          </p:cNvPr>
          <p:cNvSpPr/>
          <p:nvPr/>
        </p:nvSpPr>
        <p:spPr>
          <a:xfrm>
            <a:off x="0" y="835347"/>
            <a:ext cx="9144000" cy="907466"/>
          </a:xfrm>
          <a:prstGeom prst="rect">
            <a:avLst/>
          </a:prstGeom>
          <a:solidFill>
            <a:srgbClr val="66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D587983-ED65-4EBC-A35F-2C6C506C4014}"/>
              </a:ext>
            </a:extLst>
          </p:cNvPr>
          <p:cNvSpPr/>
          <p:nvPr/>
        </p:nvSpPr>
        <p:spPr>
          <a:xfrm>
            <a:off x="0" y="236583"/>
            <a:ext cx="9144000" cy="610170"/>
          </a:xfrm>
          <a:prstGeom prst="rect">
            <a:avLst/>
          </a:prstGeom>
          <a:solidFill>
            <a:srgbClr val="1A5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0930A9-965A-4C19-9B5E-0689D05E3186}"/>
              </a:ext>
            </a:extLst>
          </p:cNvPr>
          <p:cNvSpPr txBox="1"/>
          <p:nvPr/>
        </p:nvSpPr>
        <p:spPr>
          <a:xfrm>
            <a:off x="3104707" y="325320"/>
            <a:ext cx="2934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HYPOTESIS MANAGER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706F93-EA71-48C4-A636-6AAAA577F3AB}"/>
              </a:ext>
            </a:extLst>
          </p:cNvPr>
          <p:cNvSpPr txBox="1"/>
          <p:nvPr/>
        </p:nvSpPr>
        <p:spPr>
          <a:xfrm>
            <a:off x="0" y="996860"/>
            <a:ext cx="9144000" cy="761427"/>
          </a:xfrm>
          <a:prstGeom prst="rect">
            <a:avLst/>
          </a:prstGeom>
          <a:ln w="381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ES" sz="1013" b="1" dirty="0"/>
              <a:t>Hypotesis</a:t>
            </a:r>
            <a:r>
              <a:rPr lang="es-ES" sz="1013" dirty="0"/>
              <a:t> </a:t>
            </a:r>
            <a:r>
              <a:rPr lang="es-ES" sz="1013" b="1" dirty="0"/>
              <a:t>Manager</a:t>
            </a:r>
            <a:r>
              <a:rPr lang="es-ES" sz="1013" dirty="0"/>
              <a:t> es la herramienta para la administración de la plataforma orientada al rol</a:t>
            </a:r>
          </a:p>
          <a:p>
            <a:pPr algn="ctr">
              <a:lnSpc>
                <a:spcPts val="1800"/>
              </a:lnSpc>
            </a:pPr>
            <a:r>
              <a:rPr lang="es-ES" sz="1013" dirty="0"/>
              <a:t>de distribuidor tecnológico y donde se podrá configurar y monitorizar cualquier funcionalidad o evento.</a:t>
            </a:r>
          </a:p>
          <a:p>
            <a:pPr algn="ctr">
              <a:lnSpc>
                <a:spcPts val="1800"/>
              </a:lnSpc>
            </a:pPr>
            <a:endParaRPr lang="es-ES" sz="1013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4411ABF-BF56-4746-9970-98C79D456D0C}"/>
              </a:ext>
            </a:extLst>
          </p:cNvPr>
          <p:cNvGrpSpPr/>
          <p:nvPr/>
        </p:nvGrpSpPr>
        <p:grpSpPr>
          <a:xfrm>
            <a:off x="1570534" y="2094045"/>
            <a:ext cx="5784924" cy="2623665"/>
            <a:chOff x="1142301" y="1419136"/>
            <a:chExt cx="9682293" cy="4127385"/>
          </a:xfrm>
        </p:grpSpPr>
        <p:sp>
          <p:nvSpPr>
            <p:cNvPr id="18" name="Diagrama de flujo: disco magnético 17">
              <a:extLst>
                <a:ext uri="{FF2B5EF4-FFF2-40B4-BE49-F238E27FC236}">
                  <a16:creationId xmlns:a16="http://schemas.microsoft.com/office/drawing/2014/main" id="{791520F8-08AF-4AC0-A566-6D1224000805}"/>
                </a:ext>
              </a:extLst>
            </p:cNvPr>
            <p:cNvSpPr/>
            <p:nvPr/>
          </p:nvSpPr>
          <p:spPr>
            <a:xfrm>
              <a:off x="2365696" y="1459683"/>
              <a:ext cx="1266738" cy="813732"/>
            </a:xfrm>
            <a:prstGeom prst="flowChartMagneticDisk">
              <a:avLst/>
            </a:prstGeom>
            <a:solidFill>
              <a:srgbClr val="877D6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latin typeface="Montserrat" panose="02000505000000020004" pitchFamily="2" charset="0"/>
                </a:rPr>
                <a:t>Base Datos</a:t>
              </a:r>
            </a:p>
          </p:txBody>
        </p:sp>
        <p:sp>
          <p:nvSpPr>
            <p:cNvPr id="19" name="Flecha: hacia la izquierda 18">
              <a:extLst>
                <a:ext uri="{FF2B5EF4-FFF2-40B4-BE49-F238E27FC236}">
                  <a16:creationId xmlns:a16="http://schemas.microsoft.com/office/drawing/2014/main" id="{8E8D0DD0-5774-4ACB-AE13-6FC6412EF7AB}"/>
                </a:ext>
              </a:extLst>
            </p:cNvPr>
            <p:cNvSpPr/>
            <p:nvPr/>
          </p:nvSpPr>
          <p:spPr>
            <a:xfrm>
              <a:off x="3691156" y="1619074"/>
              <a:ext cx="687897" cy="453006"/>
            </a:xfrm>
            <a:prstGeom prst="leftArrow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5CF14EC2-22C4-4277-9BDE-532ACD3B1C56}"/>
                </a:ext>
              </a:extLst>
            </p:cNvPr>
            <p:cNvSpPr/>
            <p:nvPr/>
          </p:nvSpPr>
          <p:spPr>
            <a:xfrm>
              <a:off x="1537980" y="3046602"/>
              <a:ext cx="2169953" cy="652944"/>
            </a:xfrm>
            <a:prstGeom prst="rect">
              <a:avLst/>
            </a:prstGeom>
            <a:solidFill>
              <a:srgbClr val="66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CONTEXT API</a:t>
              </a:r>
            </a:p>
          </p:txBody>
        </p:sp>
        <p:sp>
          <p:nvSpPr>
            <p:cNvPr id="21" name="Flecha: doblada hacia arriba 20">
              <a:extLst>
                <a:ext uri="{FF2B5EF4-FFF2-40B4-BE49-F238E27FC236}">
                  <a16:creationId xmlns:a16="http://schemas.microsoft.com/office/drawing/2014/main" id="{671A82A1-E0FF-45DC-BBE9-F0575A6D7EC2}"/>
                </a:ext>
              </a:extLst>
            </p:cNvPr>
            <p:cNvSpPr/>
            <p:nvPr/>
          </p:nvSpPr>
          <p:spPr>
            <a:xfrm rot="16200000" flipH="1">
              <a:off x="3510791" y="2462168"/>
              <a:ext cx="1333850" cy="922789"/>
            </a:xfrm>
            <a:prstGeom prst="bentUpArrow">
              <a:avLst>
                <a:gd name="adj1" fmla="val 18333"/>
                <a:gd name="adj2" fmla="val 27381"/>
                <a:gd name="adj3" fmla="val 2500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 sz="9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890C830F-77CD-48A2-9CE0-84C092283231}"/>
                </a:ext>
              </a:extLst>
            </p:cNvPr>
            <p:cNvSpPr/>
            <p:nvPr/>
          </p:nvSpPr>
          <p:spPr>
            <a:xfrm>
              <a:off x="1975607" y="3903678"/>
              <a:ext cx="1983997" cy="652944"/>
            </a:xfrm>
            <a:prstGeom prst="rect">
              <a:avLst/>
            </a:prstGeom>
            <a:solidFill>
              <a:srgbClr val="66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ITEM API</a:t>
              </a:r>
            </a:p>
          </p:txBody>
        </p:sp>
        <p:sp>
          <p:nvSpPr>
            <p:cNvPr id="23" name="Flecha: doblada hacia arriba 22">
              <a:extLst>
                <a:ext uri="{FF2B5EF4-FFF2-40B4-BE49-F238E27FC236}">
                  <a16:creationId xmlns:a16="http://schemas.microsoft.com/office/drawing/2014/main" id="{C446FCE8-1FAB-42D3-B25F-DDC9BAFB1D2E}"/>
                </a:ext>
              </a:extLst>
            </p:cNvPr>
            <p:cNvSpPr/>
            <p:nvPr/>
          </p:nvSpPr>
          <p:spPr>
            <a:xfrm rot="16200000" flipH="1">
              <a:off x="3482133" y="2708946"/>
              <a:ext cx="2315358" cy="1326859"/>
            </a:xfrm>
            <a:prstGeom prst="bentUpArrow">
              <a:avLst>
                <a:gd name="adj1" fmla="val 13908"/>
                <a:gd name="adj2" fmla="val 23745"/>
                <a:gd name="adj3" fmla="val 23736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 sz="9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23897161-F126-4987-8821-D1DC13BFB553}"/>
                </a:ext>
              </a:extLst>
            </p:cNvPr>
            <p:cNvSpPr/>
            <p:nvPr/>
          </p:nvSpPr>
          <p:spPr>
            <a:xfrm>
              <a:off x="4204632" y="2576351"/>
              <a:ext cx="699519" cy="4233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2000505000000020004" pitchFamily="2" charset="0"/>
                </a:rPr>
                <a:t>API REST</a:t>
              </a:r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EAC094B2-B779-42A8-81AA-413121D84CDC}"/>
                </a:ext>
              </a:extLst>
            </p:cNvPr>
            <p:cNvSpPr/>
            <p:nvPr/>
          </p:nvSpPr>
          <p:spPr>
            <a:xfrm>
              <a:off x="2505511" y="4878199"/>
              <a:ext cx="2169953" cy="652944"/>
            </a:xfrm>
            <a:prstGeom prst="rect">
              <a:avLst/>
            </a:prstGeom>
            <a:solidFill>
              <a:srgbClr val="66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GRADE API</a:t>
              </a:r>
            </a:p>
          </p:txBody>
        </p:sp>
        <p:sp>
          <p:nvSpPr>
            <p:cNvPr id="31" name="Flecha: doblada hacia arriba 30">
              <a:extLst>
                <a:ext uri="{FF2B5EF4-FFF2-40B4-BE49-F238E27FC236}">
                  <a16:creationId xmlns:a16="http://schemas.microsoft.com/office/drawing/2014/main" id="{3AF16B02-7940-4E5B-A614-821222CCA0A7}"/>
                </a:ext>
              </a:extLst>
            </p:cNvPr>
            <p:cNvSpPr/>
            <p:nvPr/>
          </p:nvSpPr>
          <p:spPr>
            <a:xfrm rot="16200000" flipH="1">
              <a:off x="3586993" y="3335323"/>
              <a:ext cx="3263317" cy="1022059"/>
            </a:xfrm>
            <a:prstGeom prst="bentUpArrow">
              <a:avLst>
                <a:gd name="adj1" fmla="val 15805"/>
                <a:gd name="adj2" fmla="val 23745"/>
                <a:gd name="adj3" fmla="val 23736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 sz="9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2" name="Diagrama de flujo: disco magnético 31">
              <a:extLst>
                <a:ext uri="{FF2B5EF4-FFF2-40B4-BE49-F238E27FC236}">
                  <a16:creationId xmlns:a16="http://schemas.microsoft.com/office/drawing/2014/main" id="{67FB15FA-F361-434A-BAC2-9E1DE8DABC4C}"/>
                </a:ext>
              </a:extLst>
            </p:cNvPr>
            <p:cNvSpPr/>
            <p:nvPr/>
          </p:nvSpPr>
          <p:spPr>
            <a:xfrm>
              <a:off x="1142301" y="2776756"/>
              <a:ext cx="644554" cy="471180"/>
            </a:xfrm>
            <a:prstGeom prst="flowChartMagneticDisk">
              <a:avLst/>
            </a:prstGeom>
            <a:solidFill>
              <a:srgbClr val="877D6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latin typeface="Montserrat" panose="02000505000000020004" pitchFamily="2" charset="0"/>
                </a:rPr>
                <a:t>BD</a:t>
              </a:r>
            </a:p>
          </p:txBody>
        </p:sp>
        <p:sp>
          <p:nvSpPr>
            <p:cNvPr id="33" name="Diagrama de flujo: disco magnético 32">
              <a:extLst>
                <a:ext uri="{FF2B5EF4-FFF2-40B4-BE49-F238E27FC236}">
                  <a16:creationId xmlns:a16="http://schemas.microsoft.com/office/drawing/2014/main" id="{3636AE5F-D543-4DB8-8005-23FE81EB98FE}"/>
                </a:ext>
              </a:extLst>
            </p:cNvPr>
            <p:cNvSpPr/>
            <p:nvPr/>
          </p:nvSpPr>
          <p:spPr>
            <a:xfrm>
              <a:off x="1714151" y="3768055"/>
              <a:ext cx="644554" cy="471180"/>
            </a:xfrm>
            <a:prstGeom prst="flowChartMagneticDisk">
              <a:avLst/>
            </a:prstGeom>
            <a:solidFill>
              <a:srgbClr val="877D6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latin typeface="Montserrat" panose="02000505000000020004" pitchFamily="2" charset="0"/>
                </a:rPr>
                <a:t>BD</a:t>
              </a:r>
            </a:p>
          </p:txBody>
        </p:sp>
        <p:sp>
          <p:nvSpPr>
            <p:cNvPr id="34" name="Diagrama de flujo: disco magnético 33">
              <a:extLst>
                <a:ext uri="{FF2B5EF4-FFF2-40B4-BE49-F238E27FC236}">
                  <a16:creationId xmlns:a16="http://schemas.microsoft.com/office/drawing/2014/main" id="{0FE9282A-2066-496D-8B88-80A1BA0297E7}"/>
                </a:ext>
              </a:extLst>
            </p:cNvPr>
            <p:cNvSpPr/>
            <p:nvPr/>
          </p:nvSpPr>
          <p:spPr>
            <a:xfrm>
              <a:off x="2143388" y="4750965"/>
              <a:ext cx="644554" cy="471180"/>
            </a:xfrm>
            <a:prstGeom prst="flowChartMagneticDisk">
              <a:avLst/>
            </a:prstGeom>
            <a:solidFill>
              <a:srgbClr val="877D6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latin typeface="Montserrat" panose="02000505000000020004" pitchFamily="2" charset="0"/>
                </a:rPr>
                <a:t>BD</a:t>
              </a:r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C9076C78-FB59-4C26-A811-F6BC9043B453}"/>
                </a:ext>
              </a:extLst>
            </p:cNvPr>
            <p:cNvSpPr/>
            <p:nvPr/>
          </p:nvSpPr>
          <p:spPr>
            <a:xfrm>
              <a:off x="8040216" y="1556792"/>
              <a:ext cx="2169953" cy="652944"/>
            </a:xfrm>
            <a:prstGeom prst="rect">
              <a:avLst/>
            </a:prstGeom>
            <a:solidFill>
              <a:srgbClr val="CCE8EB"/>
            </a:solidFill>
            <a:ln>
              <a:solidFill>
                <a:srgbClr val="66A6A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900" dirty="0">
                  <a:solidFill>
                    <a:srgbClr val="66A6AF"/>
                  </a:solidFill>
                  <a:latin typeface="Montserrat" panose="02000505000000020004" pitchFamily="2" charset="0"/>
                </a:rPr>
                <a:t>OTRAS API</a:t>
              </a:r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9FA060E4-A2E5-447D-A067-D4D3FC8315B0}"/>
                </a:ext>
              </a:extLst>
            </p:cNvPr>
            <p:cNvSpPr/>
            <p:nvPr/>
          </p:nvSpPr>
          <p:spPr>
            <a:xfrm>
              <a:off x="7874466" y="3913466"/>
              <a:ext cx="2594995" cy="652944"/>
            </a:xfrm>
            <a:prstGeom prst="rect">
              <a:avLst/>
            </a:prstGeom>
            <a:solidFill>
              <a:srgbClr val="66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COMPETENCE API</a:t>
              </a: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C9273DC4-2EA0-4B51-BF26-0936CEE69526}"/>
                </a:ext>
              </a:extLst>
            </p:cNvPr>
            <p:cNvSpPr/>
            <p:nvPr/>
          </p:nvSpPr>
          <p:spPr>
            <a:xfrm>
              <a:off x="7498359" y="4846042"/>
              <a:ext cx="2169953" cy="652944"/>
            </a:xfrm>
            <a:prstGeom prst="rect">
              <a:avLst/>
            </a:prstGeom>
            <a:solidFill>
              <a:srgbClr val="66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CHAT API</a:t>
              </a:r>
            </a:p>
          </p:txBody>
        </p:sp>
        <p:sp>
          <p:nvSpPr>
            <p:cNvPr id="39" name="Flecha: doblada hacia arriba 38">
              <a:extLst>
                <a:ext uri="{FF2B5EF4-FFF2-40B4-BE49-F238E27FC236}">
                  <a16:creationId xmlns:a16="http://schemas.microsoft.com/office/drawing/2014/main" id="{97AB41E5-BEC9-4BA2-8FC6-ABF3CC844B92}"/>
                </a:ext>
              </a:extLst>
            </p:cNvPr>
            <p:cNvSpPr/>
            <p:nvPr/>
          </p:nvSpPr>
          <p:spPr>
            <a:xfrm rot="16200000" flipH="1" flipV="1">
              <a:off x="5151540" y="3231859"/>
              <a:ext cx="3263317" cy="1366007"/>
            </a:xfrm>
            <a:prstGeom prst="bentUpArrow">
              <a:avLst>
                <a:gd name="adj1" fmla="val 15805"/>
                <a:gd name="adj2" fmla="val 23745"/>
                <a:gd name="adj3" fmla="val 23736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 sz="9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1" name="Flecha: doblada hacia arriba 40">
              <a:extLst>
                <a:ext uri="{FF2B5EF4-FFF2-40B4-BE49-F238E27FC236}">
                  <a16:creationId xmlns:a16="http://schemas.microsoft.com/office/drawing/2014/main" id="{0D95479D-8F5F-4A00-B870-5D6917F1FBDF}"/>
                </a:ext>
              </a:extLst>
            </p:cNvPr>
            <p:cNvSpPr/>
            <p:nvPr/>
          </p:nvSpPr>
          <p:spPr>
            <a:xfrm rot="16200000" flipH="1" flipV="1">
              <a:off x="6051958" y="2790039"/>
              <a:ext cx="2383872" cy="1249959"/>
            </a:xfrm>
            <a:prstGeom prst="bentUpArrow">
              <a:avLst>
                <a:gd name="adj1" fmla="val 13908"/>
                <a:gd name="adj2" fmla="val 23745"/>
                <a:gd name="adj3" fmla="val 23736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 sz="9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3" name="Flecha: doblada hacia arriba 42">
              <a:extLst>
                <a:ext uri="{FF2B5EF4-FFF2-40B4-BE49-F238E27FC236}">
                  <a16:creationId xmlns:a16="http://schemas.microsoft.com/office/drawing/2014/main" id="{453495B8-3D96-48A5-BF00-C93D3AD57CB0}"/>
                </a:ext>
              </a:extLst>
            </p:cNvPr>
            <p:cNvSpPr/>
            <p:nvPr/>
          </p:nvSpPr>
          <p:spPr>
            <a:xfrm rot="16200000" flipH="1" flipV="1">
              <a:off x="6808365" y="2430710"/>
              <a:ext cx="1333850" cy="938168"/>
            </a:xfrm>
            <a:prstGeom prst="bentUpArrow">
              <a:avLst>
                <a:gd name="adj1" fmla="val 18333"/>
                <a:gd name="adj2" fmla="val 27381"/>
                <a:gd name="adj3" fmla="val 2500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 sz="9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4" name="Flecha: hacia la izquierda 43">
              <a:extLst>
                <a:ext uri="{FF2B5EF4-FFF2-40B4-BE49-F238E27FC236}">
                  <a16:creationId xmlns:a16="http://schemas.microsoft.com/office/drawing/2014/main" id="{8B951A8C-4964-4F22-91C2-26C5D42C929F}"/>
                </a:ext>
              </a:extLst>
            </p:cNvPr>
            <p:cNvSpPr/>
            <p:nvPr/>
          </p:nvSpPr>
          <p:spPr>
            <a:xfrm rot="10800000">
              <a:off x="7239699" y="1645639"/>
              <a:ext cx="789964" cy="453006"/>
            </a:xfrm>
            <a:prstGeom prst="leftArrow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B9940DC2-DA70-4AAD-9F0D-39AFBC804BC8}"/>
                </a:ext>
              </a:extLst>
            </p:cNvPr>
            <p:cNvSpPr/>
            <p:nvPr/>
          </p:nvSpPr>
          <p:spPr>
            <a:xfrm>
              <a:off x="7949335" y="2942374"/>
              <a:ext cx="2169953" cy="652944"/>
            </a:xfrm>
            <a:prstGeom prst="rect">
              <a:avLst/>
            </a:prstGeom>
            <a:solidFill>
              <a:srgbClr val="66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REPORT API</a:t>
              </a: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DAC3EC19-0615-4380-890B-0038D515EA54}"/>
                </a:ext>
              </a:extLst>
            </p:cNvPr>
            <p:cNvSpPr/>
            <p:nvPr/>
          </p:nvSpPr>
          <p:spPr>
            <a:xfrm>
              <a:off x="4331514" y="1419136"/>
              <a:ext cx="3010251" cy="864067"/>
            </a:xfrm>
            <a:prstGeom prst="rect">
              <a:avLst/>
            </a:prstGeom>
            <a:solidFill>
              <a:srgbClr val="1A5B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HYPOTESIS CORE</a:t>
              </a:r>
            </a:p>
            <a:p>
              <a:pPr algn="ctr"/>
              <a:r>
                <a:rPr lang="es-ES" sz="9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(Usuarios)</a:t>
              </a:r>
            </a:p>
          </p:txBody>
        </p:sp>
        <p:sp>
          <p:nvSpPr>
            <p:cNvPr id="47" name="Diagrama de flujo: disco magnético 46">
              <a:extLst>
                <a:ext uri="{FF2B5EF4-FFF2-40B4-BE49-F238E27FC236}">
                  <a16:creationId xmlns:a16="http://schemas.microsoft.com/office/drawing/2014/main" id="{74542CBB-9763-4FAF-91C2-6E206D64E11C}"/>
                </a:ext>
              </a:extLst>
            </p:cNvPr>
            <p:cNvSpPr/>
            <p:nvPr/>
          </p:nvSpPr>
          <p:spPr>
            <a:xfrm>
              <a:off x="9826305" y="2711042"/>
              <a:ext cx="644554" cy="471180"/>
            </a:xfrm>
            <a:prstGeom prst="flowChartMagneticDisk">
              <a:avLst/>
            </a:prstGeom>
            <a:solidFill>
              <a:srgbClr val="877D6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latin typeface="Montserrat" panose="02000505000000020004" pitchFamily="2" charset="0"/>
                </a:rPr>
                <a:t>BD</a:t>
              </a:r>
            </a:p>
          </p:txBody>
        </p:sp>
        <p:sp>
          <p:nvSpPr>
            <p:cNvPr id="48" name="Diagrama de flujo: disco magnético 47">
              <a:extLst>
                <a:ext uri="{FF2B5EF4-FFF2-40B4-BE49-F238E27FC236}">
                  <a16:creationId xmlns:a16="http://schemas.microsoft.com/office/drawing/2014/main" id="{2C12F7AB-D3AF-4220-8C6E-CCB0F16B924E}"/>
                </a:ext>
              </a:extLst>
            </p:cNvPr>
            <p:cNvSpPr/>
            <p:nvPr/>
          </p:nvSpPr>
          <p:spPr>
            <a:xfrm>
              <a:off x="10180040" y="3643618"/>
              <a:ext cx="644554" cy="471180"/>
            </a:xfrm>
            <a:prstGeom prst="flowChartMagneticDisk">
              <a:avLst/>
            </a:prstGeom>
            <a:solidFill>
              <a:srgbClr val="877D6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latin typeface="Montserrat" panose="02000505000000020004" pitchFamily="2" charset="0"/>
                </a:rPr>
                <a:t>BD</a:t>
              </a:r>
            </a:p>
          </p:txBody>
        </p:sp>
        <p:sp>
          <p:nvSpPr>
            <p:cNvPr id="49" name="Diagrama de flujo: disco magnético 48">
              <a:extLst>
                <a:ext uri="{FF2B5EF4-FFF2-40B4-BE49-F238E27FC236}">
                  <a16:creationId xmlns:a16="http://schemas.microsoft.com/office/drawing/2014/main" id="{3F397957-6201-4590-9DB4-BCEB0CEA067D}"/>
                </a:ext>
              </a:extLst>
            </p:cNvPr>
            <p:cNvSpPr/>
            <p:nvPr/>
          </p:nvSpPr>
          <p:spPr>
            <a:xfrm>
              <a:off x="9384484" y="4685251"/>
              <a:ext cx="644554" cy="471180"/>
            </a:xfrm>
            <a:prstGeom prst="flowChartMagneticDisk">
              <a:avLst/>
            </a:prstGeom>
            <a:solidFill>
              <a:srgbClr val="877D6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latin typeface="Montserrat" panose="02000505000000020004" pitchFamily="2" charset="0"/>
                </a:rPr>
                <a:t>BD</a:t>
              </a:r>
            </a:p>
          </p:txBody>
        </p:sp>
      </p:grpSp>
      <p:sp>
        <p:nvSpPr>
          <p:cNvPr id="50" name="Rectángulo 49">
            <a:extLst>
              <a:ext uri="{FF2B5EF4-FFF2-40B4-BE49-F238E27FC236}">
                <a16:creationId xmlns:a16="http://schemas.microsoft.com/office/drawing/2014/main" id="{30C84A30-D113-4EBD-9DAD-4C3CD40439A7}"/>
              </a:ext>
            </a:extLst>
          </p:cNvPr>
          <p:cNvSpPr/>
          <p:nvPr/>
        </p:nvSpPr>
        <p:spPr>
          <a:xfrm>
            <a:off x="3727103" y="3393883"/>
            <a:ext cx="417945" cy="269131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API REST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AF03B65C-261D-4AEF-A58F-529F7EFCC0C4}"/>
              </a:ext>
            </a:extLst>
          </p:cNvPr>
          <p:cNvSpPr/>
          <p:nvPr/>
        </p:nvSpPr>
        <p:spPr>
          <a:xfrm>
            <a:off x="4019107" y="4027914"/>
            <a:ext cx="417945" cy="269131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API REST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2AC60042-2DD5-4708-926C-3D65577194C3}"/>
              </a:ext>
            </a:extLst>
          </p:cNvPr>
          <p:cNvSpPr/>
          <p:nvPr/>
        </p:nvSpPr>
        <p:spPr>
          <a:xfrm>
            <a:off x="4759002" y="3497422"/>
            <a:ext cx="417945" cy="269131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API REST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C057B619-F64B-4523-B447-A1928C462EB1}"/>
              </a:ext>
            </a:extLst>
          </p:cNvPr>
          <p:cNvSpPr/>
          <p:nvPr/>
        </p:nvSpPr>
        <p:spPr>
          <a:xfrm>
            <a:off x="5017269" y="2792427"/>
            <a:ext cx="417945" cy="269131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API REST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E33FD30-C2B4-4F03-AF6C-185D253674A8}"/>
              </a:ext>
            </a:extLst>
          </p:cNvPr>
          <p:cNvSpPr/>
          <p:nvPr/>
        </p:nvSpPr>
        <p:spPr>
          <a:xfrm>
            <a:off x="4493757" y="4335041"/>
            <a:ext cx="417945" cy="269131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API REST</a:t>
            </a:r>
          </a:p>
        </p:txBody>
      </p:sp>
      <p:pic>
        <p:nvPicPr>
          <p:cNvPr id="55" name="Picture 2" descr="Django Community | Django">
            <a:extLst>
              <a:ext uri="{FF2B5EF4-FFF2-40B4-BE49-F238E27FC236}">
                <a16:creationId xmlns:a16="http://schemas.microsoft.com/office/drawing/2014/main" id="{D4D294ED-5159-42C8-B2EF-6DCC9E673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88" y="2184402"/>
            <a:ext cx="964036" cy="43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440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ior, tabla, llenado, comida&#10;&#10;Descripción generada automáticamente">
            <a:extLst>
              <a:ext uri="{FF2B5EF4-FFF2-40B4-BE49-F238E27FC236}">
                <a16:creationId xmlns:a16="http://schemas.microsoft.com/office/drawing/2014/main" id="{3F2A7C21-47E5-4FA7-847C-3D8B2A437C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1"/>
          <a:stretch/>
        </p:blipFill>
        <p:spPr>
          <a:xfrm>
            <a:off x="0" y="0"/>
            <a:ext cx="9144000" cy="5148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B2222B8-1EAC-4EE0-8388-5FDC1BE1676E}"/>
              </a:ext>
            </a:extLst>
          </p:cNvPr>
          <p:cNvSpPr/>
          <p:nvPr/>
        </p:nvSpPr>
        <p:spPr>
          <a:xfrm>
            <a:off x="0" y="835347"/>
            <a:ext cx="9144000" cy="907466"/>
          </a:xfrm>
          <a:prstGeom prst="rect">
            <a:avLst/>
          </a:prstGeom>
          <a:solidFill>
            <a:srgbClr val="66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D587983-ED65-4EBC-A35F-2C6C506C4014}"/>
              </a:ext>
            </a:extLst>
          </p:cNvPr>
          <p:cNvSpPr/>
          <p:nvPr/>
        </p:nvSpPr>
        <p:spPr>
          <a:xfrm>
            <a:off x="0" y="236583"/>
            <a:ext cx="9144000" cy="610170"/>
          </a:xfrm>
          <a:prstGeom prst="rect">
            <a:avLst/>
          </a:prstGeom>
          <a:solidFill>
            <a:srgbClr val="1A5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0930A9-965A-4C19-9B5E-0689D05E3186}"/>
              </a:ext>
            </a:extLst>
          </p:cNvPr>
          <p:cNvSpPr txBox="1"/>
          <p:nvPr/>
        </p:nvSpPr>
        <p:spPr>
          <a:xfrm>
            <a:off x="3505041" y="325320"/>
            <a:ext cx="213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HYPOTESIS PRO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706F93-EA71-48C4-A636-6AAAA577F3AB}"/>
              </a:ext>
            </a:extLst>
          </p:cNvPr>
          <p:cNvSpPr txBox="1"/>
          <p:nvPr/>
        </p:nvSpPr>
        <p:spPr>
          <a:xfrm>
            <a:off x="0" y="996860"/>
            <a:ext cx="9144000" cy="761427"/>
          </a:xfrm>
          <a:prstGeom prst="rect">
            <a:avLst/>
          </a:prstGeom>
          <a:ln w="381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ES" sz="1013" b="1" dirty="0"/>
              <a:t>Hypotesis</a:t>
            </a:r>
            <a:r>
              <a:rPr lang="es-ES" sz="1013" dirty="0"/>
              <a:t> </a:t>
            </a:r>
            <a:r>
              <a:rPr lang="es-ES" sz="1013" b="1" dirty="0"/>
              <a:t>PRO</a:t>
            </a:r>
            <a:r>
              <a:rPr lang="es-ES" sz="1013" dirty="0"/>
              <a:t> es la herramienta para la administración del campus virtual y está</a:t>
            </a:r>
          </a:p>
          <a:p>
            <a:pPr algn="ctr">
              <a:lnSpc>
                <a:spcPts val="1800"/>
              </a:lnSpc>
            </a:pPr>
            <a:r>
              <a:rPr lang="es-ES" sz="1013" dirty="0"/>
              <a:t>dirigido a la institución educativa, escuela o departamento de recursos humanos de un empresa.</a:t>
            </a:r>
          </a:p>
          <a:p>
            <a:pPr algn="ctr">
              <a:lnSpc>
                <a:spcPts val="1800"/>
              </a:lnSpc>
            </a:pPr>
            <a:endParaRPr lang="es-ES" sz="1013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7A21217-281F-442B-9F84-491EED6CE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541" y="2229229"/>
            <a:ext cx="4050918" cy="2278642"/>
          </a:xfrm>
          <a:prstGeom prst="rect">
            <a:avLst/>
          </a:prstGeom>
          <a:effectLst>
            <a:reflection blurRad="6350" stA="50000" endA="300" endPos="19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664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ior, tabla, llenado, comida&#10;&#10;Descripción generada automáticamente">
            <a:extLst>
              <a:ext uri="{FF2B5EF4-FFF2-40B4-BE49-F238E27FC236}">
                <a16:creationId xmlns:a16="http://schemas.microsoft.com/office/drawing/2014/main" id="{3F2A7C21-47E5-4FA7-847C-3D8B2A437C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1"/>
          <a:stretch/>
        </p:blipFill>
        <p:spPr>
          <a:xfrm>
            <a:off x="0" y="0"/>
            <a:ext cx="9144000" cy="5148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B2222B8-1EAC-4EE0-8388-5FDC1BE1676E}"/>
              </a:ext>
            </a:extLst>
          </p:cNvPr>
          <p:cNvSpPr/>
          <p:nvPr/>
        </p:nvSpPr>
        <p:spPr>
          <a:xfrm>
            <a:off x="0" y="835347"/>
            <a:ext cx="9144000" cy="907466"/>
          </a:xfrm>
          <a:prstGeom prst="rect">
            <a:avLst/>
          </a:prstGeom>
          <a:solidFill>
            <a:srgbClr val="66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D587983-ED65-4EBC-A35F-2C6C506C4014}"/>
              </a:ext>
            </a:extLst>
          </p:cNvPr>
          <p:cNvSpPr/>
          <p:nvPr/>
        </p:nvSpPr>
        <p:spPr>
          <a:xfrm>
            <a:off x="0" y="236583"/>
            <a:ext cx="9144000" cy="610170"/>
          </a:xfrm>
          <a:prstGeom prst="rect">
            <a:avLst/>
          </a:prstGeom>
          <a:solidFill>
            <a:srgbClr val="1A5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0930A9-965A-4C19-9B5E-0689D05E3186}"/>
              </a:ext>
            </a:extLst>
          </p:cNvPr>
          <p:cNvSpPr txBox="1"/>
          <p:nvPr/>
        </p:nvSpPr>
        <p:spPr>
          <a:xfrm>
            <a:off x="3505041" y="325320"/>
            <a:ext cx="213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HYPOTESIS PRO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706F93-EA71-48C4-A636-6AAAA577F3AB}"/>
              </a:ext>
            </a:extLst>
          </p:cNvPr>
          <p:cNvSpPr txBox="1"/>
          <p:nvPr/>
        </p:nvSpPr>
        <p:spPr>
          <a:xfrm>
            <a:off x="0" y="996860"/>
            <a:ext cx="9144000" cy="761427"/>
          </a:xfrm>
          <a:prstGeom prst="rect">
            <a:avLst/>
          </a:prstGeom>
          <a:ln w="381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ES" sz="1013" dirty="0"/>
              <a:t>Desde</a:t>
            </a:r>
            <a:r>
              <a:rPr lang="es-ES" sz="1013" b="1" dirty="0"/>
              <a:t> Hypotesis</a:t>
            </a:r>
            <a:r>
              <a:rPr lang="es-ES" sz="1013" dirty="0"/>
              <a:t> </a:t>
            </a:r>
            <a:r>
              <a:rPr lang="es-ES" sz="1013" b="1" dirty="0"/>
              <a:t>PRO</a:t>
            </a:r>
            <a:r>
              <a:rPr lang="es-ES" sz="1013" dirty="0"/>
              <a:t> se pueden crear usuario, roles y permisos bajo</a:t>
            </a:r>
          </a:p>
          <a:p>
            <a:pPr algn="ctr">
              <a:lnSpc>
                <a:spcPts val="1800"/>
              </a:lnSpc>
            </a:pPr>
            <a:r>
              <a:rPr lang="es-ES" sz="1013" dirty="0"/>
              <a:t>un interfaz sencillo, usable y adaptable a cualquier pantalla o dispositivo.</a:t>
            </a:r>
          </a:p>
          <a:p>
            <a:pPr algn="ctr">
              <a:lnSpc>
                <a:spcPts val="1800"/>
              </a:lnSpc>
            </a:pPr>
            <a:endParaRPr lang="es-ES" sz="1013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DD53CC-164E-4E69-9E72-C1CAA4C2D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145" y="2219689"/>
            <a:ext cx="4052366" cy="2279456"/>
          </a:xfrm>
          <a:prstGeom prst="rect">
            <a:avLst/>
          </a:prstGeom>
          <a:effectLst>
            <a:reflection blurRad="6350" stA="50000" endA="300" endPos="19000" dist="50800" dir="5400000" sy="-100000" algn="bl" rotWithShape="0"/>
          </a:effectLst>
        </p:spPr>
      </p:pic>
      <p:pic>
        <p:nvPicPr>
          <p:cNvPr id="8" name="Imagen 7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47069692-220D-4CD9-84A7-9EF32C661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647" y="2219689"/>
            <a:ext cx="4057793" cy="2282509"/>
          </a:xfrm>
          <a:prstGeom prst="rect">
            <a:avLst/>
          </a:prstGeom>
          <a:effectLst>
            <a:reflection blurRad="6350" stA="50000" endA="300" endPos="19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9668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ior, tabla, llenado, comida&#10;&#10;Descripción generada automáticamente">
            <a:extLst>
              <a:ext uri="{FF2B5EF4-FFF2-40B4-BE49-F238E27FC236}">
                <a16:creationId xmlns:a16="http://schemas.microsoft.com/office/drawing/2014/main" id="{3F2A7C21-47E5-4FA7-847C-3D8B2A437C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1"/>
          <a:stretch/>
        </p:blipFill>
        <p:spPr>
          <a:xfrm>
            <a:off x="0" y="0"/>
            <a:ext cx="9144000" cy="5148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B2222B8-1EAC-4EE0-8388-5FDC1BE1676E}"/>
              </a:ext>
            </a:extLst>
          </p:cNvPr>
          <p:cNvSpPr/>
          <p:nvPr/>
        </p:nvSpPr>
        <p:spPr>
          <a:xfrm>
            <a:off x="0" y="835347"/>
            <a:ext cx="9144000" cy="907466"/>
          </a:xfrm>
          <a:prstGeom prst="rect">
            <a:avLst/>
          </a:prstGeom>
          <a:solidFill>
            <a:srgbClr val="66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D587983-ED65-4EBC-A35F-2C6C506C4014}"/>
              </a:ext>
            </a:extLst>
          </p:cNvPr>
          <p:cNvSpPr/>
          <p:nvPr/>
        </p:nvSpPr>
        <p:spPr>
          <a:xfrm>
            <a:off x="0" y="236583"/>
            <a:ext cx="9144000" cy="610170"/>
          </a:xfrm>
          <a:prstGeom prst="rect">
            <a:avLst/>
          </a:prstGeom>
          <a:solidFill>
            <a:srgbClr val="1A5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0930A9-965A-4C19-9B5E-0689D05E3186}"/>
              </a:ext>
            </a:extLst>
          </p:cNvPr>
          <p:cNvSpPr txBox="1"/>
          <p:nvPr/>
        </p:nvSpPr>
        <p:spPr>
          <a:xfrm>
            <a:off x="3505041" y="325320"/>
            <a:ext cx="213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HYPOTESIS PRO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706F93-EA71-48C4-A636-6AAAA577F3AB}"/>
              </a:ext>
            </a:extLst>
          </p:cNvPr>
          <p:cNvSpPr txBox="1"/>
          <p:nvPr/>
        </p:nvSpPr>
        <p:spPr>
          <a:xfrm>
            <a:off x="0" y="996860"/>
            <a:ext cx="9144000" cy="761427"/>
          </a:xfrm>
          <a:prstGeom prst="rect">
            <a:avLst/>
          </a:prstGeom>
          <a:ln w="381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ES" sz="1013" dirty="0"/>
              <a:t>Con la gestión de contextos se podrán configurar Grados, </a:t>
            </a:r>
            <a:r>
              <a:rPr lang="es-ES" sz="1013" dirty="0" err="1"/>
              <a:t>Másters</a:t>
            </a:r>
            <a:r>
              <a:rPr lang="es-ES" sz="1013" dirty="0"/>
              <a:t>, Cursos, Aulas o Categorías.</a:t>
            </a:r>
          </a:p>
          <a:p>
            <a:pPr algn="ctr">
              <a:lnSpc>
                <a:spcPts val="1800"/>
              </a:lnSpc>
            </a:pPr>
            <a:r>
              <a:rPr lang="es-ES" sz="1013" dirty="0"/>
              <a:t>Y desde estas funcionalidades se podrán matricular a los usuarios con distintos roles en diferentes contextos.</a:t>
            </a:r>
          </a:p>
          <a:p>
            <a:pPr algn="ctr">
              <a:lnSpc>
                <a:spcPts val="1800"/>
              </a:lnSpc>
            </a:pPr>
            <a:endParaRPr lang="es-ES" sz="1013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DD53CC-164E-4E69-9E72-C1CAA4C2D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145" y="2219689"/>
            <a:ext cx="4052366" cy="2279456"/>
          </a:xfrm>
          <a:prstGeom prst="rect">
            <a:avLst/>
          </a:prstGeom>
          <a:effectLst>
            <a:reflection blurRad="6350" stA="50000" endA="300" endPos="19000" dist="50800" dir="5400000" sy="-100000" algn="bl" rotWithShape="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7069692-220D-4CD9-84A7-9EF32C661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5647" y="2219689"/>
            <a:ext cx="4057792" cy="2282508"/>
          </a:xfrm>
          <a:prstGeom prst="rect">
            <a:avLst/>
          </a:prstGeom>
          <a:effectLst>
            <a:reflection blurRad="6350" stA="50000" endA="300" endPos="19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76901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46391C9-12CE-4779-922E-FDF58F8AA1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34"/>
          <a:stretch/>
        </p:blipFill>
        <p:spPr>
          <a:xfrm>
            <a:off x="0" y="0"/>
            <a:ext cx="9144000" cy="5148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B2222B8-1EAC-4EE0-8388-5FDC1BE1676E}"/>
              </a:ext>
            </a:extLst>
          </p:cNvPr>
          <p:cNvSpPr/>
          <p:nvPr/>
        </p:nvSpPr>
        <p:spPr>
          <a:xfrm>
            <a:off x="0" y="835347"/>
            <a:ext cx="9144000" cy="907466"/>
          </a:xfrm>
          <a:prstGeom prst="rect">
            <a:avLst/>
          </a:prstGeom>
          <a:solidFill>
            <a:srgbClr val="66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D587983-ED65-4EBC-A35F-2C6C506C4014}"/>
              </a:ext>
            </a:extLst>
          </p:cNvPr>
          <p:cNvSpPr/>
          <p:nvPr/>
        </p:nvSpPr>
        <p:spPr>
          <a:xfrm>
            <a:off x="0" y="236583"/>
            <a:ext cx="9144000" cy="610170"/>
          </a:xfrm>
          <a:prstGeom prst="rect">
            <a:avLst/>
          </a:prstGeom>
          <a:solidFill>
            <a:srgbClr val="1A5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0930A9-965A-4C19-9B5E-0689D05E3186}"/>
              </a:ext>
            </a:extLst>
          </p:cNvPr>
          <p:cNvSpPr txBox="1"/>
          <p:nvPr/>
        </p:nvSpPr>
        <p:spPr>
          <a:xfrm>
            <a:off x="3251063" y="325320"/>
            <a:ext cx="2642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HYPOTESIS SCHOOL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706F93-EA71-48C4-A636-6AAAA577F3AB}"/>
              </a:ext>
            </a:extLst>
          </p:cNvPr>
          <p:cNvSpPr txBox="1"/>
          <p:nvPr/>
        </p:nvSpPr>
        <p:spPr>
          <a:xfrm>
            <a:off x="0" y="996860"/>
            <a:ext cx="9144000" cy="761427"/>
          </a:xfrm>
          <a:prstGeom prst="rect">
            <a:avLst/>
          </a:prstGeom>
          <a:ln w="381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ES" sz="1013" b="1" dirty="0"/>
              <a:t>Hypotesis</a:t>
            </a:r>
            <a:r>
              <a:rPr lang="es-ES" sz="1013" dirty="0"/>
              <a:t> </a:t>
            </a:r>
            <a:r>
              <a:rPr lang="es-ES" sz="1013" b="1" dirty="0"/>
              <a:t>School</a:t>
            </a:r>
            <a:r>
              <a:rPr lang="es-ES" sz="1013" dirty="0"/>
              <a:t> es el campus virtual donde los usuarios finales como profesores,</a:t>
            </a:r>
          </a:p>
          <a:p>
            <a:pPr algn="ctr">
              <a:lnSpc>
                <a:spcPts val="1800"/>
              </a:lnSpc>
            </a:pPr>
            <a:r>
              <a:rPr lang="es-ES" sz="1013" dirty="0"/>
              <a:t>autores, creadores de contenido, editores, colaboradores, invitados o estudiantes podrán impartir y recibir formación online.</a:t>
            </a:r>
          </a:p>
          <a:p>
            <a:pPr algn="ctr">
              <a:lnSpc>
                <a:spcPts val="1800"/>
              </a:lnSpc>
            </a:pPr>
            <a:endParaRPr lang="es-ES" sz="1013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D62F668-114B-4454-A473-7F3C4C39D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145" y="2219689"/>
            <a:ext cx="4052366" cy="2279456"/>
          </a:xfrm>
          <a:prstGeom prst="rect">
            <a:avLst/>
          </a:prstGeom>
          <a:effectLst>
            <a:reflection blurRad="6350" stA="50000" endA="300" endPos="19000" dist="50800" dir="5400000" sy="-100000" algn="bl" rotWithShape="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612CA44-9DD2-4793-AFAB-DB98019A0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5647" y="2219689"/>
            <a:ext cx="4057792" cy="2282508"/>
          </a:xfrm>
          <a:prstGeom prst="rect">
            <a:avLst/>
          </a:prstGeom>
          <a:effectLst>
            <a:reflection blurRad="6350" stA="50000" endA="300" endPos="19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71976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46391C9-12CE-4779-922E-FDF58F8AA1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34"/>
          <a:stretch/>
        </p:blipFill>
        <p:spPr>
          <a:xfrm>
            <a:off x="0" y="0"/>
            <a:ext cx="9144000" cy="5148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B2222B8-1EAC-4EE0-8388-5FDC1BE1676E}"/>
              </a:ext>
            </a:extLst>
          </p:cNvPr>
          <p:cNvSpPr/>
          <p:nvPr/>
        </p:nvSpPr>
        <p:spPr>
          <a:xfrm>
            <a:off x="0" y="835347"/>
            <a:ext cx="9144000" cy="907466"/>
          </a:xfrm>
          <a:prstGeom prst="rect">
            <a:avLst/>
          </a:prstGeom>
          <a:solidFill>
            <a:srgbClr val="66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D587983-ED65-4EBC-A35F-2C6C506C4014}"/>
              </a:ext>
            </a:extLst>
          </p:cNvPr>
          <p:cNvSpPr/>
          <p:nvPr/>
        </p:nvSpPr>
        <p:spPr>
          <a:xfrm>
            <a:off x="0" y="236583"/>
            <a:ext cx="9144000" cy="610170"/>
          </a:xfrm>
          <a:prstGeom prst="rect">
            <a:avLst/>
          </a:prstGeom>
          <a:solidFill>
            <a:srgbClr val="1A5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0930A9-965A-4C19-9B5E-0689D05E3186}"/>
              </a:ext>
            </a:extLst>
          </p:cNvPr>
          <p:cNvSpPr txBox="1"/>
          <p:nvPr/>
        </p:nvSpPr>
        <p:spPr>
          <a:xfrm>
            <a:off x="3251063" y="325320"/>
            <a:ext cx="2642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HYPOTESIS SCHOOL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706F93-EA71-48C4-A636-6AAAA577F3AB}"/>
              </a:ext>
            </a:extLst>
          </p:cNvPr>
          <p:cNvSpPr txBox="1"/>
          <p:nvPr/>
        </p:nvSpPr>
        <p:spPr>
          <a:xfrm>
            <a:off x="0" y="996860"/>
            <a:ext cx="9144000" cy="761427"/>
          </a:xfrm>
          <a:prstGeom prst="rect">
            <a:avLst/>
          </a:prstGeom>
          <a:ln w="381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ES" sz="1013" dirty="0"/>
              <a:t>El </a:t>
            </a:r>
            <a:r>
              <a:rPr lang="es-ES" sz="1013" b="1" dirty="0"/>
              <a:t>profesor responsable </a:t>
            </a:r>
            <a:r>
              <a:rPr lang="es-ES" sz="1013" dirty="0"/>
              <a:t>del curso tendrá las herramientas necesarias para la creación del itinerario,</a:t>
            </a:r>
          </a:p>
          <a:p>
            <a:pPr algn="ctr">
              <a:lnSpc>
                <a:spcPts val="1800"/>
              </a:lnSpc>
            </a:pPr>
            <a:r>
              <a:rPr lang="es-ES" sz="1013" dirty="0"/>
              <a:t>implementación de recursos y actividad,  gestión de notas y notificaciones.</a:t>
            </a:r>
          </a:p>
          <a:p>
            <a:pPr algn="ctr">
              <a:lnSpc>
                <a:spcPts val="1800"/>
              </a:lnSpc>
            </a:pPr>
            <a:endParaRPr lang="es-ES" sz="1013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D62F668-114B-4454-A473-7F3C4C39D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146" y="2219689"/>
            <a:ext cx="4052364" cy="2279455"/>
          </a:xfrm>
          <a:prstGeom prst="rect">
            <a:avLst/>
          </a:prstGeom>
          <a:effectLst>
            <a:reflection blurRad="6350" stA="50000" endA="300" endPos="19000" dist="50800" dir="5400000" sy="-100000" algn="bl" rotWithShape="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612CA44-9DD2-4793-AFAB-DB98019A0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5647" y="2219689"/>
            <a:ext cx="4057792" cy="2282508"/>
          </a:xfrm>
          <a:prstGeom prst="rect">
            <a:avLst/>
          </a:prstGeom>
          <a:effectLst>
            <a:reflection blurRad="6350" stA="50000" endA="300" endPos="19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8413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46391C9-12CE-4779-922E-FDF58F8AA1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34"/>
          <a:stretch/>
        </p:blipFill>
        <p:spPr>
          <a:xfrm>
            <a:off x="0" y="0"/>
            <a:ext cx="9144000" cy="5148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B2222B8-1EAC-4EE0-8388-5FDC1BE1676E}"/>
              </a:ext>
            </a:extLst>
          </p:cNvPr>
          <p:cNvSpPr/>
          <p:nvPr/>
        </p:nvSpPr>
        <p:spPr>
          <a:xfrm>
            <a:off x="0" y="835347"/>
            <a:ext cx="9144000" cy="907466"/>
          </a:xfrm>
          <a:prstGeom prst="rect">
            <a:avLst/>
          </a:prstGeom>
          <a:solidFill>
            <a:srgbClr val="66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D587983-ED65-4EBC-A35F-2C6C506C4014}"/>
              </a:ext>
            </a:extLst>
          </p:cNvPr>
          <p:cNvSpPr/>
          <p:nvPr/>
        </p:nvSpPr>
        <p:spPr>
          <a:xfrm>
            <a:off x="0" y="236583"/>
            <a:ext cx="9144000" cy="610170"/>
          </a:xfrm>
          <a:prstGeom prst="rect">
            <a:avLst/>
          </a:prstGeom>
          <a:solidFill>
            <a:srgbClr val="1A5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0930A9-965A-4C19-9B5E-0689D05E3186}"/>
              </a:ext>
            </a:extLst>
          </p:cNvPr>
          <p:cNvSpPr txBox="1"/>
          <p:nvPr/>
        </p:nvSpPr>
        <p:spPr>
          <a:xfrm>
            <a:off x="3251063" y="325320"/>
            <a:ext cx="2642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HYPOTESIS SCHOOL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706F93-EA71-48C4-A636-6AAAA577F3AB}"/>
              </a:ext>
            </a:extLst>
          </p:cNvPr>
          <p:cNvSpPr txBox="1"/>
          <p:nvPr/>
        </p:nvSpPr>
        <p:spPr>
          <a:xfrm>
            <a:off x="0" y="996860"/>
            <a:ext cx="9144000" cy="761427"/>
          </a:xfrm>
          <a:prstGeom prst="rect">
            <a:avLst/>
          </a:prstGeom>
          <a:ln w="381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ES" sz="1013" dirty="0"/>
              <a:t>Los </a:t>
            </a:r>
            <a:r>
              <a:rPr lang="es-ES" sz="1013" b="1" dirty="0"/>
              <a:t>alumnos</a:t>
            </a:r>
            <a:r>
              <a:rPr lang="es-ES" sz="1013" dirty="0"/>
              <a:t> podrán realizar su formación con una interfaz gráfica centrada en el usuario,</a:t>
            </a:r>
          </a:p>
          <a:p>
            <a:pPr algn="ctr">
              <a:lnSpc>
                <a:spcPts val="1800"/>
              </a:lnSpc>
            </a:pPr>
            <a:r>
              <a:rPr lang="es-ES" sz="1013" dirty="0"/>
              <a:t>bajo los principios de usabilidad y con un diseño adaptable y fluido.</a:t>
            </a:r>
          </a:p>
          <a:p>
            <a:pPr algn="ctr">
              <a:lnSpc>
                <a:spcPts val="1800"/>
              </a:lnSpc>
            </a:pPr>
            <a:endParaRPr lang="es-ES" sz="1013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D62F668-114B-4454-A473-7F3C4C39D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146" y="2219689"/>
            <a:ext cx="4052364" cy="2279454"/>
          </a:xfrm>
          <a:prstGeom prst="rect">
            <a:avLst/>
          </a:prstGeom>
          <a:effectLst>
            <a:reflection blurRad="6350" stA="50000" endA="300" endPos="19000" dist="50800" dir="5400000" sy="-100000" algn="bl" rotWithShape="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612CA44-9DD2-4793-AFAB-DB98019A0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5647" y="2219689"/>
            <a:ext cx="4057792" cy="2282508"/>
          </a:xfrm>
          <a:prstGeom prst="rect">
            <a:avLst/>
          </a:prstGeom>
          <a:effectLst>
            <a:reflection blurRad="6350" stA="50000" endA="300" endPos="19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9577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46391C9-12CE-4779-922E-FDF58F8AA1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34"/>
          <a:stretch/>
        </p:blipFill>
        <p:spPr>
          <a:xfrm>
            <a:off x="0" y="0"/>
            <a:ext cx="9144000" cy="5148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B2222B8-1EAC-4EE0-8388-5FDC1BE1676E}"/>
              </a:ext>
            </a:extLst>
          </p:cNvPr>
          <p:cNvSpPr/>
          <p:nvPr/>
        </p:nvSpPr>
        <p:spPr>
          <a:xfrm>
            <a:off x="0" y="835347"/>
            <a:ext cx="9144000" cy="907466"/>
          </a:xfrm>
          <a:prstGeom prst="rect">
            <a:avLst/>
          </a:prstGeom>
          <a:solidFill>
            <a:srgbClr val="66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D587983-ED65-4EBC-A35F-2C6C506C4014}"/>
              </a:ext>
            </a:extLst>
          </p:cNvPr>
          <p:cNvSpPr/>
          <p:nvPr/>
        </p:nvSpPr>
        <p:spPr>
          <a:xfrm>
            <a:off x="0" y="236583"/>
            <a:ext cx="9144000" cy="610170"/>
          </a:xfrm>
          <a:prstGeom prst="rect">
            <a:avLst/>
          </a:prstGeom>
          <a:solidFill>
            <a:srgbClr val="1A5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0930A9-965A-4C19-9B5E-0689D05E3186}"/>
              </a:ext>
            </a:extLst>
          </p:cNvPr>
          <p:cNvSpPr txBox="1"/>
          <p:nvPr/>
        </p:nvSpPr>
        <p:spPr>
          <a:xfrm>
            <a:off x="3251063" y="325320"/>
            <a:ext cx="2642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HYPOTESIS SCHOOL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706F93-EA71-48C4-A636-6AAAA577F3AB}"/>
              </a:ext>
            </a:extLst>
          </p:cNvPr>
          <p:cNvSpPr txBox="1"/>
          <p:nvPr/>
        </p:nvSpPr>
        <p:spPr>
          <a:xfrm>
            <a:off x="0" y="996860"/>
            <a:ext cx="9144000" cy="761427"/>
          </a:xfrm>
          <a:prstGeom prst="rect">
            <a:avLst/>
          </a:prstGeom>
          <a:ln w="381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ES" sz="1013" dirty="0"/>
              <a:t>El campus online se convertirá en un punto de encuentro de su escuela o su empresa, donde los usuarios </a:t>
            </a:r>
          </a:p>
          <a:p>
            <a:pPr algn="ctr">
              <a:lnSpc>
                <a:spcPts val="1800"/>
              </a:lnSpc>
            </a:pPr>
            <a:r>
              <a:rPr lang="es-ES" sz="1013" dirty="0"/>
              <a:t>se sentirán motivados para colaborar y formarse en las mejores condiciones, potenciando la gamificación en el aprendizaje.</a:t>
            </a:r>
          </a:p>
          <a:p>
            <a:pPr algn="ctr">
              <a:lnSpc>
                <a:spcPts val="1800"/>
              </a:lnSpc>
            </a:pPr>
            <a:endParaRPr lang="es-ES" sz="1013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D62F668-114B-4454-A473-7F3C4C39D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147" y="2219689"/>
            <a:ext cx="4052362" cy="2279454"/>
          </a:xfrm>
          <a:prstGeom prst="rect">
            <a:avLst/>
          </a:prstGeom>
          <a:effectLst>
            <a:reflection blurRad="6350" stA="50000" endA="300" endPos="19000" dist="50800" dir="5400000" sy="-100000" algn="bl" rotWithShape="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612CA44-9DD2-4793-AFAB-DB98019A0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5647" y="2219689"/>
            <a:ext cx="4057792" cy="2282508"/>
          </a:xfrm>
          <a:prstGeom prst="rect">
            <a:avLst/>
          </a:prstGeom>
          <a:effectLst>
            <a:reflection blurRad="6350" stA="50000" endA="300" endPos="19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560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magen que contiene computadora, negro, teléfono, monitor&#10;&#10;Descripción generada automáticamente">
            <a:extLst>
              <a:ext uri="{FF2B5EF4-FFF2-40B4-BE49-F238E27FC236}">
                <a16:creationId xmlns:a16="http://schemas.microsoft.com/office/drawing/2014/main" id="{60BE83F2-9574-4332-B31C-BB11B924E1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8" b="5414"/>
          <a:stretch/>
        </p:blipFill>
        <p:spPr>
          <a:xfrm>
            <a:off x="0" y="0"/>
            <a:ext cx="9144000" cy="5148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B2222B8-1EAC-4EE0-8388-5FDC1BE1676E}"/>
              </a:ext>
            </a:extLst>
          </p:cNvPr>
          <p:cNvSpPr/>
          <p:nvPr/>
        </p:nvSpPr>
        <p:spPr>
          <a:xfrm>
            <a:off x="0" y="835347"/>
            <a:ext cx="9144000" cy="907466"/>
          </a:xfrm>
          <a:prstGeom prst="rect">
            <a:avLst/>
          </a:prstGeom>
          <a:solidFill>
            <a:srgbClr val="66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D587983-ED65-4EBC-A35F-2C6C506C4014}"/>
              </a:ext>
            </a:extLst>
          </p:cNvPr>
          <p:cNvSpPr/>
          <p:nvPr/>
        </p:nvSpPr>
        <p:spPr>
          <a:xfrm>
            <a:off x="0" y="236583"/>
            <a:ext cx="9144000" cy="610170"/>
          </a:xfrm>
          <a:prstGeom prst="rect">
            <a:avLst/>
          </a:prstGeom>
          <a:solidFill>
            <a:srgbClr val="1A5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0930A9-965A-4C19-9B5E-0689D05E3186}"/>
              </a:ext>
            </a:extLst>
          </p:cNvPr>
          <p:cNvSpPr txBox="1"/>
          <p:nvPr/>
        </p:nvSpPr>
        <p:spPr>
          <a:xfrm>
            <a:off x="3561244" y="325320"/>
            <a:ext cx="202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HYPOTESIS API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706F93-EA71-48C4-A636-6AAAA577F3AB}"/>
              </a:ext>
            </a:extLst>
          </p:cNvPr>
          <p:cNvSpPr txBox="1"/>
          <p:nvPr/>
        </p:nvSpPr>
        <p:spPr>
          <a:xfrm>
            <a:off x="0" y="996860"/>
            <a:ext cx="9144000" cy="761427"/>
          </a:xfrm>
          <a:prstGeom prst="rect">
            <a:avLst/>
          </a:prstGeom>
          <a:ln w="381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ES" sz="1013" b="1" dirty="0"/>
              <a:t>Hypotesis</a:t>
            </a:r>
            <a:r>
              <a:rPr lang="es-ES" sz="1013" dirty="0"/>
              <a:t> </a:t>
            </a:r>
            <a:r>
              <a:rPr lang="es-ES" sz="1013" b="1" dirty="0"/>
              <a:t>API</a:t>
            </a:r>
            <a:r>
              <a:rPr lang="es-ES" sz="1013" dirty="0"/>
              <a:t> es un interfaz de maquina desarrollado en Django para poder integrar todas</a:t>
            </a:r>
          </a:p>
          <a:p>
            <a:pPr algn="ctr">
              <a:lnSpc>
                <a:spcPts val="1800"/>
              </a:lnSpc>
            </a:pPr>
            <a:r>
              <a:rPr lang="es-ES" sz="1013" dirty="0"/>
              <a:t>las funcionalidades de la plataforma en cualquier herramienta externa. Sus clientes podrán manejar Hypotesis desde sus aplicativos.</a:t>
            </a:r>
          </a:p>
          <a:p>
            <a:pPr algn="ctr">
              <a:lnSpc>
                <a:spcPts val="1800"/>
              </a:lnSpc>
            </a:pPr>
            <a:endParaRPr lang="es-ES" sz="1013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7091FC-40F9-421D-9F83-68595B54BD1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52185" y="2045185"/>
            <a:ext cx="3306649" cy="285401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955018A-3480-445F-8CC6-BCCD0EE2E37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3740462" y="2038204"/>
            <a:ext cx="2288511" cy="28618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4E80DAE-775D-46CA-BBD9-D57DC0AEDC0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>
            <a:off x="6242888" y="2017264"/>
            <a:ext cx="2333974" cy="286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ersona sosteniendo una laptop&#10;&#10;Descripción generada automáticamente">
            <a:extLst>
              <a:ext uri="{FF2B5EF4-FFF2-40B4-BE49-F238E27FC236}">
                <a16:creationId xmlns:a16="http://schemas.microsoft.com/office/drawing/2014/main" id="{AA8CFF6C-8FB7-418F-A592-D1E28F3454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" r="-99" b="15471"/>
          <a:stretch/>
        </p:blipFill>
        <p:spPr>
          <a:xfrm>
            <a:off x="0" y="0"/>
            <a:ext cx="9153000" cy="51570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0D587983-ED65-4EBC-A35F-2C6C506C4014}"/>
              </a:ext>
            </a:extLst>
          </p:cNvPr>
          <p:cNvSpPr/>
          <p:nvPr/>
        </p:nvSpPr>
        <p:spPr>
          <a:xfrm>
            <a:off x="0" y="236583"/>
            <a:ext cx="9144000" cy="610170"/>
          </a:xfrm>
          <a:prstGeom prst="rect">
            <a:avLst/>
          </a:prstGeom>
          <a:solidFill>
            <a:srgbClr val="1A5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0930A9-965A-4C19-9B5E-0689D05E3186}"/>
              </a:ext>
            </a:extLst>
          </p:cNvPr>
          <p:cNvSpPr txBox="1"/>
          <p:nvPr/>
        </p:nvSpPr>
        <p:spPr>
          <a:xfrm>
            <a:off x="1497825" y="325320"/>
            <a:ext cx="6148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Plataforma e-Learning con metodología DevOps</a:t>
            </a:r>
          </a:p>
        </p:txBody>
      </p:sp>
    </p:spTree>
    <p:extLst>
      <p:ext uri="{BB962C8B-B14F-4D97-AF65-F5344CB8AC3E}">
        <p14:creationId xmlns:p14="http://schemas.microsoft.com/office/powerpoint/2010/main" val="3593827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edificio, competencia de atletismo, grupo, hombre&#10;&#10;Descripción generada automáticamente">
            <a:extLst>
              <a:ext uri="{FF2B5EF4-FFF2-40B4-BE49-F238E27FC236}">
                <a16:creationId xmlns:a16="http://schemas.microsoft.com/office/drawing/2014/main" id="{F100CE45-D383-434E-BE80-33BDA1A7F0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" b="10138"/>
          <a:stretch/>
        </p:blipFill>
        <p:spPr>
          <a:xfrm>
            <a:off x="0" y="0"/>
            <a:ext cx="9144000" cy="514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61EA029-A6CC-4A72-B28A-FFF9BCE94572}"/>
              </a:ext>
            </a:extLst>
          </p:cNvPr>
          <p:cNvSpPr/>
          <p:nvPr/>
        </p:nvSpPr>
        <p:spPr>
          <a:xfrm>
            <a:off x="0" y="1697783"/>
            <a:ext cx="4209032" cy="2879403"/>
          </a:xfrm>
          <a:prstGeom prst="rect">
            <a:avLst/>
          </a:prstGeom>
          <a:solidFill>
            <a:srgbClr val="66A6A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B2222B8-1EAC-4EE0-8388-5FDC1BE1676E}"/>
              </a:ext>
            </a:extLst>
          </p:cNvPr>
          <p:cNvSpPr/>
          <p:nvPr/>
        </p:nvSpPr>
        <p:spPr>
          <a:xfrm>
            <a:off x="0" y="835347"/>
            <a:ext cx="9144000" cy="686326"/>
          </a:xfrm>
          <a:prstGeom prst="rect">
            <a:avLst/>
          </a:prstGeom>
          <a:solidFill>
            <a:srgbClr val="66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D587983-ED65-4EBC-A35F-2C6C506C4014}"/>
              </a:ext>
            </a:extLst>
          </p:cNvPr>
          <p:cNvSpPr/>
          <p:nvPr/>
        </p:nvSpPr>
        <p:spPr>
          <a:xfrm>
            <a:off x="0" y="236583"/>
            <a:ext cx="9144000" cy="610170"/>
          </a:xfrm>
          <a:prstGeom prst="rect">
            <a:avLst/>
          </a:prstGeom>
          <a:solidFill>
            <a:srgbClr val="1A5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0930A9-965A-4C19-9B5E-0689D05E3186}"/>
              </a:ext>
            </a:extLst>
          </p:cNvPr>
          <p:cNvSpPr txBox="1"/>
          <p:nvPr/>
        </p:nvSpPr>
        <p:spPr>
          <a:xfrm>
            <a:off x="2460983" y="325320"/>
            <a:ext cx="4222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EN LAS PRÓXIMAS VERSIONES …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706F93-EA71-48C4-A636-6AAAA577F3AB}"/>
              </a:ext>
            </a:extLst>
          </p:cNvPr>
          <p:cNvSpPr txBox="1"/>
          <p:nvPr/>
        </p:nvSpPr>
        <p:spPr>
          <a:xfrm>
            <a:off x="0" y="996860"/>
            <a:ext cx="9144000" cy="299762"/>
          </a:xfrm>
          <a:prstGeom prst="rect">
            <a:avLst/>
          </a:prstGeom>
          <a:ln w="381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ES" sz="1013" dirty="0"/>
              <a:t>El potencial de Hypotesis no se queda en esto, gracias a su flexibilidad las posibilidades son infinitas: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126CAA0-6659-4127-96B6-95593CB65E03}"/>
              </a:ext>
            </a:extLst>
          </p:cNvPr>
          <p:cNvSpPr/>
          <p:nvPr/>
        </p:nvSpPr>
        <p:spPr>
          <a:xfrm>
            <a:off x="4932040" y="1698946"/>
            <a:ext cx="4209032" cy="2879403"/>
          </a:xfrm>
          <a:prstGeom prst="rect">
            <a:avLst/>
          </a:prstGeom>
          <a:solidFill>
            <a:srgbClr val="66A6A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F84A35-52B3-441F-8EA6-D50208AA1635}"/>
              </a:ext>
            </a:extLst>
          </p:cNvPr>
          <p:cNvSpPr txBox="1"/>
          <p:nvPr/>
        </p:nvSpPr>
        <p:spPr>
          <a:xfrm>
            <a:off x="628212" y="1693714"/>
            <a:ext cx="3224832" cy="2809359"/>
          </a:xfrm>
          <a:prstGeom prst="rect">
            <a:avLst/>
          </a:prstGeom>
          <a:ln w="38100">
            <a:noFill/>
            <a:miter lim="800000"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400" b="1" dirty="0"/>
              <a:t>Nuevas funcionalidades:</a:t>
            </a:r>
          </a:p>
          <a:p>
            <a:pPr marL="628650" lvl="1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50" b="1" dirty="0"/>
              <a:t>Integración de Google </a:t>
            </a:r>
            <a:r>
              <a:rPr lang="es-ES" sz="1050" b="1" dirty="0" err="1"/>
              <a:t>Classroom</a:t>
            </a:r>
            <a:endParaRPr lang="es-ES" sz="1050" b="1" dirty="0"/>
          </a:p>
          <a:p>
            <a:pPr marL="628650" lvl="1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50" b="1" dirty="0"/>
              <a:t>Videoconferencias con Zoom o Hangouts</a:t>
            </a:r>
          </a:p>
          <a:p>
            <a:pPr marL="628650" lvl="1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50" b="1" dirty="0" err="1"/>
              <a:t>Actividadades</a:t>
            </a:r>
            <a:r>
              <a:rPr lang="es-ES" sz="1050" b="1" dirty="0"/>
              <a:t> interactivas H5P</a:t>
            </a:r>
          </a:p>
          <a:p>
            <a:pPr marL="628650" lvl="1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50" b="1" dirty="0"/>
              <a:t>Paquetes SCORM</a:t>
            </a:r>
          </a:p>
          <a:p>
            <a:pPr marL="628650" lvl="1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50" b="1" dirty="0"/>
              <a:t>Foros y debates</a:t>
            </a:r>
          </a:p>
          <a:p>
            <a:pPr marL="628650" lvl="1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50" b="1" dirty="0"/>
              <a:t>Chat con </a:t>
            </a:r>
            <a:r>
              <a:rPr lang="es-ES" sz="1050" b="1" dirty="0" err="1"/>
              <a:t>RocketChat</a:t>
            </a:r>
            <a:r>
              <a:rPr lang="es-ES" sz="1050" b="1" dirty="0"/>
              <a:t> o Matrix</a:t>
            </a:r>
          </a:p>
          <a:p>
            <a:pPr marL="628650" lvl="1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50" b="1" dirty="0"/>
              <a:t>Notificaciones con </a:t>
            </a:r>
            <a:r>
              <a:rPr lang="es-ES" sz="1050" b="1" dirty="0" err="1"/>
              <a:t>WebSockets</a:t>
            </a:r>
            <a:endParaRPr lang="es-ES" sz="1050" b="1" dirty="0"/>
          </a:p>
          <a:p>
            <a:pPr marL="628650" lvl="1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50" b="1" dirty="0"/>
              <a:t>Repositorio en S3 o Cloud Storage </a:t>
            </a:r>
          </a:p>
          <a:p>
            <a:pPr marL="628650" lvl="1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50" b="1" dirty="0"/>
              <a:t>Servicio de competencias educativas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s-ES" sz="105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2AC9E3-EE96-47DD-A1D3-96F68EF90926}"/>
              </a:ext>
            </a:extLst>
          </p:cNvPr>
          <p:cNvSpPr txBox="1"/>
          <p:nvPr/>
        </p:nvSpPr>
        <p:spPr>
          <a:xfrm>
            <a:off x="5087364" y="1692551"/>
            <a:ext cx="3512183" cy="3040191"/>
          </a:xfrm>
          <a:prstGeom prst="rect">
            <a:avLst/>
          </a:prstGeom>
          <a:ln w="38100">
            <a:noFill/>
            <a:miter lim="800000"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400" b="1" dirty="0"/>
              <a:t>Nuevas tecnologías:</a:t>
            </a:r>
          </a:p>
          <a:p>
            <a:pPr marL="628650" lvl="1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50" b="1" dirty="0"/>
              <a:t>Orquestación de contenedores con </a:t>
            </a:r>
            <a:r>
              <a:rPr lang="es-ES" sz="1050" b="1" dirty="0" err="1"/>
              <a:t>Kubernetes</a:t>
            </a:r>
            <a:endParaRPr lang="es-ES" sz="1050" b="1" dirty="0"/>
          </a:p>
          <a:p>
            <a:pPr marL="628650" lvl="1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50" b="1" dirty="0"/>
              <a:t>Creación de API Manager con </a:t>
            </a:r>
            <a:r>
              <a:rPr lang="es-ES" sz="1050" b="1" dirty="0" err="1"/>
              <a:t>GraphQl</a:t>
            </a:r>
            <a:endParaRPr lang="es-ES" sz="1050" b="1" dirty="0"/>
          </a:p>
          <a:p>
            <a:pPr marL="628650" lvl="1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50" b="1" dirty="0"/>
              <a:t>Seguridad entre comunicaciones con Auth2</a:t>
            </a:r>
          </a:p>
          <a:p>
            <a:pPr marL="628650" lvl="1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50" b="1" dirty="0"/>
              <a:t>Integración continua con Jenkins y </a:t>
            </a:r>
            <a:r>
              <a:rPr lang="es-ES" sz="1050" b="1" dirty="0" err="1"/>
              <a:t>Puppet</a:t>
            </a:r>
            <a:endParaRPr lang="es-ES" sz="1050" b="1" dirty="0"/>
          </a:p>
          <a:p>
            <a:pPr marL="628650" lvl="1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50" b="1" dirty="0"/>
              <a:t>Despliegues automatizados </a:t>
            </a:r>
            <a:r>
              <a:rPr lang="es-ES" sz="1050" b="1" dirty="0" err="1"/>
              <a:t>cloud</a:t>
            </a:r>
            <a:r>
              <a:rPr lang="es-ES" sz="1050" b="1" dirty="0"/>
              <a:t> con </a:t>
            </a:r>
            <a:r>
              <a:rPr lang="es-ES" sz="1050" b="1" dirty="0" err="1"/>
              <a:t>Terraform</a:t>
            </a:r>
            <a:endParaRPr lang="es-ES" sz="1050" b="1" dirty="0"/>
          </a:p>
          <a:p>
            <a:pPr marL="628650" lvl="1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50" b="1" dirty="0"/>
              <a:t>Entornos </a:t>
            </a:r>
            <a:r>
              <a:rPr lang="es-ES" sz="1050" b="1" dirty="0" err="1"/>
              <a:t>cloud</a:t>
            </a:r>
            <a:r>
              <a:rPr lang="es-ES" sz="1050" b="1" dirty="0"/>
              <a:t> en AWS, GCP o Azure</a:t>
            </a:r>
          </a:p>
          <a:p>
            <a:pPr marL="628650" lvl="1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50" b="1" dirty="0"/>
              <a:t>Monitorización en vivo con </a:t>
            </a:r>
            <a:r>
              <a:rPr lang="es-ES" sz="1050" b="1" dirty="0" err="1"/>
              <a:t>Grafana</a:t>
            </a:r>
            <a:r>
              <a:rPr lang="es-ES" sz="1050" b="1" dirty="0"/>
              <a:t> y Nagios</a:t>
            </a:r>
          </a:p>
          <a:p>
            <a:pPr marL="628650" lvl="1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50" b="1" dirty="0"/>
              <a:t>Capa de caché con Redis</a:t>
            </a:r>
          </a:p>
          <a:p>
            <a:pPr marL="628650" lvl="1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50" b="1" dirty="0"/>
              <a:t>Pruebas unitarias y funcionales en Django y Vue</a:t>
            </a:r>
          </a:p>
          <a:p>
            <a:pPr marL="628650" lvl="1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s-ES" sz="1050" b="1" dirty="0"/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s-ES" sz="1050" b="1" dirty="0"/>
          </a:p>
        </p:txBody>
      </p:sp>
    </p:spTree>
    <p:extLst>
      <p:ext uri="{BB962C8B-B14F-4D97-AF65-F5344CB8AC3E}">
        <p14:creationId xmlns:p14="http://schemas.microsoft.com/office/powerpoint/2010/main" val="3202095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computadora, negro, teléfono, monitor&#10;&#10;Descripción generada automáticamente">
            <a:extLst>
              <a:ext uri="{FF2B5EF4-FFF2-40B4-BE49-F238E27FC236}">
                <a16:creationId xmlns:a16="http://schemas.microsoft.com/office/drawing/2014/main" id="{18BA3B8C-B1B4-42E4-82F3-E3F8BC5DB8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8" b="5414"/>
          <a:stretch/>
        </p:blipFill>
        <p:spPr>
          <a:xfrm>
            <a:off x="0" y="0"/>
            <a:ext cx="9144000" cy="514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BBD498C-548A-4026-8BD5-0049FF10B72E}"/>
              </a:ext>
            </a:extLst>
          </p:cNvPr>
          <p:cNvSpPr/>
          <p:nvPr/>
        </p:nvSpPr>
        <p:spPr>
          <a:xfrm>
            <a:off x="0" y="649154"/>
            <a:ext cx="9144000" cy="1849741"/>
          </a:xfrm>
          <a:prstGeom prst="rect">
            <a:avLst/>
          </a:prstGeom>
          <a:solidFill>
            <a:srgbClr val="1A5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332742-FE98-46EF-8242-5D587349EEE0}"/>
              </a:ext>
            </a:extLst>
          </p:cNvPr>
          <p:cNvSpPr txBox="1"/>
          <p:nvPr/>
        </p:nvSpPr>
        <p:spPr>
          <a:xfrm>
            <a:off x="1758273" y="981455"/>
            <a:ext cx="562763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UN LMS FLEXIBLE, ADAPTABLE Y ESCALABLE</a:t>
            </a:r>
          </a:p>
          <a:p>
            <a:pPr algn="ctr"/>
            <a:endParaRPr lang="es-ES" sz="2400" dirty="0">
              <a:solidFill>
                <a:schemeClr val="bg1"/>
              </a:solidFill>
            </a:endParaRPr>
          </a:p>
          <a:p>
            <a:pPr algn="ctr"/>
            <a:r>
              <a:rPr lang="es-ES" sz="2800" dirty="0">
                <a:solidFill>
                  <a:schemeClr val="bg1"/>
                </a:solidFill>
              </a:rPr>
              <a:t>A LA VANGUARDIA TECNOLÓGICA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DC0218B3-E0DE-4D24-9AF5-19CBC0317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4839" y="3467577"/>
            <a:ext cx="5514322" cy="48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38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BBD498C-548A-4026-8BD5-0049FF10B72E}"/>
              </a:ext>
            </a:extLst>
          </p:cNvPr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1A5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6F76206F-3C21-4325-9EBC-E8B2B0CD7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7438" y="3633646"/>
            <a:ext cx="4429125" cy="39290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8AF9994C-747F-4D89-BC16-9CA5F647D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36207" y="934761"/>
            <a:ext cx="3271587" cy="194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7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ersona sosteniendo una laptop&#10;&#10;Descripción generada automáticamente">
            <a:extLst>
              <a:ext uri="{FF2B5EF4-FFF2-40B4-BE49-F238E27FC236}">
                <a16:creationId xmlns:a16="http://schemas.microsoft.com/office/drawing/2014/main" id="{AA8CFF6C-8FB7-418F-A592-D1E28F3454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" r="-99" b="15471"/>
          <a:stretch/>
        </p:blipFill>
        <p:spPr>
          <a:xfrm>
            <a:off x="0" y="0"/>
            <a:ext cx="9153000" cy="5157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B2222B8-1EAC-4EE0-8388-5FDC1BE1676E}"/>
              </a:ext>
            </a:extLst>
          </p:cNvPr>
          <p:cNvSpPr/>
          <p:nvPr/>
        </p:nvSpPr>
        <p:spPr>
          <a:xfrm>
            <a:off x="0" y="841639"/>
            <a:ext cx="9144000" cy="1316429"/>
          </a:xfrm>
          <a:prstGeom prst="rect">
            <a:avLst/>
          </a:prstGeom>
          <a:solidFill>
            <a:srgbClr val="66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D587983-ED65-4EBC-A35F-2C6C506C4014}"/>
              </a:ext>
            </a:extLst>
          </p:cNvPr>
          <p:cNvSpPr/>
          <p:nvPr/>
        </p:nvSpPr>
        <p:spPr>
          <a:xfrm>
            <a:off x="0" y="236583"/>
            <a:ext cx="9144000" cy="610170"/>
          </a:xfrm>
          <a:prstGeom prst="rect">
            <a:avLst/>
          </a:prstGeom>
          <a:solidFill>
            <a:srgbClr val="1A5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0930A9-965A-4C19-9B5E-0689D05E3186}"/>
              </a:ext>
            </a:extLst>
          </p:cNvPr>
          <p:cNvSpPr txBox="1"/>
          <p:nvPr/>
        </p:nvSpPr>
        <p:spPr>
          <a:xfrm>
            <a:off x="1497825" y="325320"/>
            <a:ext cx="6148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Plataforma e-Learning con metodología DevOps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706F93-EA71-48C4-A636-6AAAA577F3AB}"/>
              </a:ext>
            </a:extLst>
          </p:cNvPr>
          <p:cNvSpPr txBox="1"/>
          <p:nvPr/>
        </p:nvSpPr>
        <p:spPr>
          <a:xfrm>
            <a:off x="0" y="996860"/>
            <a:ext cx="9144000" cy="1453924"/>
          </a:xfrm>
          <a:prstGeom prst="rect">
            <a:avLst/>
          </a:prstGeom>
          <a:ln w="381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ES" sz="1013" dirty="0"/>
              <a:t>Gestión diferenciada de plataforma y escuelas</a:t>
            </a:r>
          </a:p>
          <a:p>
            <a:pPr algn="ctr">
              <a:lnSpc>
                <a:spcPts val="1800"/>
              </a:lnSpc>
            </a:pPr>
            <a:r>
              <a:rPr lang="es-ES" sz="1013" dirty="0"/>
              <a:t>Impartición de Grados, Máster y Cursos</a:t>
            </a:r>
          </a:p>
          <a:p>
            <a:pPr algn="ctr">
              <a:lnSpc>
                <a:spcPts val="1800"/>
              </a:lnSpc>
            </a:pPr>
            <a:r>
              <a:rPr lang="es-ES" sz="1013" dirty="0"/>
              <a:t>Trámites administrativos, documentación, gráficos y reportes</a:t>
            </a:r>
          </a:p>
          <a:p>
            <a:pPr algn="ctr">
              <a:lnSpc>
                <a:spcPts val="1800"/>
              </a:lnSpc>
            </a:pPr>
            <a:r>
              <a:rPr lang="es-ES" sz="1013" dirty="0"/>
              <a:t>Comunicación por chat, foros y notificaciones instantáneas</a:t>
            </a:r>
          </a:p>
          <a:p>
            <a:pPr algn="ctr">
              <a:lnSpc>
                <a:spcPts val="1800"/>
              </a:lnSpc>
            </a:pPr>
            <a:endParaRPr lang="es-ES" sz="1013" dirty="0"/>
          </a:p>
          <a:p>
            <a:pPr algn="ctr">
              <a:lnSpc>
                <a:spcPts val="1800"/>
              </a:lnSpc>
            </a:pPr>
            <a:endParaRPr lang="es-ES" sz="1013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F26B165-B676-49BD-96D8-7D0DB2663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145" y="2345329"/>
            <a:ext cx="4052366" cy="2279455"/>
          </a:xfrm>
          <a:prstGeom prst="rect">
            <a:avLst/>
          </a:prstGeom>
          <a:effectLst>
            <a:reflection blurRad="6350" stA="50000" endA="300" endPos="19000" dist="50800" dir="5400000" sy="-100000" algn="bl" rotWithShape="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44951E8-F2AD-4639-BBFC-6556074E4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5647" y="2345329"/>
            <a:ext cx="4057792" cy="2282508"/>
          </a:xfrm>
          <a:prstGeom prst="rect">
            <a:avLst/>
          </a:prstGeom>
          <a:effectLst>
            <a:reflection blurRad="6350" stA="50000" endA="300" endPos="19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5030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ersona sosteniendo una laptop&#10;&#10;Descripción generada automáticamente">
            <a:extLst>
              <a:ext uri="{FF2B5EF4-FFF2-40B4-BE49-F238E27FC236}">
                <a16:creationId xmlns:a16="http://schemas.microsoft.com/office/drawing/2014/main" id="{AA8CFF6C-8FB7-418F-A592-D1E28F3454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" r="-99" b="15471"/>
          <a:stretch/>
        </p:blipFill>
        <p:spPr>
          <a:xfrm>
            <a:off x="0" y="0"/>
            <a:ext cx="9153000" cy="5157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B2222B8-1EAC-4EE0-8388-5FDC1BE1676E}"/>
              </a:ext>
            </a:extLst>
          </p:cNvPr>
          <p:cNvSpPr/>
          <p:nvPr/>
        </p:nvSpPr>
        <p:spPr>
          <a:xfrm>
            <a:off x="0" y="835346"/>
            <a:ext cx="9144000" cy="3820544"/>
          </a:xfrm>
          <a:prstGeom prst="rect">
            <a:avLst/>
          </a:prstGeom>
          <a:solidFill>
            <a:srgbClr val="66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D587983-ED65-4EBC-A35F-2C6C506C4014}"/>
              </a:ext>
            </a:extLst>
          </p:cNvPr>
          <p:cNvSpPr/>
          <p:nvPr/>
        </p:nvSpPr>
        <p:spPr>
          <a:xfrm>
            <a:off x="0" y="236583"/>
            <a:ext cx="9144000" cy="610170"/>
          </a:xfrm>
          <a:prstGeom prst="rect">
            <a:avLst/>
          </a:prstGeom>
          <a:solidFill>
            <a:srgbClr val="1A5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0930A9-965A-4C19-9B5E-0689D05E3186}"/>
              </a:ext>
            </a:extLst>
          </p:cNvPr>
          <p:cNvSpPr txBox="1"/>
          <p:nvPr/>
        </p:nvSpPr>
        <p:spPr>
          <a:xfrm>
            <a:off x="1906759" y="325320"/>
            <a:ext cx="5330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Comunidad Open </a:t>
            </a:r>
            <a:r>
              <a:rPr lang="es-ES" sz="2400" dirty="0" err="1">
                <a:solidFill>
                  <a:schemeClr val="bg1"/>
                </a:solidFill>
              </a:rPr>
              <a:t>Source</a:t>
            </a:r>
            <a:r>
              <a:rPr lang="es-ES" sz="2400" dirty="0">
                <a:solidFill>
                  <a:schemeClr val="bg1"/>
                </a:solidFill>
              </a:rPr>
              <a:t> Hypotesis Open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706F93-EA71-48C4-A636-6AAAA577F3AB}"/>
              </a:ext>
            </a:extLst>
          </p:cNvPr>
          <p:cNvSpPr txBox="1"/>
          <p:nvPr/>
        </p:nvSpPr>
        <p:spPr>
          <a:xfrm>
            <a:off x="0" y="954980"/>
            <a:ext cx="9144000" cy="761427"/>
          </a:xfrm>
          <a:prstGeom prst="rect">
            <a:avLst/>
          </a:prstGeom>
          <a:ln w="381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ES" sz="1013" dirty="0"/>
              <a:t>Creación y promoción de comunidad de código libre encargada del desarrollo de la plataforma</a:t>
            </a:r>
          </a:p>
          <a:p>
            <a:pPr algn="ctr">
              <a:lnSpc>
                <a:spcPts val="1800"/>
              </a:lnSpc>
            </a:pPr>
            <a:endParaRPr lang="es-ES" sz="1013" dirty="0"/>
          </a:p>
          <a:p>
            <a:pPr algn="ctr">
              <a:lnSpc>
                <a:spcPts val="1800"/>
              </a:lnSpc>
            </a:pPr>
            <a:endParaRPr lang="es-ES" sz="1013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A9342CCC-0F49-4532-AB02-B2E5C8BBF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724" y="1409045"/>
            <a:ext cx="7406553" cy="31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67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a torre de un edificio&#10;&#10;Descripción generada automáticamente">
            <a:extLst>
              <a:ext uri="{FF2B5EF4-FFF2-40B4-BE49-F238E27FC236}">
                <a16:creationId xmlns:a16="http://schemas.microsoft.com/office/drawing/2014/main" id="{59C6744A-12B1-4F4F-8A60-8A87A2443F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2" t="18982" r="542" b="18982"/>
          <a:stretch/>
        </p:blipFill>
        <p:spPr>
          <a:xfrm>
            <a:off x="0" y="0"/>
            <a:ext cx="9144000" cy="5148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B2222B8-1EAC-4EE0-8388-5FDC1BE1676E}"/>
              </a:ext>
            </a:extLst>
          </p:cNvPr>
          <p:cNvSpPr/>
          <p:nvPr/>
        </p:nvSpPr>
        <p:spPr>
          <a:xfrm>
            <a:off x="0" y="835347"/>
            <a:ext cx="9144000" cy="907466"/>
          </a:xfrm>
          <a:prstGeom prst="rect">
            <a:avLst/>
          </a:prstGeom>
          <a:solidFill>
            <a:srgbClr val="66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D587983-ED65-4EBC-A35F-2C6C506C4014}"/>
              </a:ext>
            </a:extLst>
          </p:cNvPr>
          <p:cNvSpPr/>
          <p:nvPr/>
        </p:nvSpPr>
        <p:spPr>
          <a:xfrm>
            <a:off x="0" y="236583"/>
            <a:ext cx="9144000" cy="610170"/>
          </a:xfrm>
          <a:prstGeom prst="rect">
            <a:avLst/>
          </a:prstGeom>
          <a:solidFill>
            <a:srgbClr val="1A5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0930A9-965A-4C19-9B5E-0689D05E3186}"/>
              </a:ext>
            </a:extLst>
          </p:cNvPr>
          <p:cNvSpPr txBox="1"/>
          <p:nvPr/>
        </p:nvSpPr>
        <p:spPr>
          <a:xfrm>
            <a:off x="2223651" y="325320"/>
            <a:ext cx="469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Red de distribuidores especializados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706F93-EA71-48C4-A636-6AAAA577F3AB}"/>
              </a:ext>
            </a:extLst>
          </p:cNvPr>
          <p:cNvSpPr txBox="1"/>
          <p:nvPr/>
        </p:nvSpPr>
        <p:spPr>
          <a:xfrm>
            <a:off x="0" y="996860"/>
            <a:ext cx="9144000" cy="992259"/>
          </a:xfrm>
          <a:prstGeom prst="rect">
            <a:avLst/>
          </a:prstGeom>
          <a:ln w="381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ES" sz="1013" b="1" dirty="0"/>
              <a:t>Hypotesis Manager </a:t>
            </a:r>
            <a:r>
              <a:rPr lang="es-ES" sz="1013" dirty="0"/>
              <a:t>está orientado para ofrecer las mejores soluciones </a:t>
            </a:r>
          </a:p>
          <a:p>
            <a:pPr algn="ctr">
              <a:lnSpc>
                <a:spcPts val="1800"/>
              </a:lnSpc>
            </a:pPr>
            <a:r>
              <a:rPr lang="es-ES" sz="1013" dirty="0"/>
              <a:t>a empresas tecnológicas especializadas en el sector educativo</a:t>
            </a:r>
          </a:p>
          <a:p>
            <a:pPr algn="ctr">
              <a:lnSpc>
                <a:spcPts val="1800"/>
              </a:lnSpc>
            </a:pPr>
            <a:endParaRPr lang="es-ES" sz="1013" dirty="0"/>
          </a:p>
          <a:p>
            <a:pPr algn="ctr">
              <a:lnSpc>
                <a:spcPts val="1800"/>
              </a:lnSpc>
            </a:pPr>
            <a:endParaRPr lang="es-ES" sz="1013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60BC30D-90F4-434C-9AE7-32241A10EF17}"/>
              </a:ext>
            </a:extLst>
          </p:cNvPr>
          <p:cNvSpPr/>
          <p:nvPr/>
        </p:nvSpPr>
        <p:spPr>
          <a:xfrm>
            <a:off x="2896763" y="2272601"/>
            <a:ext cx="5744665" cy="2229600"/>
          </a:xfrm>
          <a:prstGeom prst="rect">
            <a:avLst/>
          </a:prstGeom>
          <a:solidFill>
            <a:srgbClr val="CBC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013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357B81E-15B4-403D-8D17-EFA9D3667615}"/>
              </a:ext>
            </a:extLst>
          </p:cNvPr>
          <p:cNvSpPr txBox="1"/>
          <p:nvPr/>
        </p:nvSpPr>
        <p:spPr>
          <a:xfrm>
            <a:off x="3357454" y="2405691"/>
            <a:ext cx="5067591" cy="2146421"/>
          </a:xfrm>
          <a:prstGeom prst="rect">
            <a:avLst/>
          </a:prstGeom>
          <a:ln w="38100">
            <a:noFill/>
            <a:miter lim="800000"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Código basado en buenas prácticas de programación utilizando principios SOLID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Entorno de desarrollo diferenciado para equipos multidisciplinares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Plataforma flexible y modular basada en arquitectura de microservicios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Sistemas montados bajo el paradigma </a:t>
            </a:r>
            <a:r>
              <a:rPr lang="es-ES" sz="1013" b="1" dirty="0" err="1"/>
              <a:t>IaC</a:t>
            </a:r>
            <a:r>
              <a:rPr lang="es-ES" sz="1013" b="1" dirty="0"/>
              <a:t> (</a:t>
            </a:r>
            <a:r>
              <a:rPr lang="es-ES" sz="1013" b="1" dirty="0" err="1"/>
              <a:t>Infraestrucutra</a:t>
            </a:r>
            <a:r>
              <a:rPr lang="es-ES" sz="1013" b="1" dirty="0"/>
              <a:t> como Código)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Despliegues automatizados mediante contenedores virtualizados con Docker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Facilitando la configuración </a:t>
            </a:r>
            <a:r>
              <a:rPr lang="es-ES" sz="1013" b="1" dirty="0" err="1"/>
              <a:t>multi-tenant</a:t>
            </a:r>
            <a:r>
              <a:rPr lang="es-ES" sz="1013" b="1" dirty="0"/>
              <a:t> para ofrecer servicios diferenciados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API REST para facilitar la integración de la lógica de negocio en otras herramientas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Metodología de aprendizaje basada en el constructivismo centrada en el alumno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s-ES" sz="1013" b="1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65F0595-63D3-4893-941E-55343795DD43}"/>
              </a:ext>
            </a:extLst>
          </p:cNvPr>
          <p:cNvSpPr/>
          <p:nvPr/>
        </p:nvSpPr>
        <p:spPr>
          <a:xfrm flipH="1">
            <a:off x="621233" y="2278418"/>
            <a:ext cx="2275529" cy="2223780"/>
          </a:xfrm>
          <a:prstGeom prst="rect">
            <a:avLst/>
          </a:prstGeom>
          <a:solidFill>
            <a:srgbClr val="877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013" dirty="0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3AEF7077-B75F-4D2E-83DB-B187076E3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0590" y="2738913"/>
            <a:ext cx="1541773" cy="119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23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edificio, competencia de atletismo, grupo, hombre&#10;&#10;Descripción generada automáticamente">
            <a:extLst>
              <a:ext uri="{FF2B5EF4-FFF2-40B4-BE49-F238E27FC236}">
                <a16:creationId xmlns:a16="http://schemas.microsoft.com/office/drawing/2014/main" id="{7CDB7B5F-4399-4089-A893-8F296CAD1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" b="10138"/>
          <a:stretch/>
        </p:blipFill>
        <p:spPr>
          <a:xfrm>
            <a:off x="0" y="0"/>
            <a:ext cx="9144000" cy="5148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B2222B8-1EAC-4EE0-8388-5FDC1BE1676E}"/>
              </a:ext>
            </a:extLst>
          </p:cNvPr>
          <p:cNvSpPr/>
          <p:nvPr/>
        </p:nvSpPr>
        <p:spPr>
          <a:xfrm>
            <a:off x="0" y="835347"/>
            <a:ext cx="9144000" cy="907466"/>
          </a:xfrm>
          <a:prstGeom prst="rect">
            <a:avLst/>
          </a:prstGeom>
          <a:solidFill>
            <a:srgbClr val="66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D587983-ED65-4EBC-A35F-2C6C506C4014}"/>
              </a:ext>
            </a:extLst>
          </p:cNvPr>
          <p:cNvSpPr/>
          <p:nvPr/>
        </p:nvSpPr>
        <p:spPr>
          <a:xfrm>
            <a:off x="0" y="236583"/>
            <a:ext cx="9144000" cy="610170"/>
          </a:xfrm>
          <a:prstGeom prst="rect">
            <a:avLst/>
          </a:prstGeom>
          <a:solidFill>
            <a:srgbClr val="1A5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0930A9-965A-4C19-9B5E-0689D05E3186}"/>
              </a:ext>
            </a:extLst>
          </p:cNvPr>
          <p:cNvSpPr txBox="1"/>
          <p:nvPr/>
        </p:nvSpPr>
        <p:spPr>
          <a:xfrm>
            <a:off x="689728" y="325320"/>
            <a:ext cx="776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Instituciones educativas, escuelas o departamentos de RRHH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706F93-EA71-48C4-A636-6AAAA577F3AB}"/>
              </a:ext>
            </a:extLst>
          </p:cNvPr>
          <p:cNvSpPr txBox="1"/>
          <p:nvPr/>
        </p:nvSpPr>
        <p:spPr>
          <a:xfrm>
            <a:off x="0" y="996860"/>
            <a:ext cx="9144000" cy="992259"/>
          </a:xfrm>
          <a:prstGeom prst="rect">
            <a:avLst/>
          </a:prstGeom>
          <a:ln w="381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ES" sz="1013" b="1" dirty="0"/>
              <a:t>Hypotesis PRO </a:t>
            </a:r>
            <a:r>
              <a:rPr lang="es-ES" sz="1013" dirty="0"/>
              <a:t>es la herramienta de administración para su campus virtual </a:t>
            </a:r>
          </a:p>
          <a:p>
            <a:pPr algn="ctr">
              <a:lnSpc>
                <a:spcPts val="1800"/>
              </a:lnSpc>
            </a:pPr>
            <a:r>
              <a:rPr lang="es-ES" sz="1013" dirty="0"/>
              <a:t>donde podrá gestionar todo lo referente a sus aulas digitales o físicas</a:t>
            </a:r>
          </a:p>
          <a:p>
            <a:pPr algn="ctr">
              <a:lnSpc>
                <a:spcPts val="1800"/>
              </a:lnSpc>
            </a:pPr>
            <a:endParaRPr lang="es-ES" sz="1013" dirty="0"/>
          </a:p>
          <a:p>
            <a:pPr algn="ctr">
              <a:lnSpc>
                <a:spcPts val="1800"/>
              </a:lnSpc>
            </a:pPr>
            <a:endParaRPr lang="es-ES" sz="1013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4D745C2-48F5-4E54-99B3-5C1B290B90A0}"/>
              </a:ext>
            </a:extLst>
          </p:cNvPr>
          <p:cNvSpPr/>
          <p:nvPr/>
        </p:nvSpPr>
        <p:spPr>
          <a:xfrm>
            <a:off x="2896763" y="2272601"/>
            <a:ext cx="5744665" cy="2229600"/>
          </a:xfrm>
          <a:prstGeom prst="rect">
            <a:avLst/>
          </a:prstGeom>
          <a:solidFill>
            <a:srgbClr val="CC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013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C8CDA4F-5D0A-4798-B10C-40A2B56C0EA0}"/>
              </a:ext>
            </a:extLst>
          </p:cNvPr>
          <p:cNvSpPr/>
          <p:nvPr/>
        </p:nvSpPr>
        <p:spPr>
          <a:xfrm flipH="1">
            <a:off x="621233" y="2278418"/>
            <a:ext cx="2275529" cy="2223780"/>
          </a:xfrm>
          <a:prstGeom prst="rect">
            <a:avLst/>
          </a:prstGeom>
          <a:solidFill>
            <a:srgbClr val="1A5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013" dirty="0"/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D39F281E-C8C9-4C70-B89B-7CBE62183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062" y="2736619"/>
            <a:ext cx="1538445" cy="1171723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B8C4B7C-BA50-4360-A216-CDE7695521A6}"/>
              </a:ext>
            </a:extLst>
          </p:cNvPr>
          <p:cNvSpPr txBox="1"/>
          <p:nvPr/>
        </p:nvSpPr>
        <p:spPr>
          <a:xfrm>
            <a:off x="3364434" y="2405690"/>
            <a:ext cx="5158333" cy="1915589"/>
          </a:xfrm>
          <a:prstGeom prst="rect">
            <a:avLst/>
          </a:prstGeom>
          <a:ln w="38100">
            <a:noFill/>
            <a:miter lim="800000"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Múltiples contextos de escuelas u organismos colaboradores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Creación de grados, máster y cursos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Gestión de aulas y matriculación de alumnos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Roles de equipos educativos como profesores, autores, editores, colaboradores…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Futura gestión de notificaciones, eventos y tablón de anuncios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Futura administración de chats, salas y grupos con tecnología Matrix o </a:t>
            </a:r>
            <a:r>
              <a:rPr lang="es-ES" sz="1013" b="1" dirty="0" err="1"/>
              <a:t>RocketChat</a:t>
            </a:r>
            <a:r>
              <a:rPr lang="es-ES" sz="1013" b="1" dirty="0"/>
              <a:t>.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Futura integración de herramientas como Google </a:t>
            </a:r>
            <a:r>
              <a:rPr lang="es-ES" sz="1013" b="1" dirty="0" err="1"/>
              <a:t>Classroom</a:t>
            </a:r>
            <a:r>
              <a:rPr lang="es-ES" sz="1013" b="1" dirty="0"/>
              <a:t>, Hangouts o Zoom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Futura funcionales de informes, gráficos interactivos y reportes configurables</a:t>
            </a:r>
          </a:p>
        </p:txBody>
      </p:sp>
    </p:spTree>
    <p:extLst>
      <p:ext uri="{BB962C8B-B14F-4D97-AF65-F5344CB8AC3E}">
        <p14:creationId xmlns:p14="http://schemas.microsoft.com/office/powerpoint/2010/main" val="2123494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Imagen 1027" descr="Imagen que contiene computadora, negro, teléfono, monitor&#10;&#10;Descripción generada automáticamente">
            <a:extLst>
              <a:ext uri="{FF2B5EF4-FFF2-40B4-BE49-F238E27FC236}">
                <a16:creationId xmlns:a16="http://schemas.microsoft.com/office/drawing/2014/main" id="{BCA68146-0114-495A-90F2-A998957FCC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8" b="5414"/>
          <a:stretch/>
        </p:blipFill>
        <p:spPr>
          <a:xfrm>
            <a:off x="0" y="0"/>
            <a:ext cx="9144000" cy="5148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B2222B8-1EAC-4EE0-8388-5FDC1BE1676E}"/>
              </a:ext>
            </a:extLst>
          </p:cNvPr>
          <p:cNvSpPr/>
          <p:nvPr/>
        </p:nvSpPr>
        <p:spPr>
          <a:xfrm>
            <a:off x="0" y="835347"/>
            <a:ext cx="9144000" cy="907466"/>
          </a:xfrm>
          <a:prstGeom prst="rect">
            <a:avLst/>
          </a:prstGeom>
          <a:solidFill>
            <a:srgbClr val="66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D587983-ED65-4EBC-A35F-2C6C506C4014}"/>
              </a:ext>
            </a:extLst>
          </p:cNvPr>
          <p:cNvSpPr/>
          <p:nvPr/>
        </p:nvSpPr>
        <p:spPr>
          <a:xfrm>
            <a:off x="0" y="236583"/>
            <a:ext cx="9144000" cy="610170"/>
          </a:xfrm>
          <a:prstGeom prst="rect">
            <a:avLst/>
          </a:prstGeom>
          <a:solidFill>
            <a:srgbClr val="1A5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0930A9-965A-4C19-9B5E-0689D05E3186}"/>
              </a:ext>
            </a:extLst>
          </p:cNvPr>
          <p:cNvSpPr txBox="1"/>
          <p:nvPr/>
        </p:nvSpPr>
        <p:spPr>
          <a:xfrm>
            <a:off x="2250100" y="325320"/>
            <a:ext cx="464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Plataforma Cloud SaaS </a:t>
            </a:r>
            <a:r>
              <a:rPr lang="es-ES" sz="2400" dirty="0" err="1">
                <a:solidFill>
                  <a:schemeClr val="bg1"/>
                </a:solidFill>
              </a:rPr>
              <a:t>Multi-tenant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706F93-EA71-48C4-A636-6AAAA577F3AB}"/>
              </a:ext>
            </a:extLst>
          </p:cNvPr>
          <p:cNvSpPr txBox="1"/>
          <p:nvPr/>
        </p:nvSpPr>
        <p:spPr>
          <a:xfrm>
            <a:off x="0" y="996860"/>
            <a:ext cx="9144000" cy="761427"/>
          </a:xfrm>
          <a:prstGeom prst="rect">
            <a:avLst/>
          </a:prstGeom>
          <a:ln w="381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ES" sz="1013" b="1" dirty="0"/>
              <a:t>Hypotesis </a:t>
            </a:r>
            <a:r>
              <a:rPr lang="es-ES" sz="1013" dirty="0"/>
              <a:t>se ha desarrollado bajo una arquitectura modular utilizando código automatizable de infraestructura y</a:t>
            </a:r>
          </a:p>
          <a:p>
            <a:pPr algn="ctr">
              <a:lnSpc>
                <a:spcPts val="1800"/>
              </a:lnSpc>
            </a:pPr>
            <a:r>
              <a:rPr lang="es-ES" sz="1013" dirty="0"/>
              <a:t>despliegues, </a:t>
            </a:r>
            <a:r>
              <a:rPr lang="es-ES" sz="1013" dirty="0" err="1"/>
              <a:t>autoescalado</a:t>
            </a:r>
            <a:r>
              <a:rPr lang="es-ES" sz="1013" dirty="0"/>
              <a:t> de máquinas buscando la </a:t>
            </a:r>
            <a:r>
              <a:rPr lang="es-ES" sz="1013" b="1" dirty="0"/>
              <a:t>alta disponibilidad y concurrencia.</a:t>
            </a:r>
          </a:p>
          <a:p>
            <a:pPr algn="ctr">
              <a:lnSpc>
                <a:spcPts val="1800"/>
              </a:lnSpc>
            </a:pPr>
            <a:endParaRPr lang="es-ES" sz="1013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4D745C2-48F5-4E54-99B3-5C1B290B90A0}"/>
              </a:ext>
            </a:extLst>
          </p:cNvPr>
          <p:cNvSpPr/>
          <p:nvPr/>
        </p:nvSpPr>
        <p:spPr>
          <a:xfrm>
            <a:off x="2896763" y="2272601"/>
            <a:ext cx="5744665" cy="2229600"/>
          </a:xfrm>
          <a:prstGeom prst="rect">
            <a:avLst/>
          </a:prstGeom>
          <a:solidFill>
            <a:srgbClr val="CC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013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C8CDA4F-5D0A-4798-B10C-40A2B56C0EA0}"/>
              </a:ext>
            </a:extLst>
          </p:cNvPr>
          <p:cNvSpPr/>
          <p:nvPr/>
        </p:nvSpPr>
        <p:spPr>
          <a:xfrm flipH="1">
            <a:off x="621233" y="2278418"/>
            <a:ext cx="2275529" cy="222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013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B8C4B7C-BA50-4360-A216-CDE7695521A6}"/>
              </a:ext>
            </a:extLst>
          </p:cNvPr>
          <p:cNvSpPr txBox="1"/>
          <p:nvPr/>
        </p:nvSpPr>
        <p:spPr>
          <a:xfrm>
            <a:off x="3364434" y="2405690"/>
            <a:ext cx="5158333" cy="2838919"/>
          </a:xfrm>
          <a:prstGeom prst="rect">
            <a:avLst/>
          </a:prstGeom>
          <a:ln w="38100">
            <a:noFill/>
            <a:miter lim="800000"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Contenedores Docker y automatización con Docker Compose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Desarrollo e infraestructura siguiendo el patrón Modelo Vista Controlado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Lógica de negocio implementada con Django y frontales con VUE 2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Integración continua y despliegue continuo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Simbiosis entre diferentes lenguajes y </a:t>
            </a:r>
            <a:r>
              <a:rPr lang="es-ES" sz="1013" b="1" dirty="0" err="1"/>
              <a:t>stacks</a:t>
            </a:r>
            <a:r>
              <a:rPr lang="es-ES" sz="1013" b="1" dirty="0"/>
              <a:t> tecnológicos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Infraestructura como Código (</a:t>
            </a:r>
            <a:r>
              <a:rPr lang="es-ES" sz="1013" b="1" dirty="0" err="1"/>
              <a:t>IaC</a:t>
            </a:r>
            <a:r>
              <a:rPr lang="es-ES" sz="1013" b="1" dirty="0"/>
              <a:t>)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Futura implementación de monitorización, test unitarios y reportes gráficos en vivo.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Comunicación mediante API REST con posibilidad de uso del protocolo oAuth2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s-ES" sz="1013" b="1" dirty="0"/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s-ES" sz="1013" b="1" dirty="0"/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s-ES" sz="1013" b="1" dirty="0"/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s-ES" sz="1013" b="1" dirty="0"/>
          </a:p>
        </p:txBody>
      </p:sp>
      <p:pic>
        <p:nvPicPr>
          <p:cNvPr id="15" name="Imagen 14" descr="Qué es una API REST?)">
            <a:extLst>
              <a:ext uri="{FF2B5EF4-FFF2-40B4-BE49-F238E27FC236}">
                <a16:creationId xmlns:a16="http://schemas.microsoft.com/office/drawing/2014/main" id="{352A2116-A835-489D-BD31-E0C63EAE856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6" b="34989"/>
          <a:stretch/>
        </p:blipFill>
        <p:spPr bwMode="auto">
          <a:xfrm>
            <a:off x="791872" y="3050453"/>
            <a:ext cx="1909311" cy="4142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7B531A89-B7AC-416C-A391-E5EF9B980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9257" y="3622700"/>
            <a:ext cx="492024" cy="679254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994052EC-ED8F-416F-A593-F4C1357B2C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1513" r="75814"/>
          <a:stretch/>
        </p:blipFill>
        <p:spPr>
          <a:xfrm>
            <a:off x="2104006" y="3647131"/>
            <a:ext cx="612000" cy="571500"/>
          </a:xfrm>
          <a:prstGeom prst="rect">
            <a:avLst/>
          </a:prstGeom>
        </p:spPr>
      </p:pic>
      <p:pic>
        <p:nvPicPr>
          <p:cNvPr id="1025" name="Gráfico 1024">
            <a:extLst>
              <a:ext uri="{FF2B5EF4-FFF2-40B4-BE49-F238E27FC236}">
                <a16:creationId xmlns:a16="http://schemas.microsoft.com/office/drawing/2014/main" id="{0238D398-757A-40C0-A64E-1A9F0624436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85" t="4539" r="73034" b="19086"/>
          <a:stretch/>
        </p:blipFill>
        <p:spPr>
          <a:xfrm>
            <a:off x="1486773" y="3657600"/>
            <a:ext cx="479088" cy="600648"/>
          </a:xfrm>
          <a:prstGeom prst="rect">
            <a:avLst/>
          </a:prstGeom>
        </p:spPr>
      </p:pic>
      <p:pic>
        <p:nvPicPr>
          <p:cNvPr id="1030" name="Gráfico 1029">
            <a:extLst>
              <a:ext uri="{FF2B5EF4-FFF2-40B4-BE49-F238E27FC236}">
                <a16:creationId xmlns:a16="http://schemas.microsoft.com/office/drawing/2014/main" id="{5C659EA9-07BB-4951-A383-00D492C73D3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81580"/>
          <a:stretch/>
        </p:blipFill>
        <p:spPr>
          <a:xfrm>
            <a:off x="1996323" y="2435900"/>
            <a:ext cx="540000" cy="518195"/>
          </a:xfrm>
          <a:prstGeom prst="rect">
            <a:avLst/>
          </a:prstGeom>
        </p:spPr>
      </p:pic>
      <p:pic>
        <p:nvPicPr>
          <p:cNvPr id="39" name="Gráfico 64">
            <a:extLst>
              <a:ext uri="{FF2B5EF4-FFF2-40B4-BE49-F238E27FC236}">
                <a16:creationId xmlns:a16="http://schemas.microsoft.com/office/drawing/2014/main" id="{3BAA2CD9-38A2-4840-819B-5FA01280A6BF}"/>
              </a:ext>
            </a:extLst>
          </p:cNvPr>
          <p:cNvPicPr/>
          <p:nvPr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3" r="56890"/>
          <a:stretch/>
        </p:blipFill>
        <p:spPr>
          <a:xfrm>
            <a:off x="830638" y="2441448"/>
            <a:ext cx="939928" cy="51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88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magen que contiene computadora, negro, teléfono, monitor&#10;&#10;Descripción generada automáticamente">
            <a:extLst>
              <a:ext uri="{FF2B5EF4-FFF2-40B4-BE49-F238E27FC236}">
                <a16:creationId xmlns:a16="http://schemas.microsoft.com/office/drawing/2014/main" id="{60BE83F2-9574-4332-B31C-BB11B924E1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8" b="5414"/>
          <a:stretch/>
        </p:blipFill>
        <p:spPr>
          <a:xfrm>
            <a:off x="0" y="0"/>
            <a:ext cx="9144000" cy="5148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B2222B8-1EAC-4EE0-8388-5FDC1BE1676E}"/>
              </a:ext>
            </a:extLst>
          </p:cNvPr>
          <p:cNvSpPr/>
          <p:nvPr/>
        </p:nvSpPr>
        <p:spPr>
          <a:xfrm>
            <a:off x="0" y="835347"/>
            <a:ext cx="9144000" cy="907466"/>
          </a:xfrm>
          <a:prstGeom prst="rect">
            <a:avLst/>
          </a:prstGeom>
          <a:solidFill>
            <a:srgbClr val="66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D587983-ED65-4EBC-A35F-2C6C506C4014}"/>
              </a:ext>
            </a:extLst>
          </p:cNvPr>
          <p:cNvSpPr/>
          <p:nvPr/>
        </p:nvSpPr>
        <p:spPr>
          <a:xfrm>
            <a:off x="0" y="236583"/>
            <a:ext cx="9144000" cy="610170"/>
          </a:xfrm>
          <a:prstGeom prst="rect">
            <a:avLst/>
          </a:prstGeom>
          <a:solidFill>
            <a:srgbClr val="1A5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0930A9-965A-4C19-9B5E-0689D05E3186}"/>
              </a:ext>
            </a:extLst>
          </p:cNvPr>
          <p:cNvSpPr txBox="1"/>
          <p:nvPr/>
        </p:nvSpPr>
        <p:spPr>
          <a:xfrm>
            <a:off x="2573687" y="325320"/>
            <a:ext cx="3996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Arquitectura de microservicios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706F93-EA71-48C4-A636-6AAAA577F3AB}"/>
              </a:ext>
            </a:extLst>
          </p:cNvPr>
          <p:cNvSpPr txBox="1"/>
          <p:nvPr/>
        </p:nvSpPr>
        <p:spPr>
          <a:xfrm>
            <a:off x="0" y="996860"/>
            <a:ext cx="9144000" cy="761427"/>
          </a:xfrm>
          <a:prstGeom prst="rect">
            <a:avLst/>
          </a:prstGeom>
          <a:ln w="381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ES" sz="1013" dirty="0"/>
              <a:t>En </a:t>
            </a:r>
            <a:r>
              <a:rPr lang="es-ES" sz="1013" b="1" dirty="0"/>
              <a:t>Hypotesis </a:t>
            </a:r>
            <a:r>
              <a:rPr lang="es-ES" sz="1013" dirty="0"/>
              <a:t>cualquier funcionalidad es un microservicio autónomo simplificando de esta forma los desarrollos, </a:t>
            </a:r>
          </a:p>
          <a:p>
            <a:pPr algn="ctr">
              <a:lnSpc>
                <a:spcPts val="1800"/>
              </a:lnSpc>
            </a:pPr>
            <a:r>
              <a:rPr lang="es-ES" sz="1013" dirty="0"/>
              <a:t>con el objetivo de minimizar los costes de evolutivos y mantenimiento</a:t>
            </a:r>
          </a:p>
          <a:p>
            <a:pPr algn="ctr">
              <a:lnSpc>
                <a:spcPts val="1800"/>
              </a:lnSpc>
            </a:pPr>
            <a:endParaRPr lang="es-ES" sz="1013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26CB15CD-9CAB-44F6-A29D-F4234FA85BB3}"/>
              </a:ext>
            </a:extLst>
          </p:cNvPr>
          <p:cNvGrpSpPr/>
          <p:nvPr/>
        </p:nvGrpSpPr>
        <p:grpSpPr>
          <a:xfrm>
            <a:off x="3608739" y="1895672"/>
            <a:ext cx="5123432" cy="3109097"/>
            <a:chOff x="1549594" y="1853791"/>
            <a:chExt cx="5123432" cy="3109097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C593925D-7E39-4F52-BAF5-1D977BA6CAAC}"/>
                </a:ext>
              </a:extLst>
            </p:cNvPr>
            <p:cNvSpPr/>
            <p:nvPr/>
          </p:nvSpPr>
          <p:spPr>
            <a:xfrm>
              <a:off x="1549594" y="1853791"/>
              <a:ext cx="5123432" cy="3109097"/>
            </a:xfrm>
            <a:prstGeom prst="rect">
              <a:avLst/>
            </a:prstGeom>
            <a:solidFill>
              <a:srgbClr val="CCE8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013" dirty="0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AE23AC31-8B53-455E-B39E-9057BF8BB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17118" y="1947681"/>
              <a:ext cx="4641801" cy="2901124"/>
            </a:xfrm>
            <a:prstGeom prst="rect">
              <a:avLst/>
            </a:prstGeom>
          </p:spPr>
        </p:pic>
      </p:grp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92401A4-9AFB-4AFA-8EA8-0B8AEBBD9572}"/>
              </a:ext>
            </a:extLst>
          </p:cNvPr>
          <p:cNvSpPr/>
          <p:nvPr/>
        </p:nvSpPr>
        <p:spPr>
          <a:xfrm>
            <a:off x="474651" y="1888691"/>
            <a:ext cx="2854882" cy="3109097"/>
          </a:xfrm>
          <a:prstGeom prst="rect">
            <a:avLst/>
          </a:prstGeom>
          <a:solidFill>
            <a:srgbClr val="CC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013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229C72E-D12E-46B7-A060-0CE20E0B719A}"/>
              </a:ext>
            </a:extLst>
          </p:cNvPr>
          <p:cNvSpPr txBox="1"/>
          <p:nvPr/>
        </p:nvSpPr>
        <p:spPr>
          <a:xfrm>
            <a:off x="607272" y="2084601"/>
            <a:ext cx="2610577" cy="2608086"/>
          </a:xfrm>
          <a:prstGeom prst="rect">
            <a:avLst/>
          </a:prstGeom>
          <a:ln w="38100">
            <a:noFill/>
            <a:miter lim="800000"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Alta concurrencia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Alta disponibilidad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Multi lenguaje de código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Integración tecnológica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Desarrollo remoto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Diferencia entre negocio e interfaz gráfica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Escalamiento diferenciado de máquinas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Despliegues continuos y controlados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Infraestructura </a:t>
            </a:r>
            <a:r>
              <a:rPr lang="es-ES" sz="1013" b="1" dirty="0" err="1"/>
              <a:t>Multi-tenant</a:t>
            </a:r>
            <a:endParaRPr lang="es-ES" sz="1013" b="1" dirty="0"/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Facilidad de integraciones futuras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Bajo acoplamiento y alta cohesión</a:t>
            </a:r>
          </a:p>
        </p:txBody>
      </p:sp>
    </p:spTree>
    <p:extLst>
      <p:ext uri="{BB962C8B-B14F-4D97-AF65-F5344CB8AC3E}">
        <p14:creationId xmlns:p14="http://schemas.microsoft.com/office/powerpoint/2010/main" val="622644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Vista de una ciudad con agua al fondo&#10;&#10;Descripción generada automáticamente">
            <a:extLst>
              <a:ext uri="{FF2B5EF4-FFF2-40B4-BE49-F238E27FC236}">
                <a16:creationId xmlns:a16="http://schemas.microsoft.com/office/drawing/2014/main" id="{525658B9-4799-427C-A13E-5E978E8084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0" r="1652" b="20718"/>
          <a:stretch/>
        </p:blipFill>
        <p:spPr>
          <a:xfrm>
            <a:off x="0" y="0"/>
            <a:ext cx="9144000" cy="5148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B2222B8-1EAC-4EE0-8388-5FDC1BE1676E}"/>
              </a:ext>
            </a:extLst>
          </p:cNvPr>
          <p:cNvSpPr/>
          <p:nvPr/>
        </p:nvSpPr>
        <p:spPr>
          <a:xfrm>
            <a:off x="0" y="835347"/>
            <a:ext cx="9144000" cy="907466"/>
          </a:xfrm>
          <a:prstGeom prst="rect">
            <a:avLst/>
          </a:prstGeom>
          <a:solidFill>
            <a:srgbClr val="66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D587983-ED65-4EBC-A35F-2C6C506C4014}"/>
              </a:ext>
            </a:extLst>
          </p:cNvPr>
          <p:cNvSpPr/>
          <p:nvPr/>
        </p:nvSpPr>
        <p:spPr>
          <a:xfrm>
            <a:off x="0" y="236583"/>
            <a:ext cx="9144000" cy="610170"/>
          </a:xfrm>
          <a:prstGeom prst="rect">
            <a:avLst/>
          </a:prstGeom>
          <a:solidFill>
            <a:srgbClr val="1A5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13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0930A9-965A-4C19-9B5E-0689D05E3186}"/>
              </a:ext>
            </a:extLst>
          </p:cNvPr>
          <p:cNvSpPr txBox="1"/>
          <p:nvPr/>
        </p:nvSpPr>
        <p:spPr>
          <a:xfrm>
            <a:off x="3425112" y="325320"/>
            <a:ext cx="2293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Docker Compose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706F93-EA71-48C4-A636-6AAAA577F3AB}"/>
              </a:ext>
            </a:extLst>
          </p:cNvPr>
          <p:cNvSpPr txBox="1"/>
          <p:nvPr/>
        </p:nvSpPr>
        <p:spPr>
          <a:xfrm>
            <a:off x="0" y="996860"/>
            <a:ext cx="9144000" cy="530594"/>
          </a:xfrm>
          <a:prstGeom prst="rect">
            <a:avLst/>
          </a:prstGeom>
          <a:ln w="381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ES" sz="1013" dirty="0"/>
              <a:t>En </a:t>
            </a:r>
            <a:r>
              <a:rPr lang="es-ES" sz="1013" b="1" dirty="0"/>
              <a:t>Hypotesis </a:t>
            </a:r>
            <a:r>
              <a:rPr lang="es-ES" sz="1013" dirty="0"/>
              <a:t>utilizamos Docker Compose para el despliegue de contenedores facilitando</a:t>
            </a:r>
          </a:p>
          <a:p>
            <a:pPr algn="ctr">
              <a:lnSpc>
                <a:spcPts val="1800"/>
              </a:lnSpc>
            </a:pPr>
            <a:r>
              <a:rPr lang="es-ES" sz="1013" dirty="0"/>
              <a:t>la creación de los entornos locales y de desarrollo y minimizando los costes de gestión de equipos tecnológicos</a:t>
            </a:r>
          </a:p>
        </p:txBody>
      </p:sp>
      <p:pic>
        <p:nvPicPr>
          <p:cNvPr id="12" name="Gráfico 64">
            <a:extLst>
              <a:ext uri="{FF2B5EF4-FFF2-40B4-BE49-F238E27FC236}">
                <a16:creationId xmlns:a16="http://schemas.microsoft.com/office/drawing/2014/main" id="{2E1C82DB-5CB7-49AC-934A-6F85354177A3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3545" y="1959817"/>
            <a:ext cx="2882804" cy="685040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56891-AE0E-4D75-958D-52F10B2DAEC9}"/>
              </a:ext>
            </a:extLst>
          </p:cNvPr>
          <p:cNvSpPr/>
          <p:nvPr/>
        </p:nvSpPr>
        <p:spPr>
          <a:xfrm>
            <a:off x="561903" y="3224830"/>
            <a:ext cx="8020195" cy="1319249"/>
          </a:xfrm>
          <a:prstGeom prst="rect">
            <a:avLst/>
          </a:prstGeom>
          <a:solidFill>
            <a:srgbClr val="CC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013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6BDBB66-DF5F-4DB9-8BA3-ABCB33483120}"/>
              </a:ext>
            </a:extLst>
          </p:cNvPr>
          <p:cNvSpPr txBox="1"/>
          <p:nvPr/>
        </p:nvSpPr>
        <p:spPr>
          <a:xfrm>
            <a:off x="1088904" y="3382909"/>
            <a:ext cx="6868470" cy="1223092"/>
          </a:xfrm>
          <a:prstGeom prst="rect">
            <a:avLst/>
          </a:prstGeom>
          <a:ln w="38100">
            <a:noFill/>
            <a:miter lim="800000"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Documentación en código de requisitos, sistemas operativos, librerías, dependencias o versiones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Puesta en marcha automatizadas de entornos locales sin la necesidad de conocimientos de sistemas y redes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Permita que su equipo de desarrollo trabaje en las mismos entornos de trabajo sin perder tiempo en configuraciones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s-ES" sz="1013" b="1" dirty="0"/>
              <a:t>Flexibilidad y comodidad en la creación e instalación de nuevas funcionalidades en cualquier tecnología.</a:t>
            </a:r>
          </a:p>
          <a:p>
            <a:pPr>
              <a:lnSpc>
                <a:spcPts val="1800"/>
              </a:lnSpc>
            </a:pPr>
            <a:endParaRPr lang="es-ES" sz="1013" b="1" dirty="0"/>
          </a:p>
        </p:txBody>
      </p:sp>
    </p:spTree>
    <p:extLst>
      <p:ext uri="{BB962C8B-B14F-4D97-AF65-F5344CB8AC3E}">
        <p14:creationId xmlns:p14="http://schemas.microsoft.com/office/powerpoint/2010/main" val="17406009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</TotalTime>
  <Words>1051</Words>
  <Application>Microsoft Office PowerPoint</Application>
  <PresentationFormat>Presentación en pantalla (16:9)</PresentationFormat>
  <Paragraphs>143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</dc:creator>
  <cp:lastModifiedBy>antonio</cp:lastModifiedBy>
  <cp:revision>30</cp:revision>
  <dcterms:created xsi:type="dcterms:W3CDTF">2020-06-07T14:58:30Z</dcterms:created>
  <dcterms:modified xsi:type="dcterms:W3CDTF">2020-06-08T23:14:57Z</dcterms:modified>
</cp:coreProperties>
</file>