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Valores de 1 a 2 (poco satisfecho)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Hoja1!$A$2:$A$15</c:f>
              <c:strCache>
                <c:ptCount val="14"/>
                <c:pt idx="0">
                  <c:v>Acogida centro de prácticas</c:v>
                </c:pt>
                <c:pt idx="1">
                  <c:v>Integración en el centro</c:v>
                </c:pt>
                <c:pt idx="2">
                  <c:v>Atención tutor del centro</c:v>
                </c:pt>
                <c:pt idx="3">
                  <c:v>Facilidad contacto tutor del centro</c:v>
                </c:pt>
                <c:pt idx="4">
                  <c:v>Plan de trabajo centro de prácticas</c:v>
                </c:pt>
                <c:pt idx="5">
                  <c:v>Relación actividades con las competencias de la titulación</c:v>
                </c:pt>
                <c:pt idx="6">
                  <c:v>Aplicación conocimientos titulación</c:v>
                </c:pt>
                <c:pt idx="7">
                  <c:v>Adquisición nuevas competencias</c:v>
                </c:pt>
                <c:pt idx="8">
                  <c:v>Medios, materiales y recursos</c:v>
                </c:pt>
                <c:pt idx="9">
                  <c:v>Fomento capacidad iniciativa</c:v>
                </c:pt>
                <c:pt idx="10">
                  <c:v>Cumplimiento de objetivos</c:v>
                </c:pt>
                <c:pt idx="11">
                  <c:v>Compatibilidad horario clases y prácticas</c:v>
                </c:pt>
                <c:pt idx="12">
                  <c:v>Duración de las prácticas</c:v>
                </c:pt>
                <c:pt idx="13">
                  <c:v>Satisfacción general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9">
                  <c:v>1</c:v>
                </c:pt>
                <c:pt idx="10">
                  <c:v>1</c:v>
                </c:pt>
                <c:pt idx="12">
                  <c:v>5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3-4776-8CCC-8287E9D3858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Valores de 3 a 4 (medianamente satisfecho o satisfecho)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Hoja1!$A$2:$A$15</c:f>
              <c:strCache>
                <c:ptCount val="14"/>
                <c:pt idx="0">
                  <c:v>Acogida centro de prácticas</c:v>
                </c:pt>
                <c:pt idx="1">
                  <c:v>Integración en el centro</c:v>
                </c:pt>
                <c:pt idx="2">
                  <c:v>Atención tutor del centro</c:v>
                </c:pt>
                <c:pt idx="3">
                  <c:v>Facilidad contacto tutor del centro</c:v>
                </c:pt>
                <c:pt idx="4">
                  <c:v>Plan de trabajo centro de prácticas</c:v>
                </c:pt>
                <c:pt idx="5">
                  <c:v>Relación actividades con las competencias de la titulación</c:v>
                </c:pt>
                <c:pt idx="6">
                  <c:v>Aplicación conocimientos titulación</c:v>
                </c:pt>
                <c:pt idx="7">
                  <c:v>Adquisición nuevas competencias</c:v>
                </c:pt>
                <c:pt idx="8">
                  <c:v>Medios, materiales y recursos</c:v>
                </c:pt>
                <c:pt idx="9">
                  <c:v>Fomento capacidad iniciativa</c:v>
                </c:pt>
                <c:pt idx="10">
                  <c:v>Cumplimiento de objetivos</c:v>
                </c:pt>
                <c:pt idx="11">
                  <c:v>Compatibilidad horario clases y prácticas</c:v>
                </c:pt>
                <c:pt idx="12">
                  <c:v>Duración de las prácticas</c:v>
                </c:pt>
                <c:pt idx="13">
                  <c:v>Satisfacción general</c:v>
                </c:pt>
              </c:strCache>
            </c:strRef>
          </c:cat>
          <c:val>
            <c:numRef>
              <c:f>Hoja1!$C$2:$C$15</c:f>
              <c:numCache>
                <c:formatCode>General</c:formatCode>
                <c:ptCount val="1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3-4776-8CCC-8287E9D3858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Valor 5 (muy satisfecho)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Hoja1!$A$2:$A$15</c:f>
              <c:strCache>
                <c:ptCount val="14"/>
                <c:pt idx="0">
                  <c:v>Acogida centro de prácticas</c:v>
                </c:pt>
                <c:pt idx="1">
                  <c:v>Integración en el centro</c:v>
                </c:pt>
                <c:pt idx="2">
                  <c:v>Atención tutor del centro</c:v>
                </c:pt>
                <c:pt idx="3">
                  <c:v>Facilidad contacto tutor del centro</c:v>
                </c:pt>
                <c:pt idx="4">
                  <c:v>Plan de trabajo centro de prácticas</c:v>
                </c:pt>
                <c:pt idx="5">
                  <c:v>Relación actividades con las competencias de la titulación</c:v>
                </c:pt>
                <c:pt idx="6">
                  <c:v>Aplicación conocimientos titulación</c:v>
                </c:pt>
                <c:pt idx="7">
                  <c:v>Adquisición nuevas competencias</c:v>
                </c:pt>
                <c:pt idx="8">
                  <c:v>Medios, materiales y recursos</c:v>
                </c:pt>
                <c:pt idx="9">
                  <c:v>Fomento capacidad iniciativa</c:v>
                </c:pt>
                <c:pt idx="10">
                  <c:v>Cumplimiento de objetivos</c:v>
                </c:pt>
                <c:pt idx="11">
                  <c:v>Compatibilidad horario clases y prácticas</c:v>
                </c:pt>
                <c:pt idx="12">
                  <c:v>Duración de las prácticas</c:v>
                </c:pt>
                <c:pt idx="13">
                  <c:v>Satisfacción general</c:v>
                </c:pt>
              </c:strCache>
            </c:strRef>
          </c:cat>
          <c:val>
            <c:numRef>
              <c:f>Hoja1!$D$2:$D$15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6</c:v>
                </c:pt>
                <c:pt idx="11">
                  <c:v>8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3-4776-8CCC-8287E9D38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1290448"/>
        <c:axId val="489639872"/>
      </c:barChart>
      <c:catAx>
        <c:axId val="30129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9639872"/>
        <c:crosses val="autoZero"/>
        <c:auto val="1"/>
        <c:lblAlgn val="ctr"/>
        <c:lblOffset val="100"/>
        <c:noMultiLvlLbl val="0"/>
      </c:catAx>
      <c:valAx>
        <c:axId val="48963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129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19026305949469"/>
          <c:y val="0.85060329750353203"/>
          <c:w val="0.55126118957533887"/>
          <c:h val="0.10196941500121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55061611848924"/>
          <c:y val="3.4280415168471037E-2"/>
          <c:w val="0.61739640573648924"/>
          <c:h val="0.484894388201474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Valores de 1 a 2 (poco satisfecho)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Hoja1!$A$2:$A$10</c:f>
              <c:strCache>
                <c:ptCount val="9"/>
                <c:pt idx="0">
                  <c:v>Utilidad/accesibilidad información de la web</c:v>
                </c:pt>
                <c:pt idx="1">
                  <c:v>Utilidad información del responsable de prácticas de la universidad</c:v>
                </c:pt>
                <c:pt idx="2">
                  <c:v>Facilidad contacto con el responsable de prácticas</c:v>
                </c:pt>
                <c:pt idx="3">
                  <c:v>Oferta de centro de prácticas</c:v>
                </c:pt>
                <c:pt idx="4">
                  <c:v>Facilidad contacto profesor tutor</c:v>
                </c:pt>
                <c:pt idx="5">
                  <c:v>Resolución dudas profesor tutor</c:v>
                </c:pt>
                <c:pt idx="6">
                  <c:v>Atención profesor tutor</c:v>
                </c:pt>
                <c:pt idx="7">
                  <c:v>Satisfacción aplicación de criterios de evaluación</c:v>
                </c:pt>
                <c:pt idx="8">
                  <c:v>Satisfacción general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6-4A9D-9351-6EA900EFFEC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Valores de 3 a 4 (medianamente satisfecho o satisfecho)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Hoja1!$A$2:$A$10</c:f>
              <c:strCache>
                <c:ptCount val="9"/>
                <c:pt idx="0">
                  <c:v>Utilidad/accesibilidad información de la web</c:v>
                </c:pt>
                <c:pt idx="1">
                  <c:v>Utilidad información del responsable de prácticas de la universidad</c:v>
                </c:pt>
                <c:pt idx="2">
                  <c:v>Facilidad contacto con el responsable de prácticas</c:v>
                </c:pt>
                <c:pt idx="3">
                  <c:v>Oferta de centro de prácticas</c:v>
                </c:pt>
                <c:pt idx="4">
                  <c:v>Facilidad contacto profesor tutor</c:v>
                </c:pt>
                <c:pt idx="5">
                  <c:v>Resolución dudas profesor tutor</c:v>
                </c:pt>
                <c:pt idx="6">
                  <c:v>Atención profesor tutor</c:v>
                </c:pt>
                <c:pt idx="7">
                  <c:v>Satisfacción aplicación de criterios de evaluación</c:v>
                </c:pt>
                <c:pt idx="8">
                  <c:v>Satisfacción general</c:v>
                </c:pt>
              </c:strCache>
            </c:strRef>
          </c:cat>
          <c:val>
            <c:numRef>
              <c:f>Hoja1!$C$2:$C$10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6-4A9D-9351-6EA900EFFEC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Valor de 5 (muy satisfecho)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Hoja1!$A$2:$A$10</c:f>
              <c:strCache>
                <c:ptCount val="9"/>
                <c:pt idx="0">
                  <c:v>Utilidad/accesibilidad información de la web</c:v>
                </c:pt>
                <c:pt idx="1">
                  <c:v>Utilidad información del responsable de prácticas de la universidad</c:v>
                </c:pt>
                <c:pt idx="2">
                  <c:v>Facilidad contacto con el responsable de prácticas</c:v>
                </c:pt>
                <c:pt idx="3">
                  <c:v>Oferta de centro de prácticas</c:v>
                </c:pt>
                <c:pt idx="4">
                  <c:v>Facilidad contacto profesor tutor</c:v>
                </c:pt>
                <c:pt idx="5">
                  <c:v>Resolución dudas profesor tutor</c:v>
                </c:pt>
                <c:pt idx="6">
                  <c:v>Atención profesor tutor</c:v>
                </c:pt>
                <c:pt idx="7">
                  <c:v>Satisfacción aplicación de criterios de evaluación</c:v>
                </c:pt>
                <c:pt idx="8">
                  <c:v>Satisfacción general</c:v>
                </c:pt>
              </c:strCache>
            </c:strRef>
          </c:cat>
          <c:val>
            <c:numRef>
              <c:f>Hoja1!$D$2:$D$10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D6-4A9D-9351-6EA900EFF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1290448"/>
        <c:axId val="489639872"/>
      </c:barChart>
      <c:catAx>
        <c:axId val="30129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9639872"/>
        <c:crosses val="autoZero"/>
        <c:auto val="1"/>
        <c:lblAlgn val="ctr"/>
        <c:lblOffset val="100"/>
        <c:noMultiLvlLbl val="0"/>
      </c:catAx>
      <c:valAx>
        <c:axId val="48963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0129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113079019073568"/>
          <c:y val="0.87206945092518895"/>
          <c:w val="0.51565778489723169"/>
          <c:h val="0.127930610236220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740F-9AF5-4266-A95D-A25EC2ED15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3B0F09-3E77-4489-B3DE-CD1F241E0B94}">
      <dgm:prSet/>
      <dgm:spPr/>
      <dgm:t>
        <a:bodyPr/>
        <a:lstStyle/>
        <a:p>
          <a:r>
            <a:rPr lang="en-US" b="1" dirty="0"/>
            <a:t>Analizar </a:t>
          </a:r>
          <a:r>
            <a:rPr lang="en-US" b="1" dirty="0" err="1"/>
            <a:t>teóricamente</a:t>
          </a:r>
          <a:r>
            <a:rPr lang="en-US" b="1" dirty="0"/>
            <a:t> la evaluación de las prácticas </a:t>
          </a:r>
          <a:r>
            <a:rPr lang="en-US" b="1" dirty="0" err="1"/>
            <a:t>externas</a:t>
          </a:r>
          <a:r>
            <a:rPr lang="en-US" b="1" dirty="0"/>
            <a:t> (</a:t>
          </a:r>
          <a:r>
            <a:rPr lang="en-US" b="1" dirty="0" err="1"/>
            <a:t>procesos</a:t>
          </a:r>
          <a:r>
            <a:rPr lang="en-US" b="1" dirty="0"/>
            <a:t> de </a:t>
          </a:r>
          <a:r>
            <a:rPr lang="en-US" b="1" dirty="0" err="1"/>
            <a:t>renovación</a:t>
          </a:r>
          <a:r>
            <a:rPr lang="en-US" b="1" dirty="0"/>
            <a:t> de la </a:t>
          </a:r>
          <a:r>
            <a:rPr lang="en-US" b="1" dirty="0" err="1"/>
            <a:t>acreditación</a:t>
          </a:r>
          <a:r>
            <a:rPr lang="en-US" b="1" dirty="0"/>
            <a:t>) </a:t>
          </a:r>
          <a:r>
            <a:rPr lang="en-US" b="1" dirty="0" err="1"/>
            <a:t>identificando</a:t>
          </a:r>
          <a:r>
            <a:rPr lang="en-US" b="1" dirty="0"/>
            <a:t> </a:t>
          </a:r>
          <a:r>
            <a:rPr lang="en-US" b="1" dirty="0" err="1"/>
            <a:t>aspectos</a:t>
          </a:r>
          <a:r>
            <a:rPr lang="en-US" b="1" dirty="0"/>
            <a:t> clave para la </a:t>
          </a:r>
          <a:r>
            <a:rPr lang="en-US" b="1" dirty="0" err="1"/>
            <a:t>mejora</a:t>
          </a:r>
          <a:r>
            <a:rPr lang="en-US" b="1" dirty="0"/>
            <a:t> de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calidad</a:t>
          </a:r>
          <a:endParaRPr lang="es-ES" dirty="0"/>
        </a:p>
      </dgm:t>
    </dgm:pt>
    <dgm:pt modelId="{FFB5A8B4-5EC5-4F9C-93C7-0ADF4E37487A}" type="parTrans" cxnId="{5940CDBA-036F-4DD1-9915-B144D30B035E}">
      <dgm:prSet/>
      <dgm:spPr/>
      <dgm:t>
        <a:bodyPr/>
        <a:lstStyle/>
        <a:p>
          <a:endParaRPr lang="es-ES"/>
        </a:p>
      </dgm:t>
    </dgm:pt>
    <dgm:pt modelId="{18457E48-F4CB-4E1F-9404-615E6446AA12}" type="sibTrans" cxnId="{5940CDBA-036F-4DD1-9915-B144D30B035E}">
      <dgm:prSet/>
      <dgm:spPr/>
      <dgm:t>
        <a:bodyPr/>
        <a:lstStyle/>
        <a:p>
          <a:endParaRPr lang="es-ES"/>
        </a:p>
      </dgm:t>
    </dgm:pt>
    <dgm:pt modelId="{32A19D69-0AE6-4C7D-8E20-E99A978AF9EE}" type="pres">
      <dgm:prSet presAssocID="{7B18740F-9AF5-4266-A95D-A25EC2ED15C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754E452-1BCA-416B-960B-0FEC63689C1A}" type="pres">
      <dgm:prSet presAssocID="{AC3B0F09-3E77-4489-B3DE-CD1F241E0B94}" presName="circle1" presStyleLbl="node1" presStyleIdx="0" presStyleCnt="1" custLinFactNeighborX="-16360" custLinFactNeighborY="-536"/>
      <dgm:spPr/>
    </dgm:pt>
    <dgm:pt modelId="{A1FEC014-A86F-4080-8309-C69D1A010A27}" type="pres">
      <dgm:prSet presAssocID="{AC3B0F09-3E77-4489-B3DE-CD1F241E0B94}" presName="space" presStyleCnt="0"/>
      <dgm:spPr/>
    </dgm:pt>
    <dgm:pt modelId="{2914E8BA-AB54-44E0-9391-0294CA3D2EB7}" type="pres">
      <dgm:prSet presAssocID="{AC3B0F09-3E77-4489-B3DE-CD1F241E0B94}" presName="rect1" presStyleLbl="alignAcc1" presStyleIdx="0" presStyleCnt="1" custScaleX="104340" custLinFactNeighborX="-2616" custLinFactNeighborY="-6"/>
      <dgm:spPr/>
    </dgm:pt>
    <dgm:pt modelId="{8D30FC8E-EBDA-4FFD-BAFE-798B210F1B44}" type="pres">
      <dgm:prSet presAssocID="{AC3B0F09-3E77-4489-B3DE-CD1F241E0B9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1A1E169-2C36-4E09-BC03-6524A24C88BB}" type="presOf" srcId="{7B18740F-9AF5-4266-A95D-A25EC2ED15CC}" destId="{32A19D69-0AE6-4C7D-8E20-E99A978AF9EE}" srcOrd="0" destOrd="0" presId="urn:microsoft.com/office/officeart/2005/8/layout/target3"/>
    <dgm:cxn modelId="{5940CDBA-036F-4DD1-9915-B144D30B035E}" srcId="{7B18740F-9AF5-4266-A95D-A25EC2ED15CC}" destId="{AC3B0F09-3E77-4489-B3DE-CD1F241E0B94}" srcOrd="0" destOrd="0" parTransId="{FFB5A8B4-5EC5-4F9C-93C7-0ADF4E37487A}" sibTransId="{18457E48-F4CB-4E1F-9404-615E6446AA12}"/>
    <dgm:cxn modelId="{BDA32DCA-8D79-45C1-B22D-316C3107D58F}" type="presOf" srcId="{AC3B0F09-3E77-4489-B3DE-CD1F241E0B94}" destId="{8D30FC8E-EBDA-4FFD-BAFE-798B210F1B44}" srcOrd="1" destOrd="0" presId="urn:microsoft.com/office/officeart/2005/8/layout/target3"/>
    <dgm:cxn modelId="{3299DED4-1E46-4A98-8B5E-99340D99D6C7}" type="presOf" srcId="{AC3B0F09-3E77-4489-B3DE-CD1F241E0B94}" destId="{2914E8BA-AB54-44E0-9391-0294CA3D2EB7}" srcOrd="0" destOrd="0" presId="urn:microsoft.com/office/officeart/2005/8/layout/target3"/>
    <dgm:cxn modelId="{3B4AE96D-9D26-441B-B22D-F2535F4953BB}" type="presParOf" srcId="{32A19D69-0AE6-4C7D-8E20-E99A978AF9EE}" destId="{B754E452-1BCA-416B-960B-0FEC63689C1A}" srcOrd="0" destOrd="0" presId="urn:microsoft.com/office/officeart/2005/8/layout/target3"/>
    <dgm:cxn modelId="{AB90865B-BC20-4819-A2A7-48F192F95F4D}" type="presParOf" srcId="{32A19D69-0AE6-4C7D-8E20-E99A978AF9EE}" destId="{A1FEC014-A86F-4080-8309-C69D1A010A27}" srcOrd="1" destOrd="0" presId="urn:microsoft.com/office/officeart/2005/8/layout/target3"/>
    <dgm:cxn modelId="{018B3C79-24C4-4603-AF2D-5AC0AF663975}" type="presParOf" srcId="{32A19D69-0AE6-4C7D-8E20-E99A978AF9EE}" destId="{2914E8BA-AB54-44E0-9391-0294CA3D2EB7}" srcOrd="2" destOrd="0" presId="urn:microsoft.com/office/officeart/2005/8/layout/target3"/>
    <dgm:cxn modelId="{9178A90D-7CA4-4453-A75C-CCD54F7E7C28}" type="presParOf" srcId="{32A19D69-0AE6-4C7D-8E20-E99A978AF9EE}" destId="{8D30FC8E-EBDA-4FFD-BAFE-798B210F1B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4A87D-123B-49FA-9C37-82589E95A97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6A97D154-E9FE-4533-A3BB-C8B280E43620}">
      <dgm:prSet/>
      <dgm:spPr/>
      <dgm:t>
        <a:bodyPr/>
        <a:lstStyle/>
        <a:p>
          <a:pPr algn="just"/>
          <a:r>
            <a:rPr lang="es-ES" dirty="0"/>
            <a:t>Recoger y analizar información y opiniones de docentes y profesorado</a:t>
          </a:r>
        </a:p>
      </dgm:t>
    </dgm:pt>
    <dgm:pt modelId="{6CC77701-BA49-4864-87D3-BD431DDDD960}" type="parTrans" cxnId="{02DBD242-1143-4DAD-9EA8-732382D825DB}">
      <dgm:prSet/>
      <dgm:spPr/>
      <dgm:t>
        <a:bodyPr/>
        <a:lstStyle/>
        <a:p>
          <a:endParaRPr lang="es-ES"/>
        </a:p>
      </dgm:t>
    </dgm:pt>
    <dgm:pt modelId="{6E517BA5-B35D-49BE-8918-8907965E8144}" type="sibTrans" cxnId="{02DBD242-1143-4DAD-9EA8-732382D825DB}">
      <dgm:prSet/>
      <dgm:spPr/>
      <dgm:t>
        <a:bodyPr/>
        <a:lstStyle/>
        <a:p>
          <a:endParaRPr lang="es-ES"/>
        </a:p>
      </dgm:t>
    </dgm:pt>
    <dgm:pt modelId="{A8DF2C78-E006-4D6F-8109-3E9C49BB4945}" type="pres">
      <dgm:prSet presAssocID="{C214A87D-123B-49FA-9C37-82589E95A97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5627A08-D7BB-4F3C-B430-D940919FD803}" type="pres">
      <dgm:prSet presAssocID="{6A97D154-E9FE-4533-A3BB-C8B280E43620}" presName="circle1" presStyleLbl="node1" presStyleIdx="0" presStyleCnt="1"/>
      <dgm:spPr/>
    </dgm:pt>
    <dgm:pt modelId="{25225827-3EF9-4D26-B011-52CBC76D2914}" type="pres">
      <dgm:prSet presAssocID="{6A97D154-E9FE-4533-A3BB-C8B280E43620}" presName="space" presStyleCnt="0"/>
      <dgm:spPr/>
    </dgm:pt>
    <dgm:pt modelId="{4D7D3A7B-2332-4F8E-BDA9-2A4FD4ADC6AB}" type="pres">
      <dgm:prSet presAssocID="{6A97D154-E9FE-4533-A3BB-C8B280E43620}" presName="rect1" presStyleLbl="alignAcc1" presStyleIdx="0" presStyleCnt="1" custLinFactY="-71151" custLinFactNeighborX="11123" custLinFactNeighborY="-100000"/>
      <dgm:spPr/>
    </dgm:pt>
    <dgm:pt modelId="{ABCE41F5-DFB6-40A8-804C-5BC4615BF09C}" type="pres">
      <dgm:prSet presAssocID="{6A97D154-E9FE-4533-A3BB-C8B280E4362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2DBD242-1143-4DAD-9EA8-732382D825DB}" srcId="{C214A87D-123B-49FA-9C37-82589E95A973}" destId="{6A97D154-E9FE-4533-A3BB-C8B280E43620}" srcOrd="0" destOrd="0" parTransId="{6CC77701-BA49-4864-87D3-BD431DDDD960}" sibTransId="{6E517BA5-B35D-49BE-8918-8907965E8144}"/>
    <dgm:cxn modelId="{3A5F9A76-4A23-4903-ABAC-3457D0572F8C}" type="presOf" srcId="{6A97D154-E9FE-4533-A3BB-C8B280E43620}" destId="{ABCE41F5-DFB6-40A8-804C-5BC4615BF09C}" srcOrd="1" destOrd="0" presId="urn:microsoft.com/office/officeart/2005/8/layout/target3"/>
    <dgm:cxn modelId="{44D878A7-8FFF-45D2-9D17-CC29836B1ADA}" type="presOf" srcId="{C214A87D-123B-49FA-9C37-82589E95A973}" destId="{A8DF2C78-E006-4D6F-8109-3E9C49BB4945}" srcOrd="0" destOrd="0" presId="urn:microsoft.com/office/officeart/2005/8/layout/target3"/>
    <dgm:cxn modelId="{74604CBD-FE1B-426F-98D5-10D4AFA85F1F}" type="presOf" srcId="{6A97D154-E9FE-4533-A3BB-C8B280E43620}" destId="{4D7D3A7B-2332-4F8E-BDA9-2A4FD4ADC6AB}" srcOrd="0" destOrd="0" presId="urn:microsoft.com/office/officeart/2005/8/layout/target3"/>
    <dgm:cxn modelId="{3610330D-3D35-467E-9AA5-62B8D026FC8B}" type="presParOf" srcId="{A8DF2C78-E006-4D6F-8109-3E9C49BB4945}" destId="{E5627A08-D7BB-4F3C-B430-D940919FD803}" srcOrd="0" destOrd="0" presId="urn:microsoft.com/office/officeart/2005/8/layout/target3"/>
    <dgm:cxn modelId="{3C3972F1-60DC-4628-A439-E8B6E14E94B1}" type="presParOf" srcId="{A8DF2C78-E006-4D6F-8109-3E9C49BB4945}" destId="{25225827-3EF9-4D26-B011-52CBC76D2914}" srcOrd="1" destOrd="0" presId="urn:microsoft.com/office/officeart/2005/8/layout/target3"/>
    <dgm:cxn modelId="{A17F122C-D486-43AF-BB81-4F7174AF5D73}" type="presParOf" srcId="{A8DF2C78-E006-4D6F-8109-3E9C49BB4945}" destId="{4D7D3A7B-2332-4F8E-BDA9-2A4FD4ADC6AB}" srcOrd="2" destOrd="0" presId="urn:microsoft.com/office/officeart/2005/8/layout/target3"/>
    <dgm:cxn modelId="{77C7C639-E3C9-4740-8662-F632B7B19921}" type="presParOf" srcId="{A8DF2C78-E006-4D6F-8109-3E9C49BB4945}" destId="{ABCE41F5-DFB6-40A8-804C-5BC4615BF09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2701A9-61BF-4EDB-9BA3-017AD054FF8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40894F-F6DB-4056-B909-F76B16558F84}">
      <dgm:prSet custT="1"/>
      <dgm:spPr/>
      <dgm:t>
        <a:bodyPr/>
        <a:lstStyle/>
        <a:p>
          <a:pPr algn="just"/>
          <a:r>
            <a:rPr lang="es-ES" sz="1600" dirty="0"/>
            <a:t>Proponer aspectos a mejorar en la evaluación de las prácticas externas </a:t>
          </a:r>
        </a:p>
      </dgm:t>
    </dgm:pt>
    <dgm:pt modelId="{FC51F8EA-6EA6-4A16-85DE-A60ABC518130}" type="parTrans" cxnId="{31947EEC-476F-4A07-830B-EF20FB593EF0}">
      <dgm:prSet/>
      <dgm:spPr/>
      <dgm:t>
        <a:bodyPr/>
        <a:lstStyle/>
        <a:p>
          <a:endParaRPr lang="es-ES"/>
        </a:p>
      </dgm:t>
    </dgm:pt>
    <dgm:pt modelId="{295CCA8B-824F-49E7-8085-AF86B10B18A4}" type="sibTrans" cxnId="{31947EEC-476F-4A07-830B-EF20FB593EF0}">
      <dgm:prSet/>
      <dgm:spPr/>
      <dgm:t>
        <a:bodyPr/>
        <a:lstStyle/>
        <a:p>
          <a:endParaRPr lang="es-ES"/>
        </a:p>
      </dgm:t>
    </dgm:pt>
    <dgm:pt modelId="{257175D2-9BF9-4F1B-BDC3-4A3CD265F9F1}" type="pres">
      <dgm:prSet presAssocID="{B52701A9-61BF-4EDB-9BA3-017AD054FF8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B8EDF6D-A418-4B27-8AC7-CD03282F6289}" type="pres">
      <dgm:prSet presAssocID="{E440894F-F6DB-4056-B909-F76B16558F84}" presName="circle1" presStyleLbl="node1" presStyleIdx="0" presStyleCnt="1"/>
      <dgm:spPr/>
    </dgm:pt>
    <dgm:pt modelId="{37FAFA1A-2EB1-41E1-8E1E-4738408A606B}" type="pres">
      <dgm:prSet presAssocID="{E440894F-F6DB-4056-B909-F76B16558F84}" presName="space" presStyleCnt="0"/>
      <dgm:spPr/>
    </dgm:pt>
    <dgm:pt modelId="{1AF834DB-C580-439A-8D89-615493941984}" type="pres">
      <dgm:prSet presAssocID="{E440894F-F6DB-4056-B909-F76B16558F84}" presName="rect1" presStyleLbl="alignAcc1" presStyleIdx="0" presStyleCnt="1" custScaleX="100000"/>
      <dgm:spPr/>
    </dgm:pt>
    <dgm:pt modelId="{A21249F2-8863-4C04-8061-87EF933CA66F}" type="pres">
      <dgm:prSet presAssocID="{E440894F-F6DB-4056-B909-F76B16558F8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D6AC249-BB8A-479C-ACDE-193914170D5D}" type="presOf" srcId="{E440894F-F6DB-4056-B909-F76B16558F84}" destId="{1AF834DB-C580-439A-8D89-615493941984}" srcOrd="0" destOrd="0" presId="urn:microsoft.com/office/officeart/2005/8/layout/target3"/>
    <dgm:cxn modelId="{8BDA948F-FA6C-462D-A853-BCD2ECED308C}" type="presOf" srcId="{E440894F-F6DB-4056-B909-F76B16558F84}" destId="{A21249F2-8863-4C04-8061-87EF933CA66F}" srcOrd="1" destOrd="0" presId="urn:microsoft.com/office/officeart/2005/8/layout/target3"/>
    <dgm:cxn modelId="{5A33EB9F-C753-4C38-8378-8844FE7112E0}" type="presOf" srcId="{B52701A9-61BF-4EDB-9BA3-017AD054FF8F}" destId="{257175D2-9BF9-4F1B-BDC3-4A3CD265F9F1}" srcOrd="0" destOrd="0" presId="urn:microsoft.com/office/officeart/2005/8/layout/target3"/>
    <dgm:cxn modelId="{31947EEC-476F-4A07-830B-EF20FB593EF0}" srcId="{B52701A9-61BF-4EDB-9BA3-017AD054FF8F}" destId="{E440894F-F6DB-4056-B909-F76B16558F84}" srcOrd="0" destOrd="0" parTransId="{FC51F8EA-6EA6-4A16-85DE-A60ABC518130}" sibTransId="{295CCA8B-824F-49E7-8085-AF86B10B18A4}"/>
    <dgm:cxn modelId="{5F5ACFF9-FC57-4503-A9D4-709502D3C94F}" type="presParOf" srcId="{257175D2-9BF9-4F1B-BDC3-4A3CD265F9F1}" destId="{5B8EDF6D-A418-4B27-8AC7-CD03282F6289}" srcOrd="0" destOrd="0" presId="urn:microsoft.com/office/officeart/2005/8/layout/target3"/>
    <dgm:cxn modelId="{1885FB83-5128-4E49-BAD5-8B8FD8BF56D4}" type="presParOf" srcId="{257175D2-9BF9-4F1B-BDC3-4A3CD265F9F1}" destId="{37FAFA1A-2EB1-41E1-8E1E-4738408A606B}" srcOrd="1" destOrd="0" presId="urn:microsoft.com/office/officeart/2005/8/layout/target3"/>
    <dgm:cxn modelId="{EB5F2912-811E-4D66-8B8E-211B8BAFB5DD}" type="presParOf" srcId="{257175D2-9BF9-4F1B-BDC3-4A3CD265F9F1}" destId="{1AF834DB-C580-439A-8D89-615493941984}" srcOrd="2" destOrd="0" presId="urn:microsoft.com/office/officeart/2005/8/layout/target3"/>
    <dgm:cxn modelId="{7ED64FF5-705C-4E1F-8AED-EC8EDCD44C8B}" type="presParOf" srcId="{257175D2-9BF9-4F1B-BDC3-4A3CD265F9F1}" destId="{A21249F2-8863-4C04-8061-87EF933CA66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F83FB7-A248-4CDA-B1FD-BFC5A190BDA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7C716ACE-4944-486D-B433-ECAA08F46B6D}">
      <dgm:prSet/>
      <dgm:spPr/>
      <dgm:t>
        <a:bodyPr/>
        <a:lstStyle/>
        <a:p>
          <a:pPr algn="just"/>
          <a:r>
            <a:rPr lang="es-ES" dirty="0"/>
            <a:t>Realizar una comparativa entre las tres agencias de evaluación y sus procesos de renovación de la acreditación</a:t>
          </a:r>
        </a:p>
      </dgm:t>
    </dgm:pt>
    <dgm:pt modelId="{1DAF6872-969F-490B-9B30-FFAE842386CF}" type="parTrans" cxnId="{D8E766A0-7D10-4929-878F-4C993C7776CD}">
      <dgm:prSet/>
      <dgm:spPr/>
      <dgm:t>
        <a:bodyPr/>
        <a:lstStyle/>
        <a:p>
          <a:endParaRPr lang="es-ES"/>
        </a:p>
      </dgm:t>
    </dgm:pt>
    <dgm:pt modelId="{4F227153-B64F-4061-AEBF-ED9F66EBE7BD}" type="sibTrans" cxnId="{D8E766A0-7D10-4929-878F-4C993C7776CD}">
      <dgm:prSet/>
      <dgm:spPr/>
      <dgm:t>
        <a:bodyPr/>
        <a:lstStyle/>
        <a:p>
          <a:endParaRPr lang="es-ES"/>
        </a:p>
      </dgm:t>
    </dgm:pt>
    <dgm:pt modelId="{DB6A54D0-8C33-4C34-B08C-01456E78D859}" type="pres">
      <dgm:prSet presAssocID="{2FF83FB7-A248-4CDA-B1FD-BFC5A190BDA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805411D-8E5A-437B-BD07-5D578BA4C9E9}" type="pres">
      <dgm:prSet presAssocID="{7C716ACE-4944-486D-B433-ECAA08F46B6D}" presName="circle1" presStyleLbl="node1" presStyleIdx="0" presStyleCnt="1"/>
      <dgm:spPr/>
    </dgm:pt>
    <dgm:pt modelId="{4A6A96A3-9BD3-48C6-BDA7-27364A4EB077}" type="pres">
      <dgm:prSet presAssocID="{7C716ACE-4944-486D-B433-ECAA08F46B6D}" presName="space" presStyleCnt="0"/>
      <dgm:spPr/>
    </dgm:pt>
    <dgm:pt modelId="{7B986008-6F5A-45FA-B4CA-65A5DF3F9974}" type="pres">
      <dgm:prSet presAssocID="{7C716ACE-4944-486D-B433-ECAA08F46B6D}" presName="rect1" presStyleLbl="alignAcc1" presStyleIdx="0" presStyleCnt="1" custLinFactY="-83899" custLinFactNeighborX="12003" custLinFactNeighborY="-100000"/>
      <dgm:spPr/>
    </dgm:pt>
    <dgm:pt modelId="{99DCBC77-B058-496A-AA1A-8AA718517C86}" type="pres">
      <dgm:prSet presAssocID="{7C716ACE-4944-486D-B433-ECAA08F46B6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597FB19-3DC7-477E-9A53-341E165C5F54}" type="presOf" srcId="{7C716ACE-4944-486D-B433-ECAA08F46B6D}" destId="{7B986008-6F5A-45FA-B4CA-65A5DF3F9974}" srcOrd="0" destOrd="0" presId="urn:microsoft.com/office/officeart/2005/8/layout/target3"/>
    <dgm:cxn modelId="{7D6A4C25-32E2-4292-8A2A-A56CC6F36CF0}" type="presOf" srcId="{2FF83FB7-A248-4CDA-B1FD-BFC5A190BDAE}" destId="{DB6A54D0-8C33-4C34-B08C-01456E78D859}" srcOrd="0" destOrd="0" presId="urn:microsoft.com/office/officeart/2005/8/layout/target3"/>
    <dgm:cxn modelId="{F514303B-BB80-47D5-BE11-785F2A09A5A7}" type="presOf" srcId="{7C716ACE-4944-486D-B433-ECAA08F46B6D}" destId="{99DCBC77-B058-496A-AA1A-8AA718517C86}" srcOrd="1" destOrd="0" presId="urn:microsoft.com/office/officeart/2005/8/layout/target3"/>
    <dgm:cxn modelId="{D8E766A0-7D10-4929-878F-4C993C7776CD}" srcId="{2FF83FB7-A248-4CDA-B1FD-BFC5A190BDAE}" destId="{7C716ACE-4944-486D-B433-ECAA08F46B6D}" srcOrd="0" destOrd="0" parTransId="{1DAF6872-969F-490B-9B30-FFAE842386CF}" sibTransId="{4F227153-B64F-4061-AEBF-ED9F66EBE7BD}"/>
    <dgm:cxn modelId="{1BA2E960-2F3A-43FA-BC55-487621F742E9}" type="presParOf" srcId="{DB6A54D0-8C33-4C34-B08C-01456E78D859}" destId="{D805411D-8E5A-437B-BD07-5D578BA4C9E9}" srcOrd="0" destOrd="0" presId="urn:microsoft.com/office/officeart/2005/8/layout/target3"/>
    <dgm:cxn modelId="{651C2CE0-8DEB-46CD-AD64-A72CA64D99BC}" type="presParOf" srcId="{DB6A54D0-8C33-4C34-B08C-01456E78D859}" destId="{4A6A96A3-9BD3-48C6-BDA7-27364A4EB077}" srcOrd="1" destOrd="0" presId="urn:microsoft.com/office/officeart/2005/8/layout/target3"/>
    <dgm:cxn modelId="{EBA90C37-C602-47A5-BEF2-942543439789}" type="presParOf" srcId="{DB6A54D0-8C33-4C34-B08C-01456E78D859}" destId="{7B986008-6F5A-45FA-B4CA-65A5DF3F9974}" srcOrd="2" destOrd="0" presId="urn:microsoft.com/office/officeart/2005/8/layout/target3"/>
    <dgm:cxn modelId="{3F15E2BD-8A23-4F8D-A16A-A9421331B9FF}" type="presParOf" srcId="{DB6A54D0-8C33-4C34-B08C-01456E78D859}" destId="{99DCBC77-B058-496A-AA1A-8AA718517C8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9294AB-802E-41CD-9F68-9F6549B43F0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8081F256-0483-4AAE-AE1E-028D3E60603D}">
      <dgm:prSet custT="1"/>
      <dgm:spPr/>
      <dgm:t>
        <a:bodyPr/>
        <a:lstStyle/>
        <a:p>
          <a:pPr algn="just"/>
          <a:r>
            <a:rPr lang="en-US" sz="1600" dirty="0"/>
            <a:t>Reconocer los </a:t>
          </a:r>
          <a:r>
            <a:rPr lang="en-US" sz="1600" dirty="0" err="1"/>
            <a:t>aspectos</a:t>
          </a:r>
          <a:r>
            <a:rPr lang="en-US" sz="1600" dirty="0"/>
            <a:t> </a:t>
          </a:r>
          <a:r>
            <a:rPr lang="en-US" sz="1600" dirty="0" err="1"/>
            <a:t>más</a:t>
          </a:r>
          <a:r>
            <a:rPr lang="en-US" sz="1600" dirty="0"/>
            <a:t> </a:t>
          </a:r>
          <a:r>
            <a:rPr lang="en-US" sz="1600" dirty="0" err="1"/>
            <a:t>relevantes</a:t>
          </a:r>
          <a:r>
            <a:rPr lang="en-US" sz="1600" dirty="0"/>
            <a:t> de las prácticas </a:t>
          </a:r>
          <a:r>
            <a:rPr lang="en-US" sz="1600" dirty="0" err="1"/>
            <a:t>externas</a:t>
          </a:r>
          <a:r>
            <a:rPr lang="en-US" sz="1600" dirty="0"/>
            <a:t> y </a:t>
          </a:r>
          <a:r>
            <a:rPr lang="en-US" sz="1600" dirty="0" err="1"/>
            <a:t>analizar</a:t>
          </a:r>
          <a:r>
            <a:rPr lang="en-US" sz="1600" dirty="0"/>
            <a:t> </a:t>
          </a:r>
          <a:r>
            <a:rPr lang="en-US" sz="1600" dirty="0" err="1"/>
            <a:t>si</a:t>
          </a:r>
          <a:r>
            <a:rPr lang="en-US" sz="1600" dirty="0"/>
            <a:t> se </a:t>
          </a:r>
          <a:r>
            <a:rPr lang="en-US" sz="1600" dirty="0" err="1"/>
            <a:t>tienen</a:t>
          </a:r>
          <a:r>
            <a:rPr lang="en-US" sz="1600" dirty="0"/>
            <a:t> </a:t>
          </a:r>
          <a:r>
            <a:rPr lang="en-US" sz="1600" dirty="0" err="1"/>
            <a:t>en</a:t>
          </a:r>
          <a:r>
            <a:rPr lang="en-US" sz="1600" dirty="0"/>
            <a:t> </a:t>
          </a:r>
          <a:r>
            <a:rPr lang="en-US" sz="1600" dirty="0" err="1"/>
            <a:t>cuenta</a:t>
          </a:r>
          <a:r>
            <a:rPr lang="en-US" sz="1600" dirty="0"/>
            <a:t> </a:t>
          </a:r>
          <a:r>
            <a:rPr lang="en-US" sz="1600" dirty="0" err="1"/>
            <a:t>en</a:t>
          </a:r>
          <a:r>
            <a:rPr lang="en-US" sz="1600" dirty="0"/>
            <a:t> los </a:t>
          </a:r>
          <a:r>
            <a:rPr lang="en-US" sz="1600" dirty="0" err="1"/>
            <a:t>procesos</a:t>
          </a:r>
          <a:r>
            <a:rPr lang="en-US" sz="1600" dirty="0"/>
            <a:t> de </a:t>
          </a:r>
          <a:r>
            <a:rPr lang="en-US" sz="1600" dirty="0" err="1"/>
            <a:t>renovación</a:t>
          </a:r>
          <a:r>
            <a:rPr lang="en-US" sz="1600" dirty="0"/>
            <a:t> de </a:t>
          </a:r>
          <a:r>
            <a:rPr lang="en-US" sz="1600" dirty="0" err="1"/>
            <a:t>acreditaciones</a:t>
          </a:r>
          <a:r>
            <a:rPr lang="en-US" sz="1600" dirty="0"/>
            <a:t> </a:t>
          </a:r>
          <a:endParaRPr lang="es-ES" sz="1600" dirty="0"/>
        </a:p>
      </dgm:t>
    </dgm:pt>
    <dgm:pt modelId="{069E8567-7211-4941-8087-B9A2FB30FF83}" type="parTrans" cxnId="{F06C04CA-925A-43B2-82A5-6C8544C26D64}">
      <dgm:prSet/>
      <dgm:spPr/>
      <dgm:t>
        <a:bodyPr/>
        <a:lstStyle/>
        <a:p>
          <a:endParaRPr lang="es-ES"/>
        </a:p>
      </dgm:t>
    </dgm:pt>
    <dgm:pt modelId="{00A75245-1F0B-4252-96C7-497F86E1AF3F}" type="sibTrans" cxnId="{F06C04CA-925A-43B2-82A5-6C8544C26D64}">
      <dgm:prSet/>
      <dgm:spPr/>
      <dgm:t>
        <a:bodyPr/>
        <a:lstStyle/>
        <a:p>
          <a:endParaRPr lang="es-ES"/>
        </a:p>
      </dgm:t>
    </dgm:pt>
    <dgm:pt modelId="{41E45001-7B04-4202-BB17-D821E5EC64DF}" type="pres">
      <dgm:prSet presAssocID="{D79294AB-802E-41CD-9F68-9F6549B43F0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4004134-6160-40BA-8FD3-DBA7CEA03215}" type="pres">
      <dgm:prSet presAssocID="{8081F256-0483-4AAE-AE1E-028D3E60603D}" presName="circle1" presStyleLbl="node1" presStyleIdx="0" presStyleCnt="1" custLinFactNeighborX="1634" custLinFactNeighborY="0"/>
      <dgm:spPr/>
    </dgm:pt>
    <dgm:pt modelId="{1BC95D8B-ACDF-4678-B271-2A4F321DC337}" type="pres">
      <dgm:prSet presAssocID="{8081F256-0483-4AAE-AE1E-028D3E60603D}" presName="space" presStyleCnt="0"/>
      <dgm:spPr/>
    </dgm:pt>
    <dgm:pt modelId="{CF6DD0A0-C2AA-40C5-AE7F-1106A163DBAC}" type="pres">
      <dgm:prSet presAssocID="{8081F256-0483-4AAE-AE1E-028D3E60603D}" presName="rect1" presStyleLbl="alignAcc1" presStyleIdx="0" presStyleCnt="1" custLinFactY="-22108" custLinFactNeighborX="4120" custLinFactNeighborY="-100000"/>
      <dgm:spPr/>
    </dgm:pt>
    <dgm:pt modelId="{1E0FBCDA-B3CA-4F1D-BF5F-B7381AB5B5D7}" type="pres">
      <dgm:prSet presAssocID="{8081F256-0483-4AAE-AE1E-028D3E60603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AD88647-BE2B-481A-A8AB-7F989CBD583D}" type="presOf" srcId="{8081F256-0483-4AAE-AE1E-028D3E60603D}" destId="{CF6DD0A0-C2AA-40C5-AE7F-1106A163DBAC}" srcOrd="0" destOrd="0" presId="urn:microsoft.com/office/officeart/2005/8/layout/target3"/>
    <dgm:cxn modelId="{0E163C9C-41C6-4322-816F-8AE9BD5B6472}" type="presOf" srcId="{8081F256-0483-4AAE-AE1E-028D3E60603D}" destId="{1E0FBCDA-B3CA-4F1D-BF5F-B7381AB5B5D7}" srcOrd="1" destOrd="0" presId="urn:microsoft.com/office/officeart/2005/8/layout/target3"/>
    <dgm:cxn modelId="{D3F417C4-22D3-49F5-ACC7-2DAED248CC10}" type="presOf" srcId="{D79294AB-802E-41CD-9F68-9F6549B43F0C}" destId="{41E45001-7B04-4202-BB17-D821E5EC64DF}" srcOrd="0" destOrd="0" presId="urn:microsoft.com/office/officeart/2005/8/layout/target3"/>
    <dgm:cxn modelId="{F06C04CA-925A-43B2-82A5-6C8544C26D64}" srcId="{D79294AB-802E-41CD-9F68-9F6549B43F0C}" destId="{8081F256-0483-4AAE-AE1E-028D3E60603D}" srcOrd="0" destOrd="0" parTransId="{069E8567-7211-4941-8087-B9A2FB30FF83}" sibTransId="{00A75245-1F0B-4252-96C7-497F86E1AF3F}"/>
    <dgm:cxn modelId="{C87DFD6C-0E93-4932-B07B-42D2DF28BA16}" type="presParOf" srcId="{41E45001-7B04-4202-BB17-D821E5EC64DF}" destId="{94004134-6160-40BA-8FD3-DBA7CEA03215}" srcOrd="0" destOrd="0" presId="urn:microsoft.com/office/officeart/2005/8/layout/target3"/>
    <dgm:cxn modelId="{C2E99A7D-B705-4933-BAF7-FD7926376F03}" type="presParOf" srcId="{41E45001-7B04-4202-BB17-D821E5EC64DF}" destId="{1BC95D8B-ACDF-4678-B271-2A4F321DC337}" srcOrd="1" destOrd="0" presId="urn:microsoft.com/office/officeart/2005/8/layout/target3"/>
    <dgm:cxn modelId="{DF97DE8F-096C-4748-81B6-E8114D7C494B}" type="presParOf" srcId="{41E45001-7B04-4202-BB17-D821E5EC64DF}" destId="{CF6DD0A0-C2AA-40C5-AE7F-1106A163DBAC}" srcOrd="2" destOrd="0" presId="urn:microsoft.com/office/officeart/2005/8/layout/target3"/>
    <dgm:cxn modelId="{659E144E-CB24-4C63-9923-7B1DD3575711}" type="presParOf" srcId="{41E45001-7B04-4202-BB17-D821E5EC64DF}" destId="{1E0FBCDA-B3CA-4F1D-BF5F-B7381AB5B5D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4E452-1BCA-416B-960B-0FEC63689C1A}">
      <dsp:nvSpPr>
        <dsp:cNvPr id="0" name=""/>
        <dsp:cNvSpPr/>
      </dsp:nvSpPr>
      <dsp:spPr>
        <a:xfrm>
          <a:off x="-265820" y="-7017"/>
          <a:ext cx="1309183" cy="13091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4E8BA-AB54-44E0-9391-0294CA3D2EB7}">
      <dsp:nvSpPr>
        <dsp:cNvPr id="0" name=""/>
        <dsp:cNvSpPr/>
      </dsp:nvSpPr>
      <dsp:spPr>
        <a:xfrm>
          <a:off x="375172" y="0"/>
          <a:ext cx="4965860" cy="13091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Analizar </a:t>
          </a:r>
          <a:r>
            <a:rPr lang="en-US" sz="2000" b="1" kern="1200" dirty="0" err="1"/>
            <a:t>teóricamente</a:t>
          </a:r>
          <a:r>
            <a:rPr lang="en-US" sz="2000" b="1" kern="1200" dirty="0"/>
            <a:t> la evaluación de las prácticas </a:t>
          </a:r>
          <a:r>
            <a:rPr lang="en-US" sz="2000" b="1" kern="1200" dirty="0" err="1"/>
            <a:t>externas</a:t>
          </a:r>
          <a:r>
            <a:rPr lang="en-US" sz="2000" b="1" kern="1200" dirty="0"/>
            <a:t> (</a:t>
          </a:r>
          <a:r>
            <a:rPr lang="en-US" sz="2000" b="1" kern="1200" dirty="0" err="1"/>
            <a:t>procesos</a:t>
          </a:r>
          <a:r>
            <a:rPr lang="en-US" sz="2000" b="1" kern="1200" dirty="0"/>
            <a:t> de </a:t>
          </a:r>
          <a:r>
            <a:rPr lang="en-US" sz="2000" b="1" kern="1200" dirty="0" err="1"/>
            <a:t>renovación</a:t>
          </a:r>
          <a:r>
            <a:rPr lang="en-US" sz="2000" b="1" kern="1200" dirty="0"/>
            <a:t> de la </a:t>
          </a:r>
          <a:r>
            <a:rPr lang="en-US" sz="2000" b="1" kern="1200" dirty="0" err="1"/>
            <a:t>acreditación</a:t>
          </a:r>
          <a:r>
            <a:rPr lang="en-US" sz="2000" b="1" kern="1200" dirty="0"/>
            <a:t>) </a:t>
          </a:r>
          <a:r>
            <a:rPr lang="en-US" sz="2000" b="1" kern="1200" dirty="0" err="1"/>
            <a:t>identificando</a:t>
          </a:r>
          <a:r>
            <a:rPr lang="en-US" sz="2000" b="1" kern="1200" dirty="0"/>
            <a:t> </a:t>
          </a:r>
          <a:r>
            <a:rPr lang="en-US" sz="2000" b="1" kern="1200" dirty="0" err="1"/>
            <a:t>aspectos</a:t>
          </a:r>
          <a:r>
            <a:rPr lang="en-US" sz="2000" b="1" kern="1200" dirty="0"/>
            <a:t> clave para la </a:t>
          </a:r>
          <a:r>
            <a:rPr lang="en-US" sz="2000" b="1" kern="1200" dirty="0" err="1"/>
            <a:t>mejora</a:t>
          </a:r>
          <a:r>
            <a:rPr lang="en-US" sz="2000" b="1" kern="1200" dirty="0"/>
            <a:t> de </a:t>
          </a:r>
          <a:r>
            <a:rPr lang="en-US" sz="2000" b="1" kern="1200" dirty="0" err="1"/>
            <a:t>su</a:t>
          </a:r>
          <a:r>
            <a:rPr lang="en-US" sz="2000" b="1" kern="1200" dirty="0"/>
            <a:t> </a:t>
          </a:r>
          <a:r>
            <a:rPr lang="en-US" sz="2000" b="1" kern="1200" dirty="0" err="1"/>
            <a:t>calidad</a:t>
          </a:r>
          <a:endParaRPr lang="es-ES" sz="2000" kern="1200" dirty="0"/>
        </a:p>
      </dsp:txBody>
      <dsp:txXfrm>
        <a:off x="375172" y="0"/>
        <a:ext cx="4965860" cy="1309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27A08-D7BB-4F3C-B430-D940919FD803}">
      <dsp:nvSpPr>
        <dsp:cNvPr id="0" name=""/>
        <dsp:cNvSpPr/>
      </dsp:nvSpPr>
      <dsp:spPr>
        <a:xfrm>
          <a:off x="0" y="0"/>
          <a:ext cx="584774" cy="5847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D3A7B-2332-4F8E-BDA9-2A4FD4ADC6AB}">
      <dsp:nvSpPr>
        <dsp:cNvPr id="0" name=""/>
        <dsp:cNvSpPr/>
      </dsp:nvSpPr>
      <dsp:spPr>
        <a:xfrm>
          <a:off x="292387" y="0"/>
          <a:ext cx="5079871" cy="5847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Recoger y analizar información y opiniones de docentes y profesorado</a:t>
          </a:r>
        </a:p>
      </dsp:txBody>
      <dsp:txXfrm>
        <a:off x="292387" y="0"/>
        <a:ext cx="5079871" cy="584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EDF6D-A418-4B27-8AC7-CD03282F6289}">
      <dsp:nvSpPr>
        <dsp:cNvPr id="0" name=""/>
        <dsp:cNvSpPr/>
      </dsp:nvSpPr>
      <dsp:spPr>
        <a:xfrm>
          <a:off x="0" y="0"/>
          <a:ext cx="535531" cy="5355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834DB-C580-439A-8D89-615493941984}">
      <dsp:nvSpPr>
        <dsp:cNvPr id="0" name=""/>
        <dsp:cNvSpPr/>
      </dsp:nvSpPr>
      <dsp:spPr>
        <a:xfrm>
          <a:off x="267765" y="0"/>
          <a:ext cx="5139938" cy="5355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Proponer aspectos a mejorar en la evaluación de las prácticas externas </a:t>
          </a:r>
        </a:p>
      </dsp:txBody>
      <dsp:txXfrm>
        <a:off x="267765" y="0"/>
        <a:ext cx="5139938" cy="5355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5411D-8E5A-437B-BD07-5D578BA4C9E9}">
      <dsp:nvSpPr>
        <dsp:cNvPr id="0" name=""/>
        <dsp:cNvSpPr/>
      </dsp:nvSpPr>
      <dsp:spPr>
        <a:xfrm>
          <a:off x="0" y="0"/>
          <a:ext cx="584774" cy="5847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86008-6F5A-45FA-B4CA-65A5DF3F9974}">
      <dsp:nvSpPr>
        <dsp:cNvPr id="0" name=""/>
        <dsp:cNvSpPr/>
      </dsp:nvSpPr>
      <dsp:spPr>
        <a:xfrm>
          <a:off x="292387" y="0"/>
          <a:ext cx="5087344" cy="5847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Realizar una comparativa entre las tres agencias de evaluación y sus procesos de renovación de la acreditación</a:t>
          </a:r>
        </a:p>
      </dsp:txBody>
      <dsp:txXfrm>
        <a:off x="292387" y="0"/>
        <a:ext cx="5087344" cy="584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04134-6160-40BA-8FD3-DBA7CEA03215}">
      <dsp:nvSpPr>
        <dsp:cNvPr id="0" name=""/>
        <dsp:cNvSpPr/>
      </dsp:nvSpPr>
      <dsp:spPr>
        <a:xfrm>
          <a:off x="12192" y="0"/>
          <a:ext cx="746204" cy="7462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DD0A0-C2AA-40C5-AE7F-1106A163DBAC}">
      <dsp:nvSpPr>
        <dsp:cNvPr id="0" name=""/>
        <dsp:cNvSpPr/>
      </dsp:nvSpPr>
      <dsp:spPr>
        <a:xfrm>
          <a:off x="373101" y="0"/>
          <a:ext cx="5034601" cy="7462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Reconocer los </a:t>
          </a:r>
          <a:r>
            <a:rPr lang="en-US" sz="1600" kern="1200" dirty="0" err="1"/>
            <a:t>aspectos</a:t>
          </a:r>
          <a:r>
            <a:rPr lang="en-US" sz="1600" kern="1200" dirty="0"/>
            <a:t> </a:t>
          </a:r>
          <a:r>
            <a:rPr lang="en-US" sz="1600" kern="1200" dirty="0" err="1"/>
            <a:t>más</a:t>
          </a:r>
          <a:r>
            <a:rPr lang="en-US" sz="1600" kern="1200" dirty="0"/>
            <a:t> </a:t>
          </a:r>
          <a:r>
            <a:rPr lang="en-US" sz="1600" kern="1200" dirty="0" err="1"/>
            <a:t>relevantes</a:t>
          </a:r>
          <a:r>
            <a:rPr lang="en-US" sz="1600" kern="1200" dirty="0"/>
            <a:t> de las prácticas </a:t>
          </a:r>
          <a:r>
            <a:rPr lang="en-US" sz="1600" kern="1200" dirty="0" err="1"/>
            <a:t>externas</a:t>
          </a:r>
          <a:r>
            <a:rPr lang="en-US" sz="1600" kern="1200" dirty="0"/>
            <a:t> y </a:t>
          </a:r>
          <a:r>
            <a:rPr lang="en-US" sz="1600" kern="1200" dirty="0" err="1"/>
            <a:t>analizar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se </a:t>
          </a:r>
          <a:r>
            <a:rPr lang="en-US" sz="1600" kern="1200" dirty="0" err="1"/>
            <a:t>tienen</a:t>
          </a:r>
          <a:r>
            <a:rPr lang="en-US" sz="1600" kern="1200" dirty="0"/>
            <a:t> </a:t>
          </a:r>
          <a:r>
            <a:rPr lang="en-US" sz="1600" kern="1200" dirty="0" err="1"/>
            <a:t>en</a:t>
          </a:r>
          <a:r>
            <a:rPr lang="en-US" sz="1600" kern="1200" dirty="0"/>
            <a:t> </a:t>
          </a:r>
          <a:r>
            <a:rPr lang="en-US" sz="1600" kern="1200" dirty="0" err="1"/>
            <a:t>cuenta</a:t>
          </a:r>
          <a:r>
            <a:rPr lang="en-US" sz="1600" kern="1200" dirty="0"/>
            <a:t> </a:t>
          </a:r>
          <a:r>
            <a:rPr lang="en-US" sz="1600" kern="1200" dirty="0" err="1"/>
            <a:t>en</a:t>
          </a:r>
          <a:r>
            <a:rPr lang="en-US" sz="1600" kern="1200" dirty="0"/>
            <a:t> los </a:t>
          </a:r>
          <a:r>
            <a:rPr lang="en-US" sz="1600" kern="1200" dirty="0" err="1"/>
            <a:t>procesos</a:t>
          </a:r>
          <a:r>
            <a:rPr lang="en-US" sz="1600" kern="1200" dirty="0"/>
            <a:t> de </a:t>
          </a:r>
          <a:r>
            <a:rPr lang="en-US" sz="1600" kern="1200" dirty="0" err="1"/>
            <a:t>renovación</a:t>
          </a:r>
          <a:r>
            <a:rPr lang="en-US" sz="1600" kern="1200" dirty="0"/>
            <a:t> de </a:t>
          </a:r>
          <a:r>
            <a:rPr lang="en-US" sz="1600" kern="1200" dirty="0" err="1"/>
            <a:t>acreditaciones</a:t>
          </a:r>
          <a:r>
            <a:rPr lang="en-US" sz="1600" kern="1200" dirty="0"/>
            <a:t> </a:t>
          </a:r>
          <a:endParaRPr lang="es-ES" sz="1600" kern="1200" dirty="0"/>
        </a:p>
      </dsp:txBody>
      <dsp:txXfrm>
        <a:off x="373101" y="0"/>
        <a:ext cx="5034601" cy="746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C31D9-8390-4ADD-B198-0A5B0B5E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CBBDEE-DF5E-41E4-A994-77F6F0906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83C6D-2D5E-4399-A70A-EA531B86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1D8FA-2753-4AB9-AA1E-5F585E53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0F8940-DA5E-408E-89EA-DCBA0A80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39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77001-BC98-425E-B068-5E0F253A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750106-BA6D-4C2A-B38E-319F47BF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3CD9F3-020A-4AC3-B100-01B2A489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A2615C-86E0-4B1B-A948-53DB38B3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5C34C-51F8-448C-838E-966D9939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3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5B4FEE-0E4A-4FA9-9EFE-4D0BA3919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C2F73B-C199-43B9-AAF8-4FD32A18F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D49D3-F9B9-4CE5-A66C-5C881D08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B9A895-D2C3-42CD-B63E-A9F607B6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22CD6-4940-42A8-B1DD-B36EE13A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05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9D829-21EA-4C72-ADF6-36A35F3E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8B1781-504A-4716-9858-A3D086C3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87869D-4B57-4A01-BA23-3412BA9F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B9A5AC-D64B-4D43-861A-A96F9ABB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B69495-F36D-4858-8BC4-5EEA0E5F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4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2715C-952D-41AD-99DC-28E4F911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CE9F99-27DF-4023-B9D3-48A179BC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505654-681D-418C-AC12-946164D6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FE2C01-AA3F-4C39-8E8F-93CDF9A4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B1D4D-6919-44E9-B3C3-EAAFF00A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30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0CD4D-4D82-4B40-994B-DA917BDA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52C72B-1CE9-41FD-80D7-844EE17C1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8504C6-ADEF-4019-8BD8-77BC505AB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F7BC0-39DF-4737-8466-D1F6BF90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4632AD-D608-4C50-A887-4B61F28A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587F21-82CB-45E8-90CC-AAAE6CE6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92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22E57-93E3-44B0-A516-3C426AEE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6205CE-1E4B-4EE0-8576-6CA481D9A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F8C1D7-8FAA-4FFA-97F2-9137E7141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06F7B8-8827-444F-AE60-8ECF7D912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C570CF-B441-49B7-BEA6-884D23260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D8A13C-76D6-4D41-9FD8-418F74A9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E60601-80C4-4619-8965-C6119928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B63AFF-C966-465D-9240-AF2F2EC6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0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EA2C5-ADB4-418B-B372-F3FFD69A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2A1ECA-96FF-4429-87CF-1E02846C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F44AE4-463B-4201-9340-843FDE83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403298-8E6D-4AD0-A240-347C73B2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11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C6F6D0-CEAC-4CBC-8D6F-62077FC5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A702E9-1FCE-4E50-B1CD-E0D27DF4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583A5D-2238-4CB1-B748-34DAB2A7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06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B7051-2851-4694-B9C3-DB9823EF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445179-FD48-4A2E-9804-254D74821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87FAF3-03A1-4B1F-96D1-0E477351F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4355FE-6FA1-4DA5-AD62-BFE531CF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D09F0-E87A-4EC7-B241-64FD4D74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2D2AD0-A74D-4477-9FD4-261EDDE2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7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5FDDF-3899-4806-AC80-D04A6A77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084E19-CC09-40D9-8F23-32783B86C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47624F-1BBD-4870-9AC7-0881051A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F42947-714E-43E6-BAEE-8DFB4321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D9C082-C58A-4DB5-A898-198115EC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862C9-4254-4338-AF0F-49E6ADD5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9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6C89A9-74AF-43C9-A8A2-9FEF6C64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10F561-ABB0-4398-A708-0DCAD74D6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4BB2B8-7D14-4E8C-ADB6-D92E0B647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27C2-1319-4B77-8C85-F12316F8FA05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1DDAFB-5A99-43D3-9553-6CF044527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35C42D-5BB8-419F-A50A-2FFEE799A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20E6-4DE2-45DE-9DF5-7EECA968F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49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1CBEA-670B-43D4-A79E-2233B1003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220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b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MÁSTER EN EVALUACIÓN Y GESTIÓN DE LA CALIDAD DE LA EDUCACIÓN SUPERIOR</a:t>
            </a:r>
            <a:br>
              <a:rPr lang="es-E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s-E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TRABAJO FIN DE MÁSTER</a:t>
            </a:r>
            <a:br>
              <a:rPr lang="es-E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7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PRÁCTICAS EXTERNAS EN LOS GRADOS EN EDUCACIÓN </a:t>
            </a:r>
            <a:br>
              <a:rPr lang="es-ES" sz="27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7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INFANTIL Y PRIMARIA Y MÁSTER UNIVERSITARIO DE FORMACIÓN DE PROFESORADO DE ESO Y BACHILLER, FP Y ENSEÑANZAS DE IDIOMAS EN EL PROCESO DE RENOVACIÓN DE LA ACREDITACIÓN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22E8B6-0A82-4A3F-A9E1-C42C12FFD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PLANTEAMIENTO TEÓRICO DE ANÁLISIS BIBLIOGRÁFICO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PROYECTO DE TFM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ALUMNA: PATRICIA ARAQUE SORIANO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TUTORA:  </a:t>
            </a:r>
            <a:r>
              <a:rPr lang="es-ES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MªCECILIA</a:t>
            </a: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ROSA GONZÁLEZ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09/04/2020</a:t>
            </a:r>
            <a:b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1800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2AA297F6-4635-4F4B-B9E5-05C28279794F}"/>
              </a:ext>
            </a:extLst>
          </p:cNvPr>
          <p:cNvPicPr/>
          <p:nvPr/>
        </p:nvPicPr>
        <p:blipFill>
          <a:blip r:embed="rId2"/>
          <a:srcRect l="118" r="28395"/>
          <a:stretch>
            <a:fillRect/>
          </a:stretch>
        </p:blipFill>
        <p:spPr>
          <a:xfrm>
            <a:off x="557536" y="134683"/>
            <a:ext cx="10672716" cy="95726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7841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9D73655-8F3D-4AC5-932C-41858D2F5D47}"/>
              </a:ext>
            </a:extLst>
          </p:cNvPr>
          <p:cNvSpPr txBox="1"/>
          <p:nvPr/>
        </p:nvSpPr>
        <p:spPr>
          <a:xfrm>
            <a:off x="3986074" y="2776713"/>
            <a:ext cx="3902398" cy="8803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bg1"/>
                </a:solidFill>
                <a:ea typeface="+mj-ea"/>
                <a:cs typeface="+mj-cs"/>
              </a:rPr>
              <a:t>PANORAMA ACTUAL DE LAS PRÁCTICAS EXTERNAS A CAUSA DE LA CRISIS SANITARIA (COVID-19)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5BD5DE9F-4616-4128-A6DE-650425D0313D}"/>
              </a:ext>
            </a:extLst>
          </p:cNvPr>
          <p:cNvSpPr/>
          <p:nvPr/>
        </p:nvSpPr>
        <p:spPr>
          <a:xfrm>
            <a:off x="1242665" y="877907"/>
            <a:ext cx="2869928" cy="1341668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universidad propuso planes de contingencia para la docencia y evaluación no presencial.</a:t>
            </a:r>
            <a:endParaRPr lang="es-ES" dirty="0"/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4B690C79-2D87-4460-B0C7-F5C96F303CE1}"/>
              </a:ext>
            </a:extLst>
          </p:cNvPr>
          <p:cNvSpPr/>
          <p:nvPr/>
        </p:nvSpPr>
        <p:spPr>
          <a:xfrm>
            <a:off x="577542" y="2353347"/>
            <a:ext cx="2986070" cy="14220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rácticas externas iniciadas antes del estado de alarma se continuarían de manera telemática </a:t>
            </a:r>
            <a:endParaRPr lang="es-ES" dirty="0"/>
          </a:p>
        </p:txBody>
      </p:sp>
      <p:sp>
        <p:nvSpPr>
          <p:cNvPr id="23" name="Flecha: curvada hacia la derecha 22">
            <a:extLst>
              <a:ext uri="{FF2B5EF4-FFF2-40B4-BE49-F238E27FC236}">
                <a16:creationId xmlns:a16="http://schemas.microsoft.com/office/drawing/2014/main" id="{40BF71F5-7FE9-447B-88BC-E60BBF8D7848}"/>
              </a:ext>
            </a:extLst>
          </p:cNvPr>
          <p:cNvSpPr/>
          <p:nvPr/>
        </p:nvSpPr>
        <p:spPr>
          <a:xfrm rot="1586057">
            <a:off x="499139" y="1482307"/>
            <a:ext cx="477955" cy="9109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Flecha: curvada hacia la derecha 23">
            <a:extLst>
              <a:ext uri="{FF2B5EF4-FFF2-40B4-BE49-F238E27FC236}">
                <a16:creationId xmlns:a16="http://schemas.microsoft.com/office/drawing/2014/main" id="{94161C30-9B4A-4229-89BC-97DC6C90FF0C}"/>
              </a:ext>
            </a:extLst>
          </p:cNvPr>
          <p:cNvSpPr/>
          <p:nvPr/>
        </p:nvSpPr>
        <p:spPr>
          <a:xfrm rot="21037437">
            <a:off x="181026" y="3607228"/>
            <a:ext cx="477955" cy="9109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Diagrama de flujo: terminador 24">
            <a:extLst>
              <a:ext uri="{FF2B5EF4-FFF2-40B4-BE49-F238E27FC236}">
                <a16:creationId xmlns:a16="http://schemas.microsoft.com/office/drawing/2014/main" id="{4C2962AA-14F6-4F94-993F-3EC2217814CF}"/>
              </a:ext>
            </a:extLst>
          </p:cNvPr>
          <p:cNvSpPr/>
          <p:nvPr/>
        </p:nvSpPr>
        <p:spPr>
          <a:xfrm>
            <a:off x="1633844" y="5547486"/>
            <a:ext cx="3247956" cy="107973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prácticas que no llegaran a iniciarse, quedarían suspendidas por el momento</a:t>
            </a:r>
            <a:endParaRPr lang="es-ES" dirty="0"/>
          </a:p>
        </p:txBody>
      </p:sp>
      <p:sp>
        <p:nvSpPr>
          <p:cNvPr id="30" name="Diagrama de flujo: terminador 29">
            <a:extLst>
              <a:ext uri="{FF2B5EF4-FFF2-40B4-BE49-F238E27FC236}">
                <a16:creationId xmlns:a16="http://schemas.microsoft.com/office/drawing/2014/main" id="{3D5399E0-7AFD-4730-A61B-CAA12B8603C0}"/>
              </a:ext>
            </a:extLst>
          </p:cNvPr>
          <p:cNvSpPr/>
          <p:nvPr/>
        </p:nvSpPr>
        <p:spPr>
          <a:xfrm>
            <a:off x="7739783" y="923551"/>
            <a:ext cx="3097036" cy="103465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Incumplimiento de relación estrecha alumnado/futuros docentes</a:t>
            </a:r>
          </a:p>
        </p:txBody>
      </p:sp>
      <p:sp>
        <p:nvSpPr>
          <p:cNvPr id="32" name="Diagrama de flujo: terminador 31">
            <a:extLst>
              <a:ext uri="{FF2B5EF4-FFF2-40B4-BE49-F238E27FC236}">
                <a16:creationId xmlns:a16="http://schemas.microsoft.com/office/drawing/2014/main" id="{126BB198-CD9F-4706-AC8D-CDAD0B57C538}"/>
              </a:ext>
            </a:extLst>
          </p:cNvPr>
          <p:cNvSpPr/>
          <p:nvPr/>
        </p:nvSpPr>
        <p:spPr>
          <a:xfrm>
            <a:off x="8399710" y="2279491"/>
            <a:ext cx="3097036" cy="103465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Imposibilidad de contacto con el centro y todo lo que engloba</a:t>
            </a:r>
          </a:p>
        </p:txBody>
      </p:sp>
      <p:sp>
        <p:nvSpPr>
          <p:cNvPr id="33" name="Diagrama de flujo: terminador 32">
            <a:extLst>
              <a:ext uri="{FF2B5EF4-FFF2-40B4-BE49-F238E27FC236}">
                <a16:creationId xmlns:a16="http://schemas.microsoft.com/office/drawing/2014/main" id="{2F65F4EA-1597-4561-9464-2FA2AEB22766}"/>
              </a:ext>
            </a:extLst>
          </p:cNvPr>
          <p:cNvSpPr/>
          <p:nvPr/>
        </p:nvSpPr>
        <p:spPr>
          <a:xfrm>
            <a:off x="8344227" y="3768437"/>
            <a:ext cx="3097036" cy="103465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Falta de uso y disponibilidad de medios tecnológicos</a:t>
            </a:r>
          </a:p>
        </p:txBody>
      </p:sp>
      <p:sp>
        <p:nvSpPr>
          <p:cNvPr id="34" name="Diagrama de flujo: terminador 33">
            <a:extLst>
              <a:ext uri="{FF2B5EF4-FFF2-40B4-BE49-F238E27FC236}">
                <a16:creationId xmlns:a16="http://schemas.microsoft.com/office/drawing/2014/main" id="{1EF1E92C-A23B-48C1-95E3-D2AE07799542}"/>
              </a:ext>
            </a:extLst>
          </p:cNvPr>
          <p:cNvSpPr/>
          <p:nvPr/>
        </p:nvSpPr>
        <p:spPr>
          <a:xfrm>
            <a:off x="7858036" y="5173888"/>
            <a:ext cx="3097036" cy="103465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Abandono de alumnado en plena realización de sus prácticas externas</a:t>
            </a:r>
          </a:p>
        </p:txBody>
      </p:sp>
      <p:sp>
        <p:nvSpPr>
          <p:cNvPr id="36" name="Globo: flecha hacia abajo 35">
            <a:extLst>
              <a:ext uri="{FF2B5EF4-FFF2-40B4-BE49-F238E27FC236}">
                <a16:creationId xmlns:a16="http://schemas.microsoft.com/office/drawing/2014/main" id="{A16F8451-BFE0-47CF-B722-A17A98FAC374}"/>
              </a:ext>
            </a:extLst>
          </p:cNvPr>
          <p:cNvSpPr/>
          <p:nvPr/>
        </p:nvSpPr>
        <p:spPr>
          <a:xfrm>
            <a:off x="1697654" y="217397"/>
            <a:ext cx="1777182" cy="58769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ACTUACIÓN</a:t>
            </a:r>
          </a:p>
        </p:txBody>
      </p:sp>
      <p:sp>
        <p:nvSpPr>
          <p:cNvPr id="37" name="Globo: flecha hacia abajo 36">
            <a:extLst>
              <a:ext uri="{FF2B5EF4-FFF2-40B4-BE49-F238E27FC236}">
                <a16:creationId xmlns:a16="http://schemas.microsoft.com/office/drawing/2014/main" id="{5EB21D33-C9B9-4B57-BFEF-7577BFE0CC82}"/>
              </a:ext>
            </a:extLst>
          </p:cNvPr>
          <p:cNvSpPr/>
          <p:nvPr/>
        </p:nvSpPr>
        <p:spPr>
          <a:xfrm>
            <a:off x="8399710" y="224587"/>
            <a:ext cx="1777182" cy="58769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PROBLEMAS</a:t>
            </a:r>
          </a:p>
        </p:txBody>
      </p:sp>
      <p:sp>
        <p:nvSpPr>
          <p:cNvPr id="38" name="Diagrama de flujo: terminador 37">
            <a:extLst>
              <a:ext uri="{FF2B5EF4-FFF2-40B4-BE49-F238E27FC236}">
                <a16:creationId xmlns:a16="http://schemas.microsoft.com/office/drawing/2014/main" id="{E5099E2F-1282-4594-ACFF-320EB141D29C}"/>
              </a:ext>
            </a:extLst>
          </p:cNvPr>
          <p:cNvSpPr/>
          <p:nvPr/>
        </p:nvSpPr>
        <p:spPr>
          <a:xfrm>
            <a:off x="697397" y="3975035"/>
            <a:ext cx="3247955" cy="1341668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ctividades formativas de diversa naturaleza con el fin de lograr las competencias y cumplimiento del programa formativo</a:t>
            </a:r>
            <a:endParaRPr lang="es-ES" dirty="0"/>
          </a:p>
        </p:txBody>
      </p:sp>
      <p:sp>
        <p:nvSpPr>
          <p:cNvPr id="39" name="Flecha: curvada hacia la derecha 38">
            <a:extLst>
              <a:ext uri="{FF2B5EF4-FFF2-40B4-BE49-F238E27FC236}">
                <a16:creationId xmlns:a16="http://schemas.microsoft.com/office/drawing/2014/main" id="{13B07C6E-73FE-4A23-83B2-440809771A2C}"/>
              </a:ext>
            </a:extLst>
          </p:cNvPr>
          <p:cNvSpPr/>
          <p:nvPr/>
        </p:nvSpPr>
        <p:spPr>
          <a:xfrm rot="19360762">
            <a:off x="873202" y="5524632"/>
            <a:ext cx="477955" cy="9109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0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0795C59C-ACDE-43A1-A3D1-6F8861F736A1}"/>
              </a:ext>
            </a:extLst>
          </p:cNvPr>
          <p:cNvSpPr txBox="1"/>
          <p:nvPr/>
        </p:nvSpPr>
        <p:spPr>
          <a:xfrm>
            <a:off x="3991370" y="179874"/>
            <a:ext cx="3853214" cy="52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ea typeface="+mj-ea"/>
                <a:cs typeface="+mj-cs"/>
              </a:rPr>
              <a:t>CONCLUSIONES FINALES</a:t>
            </a:r>
            <a:endParaRPr lang="en-US" sz="2800" b="1" kern="1200" dirty="0">
              <a:ea typeface="+mj-ea"/>
              <a:cs typeface="+mj-cs"/>
            </a:endParaRP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C6FF8641-4300-4D1E-8031-441905D4F6C8}"/>
              </a:ext>
            </a:extLst>
          </p:cNvPr>
          <p:cNvSpPr/>
          <p:nvPr/>
        </p:nvSpPr>
        <p:spPr>
          <a:xfrm>
            <a:off x="7870254" y="726827"/>
            <a:ext cx="3403107" cy="55924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Sintonía entre Guías de evaluación e Informes finales</a:t>
            </a:r>
            <a:endParaRPr lang="es-ES" dirty="0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F6F1F56A-62D6-43BA-A278-09344692D407}"/>
              </a:ext>
            </a:extLst>
          </p:cNvPr>
          <p:cNvSpPr/>
          <p:nvPr/>
        </p:nvSpPr>
        <p:spPr>
          <a:xfrm>
            <a:off x="7873548" y="1379997"/>
            <a:ext cx="3403107" cy="107830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Trato de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las prácticas externas de manera importante en la renovación de la acreditación</a:t>
            </a:r>
            <a:endParaRPr lang="es-ES" dirty="0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5BE6361B-05F4-4D59-B48B-583F45798C9C}"/>
              </a:ext>
            </a:extLst>
          </p:cNvPr>
          <p:cNvSpPr/>
          <p:nvPr/>
        </p:nvSpPr>
        <p:spPr>
          <a:xfrm>
            <a:off x="647773" y="726827"/>
            <a:ext cx="3403107" cy="55924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Mendoza y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</a:rPr>
              <a:t>Covarruvias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 (2014) y los cuestionarios realizados </a:t>
            </a:r>
            <a:endParaRPr lang="es-ES" dirty="0"/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A22A2A36-5E02-4A72-B767-578821EDECA6}"/>
              </a:ext>
            </a:extLst>
          </p:cNvPr>
          <p:cNvSpPr/>
          <p:nvPr/>
        </p:nvSpPr>
        <p:spPr>
          <a:xfrm>
            <a:off x="268237" y="1404993"/>
            <a:ext cx="4057640" cy="125541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onocimientos teóricos/prácticos trabajados y adquiridos en la universidad no son suficientes para adquirir competencias profesionales</a:t>
            </a:r>
            <a:endParaRPr lang="es-ES" dirty="0"/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484CE22E-FF04-4711-8ACA-ACBC8603CAE1}"/>
              </a:ext>
            </a:extLst>
          </p:cNvPr>
          <p:cNvSpPr/>
          <p:nvPr/>
        </p:nvSpPr>
        <p:spPr>
          <a:xfrm>
            <a:off x="202601" y="3827795"/>
            <a:ext cx="4859990" cy="92333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Tener un control sobre los centros de prácticas para identificar y subsanar deficiencias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04AE516F-1DFC-4911-9DBF-F59A01773390}"/>
              </a:ext>
            </a:extLst>
          </p:cNvPr>
          <p:cNvSpPr/>
          <p:nvPr/>
        </p:nvSpPr>
        <p:spPr>
          <a:xfrm>
            <a:off x="202601" y="2778656"/>
            <a:ext cx="4859990" cy="92333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Competencias profesionales trabajadas y desarrolladas más en los centros de prácticas con el profesorado colaborador</a:t>
            </a:r>
            <a:endParaRPr lang="es-ES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4EE91202-BC1C-4027-A67A-0AC2D3D30D90}"/>
              </a:ext>
            </a:extLst>
          </p:cNvPr>
          <p:cNvSpPr/>
          <p:nvPr/>
        </p:nvSpPr>
        <p:spPr>
          <a:xfrm>
            <a:off x="268237" y="4880573"/>
            <a:ext cx="4859990" cy="572434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Falta de apoyo emocional y profesional por parte del profesor/tutor (universidad)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D11352D1-EC03-47D5-957D-772F60F5C376}"/>
              </a:ext>
            </a:extLst>
          </p:cNvPr>
          <p:cNvSpPr/>
          <p:nvPr/>
        </p:nvSpPr>
        <p:spPr>
          <a:xfrm>
            <a:off x="1377349" y="5816379"/>
            <a:ext cx="2578448" cy="723226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Control más exhaustivo del profesorado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96B3256-26BF-4767-A267-68856CA4E0F3}"/>
              </a:ext>
            </a:extLst>
          </p:cNvPr>
          <p:cNvSpPr txBox="1"/>
          <p:nvPr/>
        </p:nvSpPr>
        <p:spPr>
          <a:xfrm>
            <a:off x="5094639" y="5355375"/>
            <a:ext cx="22687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erfiles profesionales </a:t>
            </a:r>
            <a:endParaRPr lang="es-ES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D214457-DA09-4C99-9915-7B4D77D346CC}"/>
              </a:ext>
            </a:extLst>
          </p:cNvPr>
          <p:cNvSpPr txBox="1"/>
          <p:nvPr/>
        </p:nvSpPr>
        <p:spPr>
          <a:xfrm>
            <a:off x="4735335" y="5657008"/>
            <a:ext cx="32013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uestionarios de satisfacción de los estudiantes y profesorado</a:t>
            </a:r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F239C09-ECBD-49F5-AD91-A1366BF9C221}"/>
              </a:ext>
            </a:extLst>
          </p:cNvPr>
          <p:cNvSpPr txBox="1"/>
          <p:nvPr/>
        </p:nvSpPr>
        <p:spPr>
          <a:xfrm>
            <a:off x="4967744" y="6248966"/>
            <a:ext cx="27245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utoevaluación (portafolio del profesor)</a:t>
            </a:r>
            <a:endParaRPr lang="es-ES" dirty="0"/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3554D9CA-083C-459F-B993-BC2FD52FA098}"/>
              </a:ext>
            </a:extLst>
          </p:cNvPr>
          <p:cNvCxnSpPr/>
          <p:nvPr/>
        </p:nvCxnSpPr>
        <p:spPr>
          <a:xfrm flipV="1">
            <a:off x="4138999" y="5582455"/>
            <a:ext cx="917599" cy="345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CE24D9B7-C1A5-4F6C-82CA-CA4D77505C5E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4115294" y="5980174"/>
            <a:ext cx="620041" cy="180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8DD5C196-6EF4-42F1-B9B5-A915D0E55157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4101400" y="6374769"/>
            <a:ext cx="866344" cy="19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id="{747EF112-4D51-4716-866A-6AC43C4C9825}"/>
              </a:ext>
            </a:extLst>
          </p:cNvPr>
          <p:cNvSpPr txBox="1"/>
          <p:nvPr/>
        </p:nvSpPr>
        <p:spPr>
          <a:xfrm>
            <a:off x="8556048" y="2591056"/>
            <a:ext cx="213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nformación pública</a:t>
            </a:r>
            <a:endParaRPr lang="es-ES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CA7AB04-57D4-4357-9529-A89F31D0278B}"/>
              </a:ext>
            </a:extLst>
          </p:cNvPr>
          <p:cNvSpPr txBox="1"/>
          <p:nvPr/>
        </p:nvSpPr>
        <p:spPr>
          <a:xfrm>
            <a:off x="6626873" y="2941888"/>
            <a:ext cx="5471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isponibilidad de criterios adecuados de asignación del profesorado supervisor de prácticas externas</a:t>
            </a:r>
            <a:endParaRPr lang="es-ES" dirty="0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D57819B-07BE-4F9B-9289-BBFE2CDC930D}"/>
              </a:ext>
            </a:extLst>
          </p:cNvPr>
          <p:cNvSpPr txBox="1"/>
          <p:nvPr/>
        </p:nvSpPr>
        <p:spPr>
          <a:xfrm>
            <a:off x="6809319" y="3579841"/>
            <a:ext cx="5233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ivel de satisfacción de los estudiantes con el docente</a:t>
            </a:r>
            <a:endParaRPr lang="es-ES" dirty="0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D6894EC-2914-4AC1-BC9E-B80D30125D14}"/>
              </a:ext>
            </a:extLst>
          </p:cNvPr>
          <p:cNvSpPr txBox="1"/>
          <p:nvPr/>
        </p:nvSpPr>
        <p:spPr>
          <a:xfrm>
            <a:off x="6493860" y="3940795"/>
            <a:ext cx="5471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Respuesta de manera satisfactoria al perfil formativo y al nivel MECES</a:t>
            </a:r>
            <a:endParaRPr lang="es-ES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92B773AE-C877-4D1E-AEDA-3956D1D605DE}"/>
              </a:ext>
            </a:extLst>
          </p:cNvPr>
          <p:cNvSpPr txBox="1"/>
          <p:nvPr/>
        </p:nvSpPr>
        <p:spPr>
          <a:xfrm>
            <a:off x="6926089" y="4610296"/>
            <a:ext cx="6467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ndicadores específicos de satisfacción y rendimiento</a:t>
            </a:r>
            <a:endParaRPr lang="es-ES" dirty="0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AC2D5BB1-025E-472E-AB77-4A5D626DB46F}"/>
              </a:ext>
            </a:extLst>
          </p:cNvPr>
          <p:cNvSpPr txBox="1"/>
          <p:nvPr/>
        </p:nvSpPr>
        <p:spPr>
          <a:xfrm>
            <a:off x="7576922" y="4939702"/>
            <a:ext cx="64940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ficacia de los sistema de apoyo al aprendizaje</a:t>
            </a:r>
            <a:endParaRPr lang="es-ES" dirty="0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0810A95B-F756-45A8-B4EB-13D3DE38A69D}"/>
              </a:ext>
            </a:extLst>
          </p:cNvPr>
          <p:cNvSpPr txBox="1"/>
          <p:nvPr/>
        </p:nvSpPr>
        <p:spPr>
          <a:xfrm>
            <a:off x="8389985" y="5285525"/>
            <a:ext cx="65650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entros de prácticas adecuados</a:t>
            </a:r>
            <a:endParaRPr lang="es-ES" dirty="0"/>
          </a:p>
        </p:txBody>
      </p:sp>
      <p:sp>
        <p:nvSpPr>
          <p:cNvPr id="78" name="Forma en L 77">
            <a:extLst>
              <a:ext uri="{FF2B5EF4-FFF2-40B4-BE49-F238E27FC236}">
                <a16:creationId xmlns:a16="http://schemas.microsoft.com/office/drawing/2014/main" id="{CA730E7B-A149-4C19-9CF5-6B447BFDA663}"/>
              </a:ext>
            </a:extLst>
          </p:cNvPr>
          <p:cNvSpPr/>
          <p:nvPr/>
        </p:nvSpPr>
        <p:spPr>
          <a:xfrm rot="18895967">
            <a:off x="6632837" y="3572260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Forma en L 82">
            <a:extLst>
              <a:ext uri="{FF2B5EF4-FFF2-40B4-BE49-F238E27FC236}">
                <a16:creationId xmlns:a16="http://schemas.microsoft.com/office/drawing/2014/main" id="{84291070-D44A-40F7-BE72-8C657F5CC300}"/>
              </a:ext>
            </a:extLst>
          </p:cNvPr>
          <p:cNvSpPr/>
          <p:nvPr/>
        </p:nvSpPr>
        <p:spPr>
          <a:xfrm rot="18895967">
            <a:off x="8360550" y="2590846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Forma en L 83">
            <a:extLst>
              <a:ext uri="{FF2B5EF4-FFF2-40B4-BE49-F238E27FC236}">
                <a16:creationId xmlns:a16="http://schemas.microsoft.com/office/drawing/2014/main" id="{6D141B6C-6FFA-4A8F-AAF5-D35442AFF9E9}"/>
              </a:ext>
            </a:extLst>
          </p:cNvPr>
          <p:cNvSpPr/>
          <p:nvPr/>
        </p:nvSpPr>
        <p:spPr>
          <a:xfrm rot="18895967">
            <a:off x="6441724" y="2929049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Forma en L 84">
            <a:extLst>
              <a:ext uri="{FF2B5EF4-FFF2-40B4-BE49-F238E27FC236}">
                <a16:creationId xmlns:a16="http://schemas.microsoft.com/office/drawing/2014/main" id="{531952A0-E0FF-491C-B7E2-2D19962F1F41}"/>
              </a:ext>
            </a:extLst>
          </p:cNvPr>
          <p:cNvSpPr/>
          <p:nvPr/>
        </p:nvSpPr>
        <p:spPr>
          <a:xfrm rot="18895967">
            <a:off x="6323962" y="3920235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Forma en L 85">
            <a:extLst>
              <a:ext uri="{FF2B5EF4-FFF2-40B4-BE49-F238E27FC236}">
                <a16:creationId xmlns:a16="http://schemas.microsoft.com/office/drawing/2014/main" id="{98A8550B-28B2-442A-AFF2-A683B5FC8EC7}"/>
              </a:ext>
            </a:extLst>
          </p:cNvPr>
          <p:cNvSpPr/>
          <p:nvPr/>
        </p:nvSpPr>
        <p:spPr>
          <a:xfrm rot="18895967">
            <a:off x="6743105" y="4582721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Forma en L 86">
            <a:extLst>
              <a:ext uri="{FF2B5EF4-FFF2-40B4-BE49-F238E27FC236}">
                <a16:creationId xmlns:a16="http://schemas.microsoft.com/office/drawing/2014/main" id="{738A100C-603F-45B1-A581-4CABEC505347}"/>
              </a:ext>
            </a:extLst>
          </p:cNvPr>
          <p:cNvSpPr/>
          <p:nvPr/>
        </p:nvSpPr>
        <p:spPr>
          <a:xfrm rot="18895967">
            <a:off x="7367449" y="4943958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Forma en L 87">
            <a:extLst>
              <a:ext uri="{FF2B5EF4-FFF2-40B4-BE49-F238E27FC236}">
                <a16:creationId xmlns:a16="http://schemas.microsoft.com/office/drawing/2014/main" id="{2DF26F69-357B-4DC8-9CDA-84A6B91137A4}"/>
              </a:ext>
            </a:extLst>
          </p:cNvPr>
          <p:cNvSpPr/>
          <p:nvPr/>
        </p:nvSpPr>
        <p:spPr>
          <a:xfrm rot="18895967">
            <a:off x="8171906" y="5296265"/>
            <a:ext cx="390385" cy="150445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Flecha: curvada hacia la derecha 88">
            <a:extLst>
              <a:ext uri="{FF2B5EF4-FFF2-40B4-BE49-F238E27FC236}">
                <a16:creationId xmlns:a16="http://schemas.microsoft.com/office/drawing/2014/main" id="{E6EF55BF-39AC-49DD-A47A-0B6415689152}"/>
              </a:ext>
            </a:extLst>
          </p:cNvPr>
          <p:cNvSpPr/>
          <p:nvPr/>
        </p:nvSpPr>
        <p:spPr>
          <a:xfrm flipH="1">
            <a:off x="5107815" y="3342369"/>
            <a:ext cx="393785" cy="856763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0" name="Flecha: curvada hacia la derecha 89">
            <a:extLst>
              <a:ext uri="{FF2B5EF4-FFF2-40B4-BE49-F238E27FC236}">
                <a16:creationId xmlns:a16="http://schemas.microsoft.com/office/drawing/2014/main" id="{9112A559-D747-440D-B9B1-F561E008AA58}"/>
              </a:ext>
            </a:extLst>
          </p:cNvPr>
          <p:cNvSpPr/>
          <p:nvPr/>
        </p:nvSpPr>
        <p:spPr>
          <a:xfrm rot="18993898">
            <a:off x="481469" y="5497058"/>
            <a:ext cx="498422" cy="1326846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4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69E6559-F2E7-4314-AE34-FFB9CA8A78D1}"/>
              </a:ext>
            </a:extLst>
          </p:cNvPr>
          <p:cNvSpPr txBox="1"/>
          <p:nvPr/>
        </p:nvSpPr>
        <p:spPr>
          <a:xfrm>
            <a:off x="106165" y="3924178"/>
            <a:ext cx="4786063" cy="17865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Necesidad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crear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un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protocolo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actuación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para las prácticas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</a:rPr>
              <a:t>externas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A56753F-6696-4B2D-BB22-EEBD08328AAB}"/>
              </a:ext>
            </a:extLst>
          </p:cNvPr>
          <p:cNvSpPr txBox="1"/>
          <p:nvPr/>
        </p:nvSpPr>
        <p:spPr>
          <a:xfrm>
            <a:off x="5888089" y="5619104"/>
            <a:ext cx="5075186" cy="1109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647C8B-1F70-466B-89D4-8AC76BBD1439}"/>
              </a:ext>
            </a:extLst>
          </p:cNvPr>
          <p:cNvSpPr txBox="1"/>
          <p:nvPr/>
        </p:nvSpPr>
        <p:spPr>
          <a:xfrm>
            <a:off x="6032107" y="359271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ealización de prácticas externas de manera no presencial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CF756A-6F0B-4D6F-8F9D-261E1AA8EC62}"/>
              </a:ext>
            </a:extLst>
          </p:cNvPr>
          <p:cNvSpPr txBox="1"/>
          <p:nvPr/>
        </p:nvSpPr>
        <p:spPr>
          <a:xfrm>
            <a:off x="106165" y="2604939"/>
            <a:ext cx="50892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Preparación hacia su futuro laboral 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66680A3-4DFB-44BF-ACAA-4DBE6ABCD4A3}"/>
              </a:ext>
            </a:extLst>
          </p:cNvPr>
          <p:cNvSpPr txBox="1"/>
          <p:nvPr/>
        </p:nvSpPr>
        <p:spPr>
          <a:xfrm>
            <a:off x="514068" y="967265"/>
            <a:ext cx="3773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Más propuestas de mejora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183A6A0-01FA-445C-8930-2B7C9911FBC0}"/>
              </a:ext>
            </a:extLst>
          </p:cNvPr>
          <p:cNvSpPr txBox="1"/>
          <p:nvPr/>
        </p:nvSpPr>
        <p:spPr>
          <a:xfrm>
            <a:off x="9024046" y="2118634"/>
            <a:ext cx="17528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Claustros</a:t>
            </a:r>
          </a:p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Tutorías</a:t>
            </a: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quipos de ciclo</a:t>
            </a:r>
          </a:p>
          <a:p>
            <a:r>
              <a:rPr lang="es-ES" dirty="0">
                <a:latin typeface="Calibri" panose="020F0502020204030204" pitchFamily="34" charset="0"/>
              </a:rPr>
              <a:t>…</a:t>
            </a:r>
            <a:endParaRPr lang="es-ES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1F038D6-2254-450A-BCBC-25408BC590ED}"/>
              </a:ext>
            </a:extLst>
          </p:cNvPr>
          <p:cNvSpPr txBox="1"/>
          <p:nvPr/>
        </p:nvSpPr>
        <p:spPr>
          <a:xfrm>
            <a:off x="9720686" y="967655"/>
            <a:ext cx="23148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ctas de evaluación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cta de seguimiento</a:t>
            </a: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daptación curricular</a:t>
            </a:r>
          </a:p>
          <a:p>
            <a:r>
              <a:rPr lang="es-ES" dirty="0">
                <a:latin typeface="Calibri" panose="020F0502020204030204" pitchFamily="34" charset="0"/>
              </a:rPr>
              <a:t>…</a:t>
            </a:r>
            <a:endParaRPr lang="es-ES" dirty="0"/>
          </a:p>
        </p:txBody>
      </p:sp>
      <p:sp>
        <p:nvSpPr>
          <p:cNvPr id="28" name="Diagrama de flujo: terminador 27">
            <a:extLst>
              <a:ext uri="{FF2B5EF4-FFF2-40B4-BE49-F238E27FC236}">
                <a16:creationId xmlns:a16="http://schemas.microsoft.com/office/drawing/2014/main" id="{952240BD-7E85-4086-9C80-7866E08AA127}"/>
              </a:ext>
            </a:extLst>
          </p:cNvPr>
          <p:cNvSpPr/>
          <p:nvPr/>
        </p:nvSpPr>
        <p:spPr>
          <a:xfrm>
            <a:off x="5414452" y="2284683"/>
            <a:ext cx="3221536" cy="607149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Participación en actos y procedimientos importantes</a:t>
            </a:r>
            <a:endParaRPr lang="es-ES" dirty="0"/>
          </a:p>
        </p:txBody>
      </p:sp>
      <p:sp>
        <p:nvSpPr>
          <p:cNvPr id="29" name="Diagrama de flujo: terminador 28">
            <a:extLst>
              <a:ext uri="{FF2B5EF4-FFF2-40B4-BE49-F238E27FC236}">
                <a16:creationId xmlns:a16="http://schemas.microsoft.com/office/drawing/2014/main" id="{304C46A3-6185-46EA-BD45-1CAAE69CA596}"/>
              </a:ext>
            </a:extLst>
          </p:cNvPr>
          <p:cNvSpPr/>
          <p:nvPr/>
        </p:nvSpPr>
        <p:spPr>
          <a:xfrm>
            <a:off x="4769485" y="1103899"/>
            <a:ext cx="4929883" cy="69498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ecesidad de trabajar contenidos y vocabulario propios de los centros docentes</a:t>
            </a:r>
            <a:endParaRPr lang="es-ES" dirty="0"/>
          </a:p>
        </p:txBody>
      </p:sp>
      <p:sp>
        <p:nvSpPr>
          <p:cNvPr id="36" name="Diagrama de flujo: terminador 35">
            <a:extLst>
              <a:ext uri="{FF2B5EF4-FFF2-40B4-BE49-F238E27FC236}">
                <a16:creationId xmlns:a16="http://schemas.microsoft.com/office/drawing/2014/main" id="{43D74977-D07E-47F5-B460-7A205478CB5C}"/>
              </a:ext>
            </a:extLst>
          </p:cNvPr>
          <p:cNvSpPr/>
          <p:nvPr/>
        </p:nvSpPr>
        <p:spPr>
          <a:xfrm>
            <a:off x="4729498" y="337978"/>
            <a:ext cx="7095558" cy="461666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isión que englobe la preparación de las oposiciones docentes</a:t>
            </a:r>
            <a:endParaRPr lang="es-ES" dirty="0"/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9D0F1952-F52C-4815-84C3-7622989AD3D5}"/>
              </a:ext>
            </a:extLst>
          </p:cNvPr>
          <p:cNvCxnSpPr>
            <a:stCxn id="29" idx="3"/>
          </p:cNvCxnSpPr>
          <p:nvPr/>
        </p:nvCxnSpPr>
        <p:spPr>
          <a:xfrm flipV="1">
            <a:off x="9699368" y="1137622"/>
            <a:ext cx="101580" cy="31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AB2261D6-457D-499D-8001-7B138AA7AD18}"/>
              </a:ext>
            </a:extLst>
          </p:cNvPr>
          <p:cNvCxnSpPr>
            <a:stCxn id="29" idx="3"/>
          </p:cNvCxnSpPr>
          <p:nvPr/>
        </p:nvCxnSpPr>
        <p:spPr>
          <a:xfrm>
            <a:off x="9699368" y="1451389"/>
            <a:ext cx="119335" cy="12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14227C85-300E-4D9E-AA24-652F360E70D1}"/>
              </a:ext>
            </a:extLst>
          </p:cNvPr>
          <p:cNvCxnSpPr>
            <a:stCxn id="29" idx="3"/>
          </p:cNvCxnSpPr>
          <p:nvPr/>
        </p:nvCxnSpPr>
        <p:spPr>
          <a:xfrm>
            <a:off x="9699368" y="1451389"/>
            <a:ext cx="50790" cy="24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7D81D957-9AE6-400B-B399-46BA05985B79}"/>
              </a:ext>
            </a:extLst>
          </p:cNvPr>
          <p:cNvCxnSpPr>
            <a:stCxn id="28" idx="3"/>
          </p:cNvCxnSpPr>
          <p:nvPr/>
        </p:nvCxnSpPr>
        <p:spPr>
          <a:xfrm flipV="1">
            <a:off x="8635988" y="2284683"/>
            <a:ext cx="388058" cy="30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22C48160-FF5B-4662-8A49-AD9B7493B572}"/>
              </a:ext>
            </a:extLst>
          </p:cNvPr>
          <p:cNvCxnSpPr>
            <a:stCxn id="28" idx="3"/>
          </p:cNvCxnSpPr>
          <p:nvPr/>
        </p:nvCxnSpPr>
        <p:spPr>
          <a:xfrm flipV="1">
            <a:off x="8635988" y="2588257"/>
            <a:ext cx="3880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C6A66F07-8BA5-4EE2-8719-6C672C42FD67}"/>
              </a:ext>
            </a:extLst>
          </p:cNvPr>
          <p:cNvCxnSpPr>
            <a:stCxn id="28" idx="3"/>
          </p:cNvCxnSpPr>
          <p:nvPr/>
        </p:nvCxnSpPr>
        <p:spPr>
          <a:xfrm>
            <a:off x="8635988" y="2588258"/>
            <a:ext cx="388058" cy="253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echa: doblada 49">
            <a:extLst>
              <a:ext uri="{FF2B5EF4-FFF2-40B4-BE49-F238E27FC236}">
                <a16:creationId xmlns:a16="http://schemas.microsoft.com/office/drawing/2014/main" id="{4F358552-BED0-4138-8134-858C3F05D664}"/>
              </a:ext>
            </a:extLst>
          </p:cNvPr>
          <p:cNvSpPr/>
          <p:nvPr/>
        </p:nvSpPr>
        <p:spPr>
          <a:xfrm>
            <a:off x="4028921" y="461639"/>
            <a:ext cx="452186" cy="199589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80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1" name="Flecha: doblada 50">
            <a:extLst>
              <a:ext uri="{FF2B5EF4-FFF2-40B4-BE49-F238E27FC236}">
                <a16:creationId xmlns:a16="http://schemas.microsoft.com/office/drawing/2014/main" id="{C8518D80-31CD-40CC-9802-D3DEA6AD0F14}"/>
              </a:ext>
            </a:extLst>
          </p:cNvPr>
          <p:cNvSpPr/>
          <p:nvPr/>
        </p:nvSpPr>
        <p:spPr>
          <a:xfrm>
            <a:off x="4028921" y="1376039"/>
            <a:ext cx="454286" cy="108149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80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2" name="Flecha: doblada 51">
            <a:extLst>
              <a:ext uri="{FF2B5EF4-FFF2-40B4-BE49-F238E27FC236}">
                <a16:creationId xmlns:a16="http://schemas.microsoft.com/office/drawing/2014/main" id="{5735AEFC-2EF0-49DE-A2EE-E281EF6F7D52}"/>
              </a:ext>
            </a:extLst>
          </p:cNvPr>
          <p:cNvSpPr/>
          <p:nvPr/>
        </p:nvSpPr>
        <p:spPr>
          <a:xfrm>
            <a:off x="4018364" y="2131078"/>
            <a:ext cx="1396088" cy="46166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80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8496C70-786C-4688-A9A7-8CCB659EA166}"/>
              </a:ext>
            </a:extLst>
          </p:cNvPr>
          <p:cNvSpPr txBox="1"/>
          <p:nvPr/>
        </p:nvSpPr>
        <p:spPr>
          <a:xfrm>
            <a:off x="6269634" y="40938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través de medios telemáticos adecuados y eficientes</a:t>
            </a:r>
            <a:endParaRPr lang="es-ES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33169F13-5631-4A0D-9EA8-DECCE3915125}"/>
              </a:ext>
            </a:extLst>
          </p:cNvPr>
          <p:cNvSpPr txBox="1"/>
          <p:nvPr/>
        </p:nvSpPr>
        <p:spPr>
          <a:xfrm>
            <a:off x="6644574" y="4528191"/>
            <a:ext cx="6205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otenciar el acercamiento de los estudiantes a la realidad docente en sus múltiples ámbitos</a:t>
            </a:r>
            <a:endParaRPr lang="es-ES" dirty="0"/>
          </a:p>
        </p:txBody>
      </p:sp>
      <p:sp>
        <p:nvSpPr>
          <p:cNvPr id="57" name="Flecha: a la derecha 56">
            <a:extLst>
              <a:ext uri="{FF2B5EF4-FFF2-40B4-BE49-F238E27FC236}">
                <a16:creationId xmlns:a16="http://schemas.microsoft.com/office/drawing/2014/main" id="{98B45201-86CB-4706-84AD-119449AAA222}"/>
              </a:ext>
            </a:extLst>
          </p:cNvPr>
          <p:cNvSpPr/>
          <p:nvPr/>
        </p:nvSpPr>
        <p:spPr>
          <a:xfrm rot="20002153">
            <a:off x="4833723" y="3926673"/>
            <a:ext cx="1131987" cy="27248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Flecha: curvada hacia la derecha 57">
            <a:extLst>
              <a:ext uri="{FF2B5EF4-FFF2-40B4-BE49-F238E27FC236}">
                <a16:creationId xmlns:a16="http://schemas.microsoft.com/office/drawing/2014/main" id="{3BFEDA08-6943-480D-86BE-4C870E07D837}"/>
              </a:ext>
            </a:extLst>
          </p:cNvPr>
          <p:cNvSpPr/>
          <p:nvPr/>
        </p:nvSpPr>
        <p:spPr>
          <a:xfrm rot="20099214">
            <a:off x="5816321" y="3991001"/>
            <a:ext cx="413146" cy="545421"/>
          </a:xfrm>
          <a:prstGeom prst="curv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9" name="Flecha: curvada hacia la derecha 58">
            <a:extLst>
              <a:ext uri="{FF2B5EF4-FFF2-40B4-BE49-F238E27FC236}">
                <a16:creationId xmlns:a16="http://schemas.microsoft.com/office/drawing/2014/main" id="{A34458A0-6741-464B-AC60-0C3E7EAC5167}"/>
              </a:ext>
            </a:extLst>
          </p:cNvPr>
          <p:cNvSpPr/>
          <p:nvPr/>
        </p:nvSpPr>
        <p:spPr>
          <a:xfrm rot="19631888">
            <a:off x="6194411" y="4527910"/>
            <a:ext cx="396492" cy="535514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0" name="Doble onda 59">
            <a:extLst>
              <a:ext uri="{FF2B5EF4-FFF2-40B4-BE49-F238E27FC236}">
                <a16:creationId xmlns:a16="http://schemas.microsoft.com/office/drawing/2014/main" id="{90909607-8042-4914-93E8-F56035F7BA15}"/>
              </a:ext>
            </a:extLst>
          </p:cNvPr>
          <p:cNvSpPr/>
          <p:nvPr/>
        </p:nvSpPr>
        <p:spPr>
          <a:xfrm>
            <a:off x="5176973" y="5293411"/>
            <a:ext cx="5352478" cy="1411377"/>
          </a:xfrm>
          <a:prstGeom prst="doubleWav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Creación</a:t>
            </a:r>
            <a:r>
              <a:rPr lang="en-US" dirty="0"/>
              <a:t> de ideas de </a:t>
            </a:r>
            <a:r>
              <a:rPr lang="en-US" dirty="0" err="1"/>
              <a:t>análisis</a:t>
            </a:r>
            <a:r>
              <a:rPr lang="en-US" dirty="0"/>
              <a:t> y reflexión de futuras </a:t>
            </a:r>
            <a:r>
              <a:rPr lang="en-US" dirty="0" err="1"/>
              <a:t>investigaciones</a:t>
            </a:r>
            <a:r>
              <a:rPr lang="en-US" dirty="0"/>
              <a:t> con el </a:t>
            </a:r>
            <a:r>
              <a:rPr lang="en-US" dirty="0" err="1"/>
              <a:t>objetivo</a:t>
            </a:r>
            <a:r>
              <a:rPr lang="en-US" dirty="0"/>
              <a:t> de </a:t>
            </a:r>
            <a:r>
              <a:rPr lang="en-US" dirty="0" err="1"/>
              <a:t>buscar</a:t>
            </a:r>
            <a:r>
              <a:rPr lang="en-US" dirty="0"/>
              <a:t> </a:t>
            </a:r>
            <a:r>
              <a:rPr lang="en-US" dirty="0" err="1"/>
              <a:t>mejoras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calidad</a:t>
            </a:r>
            <a:r>
              <a:rPr lang="en-US" dirty="0"/>
              <a:t> de la </a:t>
            </a:r>
            <a:r>
              <a:rPr lang="en-US" dirty="0" err="1"/>
              <a:t>educación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 y de las prácticas </a:t>
            </a:r>
            <a:r>
              <a:rPr lang="en-US" dirty="0" err="1"/>
              <a:t>externas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particular</a:t>
            </a:r>
          </a:p>
        </p:txBody>
      </p:sp>
    </p:spTree>
    <p:extLst>
      <p:ext uri="{BB962C8B-B14F-4D97-AF65-F5344CB8AC3E}">
        <p14:creationId xmlns:p14="http://schemas.microsoft.com/office/powerpoint/2010/main" val="171379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7000">
              <a:srgbClr val="ADBACB"/>
            </a:gs>
            <a:gs pos="81000">
              <a:schemeClr val="tx2">
                <a:lumMod val="60000"/>
                <a:lumOff val="4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be 31">
            <a:extLst>
              <a:ext uri="{FF2B5EF4-FFF2-40B4-BE49-F238E27FC236}">
                <a16:creationId xmlns:a16="http://schemas.microsoft.com/office/drawing/2014/main" id="{EAD90E3C-887A-4533-A600-9AE7DF795677}"/>
              </a:ext>
            </a:extLst>
          </p:cNvPr>
          <p:cNvSpPr/>
          <p:nvPr/>
        </p:nvSpPr>
        <p:spPr>
          <a:xfrm>
            <a:off x="321365" y="4908489"/>
            <a:ext cx="1663972" cy="653272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3074ACD0-804E-49D0-995A-7EEFD7896E2E}"/>
              </a:ext>
            </a:extLst>
          </p:cNvPr>
          <p:cNvSpPr/>
          <p:nvPr/>
        </p:nvSpPr>
        <p:spPr>
          <a:xfrm>
            <a:off x="2395128" y="6079443"/>
            <a:ext cx="1558671" cy="32963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4D4ADD4A-12B8-4869-BDB2-6DF101DDC1D0}"/>
              </a:ext>
            </a:extLst>
          </p:cNvPr>
          <p:cNvSpPr/>
          <p:nvPr/>
        </p:nvSpPr>
        <p:spPr>
          <a:xfrm>
            <a:off x="2345078" y="4756004"/>
            <a:ext cx="3724696" cy="12513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B9FFC442-32DC-4CCA-8610-24538C0C50E8}"/>
              </a:ext>
            </a:extLst>
          </p:cNvPr>
          <p:cNvSpPr/>
          <p:nvPr/>
        </p:nvSpPr>
        <p:spPr>
          <a:xfrm>
            <a:off x="2474170" y="3265653"/>
            <a:ext cx="3549887" cy="14397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Procesos de </a:t>
            </a:r>
            <a:r>
              <a:rPr lang="es-ES" sz="2000" b="1" dirty="0">
                <a:solidFill>
                  <a:schemeClr val="tx1"/>
                </a:solidFill>
              </a:rPr>
              <a:t>renovación de acreditaciones</a:t>
            </a:r>
            <a:r>
              <a:rPr lang="es-ES" sz="2000" dirty="0">
                <a:solidFill>
                  <a:schemeClr val="tx1"/>
                </a:solidFill>
              </a:rPr>
              <a:t> de titulaciones oficiales de tres agencias de evaluación externa</a:t>
            </a:r>
          </a:p>
        </p:txBody>
      </p:sp>
      <p:sp>
        <p:nvSpPr>
          <p:cNvPr id="14" name="Doble onda 13">
            <a:extLst>
              <a:ext uri="{FF2B5EF4-FFF2-40B4-BE49-F238E27FC236}">
                <a16:creationId xmlns:a16="http://schemas.microsoft.com/office/drawing/2014/main" id="{2E34C0ED-B07A-4F21-B494-A56117CEA4BF}"/>
              </a:ext>
            </a:extLst>
          </p:cNvPr>
          <p:cNvSpPr/>
          <p:nvPr/>
        </p:nvSpPr>
        <p:spPr>
          <a:xfrm>
            <a:off x="5498052" y="1087407"/>
            <a:ext cx="6035960" cy="707886"/>
          </a:xfrm>
          <a:prstGeom prst="doubleWav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Nube 12">
            <a:extLst>
              <a:ext uri="{FF2B5EF4-FFF2-40B4-BE49-F238E27FC236}">
                <a16:creationId xmlns:a16="http://schemas.microsoft.com/office/drawing/2014/main" id="{0FC2CA11-671F-4BED-8BE0-596EEB10C932}"/>
              </a:ext>
            </a:extLst>
          </p:cNvPr>
          <p:cNvSpPr/>
          <p:nvPr/>
        </p:nvSpPr>
        <p:spPr>
          <a:xfrm>
            <a:off x="321365" y="902336"/>
            <a:ext cx="3213208" cy="1223798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283836-3521-4052-B82C-34FD7722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419" y="195309"/>
            <a:ext cx="3219266" cy="1065321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ES" sz="6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9CBCC11-ED3F-4F54-9DA2-FE43FC197773}"/>
              </a:ext>
            </a:extLst>
          </p:cNvPr>
          <p:cNvSpPr txBox="1"/>
          <p:nvPr/>
        </p:nvSpPr>
        <p:spPr>
          <a:xfrm>
            <a:off x="514628" y="1243914"/>
            <a:ext cx="2912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En este estudio se </a:t>
            </a:r>
            <a:r>
              <a:rPr lang="es-ES" sz="2000" b="1" dirty="0"/>
              <a:t>analiza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27DC77-45F0-416A-957E-92DBF56F1068}"/>
              </a:ext>
            </a:extLst>
          </p:cNvPr>
          <p:cNvSpPr txBox="1"/>
          <p:nvPr/>
        </p:nvSpPr>
        <p:spPr>
          <a:xfrm>
            <a:off x="5450704" y="1087407"/>
            <a:ext cx="6320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La asignatura </a:t>
            </a:r>
            <a:r>
              <a:rPr lang="es-ES" sz="2000" b="1" dirty="0"/>
              <a:t>“prácticas externas” </a:t>
            </a:r>
            <a:r>
              <a:rPr lang="es-ES" sz="2000" dirty="0"/>
              <a:t>de los títulos oficiales relacionados con la Educación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566731-B28A-4A2D-89AB-1CF9F2CB385A}"/>
              </a:ext>
            </a:extLst>
          </p:cNvPr>
          <p:cNvSpPr txBox="1"/>
          <p:nvPr/>
        </p:nvSpPr>
        <p:spPr>
          <a:xfrm>
            <a:off x="5450704" y="1892950"/>
            <a:ext cx="6507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Grado en Maestro </a:t>
            </a:r>
            <a:r>
              <a:rPr lang="es-ES" sz="2000" dirty="0"/>
              <a:t>de Educación Infantil y Educación Primaria</a:t>
            </a:r>
          </a:p>
          <a:p>
            <a:r>
              <a:rPr lang="es-ES" sz="2000" b="1" dirty="0"/>
              <a:t>Máster Universitario </a:t>
            </a:r>
            <a:r>
              <a:rPr lang="es-ES" sz="2000" dirty="0"/>
              <a:t>en Formación del Profesorado de ESO, Bachillerato, FP y Enseñanza de Idiomas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05A2F0-0420-4C72-8A54-561E31BD56E4}"/>
              </a:ext>
            </a:extLst>
          </p:cNvPr>
          <p:cNvSpPr txBox="1"/>
          <p:nvPr/>
        </p:nvSpPr>
        <p:spPr>
          <a:xfrm>
            <a:off x="491674" y="4976297"/>
            <a:ext cx="1292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 partir de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9ABAA61-61D1-4A8C-8A70-4718872B90F5}"/>
              </a:ext>
            </a:extLst>
          </p:cNvPr>
          <p:cNvSpPr txBox="1"/>
          <p:nvPr/>
        </p:nvSpPr>
        <p:spPr>
          <a:xfrm>
            <a:off x="6534889" y="3389488"/>
            <a:ext cx="5502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- </a:t>
            </a:r>
            <a:r>
              <a:rPr lang="es-ES" dirty="0"/>
              <a:t>Dirección de Evaluación y Acreditación de la Agencia Andaluza del Conocimiento (</a:t>
            </a:r>
            <a:r>
              <a:rPr lang="es-ES" b="1" dirty="0"/>
              <a:t>DEVA-AAC</a:t>
            </a:r>
            <a:r>
              <a:rPr lang="es-ES" dirty="0"/>
              <a:t>)</a:t>
            </a:r>
          </a:p>
          <a:p>
            <a:r>
              <a:rPr lang="es-ES" dirty="0"/>
              <a:t>- </a:t>
            </a:r>
            <a:r>
              <a:rPr lang="es-ES" dirty="0" err="1"/>
              <a:t>Agència</a:t>
            </a:r>
            <a:r>
              <a:rPr lang="es-ES" dirty="0"/>
              <a:t> per a la </a:t>
            </a:r>
            <a:r>
              <a:rPr lang="es-ES" dirty="0" err="1"/>
              <a:t>Qualitat</a:t>
            </a:r>
            <a:r>
              <a:rPr lang="es-ES" dirty="0"/>
              <a:t> del Sistema </a:t>
            </a:r>
            <a:r>
              <a:rPr lang="es-ES" dirty="0" err="1"/>
              <a:t>Universitari</a:t>
            </a:r>
            <a:r>
              <a:rPr lang="es-ES" dirty="0"/>
              <a:t> de Catalunya (</a:t>
            </a:r>
            <a:r>
              <a:rPr lang="es-ES" b="1" dirty="0"/>
              <a:t>AQU</a:t>
            </a:r>
            <a:r>
              <a:rPr lang="es-ES" dirty="0"/>
              <a:t>)</a:t>
            </a:r>
          </a:p>
          <a:p>
            <a:r>
              <a:rPr lang="es-ES" dirty="0"/>
              <a:t>- Agencia Nacional de Evaluación de la Calidad (</a:t>
            </a:r>
            <a:r>
              <a:rPr lang="es-ES" b="1" dirty="0"/>
              <a:t>ANECA</a:t>
            </a:r>
            <a:r>
              <a:rPr lang="es-ES" dirty="0"/>
              <a:t>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3BD6A9F-6C19-4A6D-BF88-F4A1A224B89F}"/>
              </a:ext>
            </a:extLst>
          </p:cNvPr>
          <p:cNvSpPr txBox="1"/>
          <p:nvPr/>
        </p:nvSpPr>
        <p:spPr>
          <a:xfrm>
            <a:off x="2328447" y="4738940"/>
            <a:ext cx="3817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/>
              <a:t>Satisfacción y opinión de docentes </a:t>
            </a:r>
            <a:r>
              <a:rPr lang="es-ES" sz="2000" dirty="0"/>
              <a:t>de Educación Primaria, Educación Infantil y de ESO, Bachillerato, FP e idiomas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4EF770-B2CD-48E2-ACFC-A5BBC24FA14C}"/>
              </a:ext>
            </a:extLst>
          </p:cNvPr>
          <p:cNvSpPr txBox="1"/>
          <p:nvPr/>
        </p:nvSpPr>
        <p:spPr>
          <a:xfrm>
            <a:off x="6811114" y="5087082"/>
            <a:ext cx="482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- </a:t>
            </a:r>
            <a:r>
              <a:rPr lang="es-ES" dirty="0"/>
              <a:t>Cuestionario sobre satisfacción de las prácticas externas realizadas en su titulación</a:t>
            </a:r>
            <a:endParaRPr lang="es-ES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A861CF-9E7C-4976-9291-661F47ADC4E0}"/>
              </a:ext>
            </a:extLst>
          </p:cNvPr>
          <p:cNvSpPr txBox="1"/>
          <p:nvPr/>
        </p:nvSpPr>
        <p:spPr>
          <a:xfrm>
            <a:off x="2379173" y="6044204"/>
            <a:ext cx="1599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Bibliografía</a:t>
            </a: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9F731CB9-3AC1-459A-8FAB-A2903EE4394F}"/>
              </a:ext>
            </a:extLst>
          </p:cNvPr>
          <p:cNvSpPr/>
          <p:nvPr/>
        </p:nvSpPr>
        <p:spPr>
          <a:xfrm>
            <a:off x="3808520" y="1358497"/>
            <a:ext cx="1260630" cy="155738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curvada hacia la derecha 15">
            <a:extLst>
              <a:ext uri="{FF2B5EF4-FFF2-40B4-BE49-F238E27FC236}">
                <a16:creationId xmlns:a16="http://schemas.microsoft.com/office/drawing/2014/main" id="{F0AB41BC-702A-4937-A90E-6DEFD8CC94CE}"/>
              </a:ext>
            </a:extLst>
          </p:cNvPr>
          <p:cNvSpPr/>
          <p:nvPr/>
        </p:nvSpPr>
        <p:spPr>
          <a:xfrm>
            <a:off x="4974872" y="1496294"/>
            <a:ext cx="443883" cy="814911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DD93C25-0676-48B8-87EB-56CA058148D0}"/>
              </a:ext>
            </a:extLst>
          </p:cNvPr>
          <p:cNvSpPr/>
          <p:nvPr/>
        </p:nvSpPr>
        <p:spPr>
          <a:xfrm>
            <a:off x="6267635" y="3362197"/>
            <a:ext cx="271878" cy="1378020"/>
          </a:xfrm>
          <a:prstGeom prst="leftBrace">
            <a:avLst>
              <a:gd name="adj1" fmla="val 8343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E6785A73-9EA5-4274-9AC8-4F6A7F200FB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05909" y="5594158"/>
            <a:ext cx="1016166" cy="362272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E55D142A-5343-4267-95AF-CD71CC44EE5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447275" y="4268599"/>
            <a:ext cx="1599125" cy="41391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9304CD65-ECD3-4D49-BA00-D037EFD2522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35005" y="4970901"/>
            <a:ext cx="309094" cy="299341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6C1521A9-DA29-47B0-BEEA-39D4C3FA0108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372225" y="5376407"/>
            <a:ext cx="438889" cy="338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43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>
            <a:extLst>
              <a:ext uri="{FF2B5EF4-FFF2-40B4-BE49-F238E27FC236}">
                <a16:creationId xmlns:a16="http://schemas.microsoft.com/office/drawing/2014/main" id="{A0C06442-F770-4B30-A1BC-5833EF176743}"/>
              </a:ext>
            </a:extLst>
          </p:cNvPr>
          <p:cNvSpPr/>
          <p:nvPr/>
        </p:nvSpPr>
        <p:spPr>
          <a:xfrm>
            <a:off x="5382507" y="2410564"/>
            <a:ext cx="857685" cy="7271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7525F93C-F511-4332-A1A2-22835B59D2C1}"/>
              </a:ext>
            </a:extLst>
          </p:cNvPr>
          <p:cNvSpPr/>
          <p:nvPr/>
        </p:nvSpPr>
        <p:spPr>
          <a:xfrm>
            <a:off x="5390716" y="1494516"/>
            <a:ext cx="857685" cy="7271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1180F2B-2E8B-4489-AEF8-DF2860453BCA}"/>
              </a:ext>
            </a:extLst>
          </p:cNvPr>
          <p:cNvSpPr txBox="1"/>
          <p:nvPr/>
        </p:nvSpPr>
        <p:spPr>
          <a:xfrm>
            <a:off x="4908048" y="590805"/>
            <a:ext cx="189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FINALIDAD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92A0883-9266-4FC5-B65C-A8B0A778D17B}"/>
              </a:ext>
            </a:extLst>
          </p:cNvPr>
          <p:cNvSpPr txBox="1"/>
          <p:nvPr/>
        </p:nvSpPr>
        <p:spPr>
          <a:xfrm>
            <a:off x="628652" y="2000040"/>
            <a:ext cx="521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Obtener una visión global y crítica de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A477F9E-5480-41AC-8CA3-ACEC67785705}"/>
              </a:ext>
            </a:extLst>
          </p:cNvPr>
          <p:cNvSpPr txBox="1"/>
          <p:nvPr/>
        </p:nvSpPr>
        <p:spPr>
          <a:xfrm>
            <a:off x="5400676" y="1629790"/>
            <a:ext cx="876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Cómo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2BD576-49BB-420F-8B2D-8AA4156D6AE5}"/>
              </a:ext>
            </a:extLst>
          </p:cNvPr>
          <p:cNvSpPr txBox="1"/>
          <p:nvPr/>
        </p:nvSpPr>
        <p:spPr>
          <a:xfrm>
            <a:off x="5429253" y="2574011"/>
            <a:ext cx="847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Qué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1CA129C-7530-42C5-A5C1-67D1E9E8416C}"/>
              </a:ext>
            </a:extLst>
          </p:cNvPr>
          <p:cNvSpPr txBox="1"/>
          <p:nvPr/>
        </p:nvSpPr>
        <p:spPr>
          <a:xfrm>
            <a:off x="7153278" y="1667682"/>
            <a:ext cx="408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valúa respecto a las prácticas externas y si existe algún tipo de recomendación de mejora que no se haya tenido en cuenta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A7516BC-5463-4F28-994D-2D083FA65372}"/>
              </a:ext>
            </a:extLst>
          </p:cNvPr>
          <p:cNvSpPr txBox="1"/>
          <p:nvPr/>
        </p:nvSpPr>
        <p:spPr>
          <a:xfrm>
            <a:off x="4729165" y="3779824"/>
            <a:ext cx="224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Adicionalmente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E21C8B7-3567-40E9-8580-E243F41150EF}"/>
              </a:ext>
            </a:extLst>
          </p:cNvPr>
          <p:cNvSpPr txBox="1"/>
          <p:nvPr/>
        </p:nvSpPr>
        <p:spPr>
          <a:xfrm>
            <a:off x="6029327" y="4581879"/>
            <a:ext cx="5181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reflejan aspectos interesantes relacionados con las prácticas externas</a:t>
            </a:r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91DBF5D-7D35-4255-953F-D93B9A55C6FD}"/>
              </a:ext>
            </a:extLst>
          </p:cNvPr>
          <p:cNvSpPr txBox="1"/>
          <p:nvPr/>
        </p:nvSpPr>
        <p:spPr>
          <a:xfrm>
            <a:off x="6029327" y="554187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ser uno de los elementos de la educación que se han visto más afectados de manera negativa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A05A625-C602-4FE9-B73C-5AB40F2C86C6}"/>
              </a:ext>
            </a:extLst>
          </p:cNvPr>
          <p:cNvSpPr txBox="1"/>
          <p:nvPr/>
        </p:nvSpPr>
        <p:spPr>
          <a:xfrm>
            <a:off x="790576" y="4625553"/>
            <a:ext cx="4238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Con motivo de la actual situación de estado de alarma por la crisis sanitaria producida por el COVID-19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4AF26F43-C741-47C5-95F9-D8E6CEE4A643}"/>
              </a:ext>
            </a:extLst>
          </p:cNvPr>
          <p:cNvSpPr/>
          <p:nvPr/>
        </p:nvSpPr>
        <p:spPr>
          <a:xfrm rot="20270177">
            <a:off x="4837558" y="1902430"/>
            <a:ext cx="543462" cy="210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1514B59-CCD2-4CB5-905F-253231ADDCD9}"/>
              </a:ext>
            </a:extLst>
          </p:cNvPr>
          <p:cNvSpPr/>
          <p:nvPr/>
        </p:nvSpPr>
        <p:spPr>
          <a:xfrm rot="1851821">
            <a:off x="4833453" y="2371226"/>
            <a:ext cx="543462" cy="210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B708E37E-0978-40F0-882D-7B3B15853BAF}"/>
              </a:ext>
            </a:extLst>
          </p:cNvPr>
          <p:cNvSpPr/>
          <p:nvPr/>
        </p:nvSpPr>
        <p:spPr>
          <a:xfrm>
            <a:off x="6467477" y="2007816"/>
            <a:ext cx="466725" cy="62591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8B851D72-6AE6-45ED-9787-A5219492C70A}"/>
              </a:ext>
            </a:extLst>
          </p:cNvPr>
          <p:cNvSpPr/>
          <p:nvPr/>
        </p:nvSpPr>
        <p:spPr>
          <a:xfrm>
            <a:off x="5147786" y="4825050"/>
            <a:ext cx="762956" cy="159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lecha: curvada hacia la derecha 2">
            <a:extLst>
              <a:ext uri="{FF2B5EF4-FFF2-40B4-BE49-F238E27FC236}">
                <a16:creationId xmlns:a16="http://schemas.microsoft.com/office/drawing/2014/main" id="{E4210CDB-3D82-49C6-A152-15683B2FC333}"/>
              </a:ext>
            </a:extLst>
          </p:cNvPr>
          <p:cNvSpPr/>
          <p:nvPr/>
        </p:nvSpPr>
        <p:spPr>
          <a:xfrm>
            <a:off x="5557364" y="5101834"/>
            <a:ext cx="456320" cy="7632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2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1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20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23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5" name="Freeform: Shape 24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25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26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27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6FB98DFA-0F20-4453-A102-9572B5EF9848}"/>
              </a:ext>
            </a:extLst>
          </p:cNvPr>
          <p:cNvSpPr txBox="1"/>
          <p:nvPr/>
        </p:nvSpPr>
        <p:spPr>
          <a:xfrm>
            <a:off x="1158066" y="940355"/>
            <a:ext cx="516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1. PRÁCTICAS EXTERNAS = PRÁCTICUM</a:t>
            </a:r>
          </a:p>
        </p:txBody>
      </p:sp>
      <p:sp>
        <p:nvSpPr>
          <p:cNvPr id="4" name="Rectángulo: biselado 3">
            <a:extLst>
              <a:ext uri="{FF2B5EF4-FFF2-40B4-BE49-F238E27FC236}">
                <a16:creationId xmlns:a16="http://schemas.microsoft.com/office/drawing/2014/main" id="{B6FE89A2-6E31-44CF-B14F-93174836E317}"/>
              </a:ext>
            </a:extLst>
          </p:cNvPr>
          <p:cNvSpPr/>
          <p:nvPr/>
        </p:nvSpPr>
        <p:spPr>
          <a:xfrm>
            <a:off x="8106923" y="535619"/>
            <a:ext cx="2723283" cy="1129699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Periodos de formación</a:t>
            </a: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A569AEA3-9F43-4615-B440-E2526AD5E47F}"/>
              </a:ext>
            </a:extLst>
          </p:cNvPr>
          <p:cNvSpPr/>
          <p:nvPr/>
        </p:nvSpPr>
        <p:spPr>
          <a:xfrm>
            <a:off x="8271863" y="2071302"/>
            <a:ext cx="304800" cy="52956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8799947-3F95-44B4-8DCA-EC9FE8FC8B8C}"/>
              </a:ext>
            </a:extLst>
          </p:cNvPr>
          <p:cNvSpPr/>
          <p:nvPr/>
        </p:nvSpPr>
        <p:spPr>
          <a:xfrm>
            <a:off x="7595588" y="2718201"/>
            <a:ext cx="1657349" cy="132790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Planes de estudios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387C7923-289D-4DF3-A665-1A116F5717E0}"/>
              </a:ext>
            </a:extLst>
          </p:cNvPr>
          <p:cNvSpPr/>
          <p:nvPr/>
        </p:nvSpPr>
        <p:spPr>
          <a:xfrm>
            <a:off x="9657058" y="2718201"/>
            <a:ext cx="1657350" cy="132790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Institución académica</a:t>
            </a:r>
          </a:p>
        </p:txBody>
      </p:sp>
      <p:sp>
        <p:nvSpPr>
          <p:cNvPr id="44" name="Flecha: hacia abajo 43">
            <a:extLst>
              <a:ext uri="{FF2B5EF4-FFF2-40B4-BE49-F238E27FC236}">
                <a16:creationId xmlns:a16="http://schemas.microsoft.com/office/drawing/2014/main" id="{D9127E28-E63C-493F-BA79-FC8983ECF4D1}"/>
              </a:ext>
            </a:extLst>
          </p:cNvPr>
          <p:cNvSpPr/>
          <p:nvPr/>
        </p:nvSpPr>
        <p:spPr>
          <a:xfrm>
            <a:off x="10333333" y="2084052"/>
            <a:ext cx="304800" cy="52956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EBCF79-C242-4B24-8225-317CA3D3E972}"/>
              </a:ext>
            </a:extLst>
          </p:cNvPr>
          <p:cNvSpPr txBox="1"/>
          <p:nvPr/>
        </p:nvSpPr>
        <p:spPr>
          <a:xfrm>
            <a:off x="8000725" y="1718999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Dentro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6466B08-B9CF-4F7B-9C1B-4AFDCC133CC0}"/>
              </a:ext>
            </a:extLst>
          </p:cNvPr>
          <p:cNvSpPr txBox="1"/>
          <p:nvPr/>
        </p:nvSpPr>
        <p:spPr>
          <a:xfrm>
            <a:off x="10115621" y="1698745"/>
            <a:ext cx="102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Fuera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B1FC803-4C34-4195-A537-40C3BED55D57}"/>
              </a:ext>
            </a:extLst>
          </p:cNvPr>
          <p:cNvSpPr txBox="1"/>
          <p:nvPr/>
        </p:nvSpPr>
        <p:spPr>
          <a:xfrm>
            <a:off x="1158066" y="1779643"/>
            <a:ext cx="1322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ATENCIÓN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EB45145-D7EE-48E2-8AE7-D7EDCCB25470}"/>
              </a:ext>
            </a:extLst>
          </p:cNvPr>
          <p:cNvSpPr txBox="1"/>
          <p:nvPr/>
        </p:nvSpPr>
        <p:spPr>
          <a:xfrm>
            <a:off x="1158066" y="2312173"/>
            <a:ext cx="290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Prácticas externas de calidad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2E034EE-CC6F-4492-8F7A-CDF53E6F84A6}"/>
              </a:ext>
            </a:extLst>
          </p:cNvPr>
          <p:cNvSpPr txBox="1"/>
          <p:nvPr/>
        </p:nvSpPr>
        <p:spPr>
          <a:xfrm>
            <a:off x="1158066" y="2779010"/>
            <a:ext cx="319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Cumplan los objetivos formativos que se les atribuyen</a:t>
            </a:r>
          </a:p>
        </p:txBody>
      </p:sp>
      <p:sp>
        <p:nvSpPr>
          <p:cNvPr id="48" name="Flecha: curvada hacia la derecha 47">
            <a:extLst>
              <a:ext uri="{FF2B5EF4-FFF2-40B4-BE49-F238E27FC236}">
                <a16:creationId xmlns:a16="http://schemas.microsoft.com/office/drawing/2014/main" id="{4667D7DF-FBDE-435D-B76C-F8C3972DB875}"/>
              </a:ext>
            </a:extLst>
          </p:cNvPr>
          <p:cNvSpPr/>
          <p:nvPr/>
        </p:nvSpPr>
        <p:spPr>
          <a:xfrm>
            <a:off x="790575" y="1964309"/>
            <a:ext cx="319543" cy="6498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9" name="Flecha: curvada hacia la derecha 48">
            <a:extLst>
              <a:ext uri="{FF2B5EF4-FFF2-40B4-BE49-F238E27FC236}">
                <a16:creationId xmlns:a16="http://schemas.microsoft.com/office/drawing/2014/main" id="{5E70FD03-5CB2-4EB8-9522-834E48C2507A}"/>
              </a:ext>
            </a:extLst>
          </p:cNvPr>
          <p:cNvSpPr/>
          <p:nvPr/>
        </p:nvSpPr>
        <p:spPr>
          <a:xfrm>
            <a:off x="759847" y="2674756"/>
            <a:ext cx="319543" cy="6498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89EE53CF-7120-4256-A4E6-752E279210D9}"/>
              </a:ext>
            </a:extLst>
          </p:cNvPr>
          <p:cNvSpPr txBox="1"/>
          <p:nvPr/>
        </p:nvSpPr>
        <p:spPr>
          <a:xfrm>
            <a:off x="1162141" y="4157281"/>
            <a:ext cx="57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2. OBJETIVOS DE LAS PRÁCTICAS EXTERNAS</a:t>
            </a:r>
          </a:p>
        </p:txBody>
      </p:sp>
      <p:sp>
        <p:nvSpPr>
          <p:cNvPr id="52" name="Rectángulo: esquina doblada 51">
            <a:extLst>
              <a:ext uri="{FF2B5EF4-FFF2-40B4-BE49-F238E27FC236}">
                <a16:creationId xmlns:a16="http://schemas.microsoft.com/office/drawing/2014/main" id="{D9697018-4D12-4421-BA09-29D212CBB9DD}"/>
              </a:ext>
            </a:extLst>
          </p:cNvPr>
          <p:cNvSpPr/>
          <p:nvPr/>
        </p:nvSpPr>
        <p:spPr>
          <a:xfrm>
            <a:off x="372090" y="4693774"/>
            <a:ext cx="8286750" cy="32791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Potenciar el conocimiento de la realidad educativa (elementos, materiales…)</a:t>
            </a:r>
          </a:p>
        </p:txBody>
      </p:sp>
      <p:sp>
        <p:nvSpPr>
          <p:cNvPr id="53" name="Rectángulo: esquina doblada 52">
            <a:extLst>
              <a:ext uri="{FF2B5EF4-FFF2-40B4-BE49-F238E27FC236}">
                <a16:creationId xmlns:a16="http://schemas.microsoft.com/office/drawing/2014/main" id="{1A6C237F-98BC-4AF5-A75A-B1590B102ABE}"/>
              </a:ext>
            </a:extLst>
          </p:cNvPr>
          <p:cNvSpPr/>
          <p:nvPr/>
        </p:nvSpPr>
        <p:spPr>
          <a:xfrm>
            <a:off x="372090" y="5078389"/>
            <a:ext cx="8286750" cy="327917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Relacionar la teoría con la práctica educativa</a:t>
            </a:r>
          </a:p>
        </p:txBody>
      </p:sp>
      <p:sp>
        <p:nvSpPr>
          <p:cNvPr id="55" name="Rectángulo: esquina doblada 54">
            <a:extLst>
              <a:ext uri="{FF2B5EF4-FFF2-40B4-BE49-F238E27FC236}">
                <a16:creationId xmlns:a16="http://schemas.microsoft.com/office/drawing/2014/main" id="{29AD60D2-0ED5-4704-9C0B-E5B108EA09AF}"/>
              </a:ext>
            </a:extLst>
          </p:cNvPr>
          <p:cNvSpPr/>
          <p:nvPr/>
        </p:nvSpPr>
        <p:spPr>
          <a:xfrm>
            <a:off x="399436" y="5464368"/>
            <a:ext cx="8286750" cy="327917"/>
          </a:xfrm>
          <a:prstGeom prst="foldedCorner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Interactuar y conectar la realidad profesional con conocimientos adquiridos</a:t>
            </a:r>
          </a:p>
        </p:txBody>
      </p:sp>
      <p:sp>
        <p:nvSpPr>
          <p:cNvPr id="56" name="Rectángulo: esquina doblada 55">
            <a:extLst>
              <a:ext uri="{FF2B5EF4-FFF2-40B4-BE49-F238E27FC236}">
                <a16:creationId xmlns:a16="http://schemas.microsoft.com/office/drawing/2014/main" id="{88F49B5B-EF76-4423-A6F3-313D4E65FCFC}"/>
              </a:ext>
            </a:extLst>
          </p:cNvPr>
          <p:cNvSpPr/>
          <p:nvPr/>
        </p:nvSpPr>
        <p:spPr>
          <a:xfrm>
            <a:off x="390118" y="5850348"/>
            <a:ext cx="8286750" cy="327917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Crear aprendizaje significativo a través de la reflexión</a:t>
            </a:r>
          </a:p>
        </p:txBody>
      </p:sp>
      <p:sp>
        <p:nvSpPr>
          <p:cNvPr id="57" name="Rectángulo: esquina doblada 56">
            <a:extLst>
              <a:ext uri="{FF2B5EF4-FFF2-40B4-BE49-F238E27FC236}">
                <a16:creationId xmlns:a16="http://schemas.microsoft.com/office/drawing/2014/main" id="{EA77F151-67DA-4695-91B2-66466ECAA580}"/>
              </a:ext>
            </a:extLst>
          </p:cNvPr>
          <p:cNvSpPr/>
          <p:nvPr/>
        </p:nvSpPr>
        <p:spPr>
          <a:xfrm>
            <a:off x="385915" y="6243214"/>
            <a:ext cx="8286750" cy="327917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Reconocer la realidad social, cultural y educativa de colegios, institutos…</a:t>
            </a:r>
          </a:p>
        </p:txBody>
      </p:sp>
    </p:spTree>
    <p:extLst>
      <p:ext uri="{BB962C8B-B14F-4D97-AF65-F5344CB8AC3E}">
        <p14:creationId xmlns:p14="http://schemas.microsoft.com/office/powerpoint/2010/main" val="318990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9207" y="303879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20267F5-D4E6-477A-A590-81F2ABD1B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109" y="2382976"/>
            <a:ext cx="1920240" cy="19202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E2C81341-D466-45F4-8865-F8CCD09411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984462"/>
              </p:ext>
            </p:extLst>
          </p:nvPr>
        </p:nvGraphicFramePr>
        <p:xfrm>
          <a:off x="496441" y="1636020"/>
          <a:ext cx="5413898" cy="1309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25EFBD6E-2F4B-4C01-804F-C9FFAC44E0D4}"/>
              </a:ext>
            </a:extLst>
          </p:cNvPr>
          <p:cNvSpPr txBox="1"/>
          <p:nvPr/>
        </p:nvSpPr>
        <p:spPr>
          <a:xfrm>
            <a:off x="1801223" y="931256"/>
            <a:ext cx="280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OBJETIVOS DEL TFM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178F22-6BF4-46E8-8F11-3DCF9C066A38}"/>
              </a:ext>
            </a:extLst>
          </p:cNvPr>
          <p:cNvSpPr txBox="1"/>
          <p:nvPr/>
        </p:nvSpPr>
        <p:spPr>
          <a:xfrm>
            <a:off x="1501554" y="3760929"/>
            <a:ext cx="340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DISEÑO METODOLÓGICO</a:t>
            </a:r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4616CDEE-47B3-4DD0-9993-6116B80EEB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028811"/>
              </p:ext>
            </p:extLst>
          </p:nvPr>
        </p:nvGraphicFramePr>
        <p:xfrm>
          <a:off x="6187872" y="1862793"/>
          <a:ext cx="5372259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id="{223AC85F-E89F-442C-8068-49BCB606F7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073588"/>
              </p:ext>
            </p:extLst>
          </p:nvPr>
        </p:nvGraphicFramePr>
        <p:xfrm>
          <a:off x="6187872" y="2445587"/>
          <a:ext cx="5407704" cy="535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DB397C17-DF44-4800-BB97-5825C0E59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7528122"/>
              </p:ext>
            </p:extLst>
          </p:nvPr>
        </p:nvGraphicFramePr>
        <p:xfrm>
          <a:off x="6187872" y="1270556"/>
          <a:ext cx="5379732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95625752-7DE1-4897-AA95-64D0E5AB26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801440"/>
              </p:ext>
            </p:extLst>
          </p:nvPr>
        </p:nvGraphicFramePr>
        <p:xfrm>
          <a:off x="6096000" y="511371"/>
          <a:ext cx="5407704" cy="74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685A433C-E7BC-45BF-A942-1DB7DB380F66}"/>
              </a:ext>
            </a:extLst>
          </p:cNvPr>
          <p:cNvSpPr txBox="1"/>
          <p:nvPr/>
        </p:nvSpPr>
        <p:spPr>
          <a:xfrm>
            <a:off x="1841406" y="4433286"/>
            <a:ext cx="250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1-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Análisis bibliográfico</a:t>
            </a:r>
            <a:endParaRPr lang="es-ES" b="1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0AEED78-6400-44DE-AB43-139F29A5F547}"/>
              </a:ext>
            </a:extLst>
          </p:cNvPr>
          <p:cNvSpPr txBox="1"/>
          <p:nvPr/>
        </p:nvSpPr>
        <p:spPr>
          <a:xfrm>
            <a:off x="5139283" y="4226441"/>
            <a:ext cx="5576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&lt; 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ocumentación técnica de las agencias de evaluación</a:t>
            </a:r>
          </a:p>
          <a:p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&lt; B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ibliografía de referencia</a:t>
            </a:r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65F8AA4-18F2-4C52-9DBB-38884F27D62B}"/>
              </a:ext>
            </a:extLst>
          </p:cNvPr>
          <p:cNvSpPr txBox="1"/>
          <p:nvPr/>
        </p:nvSpPr>
        <p:spPr>
          <a:xfrm>
            <a:off x="1801223" y="5198043"/>
            <a:ext cx="250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2- Cuestionarios ad-hoc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8C6B264-E10B-4245-AAD7-4BB032F6D9B3}"/>
              </a:ext>
            </a:extLst>
          </p:cNvPr>
          <p:cNvSpPr txBox="1"/>
          <p:nvPr/>
        </p:nvSpPr>
        <p:spPr>
          <a:xfrm>
            <a:off x="1801223" y="5926744"/>
            <a:ext cx="250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3- Conclusiones</a:t>
            </a:r>
          </a:p>
        </p:txBody>
      </p:sp>
      <p:sp>
        <p:nvSpPr>
          <p:cNvPr id="31" name="Abrir llave 30">
            <a:extLst>
              <a:ext uri="{FF2B5EF4-FFF2-40B4-BE49-F238E27FC236}">
                <a16:creationId xmlns:a16="http://schemas.microsoft.com/office/drawing/2014/main" id="{E3D90AB6-765A-4999-932A-B8A48FB644D6}"/>
              </a:ext>
            </a:extLst>
          </p:cNvPr>
          <p:cNvSpPr/>
          <p:nvPr/>
        </p:nvSpPr>
        <p:spPr>
          <a:xfrm>
            <a:off x="4905225" y="4222594"/>
            <a:ext cx="270457" cy="896348"/>
          </a:xfrm>
          <a:prstGeom prst="leftBrace">
            <a:avLst>
              <a:gd name="adj1" fmla="val 7070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24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grama de flujo: pantalla 31">
            <a:extLst>
              <a:ext uri="{FF2B5EF4-FFF2-40B4-BE49-F238E27FC236}">
                <a16:creationId xmlns:a16="http://schemas.microsoft.com/office/drawing/2014/main" id="{5C7C2ADA-5A9C-4C19-AD63-9ECD01E551D0}"/>
              </a:ext>
            </a:extLst>
          </p:cNvPr>
          <p:cNvSpPr/>
          <p:nvPr/>
        </p:nvSpPr>
        <p:spPr>
          <a:xfrm>
            <a:off x="2569365" y="6219766"/>
            <a:ext cx="8415341" cy="40011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Diagrama de flujo: pantalla 30">
            <a:extLst>
              <a:ext uri="{FF2B5EF4-FFF2-40B4-BE49-F238E27FC236}">
                <a16:creationId xmlns:a16="http://schemas.microsoft.com/office/drawing/2014/main" id="{12BA8D08-B236-4564-84F7-FD4D44728D9E}"/>
              </a:ext>
            </a:extLst>
          </p:cNvPr>
          <p:cNvSpPr/>
          <p:nvPr/>
        </p:nvSpPr>
        <p:spPr>
          <a:xfrm>
            <a:off x="2690809" y="5784958"/>
            <a:ext cx="8172454" cy="40011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Diagrama de flujo: pantalla 29">
            <a:extLst>
              <a:ext uri="{FF2B5EF4-FFF2-40B4-BE49-F238E27FC236}">
                <a16:creationId xmlns:a16="http://schemas.microsoft.com/office/drawing/2014/main" id="{45BC68D3-9D39-4DC1-A5E0-0BD7332E7253}"/>
              </a:ext>
            </a:extLst>
          </p:cNvPr>
          <p:cNvSpPr/>
          <p:nvPr/>
        </p:nvSpPr>
        <p:spPr>
          <a:xfrm>
            <a:off x="2695575" y="5341725"/>
            <a:ext cx="9001122" cy="40011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Diagrama de flujo: pantalla 28">
            <a:extLst>
              <a:ext uri="{FF2B5EF4-FFF2-40B4-BE49-F238E27FC236}">
                <a16:creationId xmlns:a16="http://schemas.microsoft.com/office/drawing/2014/main" id="{3244D374-454B-4B06-9830-0A9EE7AEE320}"/>
              </a:ext>
            </a:extLst>
          </p:cNvPr>
          <p:cNvSpPr/>
          <p:nvPr/>
        </p:nvSpPr>
        <p:spPr>
          <a:xfrm>
            <a:off x="3076573" y="4871769"/>
            <a:ext cx="6167442" cy="40011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Diagrama de flujo: pantalla 27">
            <a:extLst>
              <a:ext uri="{FF2B5EF4-FFF2-40B4-BE49-F238E27FC236}">
                <a16:creationId xmlns:a16="http://schemas.microsoft.com/office/drawing/2014/main" id="{E79DDC79-5853-4219-A354-8546557583D2}"/>
              </a:ext>
            </a:extLst>
          </p:cNvPr>
          <p:cNvSpPr/>
          <p:nvPr/>
        </p:nvSpPr>
        <p:spPr>
          <a:xfrm>
            <a:off x="3076573" y="4424246"/>
            <a:ext cx="6167442" cy="40011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5F83F3-DE9C-4155-AFF3-22BE57891061}"/>
              </a:ext>
            </a:extLst>
          </p:cNvPr>
          <p:cNvSpPr txBox="1"/>
          <p:nvPr/>
        </p:nvSpPr>
        <p:spPr>
          <a:xfrm>
            <a:off x="4471986" y="310561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1- ANÁLISIS BIBLIOGRÁFICO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7C624-EB70-4B5A-8A32-B592892347C7}"/>
              </a:ext>
            </a:extLst>
          </p:cNvPr>
          <p:cNvSpPr txBox="1"/>
          <p:nvPr/>
        </p:nvSpPr>
        <p:spPr>
          <a:xfrm>
            <a:off x="419098" y="2102692"/>
            <a:ext cx="352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Guías de evaluación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F888EBE-C586-48E7-847F-BDE3337A4847}"/>
              </a:ext>
            </a:extLst>
          </p:cNvPr>
          <p:cNvSpPr txBox="1"/>
          <p:nvPr/>
        </p:nvSpPr>
        <p:spPr>
          <a:xfrm>
            <a:off x="4257673" y="772226"/>
            <a:ext cx="414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Estudio de la documentación de las agencias de evaluación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74129E8-DC25-4C19-89C1-FE2C86ADD4B0}"/>
              </a:ext>
            </a:extLst>
          </p:cNvPr>
          <p:cNvSpPr txBox="1"/>
          <p:nvPr/>
        </p:nvSpPr>
        <p:spPr>
          <a:xfrm>
            <a:off x="3619500" y="1623309"/>
            <a:ext cx="4143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AQU</a:t>
            </a: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Guía para la acreditación de las titulaciones oficiales de grado y máster”</a:t>
            </a:r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696EFA2-D615-4D2F-942B-0F86F9803AE8}"/>
              </a:ext>
            </a:extLst>
          </p:cNvPr>
          <p:cNvSpPr txBox="1"/>
          <p:nvPr/>
        </p:nvSpPr>
        <p:spPr>
          <a:xfrm>
            <a:off x="7419973" y="1633268"/>
            <a:ext cx="452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DEVA</a:t>
            </a: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Guía para la renovación de la acreditación de los títulos universitarios de grado y máster”</a:t>
            </a:r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5E0C2D-73C2-4CB5-8DB1-34E43C079F71}"/>
              </a:ext>
            </a:extLst>
          </p:cNvPr>
          <p:cNvSpPr txBox="1"/>
          <p:nvPr/>
        </p:nvSpPr>
        <p:spPr>
          <a:xfrm>
            <a:off x="3771900" y="2682552"/>
            <a:ext cx="7091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ANECA</a:t>
            </a:r>
          </a:p>
          <a:p>
            <a:pPr algn="just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“Guía de Autoevaluación: renovación de la acreditación de títulos oficiales de Grado y Máster Universitario (Programa ACREDITA)”</a:t>
            </a:r>
          </a:p>
          <a:p>
            <a:pPr algn="just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“Guía de Evaluación Externa: renovación de la acreditación de títulos oficiales de Grado y Máster (Programa ACREDITA)</a:t>
            </a:r>
            <a:endParaRPr lang="es-ES" dirty="0"/>
          </a:p>
        </p:txBody>
      </p:sp>
      <p:sp>
        <p:nvSpPr>
          <p:cNvPr id="15" name="Flecha: en U 14">
            <a:extLst>
              <a:ext uri="{FF2B5EF4-FFF2-40B4-BE49-F238E27FC236}">
                <a16:creationId xmlns:a16="http://schemas.microsoft.com/office/drawing/2014/main" id="{1950EBE5-D7AD-453C-A763-D86F1A55378E}"/>
              </a:ext>
            </a:extLst>
          </p:cNvPr>
          <p:cNvSpPr/>
          <p:nvPr/>
        </p:nvSpPr>
        <p:spPr>
          <a:xfrm>
            <a:off x="3076574" y="1523159"/>
            <a:ext cx="5781677" cy="407886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7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Flecha: en U 15">
            <a:extLst>
              <a:ext uri="{FF2B5EF4-FFF2-40B4-BE49-F238E27FC236}">
                <a16:creationId xmlns:a16="http://schemas.microsoft.com/office/drawing/2014/main" id="{3D6A476D-1680-4F1A-B08C-265EDA5F4F4C}"/>
              </a:ext>
            </a:extLst>
          </p:cNvPr>
          <p:cNvSpPr/>
          <p:nvPr/>
        </p:nvSpPr>
        <p:spPr>
          <a:xfrm>
            <a:off x="3076574" y="1659072"/>
            <a:ext cx="2305050" cy="4001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Flecha: doblada 18">
            <a:extLst>
              <a:ext uri="{FF2B5EF4-FFF2-40B4-BE49-F238E27FC236}">
                <a16:creationId xmlns:a16="http://schemas.microsoft.com/office/drawing/2014/main" id="{3F59C4BD-B22D-442F-AE87-DFC239055EBC}"/>
              </a:ext>
            </a:extLst>
          </p:cNvPr>
          <p:cNvSpPr/>
          <p:nvPr/>
        </p:nvSpPr>
        <p:spPr>
          <a:xfrm rot="10800000" flipH="1">
            <a:off x="3076574" y="2601485"/>
            <a:ext cx="438151" cy="108469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2BB5551-7B79-4BA0-B7B5-720BCB864CD7}"/>
              </a:ext>
            </a:extLst>
          </p:cNvPr>
          <p:cNvSpPr txBox="1"/>
          <p:nvPr/>
        </p:nvSpPr>
        <p:spPr>
          <a:xfrm>
            <a:off x="495303" y="5240374"/>
            <a:ext cx="200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Conclusiones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021246-590B-4CE1-9707-DCA8DCC7E737}"/>
              </a:ext>
            </a:extLst>
          </p:cNvPr>
          <p:cNvSpPr txBox="1"/>
          <p:nvPr/>
        </p:nvSpPr>
        <p:spPr>
          <a:xfrm>
            <a:off x="3586161" y="44396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pública relacionada con las prácticas externas</a:t>
            </a:r>
            <a:endParaRPr lang="es-E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A05FC99-7161-472E-8A76-21021350037C}"/>
              </a:ext>
            </a:extLst>
          </p:cNvPr>
          <p:cNvSpPr txBox="1"/>
          <p:nvPr/>
        </p:nvSpPr>
        <p:spPr>
          <a:xfrm>
            <a:off x="3586161" y="48710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Profesorado supervisor de prácticas externas competente</a:t>
            </a:r>
            <a:endParaRPr lang="es-ES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85B7D3D-A4FC-486D-BDFE-B843220DE4B8}"/>
              </a:ext>
            </a:extLst>
          </p:cNvPr>
          <p:cNvSpPr txBox="1"/>
          <p:nvPr/>
        </p:nvSpPr>
        <p:spPr>
          <a:xfrm>
            <a:off x="3586158" y="5345896"/>
            <a:ext cx="8110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alumnado responde de manera satisfactoria al perfil formativo y al nivel MECES</a:t>
            </a:r>
            <a:endParaRPr lang="es-ES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B1D967F-C949-4249-A76C-8DC5EB416D1D}"/>
              </a:ext>
            </a:extLst>
          </p:cNvPr>
          <p:cNvSpPr txBox="1"/>
          <p:nvPr/>
        </p:nvSpPr>
        <p:spPr>
          <a:xfrm>
            <a:off x="3586158" y="5787880"/>
            <a:ext cx="8110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Incorporación de indicadores específicos de satisfacción y rendimiento </a:t>
            </a:r>
            <a:endParaRPr lang="es-ES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B7CF518-6701-46AA-9505-D8102E44DC38}"/>
              </a:ext>
            </a:extLst>
          </p:cNvPr>
          <p:cNvSpPr txBox="1"/>
          <p:nvPr/>
        </p:nvSpPr>
        <p:spPr>
          <a:xfrm>
            <a:off x="3586158" y="6223828"/>
            <a:ext cx="8110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entros de prácticas adecuados para el desarrollo de las prácticas externas.</a:t>
            </a:r>
          </a:p>
        </p:txBody>
      </p:sp>
    </p:spTree>
    <p:extLst>
      <p:ext uri="{BB962C8B-B14F-4D97-AF65-F5344CB8AC3E}">
        <p14:creationId xmlns:p14="http://schemas.microsoft.com/office/powerpoint/2010/main" val="111404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F6B3115-1BB1-4202-86A5-006C7D69290C}"/>
              </a:ext>
            </a:extLst>
          </p:cNvPr>
          <p:cNvSpPr txBox="1"/>
          <p:nvPr/>
        </p:nvSpPr>
        <p:spPr>
          <a:xfrm>
            <a:off x="838198" y="2112539"/>
            <a:ext cx="4029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Informes finales de la renovación de acreditaciones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102F3F-AA7A-4190-BE6D-16F71136CB59}"/>
              </a:ext>
            </a:extLst>
          </p:cNvPr>
          <p:cNvSpPr txBox="1"/>
          <p:nvPr/>
        </p:nvSpPr>
        <p:spPr>
          <a:xfrm>
            <a:off x="4033834" y="326767"/>
            <a:ext cx="363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1- ANÁLISIS BIBIOGRÁFICO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BF4802D-493B-4058-9F7B-23D13B51C574}"/>
              </a:ext>
            </a:extLst>
          </p:cNvPr>
          <p:cNvSpPr txBox="1"/>
          <p:nvPr/>
        </p:nvSpPr>
        <p:spPr>
          <a:xfrm>
            <a:off x="3781422" y="788432"/>
            <a:ext cx="414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Estudio de la documentación de las agencias de evaluación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2A7FFAA-8B5E-40E7-B82C-4579319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84603"/>
              </p:ext>
            </p:extLst>
          </p:nvPr>
        </p:nvGraphicFramePr>
        <p:xfrm>
          <a:off x="5625464" y="1852631"/>
          <a:ext cx="6033135" cy="207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406">
                  <a:extLst>
                    <a:ext uri="{9D8B030D-6E8A-4147-A177-3AD203B41FA5}">
                      <a16:colId xmlns:a16="http://schemas.microsoft.com/office/drawing/2014/main" val="345054975"/>
                    </a:ext>
                  </a:extLst>
                </a:gridCol>
                <a:gridCol w="960753">
                  <a:extLst>
                    <a:ext uri="{9D8B030D-6E8A-4147-A177-3AD203B41FA5}">
                      <a16:colId xmlns:a16="http://schemas.microsoft.com/office/drawing/2014/main" val="3309008006"/>
                    </a:ext>
                  </a:extLst>
                </a:gridCol>
                <a:gridCol w="1196040">
                  <a:extLst>
                    <a:ext uri="{9D8B030D-6E8A-4147-A177-3AD203B41FA5}">
                      <a16:colId xmlns:a16="http://schemas.microsoft.com/office/drawing/2014/main" val="2991055601"/>
                    </a:ext>
                  </a:extLst>
                </a:gridCol>
                <a:gridCol w="1254861">
                  <a:extLst>
                    <a:ext uri="{9D8B030D-6E8A-4147-A177-3AD203B41FA5}">
                      <a16:colId xmlns:a16="http://schemas.microsoft.com/office/drawing/2014/main" val="931682918"/>
                    </a:ext>
                  </a:extLst>
                </a:gridCol>
                <a:gridCol w="1843075">
                  <a:extLst>
                    <a:ext uri="{9D8B030D-6E8A-4147-A177-3AD203B41FA5}">
                      <a16:colId xmlns:a16="http://schemas.microsoft.com/office/drawing/2014/main" val="2500953680"/>
                    </a:ext>
                  </a:extLst>
                </a:gridCol>
              </a:tblGrid>
              <a:tr h="29250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TOTAL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GRADO EN MAESTRO EN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Máster Universitario en Formación de Profesorado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074961"/>
                  </a:ext>
                </a:extLst>
              </a:tr>
              <a:tr h="5938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Educación Infantil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Educación Primaria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184232"/>
                  </a:ext>
                </a:extLst>
              </a:tr>
              <a:tr h="262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DEVA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422"/>
                  </a:ext>
                </a:extLst>
              </a:tr>
              <a:tr h="2622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ANECA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84383"/>
                  </a:ext>
                </a:extLst>
              </a:tr>
              <a:tr h="165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AQU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34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524753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EA5A843C-1FB6-473E-BDE2-E9FB3507391E}"/>
              </a:ext>
            </a:extLst>
          </p:cNvPr>
          <p:cNvSpPr txBox="1"/>
          <p:nvPr/>
        </p:nvSpPr>
        <p:spPr>
          <a:xfrm>
            <a:off x="442915" y="5223182"/>
            <a:ext cx="19954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Conclusiones</a:t>
            </a:r>
            <a:endParaRPr lang="es-E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agrama de flujo: pantalla 13">
            <a:extLst>
              <a:ext uri="{FF2B5EF4-FFF2-40B4-BE49-F238E27FC236}">
                <a16:creationId xmlns:a16="http://schemas.microsoft.com/office/drawing/2014/main" id="{001FF344-AA0B-4786-9B5C-E85ACEDA32F7}"/>
              </a:ext>
            </a:extLst>
          </p:cNvPr>
          <p:cNvSpPr/>
          <p:nvPr/>
        </p:nvSpPr>
        <p:spPr>
          <a:xfrm>
            <a:off x="4157661" y="4296685"/>
            <a:ext cx="7029450" cy="64633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información relacionada con las prácticas externas de grado y máster es altamente completa.</a:t>
            </a:r>
            <a:endParaRPr lang="es-ES" sz="1600" dirty="0"/>
          </a:p>
        </p:txBody>
      </p:sp>
      <p:sp>
        <p:nvSpPr>
          <p:cNvPr id="15" name="Diagrama de flujo: pantalla 14">
            <a:extLst>
              <a:ext uri="{FF2B5EF4-FFF2-40B4-BE49-F238E27FC236}">
                <a16:creationId xmlns:a16="http://schemas.microsoft.com/office/drawing/2014/main" id="{8763D509-2D93-4779-B930-C5BADC992501}"/>
              </a:ext>
            </a:extLst>
          </p:cNvPr>
          <p:cNvSpPr/>
          <p:nvPr/>
        </p:nvSpPr>
        <p:spPr>
          <a:xfrm>
            <a:off x="3914775" y="4987528"/>
            <a:ext cx="8334376" cy="87141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Se  muestran carencias en la correcta incorporación en los planes de mejora de los resultados de satisfacción de los estudiantes y en la adecuada explicitación del sistema de evaluación</a:t>
            </a:r>
          </a:p>
        </p:txBody>
      </p:sp>
      <p:sp>
        <p:nvSpPr>
          <p:cNvPr id="16" name="Diagrama de flujo: pantalla 15">
            <a:extLst>
              <a:ext uri="{FF2B5EF4-FFF2-40B4-BE49-F238E27FC236}">
                <a16:creationId xmlns:a16="http://schemas.microsoft.com/office/drawing/2014/main" id="{19D88AAB-897E-4E52-84E8-7D79CB0B58E6}"/>
              </a:ext>
            </a:extLst>
          </p:cNvPr>
          <p:cNvSpPr/>
          <p:nvPr/>
        </p:nvSpPr>
        <p:spPr>
          <a:xfrm>
            <a:off x="4033834" y="5903458"/>
            <a:ext cx="7715251" cy="627775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/>
              <a:t>Carencias en información sobre la satisfacción de los grupos de interés e información recogida en las guías docentes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F450227-572E-4A67-ABBE-726C5D5F75F6}"/>
              </a:ext>
            </a:extLst>
          </p:cNvPr>
          <p:cNvSpPr txBox="1"/>
          <p:nvPr/>
        </p:nvSpPr>
        <p:spPr>
          <a:xfrm>
            <a:off x="2981320" y="4419795"/>
            <a:ext cx="723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AQU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D470CDD-453F-438A-B052-7D4A6BCFDB59}"/>
              </a:ext>
            </a:extLst>
          </p:cNvPr>
          <p:cNvSpPr txBox="1"/>
          <p:nvPr/>
        </p:nvSpPr>
        <p:spPr>
          <a:xfrm>
            <a:off x="2981320" y="5183882"/>
            <a:ext cx="9334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ANECA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0C191DD-0F89-4743-94FC-0D1AF23CF420}"/>
              </a:ext>
            </a:extLst>
          </p:cNvPr>
          <p:cNvSpPr txBox="1"/>
          <p:nvPr/>
        </p:nvSpPr>
        <p:spPr>
          <a:xfrm>
            <a:off x="2981321" y="5947969"/>
            <a:ext cx="8001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DEVA</a:t>
            </a:r>
          </a:p>
        </p:txBody>
      </p:sp>
      <p:sp>
        <p:nvSpPr>
          <p:cNvPr id="24" name="Medio marco 23">
            <a:extLst>
              <a:ext uri="{FF2B5EF4-FFF2-40B4-BE49-F238E27FC236}">
                <a16:creationId xmlns:a16="http://schemas.microsoft.com/office/drawing/2014/main" id="{E21D16BD-9AFB-4080-B84B-71FAA787E93D}"/>
              </a:ext>
            </a:extLst>
          </p:cNvPr>
          <p:cNvSpPr/>
          <p:nvPr/>
        </p:nvSpPr>
        <p:spPr>
          <a:xfrm rot="8164445" flipH="1">
            <a:off x="2711513" y="4338064"/>
            <a:ext cx="539617" cy="25064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5" name="Medio marco 24">
            <a:extLst>
              <a:ext uri="{FF2B5EF4-FFF2-40B4-BE49-F238E27FC236}">
                <a16:creationId xmlns:a16="http://schemas.microsoft.com/office/drawing/2014/main" id="{7BE6CADB-6214-4943-A91A-4D06F310BFF7}"/>
              </a:ext>
            </a:extLst>
          </p:cNvPr>
          <p:cNvSpPr/>
          <p:nvPr/>
        </p:nvSpPr>
        <p:spPr>
          <a:xfrm rot="8164445" flipH="1">
            <a:off x="2711512" y="5074924"/>
            <a:ext cx="539617" cy="25064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Medio marco 25">
            <a:extLst>
              <a:ext uri="{FF2B5EF4-FFF2-40B4-BE49-F238E27FC236}">
                <a16:creationId xmlns:a16="http://schemas.microsoft.com/office/drawing/2014/main" id="{659142D6-0691-40DF-8710-44C2EF65CCA6}"/>
              </a:ext>
            </a:extLst>
          </p:cNvPr>
          <p:cNvSpPr/>
          <p:nvPr/>
        </p:nvSpPr>
        <p:spPr>
          <a:xfrm rot="8164445" flipH="1">
            <a:off x="2702545" y="5822646"/>
            <a:ext cx="539617" cy="25064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6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6">
                <a:lumMod val="60000"/>
                <a:lumOff val="40000"/>
              </a:schemeClr>
            </a:gs>
            <a:gs pos="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echa: pentágono 21">
            <a:extLst>
              <a:ext uri="{FF2B5EF4-FFF2-40B4-BE49-F238E27FC236}">
                <a16:creationId xmlns:a16="http://schemas.microsoft.com/office/drawing/2014/main" id="{A4060EBE-47E7-4A93-8A84-3B805855DDBB}"/>
              </a:ext>
            </a:extLst>
          </p:cNvPr>
          <p:cNvSpPr/>
          <p:nvPr/>
        </p:nvSpPr>
        <p:spPr>
          <a:xfrm flipH="1">
            <a:off x="6176962" y="1432021"/>
            <a:ext cx="3186112" cy="425383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pentágono 20">
            <a:extLst>
              <a:ext uri="{FF2B5EF4-FFF2-40B4-BE49-F238E27FC236}">
                <a16:creationId xmlns:a16="http://schemas.microsoft.com/office/drawing/2014/main" id="{112F08D4-DE91-4DB6-BBA7-14ED31305370}"/>
              </a:ext>
            </a:extLst>
          </p:cNvPr>
          <p:cNvSpPr/>
          <p:nvPr/>
        </p:nvSpPr>
        <p:spPr>
          <a:xfrm>
            <a:off x="2500310" y="1422592"/>
            <a:ext cx="3509965" cy="425383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CD40D0-FE7C-40FB-8A54-CFE5A2295B34}"/>
              </a:ext>
            </a:extLst>
          </p:cNvPr>
          <p:cNvSpPr txBox="1"/>
          <p:nvPr/>
        </p:nvSpPr>
        <p:spPr>
          <a:xfrm>
            <a:off x="4471986" y="310561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1- ANÁLISIS BIBIOGRÁFICO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5D269F-8B98-4943-B4EA-C9A3C4915A4B}"/>
              </a:ext>
            </a:extLst>
          </p:cNvPr>
          <p:cNvSpPr txBox="1"/>
          <p:nvPr/>
        </p:nvSpPr>
        <p:spPr>
          <a:xfrm>
            <a:off x="4257673" y="782452"/>
            <a:ext cx="414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Bibliografía de referencia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7008E7E-7522-47D8-A7E2-0B732CA85DBF}"/>
              </a:ext>
            </a:extLst>
          </p:cNvPr>
          <p:cNvSpPr txBox="1"/>
          <p:nvPr/>
        </p:nvSpPr>
        <p:spPr>
          <a:xfrm>
            <a:off x="2581274" y="1449169"/>
            <a:ext cx="351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Mendoza y </a:t>
            </a:r>
            <a:r>
              <a:rPr lang="es-ES" sz="2000" dirty="0" err="1"/>
              <a:t>Covarruvias</a:t>
            </a:r>
            <a:r>
              <a:rPr lang="es-ES" sz="2000" dirty="0"/>
              <a:t> (2014)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A30C7C2-CCBC-4536-9C1D-386F05363AF8}"/>
              </a:ext>
            </a:extLst>
          </p:cNvPr>
          <p:cNvSpPr txBox="1"/>
          <p:nvPr/>
        </p:nvSpPr>
        <p:spPr>
          <a:xfrm>
            <a:off x="6329360" y="1449169"/>
            <a:ext cx="29622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 err="1"/>
              <a:t>Sáiz</a:t>
            </a:r>
            <a:r>
              <a:rPr lang="es-ES" sz="2000" dirty="0"/>
              <a:t> y Pérez-Mateos (2014) </a:t>
            </a:r>
          </a:p>
        </p:txBody>
      </p:sp>
      <p:sp>
        <p:nvSpPr>
          <p:cNvPr id="10" name="Flecha: a la derecha con bandas 9">
            <a:extLst>
              <a:ext uri="{FF2B5EF4-FFF2-40B4-BE49-F238E27FC236}">
                <a16:creationId xmlns:a16="http://schemas.microsoft.com/office/drawing/2014/main" id="{167B935A-20DD-4ABC-B3CE-003D0741780C}"/>
              </a:ext>
            </a:extLst>
          </p:cNvPr>
          <p:cNvSpPr/>
          <p:nvPr/>
        </p:nvSpPr>
        <p:spPr>
          <a:xfrm rot="5400000">
            <a:off x="5831725" y="1867466"/>
            <a:ext cx="528548" cy="521492"/>
          </a:xfrm>
          <a:prstGeom prst="strip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120BF12-1254-47DC-8445-368602EDB983}"/>
              </a:ext>
            </a:extLst>
          </p:cNvPr>
          <p:cNvSpPr txBox="1"/>
          <p:nvPr/>
        </p:nvSpPr>
        <p:spPr>
          <a:xfrm>
            <a:off x="2500310" y="2429574"/>
            <a:ext cx="7191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Estud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ios sobre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 satisfacción y opinión de los estudiantes en cuanto a sus prácticas externas en titulaciones relacionadas con la Educación </a:t>
            </a:r>
            <a:endParaRPr lang="es-ES" dirty="0"/>
          </a:p>
        </p:txBody>
      </p:sp>
      <p:sp>
        <p:nvSpPr>
          <p:cNvPr id="13" name="Flecha: a la derecha con muesca 12">
            <a:extLst>
              <a:ext uri="{FF2B5EF4-FFF2-40B4-BE49-F238E27FC236}">
                <a16:creationId xmlns:a16="http://schemas.microsoft.com/office/drawing/2014/main" id="{BADD6598-51E1-469C-8EB2-FCF3A37AA3CF}"/>
              </a:ext>
            </a:extLst>
          </p:cNvPr>
          <p:cNvSpPr/>
          <p:nvPr/>
        </p:nvSpPr>
        <p:spPr>
          <a:xfrm rot="5400000">
            <a:off x="5790865" y="3042528"/>
            <a:ext cx="599392" cy="604417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6411623-DA77-48B1-B9F2-0F2BF1AC34ED}"/>
              </a:ext>
            </a:extLst>
          </p:cNvPr>
          <p:cNvSpPr txBox="1"/>
          <p:nvPr/>
        </p:nvSpPr>
        <p:spPr>
          <a:xfrm>
            <a:off x="3032102" y="358990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Importancia de recoger y analizar la satisfacción de los estudiantes</a:t>
            </a:r>
            <a:endParaRPr lang="es-ES" dirty="0"/>
          </a:p>
        </p:txBody>
      </p:sp>
      <p:pic>
        <p:nvPicPr>
          <p:cNvPr id="17" name="Gráfico 16" descr="megáfono1">
            <a:extLst>
              <a:ext uri="{FF2B5EF4-FFF2-40B4-BE49-F238E27FC236}">
                <a16:creationId xmlns:a16="http://schemas.microsoft.com/office/drawing/2014/main" id="{188878F5-3697-4E35-94BC-D89FA94E9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8437" y="3215195"/>
            <a:ext cx="914400" cy="91440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3901E6F8-69A3-4198-A296-8EED6EE34604}"/>
              </a:ext>
            </a:extLst>
          </p:cNvPr>
          <p:cNvSpPr txBox="1"/>
          <p:nvPr/>
        </p:nvSpPr>
        <p:spPr>
          <a:xfrm>
            <a:off x="3195637" y="468298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roponer y llevar a cabo propuestas de mejora en la calidad de la educación </a:t>
            </a:r>
            <a:endParaRPr lang="es-ES" dirty="0"/>
          </a:p>
        </p:txBody>
      </p:sp>
      <p:sp>
        <p:nvSpPr>
          <p:cNvPr id="20" name="Flecha: cheurón 19">
            <a:extLst>
              <a:ext uri="{FF2B5EF4-FFF2-40B4-BE49-F238E27FC236}">
                <a16:creationId xmlns:a16="http://schemas.microsoft.com/office/drawing/2014/main" id="{0B8CAB96-E92F-4678-A101-A56F4C5E2494}"/>
              </a:ext>
            </a:extLst>
          </p:cNvPr>
          <p:cNvSpPr/>
          <p:nvPr/>
        </p:nvSpPr>
        <p:spPr>
          <a:xfrm rot="5400000">
            <a:off x="5830873" y="4168195"/>
            <a:ext cx="514350" cy="599392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Diagrama de flujo: pantalla 15">
            <a:extLst>
              <a:ext uri="{FF2B5EF4-FFF2-40B4-BE49-F238E27FC236}">
                <a16:creationId xmlns:a16="http://schemas.microsoft.com/office/drawing/2014/main" id="{8A21ED37-D993-4226-96D8-84D6E4AF718E}"/>
              </a:ext>
            </a:extLst>
          </p:cNvPr>
          <p:cNvSpPr/>
          <p:nvPr/>
        </p:nvSpPr>
        <p:spPr>
          <a:xfrm>
            <a:off x="3589467" y="5520152"/>
            <a:ext cx="7951504" cy="646331"/>
          </a:xfrm>
          <a:prstGeom prst="flowChartDispla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 niveles más bajos de satisfacción se correspond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</a:rPr>
              <a:t>ían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los elementos relacionados/proporcionados por la universidad</a:t>
            </a:r>
            <a:endParaRPr lang="es-ES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E6ACCFB-7D85-4295-8CA8-9BAC5A0278BC}"/>
              </a:ext>
            </a:extLst>
          </p:cNvPr>
          <p:cNvSpPr txBox="1"/>
          <p:nvPr/>
        </p:nvSpPr>
        <p:spPr>
          <a:xfrm>
            <a:off x="1688003" y="5612484"/>
            <a:ext cx="162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Conclusión</a:t>
            </a:r>
          </a:p>
        </p:txBody>
      </p:sp>
    </p:spTree>
    <p:extLst>
      <p:ext uri="{BB962C8B-B14F-4D97-AF65-F5344CB8AC3E}">
        <p14:creationId xmlns:p14="http://schemas.microsoft.com/office/powerpoint/2010/main" val="224121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5">
                <a:lumMod val="60000"/>
                <a:lumOff val="40000"/>
              </a:schemeClr>
            </a:gs>
            <a:gs pos="23000">
              <a:srgbClr val="C9E2B8"/>
            </a:gs>
            <a:gs pos="0">
              <a:schemeClr val="accent6">
                <a:lumMod val="45000"/>
                <a:lumOff val="55000"/>
              </a:schemeClr>
            </a:gs>
            <a:gs pos="47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F25B59-8E57-4623-9632-22AC031CA6A3}"/>
              </a:ext>
            </a:extLst>
          </p:cNvPr>
          <p:cNvSpPr txBox="1"/>
          <p:nvPr/>
        </p:nvSpPr>
        <p:spPr>
          <a:xfrm>
            <a:off x="4471986" y="310561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2- CUESTIONARIOS AD-HOC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B67AED7-B487-48F0-81F5-ADB52C84C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03401"/>
              </p:ext>
            </p:extLst>
          </p:nvPr>
        </p:nvGraphicFramePr>
        <p:xfrm>
          <a:off x="3147376" y="913564"/>
          <a:ext cx="6363970" cy="573914"/>
        </p:xfrm>
        <a:graphic>
          <a:graphicData uri="http://schemas.openxmlformats.org/drawingml/2006/table">
            <a:tbl>
              <a:tblPr firstRow="1" firstCol="1" bandRow="1"/>
              <a:tblGrid>
                <a:gridCol w="1594513">
                  <a:extLst>
                    <a:ext uri="{9D8B030D-6E8A-4147-A177-3AD203B41FA5}">
                      <a16:colId xmlns:a16="http://schemas.microsoft.com/office/drawing/2014/main" val="470040493"/>
                    </a:ext>
                  </a:extLst>
                </a:gridCol>
                <a:gridCol w="1595296">
                  <a:extLst>
                    <a:ext uri="{9D8B030D-6E8A-4147-A177-3AD203B41FA5}">
                      <a16:colId xmlns:a16="http://schemas.microsoft.com/office/drawing/2014/main" val="3646481022"/>
                    </a:ext>
                  </a:extLst>
                </a:gridCol>
                <a:gridCol w="1608596">
                  <a:extLst>
                    <a:ext uri="{9D8B030D-6E8A-4147-A177-3AD203B41FA5}">
                      <a16:colId xmlns:a16="http://schemas.microsoft.com/office/drawing/2014/main" val="2187382620"/>
                    </a:ext>
                  </a:extLst>
                </a:gridCol>
                <a:gridCol w="1565565">
                  <a:extLst>
                    <a:ext uri="{9D8B030D-6E8A-4147-A177-3AD203B41FA5}">
                      <a16:colId xmlns:a16="http://schemas.microsoft.com/office/drawing/2014/main" val="2270742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Educación Primaria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Educación Infantil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Profesorado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409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436683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125A368-518C-4BD2-8C91-BF5F2F08B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932969"/>
              </p:ext>
            </p:extLst>
          </p:nvPr>
        </p:nvGraphicFramePr>
        <p:xfrm>
          <a:off x="41924" y="1460481"/>
          <a:ext cx="6287437" cy="401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962378C-04BB-49BA-BF5A-B732489EA0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224005"/>
              </p:ext>
            </p:extLst>
          </p:nvPr>
        </p:nvGraphicFramePr>
        <p:xfrm>
          <a:off x="6798145" y="1420662"/>
          <a:ext cx="5273336" cy="390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F782036-307B-45E4-A800-791A1875BE88}"/>
              </a:ext>
            </a:extLst>
          </p:cNvPr>
          <p:cNvSpPr txBox="1"/>
          <p:nvPr/>
        </p:nvSpPr>
        <p:spPr>
          <a:xfrm>
            <a:off x="1522762" y="5802962"/>
            <a:ext cx="162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Conclusión</a:t>
            </a:r>
          </a:p>
        </p:txBody>
      </p:sp>
      <p:sp>
        <p:nvSpPr>
          <p:cNvPr id="10" name="Diagrama de flujo: pantalla 9">
            <a:extLst>
              <a:ext uri="{FF2B5EF4-FFF2-40B4-BE49-F238E27FC236}">
                <a16:creationId xmlns:a16="http://schemas.microsoft.com/office/drawing/2014/main" id="{221BB35E-2C7E-4070-9B93-0C4C039ED0EE}"/>
              </a:ext>
            </a:extLst>
          </p:cNvPr>
          <p:cNvSpPr/>
          <p:nvPr/>
        </p:nvSpPr>
        <p:spPr>
          <a:xfrm>
            <a:off x="3589466" y="5520152"/>
            <a:ext cx="7954833" cy="1027287"/>
          </a:xfrm>
          <a:prstGeom prst="flowChartDispla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</a:rPr>
              <a:t>Niveles más bajos de satisfacción con el profesor tutor</a:t>
            </a:r>
          </a:p>
          <a:p>
            <a:pPr algn="just"/>
            <a:r>
              <a:rPr lang="es-ES" sz="1400" dirty="0">
                <a:latin typeface="Calibri" panose="020F0502020204030204" pitchFamily="34" charset="0"/>
              </a:rPr>
              <a:t>Necesidad de aumento de horas de las prácticas externas</a:t>
            </a:r>
          </a:p>
          <a:p>
            <a:pPr algn="just"/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 de adaptar las prácticas externas aún más a la realidad de la práctica docente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08401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1295</Words>
  <Application>Microsoft Office PowerPoint</Application>
  <PresentationFormat>Panorámica</PresentationFormat>
  <Paragraphs>176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    MÁSTER EN EVALUACIÓN Y GESTIÓN DE LA CALIDAD DE LA EDUCACIÓN SUPERIOR    TRABAJO FIN DE MÁSTER   LAS PRÁCTICAS EXTERNAS EN LOS GRADOS EN EDUCACIÓN  INFANTIL Y PRIMARIA Y MÁSTER UNIVERSITARIO DE FORMACIÓN DE PROFESORADO DE ESO Y BACHILLER, FP Y ENSEÑANZAS DE IDIOMAS EN EL PROCESO DE RENOVACIÓN DE LA ACREDITACIÓN  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MÁSTER EN EVALUACIÓN Y GESTIÓN DE LA CALIDAD DE LA EDUCACIÓN SUPERIOR    TRABAJO FIN DE MÁSTER   LAS PRÁCTICAS EXTERNAS EN LOS GRADOS EN EDUCACIÓN  INFANTIL Y PRIMARIA Y MÁSTER UNIVERSITARIOS DE FORMACIÓN DE PROFESORADO DE ESO Y BACHILLER, FP Y ENSEÑANZAS DE IDIOMAS EN EL PROCESO DE RENOVACIÓN DE LA ACREDITACIÓN  </dc:title>
  <dc:creator>Patricia Araque</dc:creator>
  <cp:lastModifiedBy>Patricia Araque</cp:lastModifiedBy>
  <cp:revision>16</cp:revision>
  <dcterms:created xsi:type="dcterms:W3CDTF">2020-06-28T15:55:07Z</dcterms:created>
  <dcterms:modified xsi:type="dcterms:W3CDTF">2020-06-29T20:43:48Z</dcterms:modified>
</cp:coreProperties>
</file>