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notesMasterIdLst>
    <p:notesMasterId r:id="rId24"/>
  </p:notesMasterIdLst>
  <p:sldIdLst>
    <p:sldId id="261" r:id="rId2"/>
    <p:sldId id="258" r:id="rId3"/>
    <p:sldId id="320" r:id="rId4"/>
    <p:sldId id="321" r:id="rId5"/>
    <p:sldId id="322" r:id="rId6"/>
    <p:sldId id="339" r:id="rId7"/>
    <p:sldId id="334" r:id="rId8"/>
    <p:sldId id="340" r:id="rId9"/>
    <p:sldId id="323" r:id="rId10"/>
    <p:sldId id="341" r:id="rId11"/>
    <p:sldId id="342" r:id="rId12"/>
    <p:sldId id="324" r:id="rId13"/>
    <p:sldId id="343" r:id="rId14"/>
    <p:sldId id="344" r:id="rId15"/>
    <p:sldId id="325" r:id="rId16"/>
    <p:sldId id="345" r:id="rId17"/>
    <p:sldId id="346" r:id="rId18"/>
    <p:sldId id="347" r:id="rId19"/>
    <p:sldId id="332" r:id="rId20"/>
    <p:sldId id="338" r:id="rId21"/>
    <p:sldId id="348" r:id="rId22"/>
    <p:sldId id="26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F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7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saenz\Documents\master%204%20semestre\tesis\PECS%20ENTREGAS\analisis%20diferencial%20inicial%20y%20residual.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saenz\Documents\master%204%20semestre\tesis\PECS%20ENTREGAS\analisis%20diferencial%20inicial%20y%20residual.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saenz\Documents\master%204%20semestre\tesis\PECS%20ENTREGAS\analisis%20diferencial%20inicial%20y%20residual.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saenz\Documents\master%204%20semestre\tesis\PECS%20ENTREGAS\analisis%20diferencial%20inicial%20y%20residu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a:t>CMM de los controles ISO actuales en</a:t>
            </a:r>
            <a:r>
              <a:rPr lang="es-ES" baseline="0"/>
              <a:t> la ISP</a:t>
            </a:r>
            <a:r>
              <a:rPr lang="es-ES"/>
              <a:t> </a:t>
            </a:r>
          </a:p>
        </c:rich>
      </c:tx>
      <c:layout>
        <c:manualLayout>
          <c:xMode val="edge"/>
          <c:yMode val="edge"/>
          <c:x val="0.31412359645650101"/>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outerShdw blurRad="50800" dist="50800" dir="5400000" algn="ctr" rotWithShape="0">
                  <a:srgbClr val="000000">
                    <a:alpha val="43137"/>
                  </a:srgbClr>
                </a:outerShdw>
              </a:effectLst>
              <a:sp3d contourW="25400">
                <a:contourClr>
                  <a:schemeClr val="lt1"/>
                </a:contourClr>
              </a:sp3d>
            </c:spPr>
            <c:extLst>
              <c:ext xmlns:c16="http://schemas.microsoft.com/office/drawing/2014/chart" uri="{C3380CC4-5D6E-409C-BE32-E72D297353CC}">
                <c16:uniqueId val="{00000001-57AA-4CEB-BCE0-586B3BD5014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57AA-4CEB-BCE0-586B3BD5014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57AA-4CEB-BCE0-586B3BD5014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57AA-4CEB-BCE0-586B3BD5014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Hoja1!$L$4:$L$7</c:f>
              <c:numCache>
                <c:formatCode>0.00%</c:formatCode>
                <c:ptCount val="4"/>
                <c:pt idx="0">
                  <c:v>0.24560000000000001</c:v>
                </c:pt>
                <c:pt idx="1">
                  <c:v>0.307</c:v>
                </c:pt>
                <c:pt idx="2">
                  <c:v>0.39479999999999998</c:v>
                </c:pt>
                <c:pt idx="3">
                  <c:v>5.2600000000000001E-2</c:v>
                </c:pt>
              </c:numCache>
            </c:numRef>
          </c:val>
          <c:extLst>
            <c:ext xmlns:c16="http://schemas.microsoft.com/office/drawing/2014/chart" uri="{C3380CC4-5D6E-409C-BE32-E72D297353CC}">
              <c16:uniqueId val="{00000008-57AA-4CEB-BCE0-586B3BD5014A}"/>
            </c:ext>
          </c:extLst>
        </c:ser>
        <c:dLbls>
          <c:dLblPos val="bestFit"/>
          <c:showLegendKey val="0"/>
          <c:showVal val="1"/>
          <c:showCatName val="0"/>
          <c:showSerName val="0"/>
          <c:showPercent val="0"/>
          <c:showBubbleSize val="0"/>
          <c:showLeaderLines val="1"/>
        </c:dLbls>
      </c:pie3DChart>
      <c:spPr>
        <a:noFill/>
        <a:ln>
          <a:noFill/>
        </a:ln>
        <a:effectLst/>
      </c:spPr>
    </c:plotArea>
    <c:legend>
      <c:legendPos val="r"/>
      <c:layout>
        <c:manualLayout>
          <c:xMode val="edge"/>
          <c:yMode val="edge"/>
          <c:x val="0.82375962379702528"/>
          <c:y val="0.32080890930300376"/>
          <c:w val="0.15957370953630795"/>
          <c:h val="0.39583552055992999"/>
        </c:manualLayout>
      </c:layout>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a:t>Evolución</a:t>
            </a:r>
            <a:r>
              <a:rPr lang="es-ES" baseline="0"/>
              <a:t> en los dominios luego de la implementación  de los proyectos</a:t>
            </a:r>
            <a:endParaRPr lang="es-E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radarChart>
        <c:radarStyle val="marker"/>
        <c:varyColors val="0"/>
        <c:ser>
          <c:idx val="0"/>
          <c:order val="0"/>
          <c:tx>
            <c:strRef>
              <c:f>Hoja7!$H$3</c:f>
              <c:strCache>
                <c:ptCount val="1"/>
                <c:pt idx="0">
                  <c:v>Efectividad inicial</c:v>
                </c:pt>
              </c:strCache>
            </c:strRef>
          </c:tx>
          <c:spPr>
            <a:ln w="28575" cap="rnd">
              <a:solidFill>
                <a:schemeClr val="accent1"/>
              </a:solidFill>
              <a:round/>
            </a:ln>
            <a:effectLst/>
          </c:spPr>
          <c:marker>
            <c:symbol val="none"/>
          </c:marker>
          <c:cat>
            <c:strRef>
              <c:f>Hoja7!$G$4:$G$17</c:f>
              <c:strCache>
                <c:ptCount val="14"/>
                <c:pt idx="0">
                  <c:v>5. Políticas de seguridad de la información</c:v>
                </c:pt>
                <c:pt idx="1">
                  <c:v>6. Organización de la seguridad de la información</c:v>
                </c:pt>
                <c:pt idx="2">
                  <c:v>7. Seguridad relativa a los recursos humanos</c:v>
                </c:pt>
                <c:pt idx="3">
                  <c:v>8. Gestión de activos</c:v>
                </c:pt>
                <c:pt idx="4">
                  <c:v>9. Control de acceso</c:v>
                </c:pt>
                <c:pt idx="5">
                  <c:v>10. Criptografía</c:v>
                </c:pt>
                <c:pt idx="6">
                  <c:v>11. Seguridad física y del entorno</c:v>
                </c:pt>
                <c:pt idx="7">
                  <c:v>12. Seguridad de las operaciones</c:v>
                </c:pt>
                <c:pt idx="8">
                  <c:v>13. Seguridad de las comunicaciones</c:v>
                </c:pt>
                <c:pt idx="9">
                  <c:v>14. Adquisición, desarrollo y mantenimiento de los sistemas de información</c:v>
                </c:pt>
                <c:pt idx="10">
                  <c:v>15. Relación con proveedores</c:v>
                </c:pt>
                <c:pt idx="11">
                  <c:v>16. Gestión de incidentes de seguridad de la información</c:v>
                </c:pt>
                <c:pt idx="12">
                  <c:v>17. Aspectos de seguridad de la información para la gestión de la continuidad de negocio</c:v>
                </c:pt>
                <c:pt idx="13">
                  <c:v>18. Cumplimiento</c:v>
                </c:pt>
              </c:strCache>
            </c:strRef>
          </c:cat>
          <c:val>
            <c:numRef>
              <c:f>Hoja7!$H$4:$H$17</c:f>
              <c:numCache>
                <c:formatCode>0</c:formatCode>
                <c:ptCount val="14"/>
                <c:pt idx="0">
                  <c:v>0</c:v>
                </c:pt>
                <c:pt idx="1">
                  <c:v>1</c:v>
                </c:pt>
                <c:pt idx="2">
                  <c:v>1</c:v>
                </c:pt>
                <c:pt idx="3">
                  <c:v>1</c:v>
                </c:pt>
                <c:pt idx="4">
                  <c:v>1</c:v>
                </c:pt>
                <c:pt idx="5">
                  <c:v>1</c:v>
                </c:pt>
                <c:pt idx="6">
                  <c:v>1</c:v>
                </c:pt>
                <c:pt idx="7">
                  <c:v>1</c:v>
                </c:pt>
                <c:pt idx="8">
                  <c:v>1</c:v>
                </c:pt>
                <c:pt idx="9">
                  <c:v>1</c:v>
                </c:pt>
                <c:pt idx="10">
                  <c:v>1</c:v>
                </c:pt>
                <c:pt idx="11">
                  <c:v>1</c:v>
                </c:pt>
                <c:pt idx="12">
                  <c:v>1</c:v>
                </c:pt>
                <c:pt idx="13">
                  <c:v>1</c:v>
                </c:pt>
              </c:numCache>
            </c:numRef>
          </c:val>
          <c:extLst>
            <c:ext xmlns:c16="http://schemas.microsoft.com/office/drawing/2014/chart" uri="{C3380CC4-5D6E-409C-BE32-E72D297353CC}">
              <c16:uniqueId val="{00000000-31C9-4053-BC32-0EE3A5C32D01}"/>
            </c:ext>
          </c:extLst>
        </c:ser>
        <c:ser>
          <c:idx val="1"/>
          <c:order val="1"/>
          <c:tx>
            <c:strRef>
              <c:f>Hoja7!$I$3</c:f>
              <c:strCache>
                <c:ptCount val="1"/>
                <c:pt idx="0">
                  <c:v>Efectividad luego de implementar los proyectos</c:v>
                </c:pt>
              </c:strCache>
            </c:strRef>
          </c:tx>
          <c:spPr>
            <a:ln w="28575" cap="rnd">
              <a:solidFill>
                <a:schemeClr val="accent2"/>
              </a:solidFill>
              <a:round/>
            </a:ln>
            <a:effectLst/>
          </c:spPr>
          <c:marker>
            <c:symbol val="none"/>
          </c:marker>
          <c:cat>
            <c:strRef>
              <c:f>Hoja7!$G$4:$G$17</c:f>
              <c:strCache>
                <c:ptCount val="14"/>
                <c:pt idx="0">
                  <c:v>5. Políticas de seguridad de la información</c:v>
                </c:pt>
                <c:pt idx="1">
                  <c:v>6. Organización de la seguridad de la información</c:v>
                </c:pt>
                <c:pt idx="2">
                  <c:v>7. Seguridad relativa a los recursos humanos</c:v>
                </c:pt>
                <c:pt idx="3">
                  <c:v>8. Gestión de activos</c:v>
                </c:pt>
                <c:pt idx="4">
                  <c:v>9. Control de acceso</c:v>
                </c:pt>
                <c:pt idx="5">
                  <c:v>10. Criptografía</c:v>
                </c:pt>
                <c:pt idx="6">
                  <c:v>11. Seguridad física y del entorno</c:v>
                </c:pt>
                <c:pt idx="7">
                  <c:v>12. Seguridad de las operaciones</c:v>
                </c:pt>
                <c:pt idx="8">
                  <c:v>13. Seguridad de las comunicaciones</c:v>
                </c:pt>
                <c:pt idx="9">
                  <c:v>14. Adquisición, desarrollo y mantenimiento de los sistemas de información</c:v>
                </c:pt>
                <c:pt idx="10">
                  <c:v>15. Relación con proveedores</c:v>
                </c:pt>
                <c:pt idx="11">
                  <c:v>16. Gestión de incidentes de seguridad de la información</c:v>
                </c:pt>
                <c:pt idx="12">
                  <c:v>17. Aspectos de seguridad de la información para la gestión de la continuidad de negocio</c:v>
                </c:pt>
                <c:pt idx="13">
                  <c:v>18. Cumplimiento</c:v>
                </c:pt>
              </c:strCache>
            </c:strRef>
          </c:cat>
          <c:val>
            <c:numRef>
              <c:f>Hoja7!$I$4:$I$17</c:f>
              <c:numCache>
                <c:formatCode>0</c:formatCode>
                <c:ptCount val="14"/>
                <c:pt idx="0">
                  <c:v>5</c:v>
                </c:pt>
                <c:pt idx="1">
                  <c:v>4</c:v>
                </c:pt>
                <c:pt idx="2">
                  <c:v>4</c:v>
                </c:pt>
                <c:pt idx="3">
                  <c:v>3</c:v>
                </c:pt>
                <c:pt idx="4">
                  <c:v>3</c:v>
                </c:pt>
                <c:pt idx="5">
                  <c:v>3</c:v>
                </c:pt>
                <c:pt idx="6">
                  <c:v>3</c:v>
                </c:pt>
                <c:pt idx="7">
                  <c:v>3</c:v>
                </c:pt>
                <c:pt idx="8">
                  <c:v>4</c:v>
                </c:pt>
                <c:pt idx="9">
                  <c:v>3</c:v>
                </c:pt>
                <c:pt idx="10">
                  <c:v>4</c:v>
                </c:pt>
                <c:pt idx="11">
                  <c:v>4</c:v>
                </c:pt>
                <c:pt idx="12">
                  <c:v>4</c:v>
                </c:pt>
                <c:pt idx="13">
                  <c:v>4</c:v>
                </c:pt>
              </c:numCache>
            </c:numRef>
          </c:val>
          <c:extLst>
            <c:ext xmlns:c16="http://schemas.microsoft.com/office/drawing/2014/chart" uri="{C3380CC4-5D6E-409C-BE32-E72D297353CC}">
              <c16:uniqueId val="{00000001-31C9-4053-BC32-0EE3A5C32D01}"/>
            </c:ext>
          </c:extLst>
        </c:ser>
        <c:ser>
          <c:idx val="2"/>
          <c:order val="2"/>
          <c:tx>
            <c:strRef>
              <c:f>Hoja7!$J$3</c:f>
              <c:strCache>
                <c:ptCount val="1"/>
                <c:pt idx="0">
                  <c:v>Efectividad ideal</c:v>
                </c:pt>
              </c:strCache>
            </c:strRef>
          </c:tx>
          <c:spPr>
            <a:ln w="28575" cap="rnd">
              <a:solidFill>
                <a:schemeClr val="accent3"/>
              </a:solidFill>
              <a:round/>
            </a:ln>
            <a:effectLst/>
          </c:spPr>
          <c:marker>
            <c:symbol val="none"/>
          </c:marker>
          <c:cat>
            <c:strRef>
              <c:f>Hoja7!$G$4:$G$17</c:f>
              <c:strCache>
                <c:ptCount val="14"/>
                <c:pt idx="0">
                  <c:v>5. Políticas de seguridad de la información</c:v>
                </c:pt>
                <c:pt idx="1">
                  <c:v>6. Organización de la seguridad de la información</c:v>
                </c:pt>
                <c:pt idx="2">
                  <c:v>7. Seguridad relativa a los recursos humanos</c:v>
                </c:pt>
                <c:pt idx="3">
                  <c:v>8. Gestión de activos</c:v>
                </c:pt>
                <c:pt idx="4">
                  <c:v>9. Control de acceso</c:v>
                </c:pt>
                <c:pt idx="5">
                  <c:v>10. Criptografía</c:v>
                </c:pt>
                <c:pt idx="6">
                  <c:v>11. Seguridad física y del entorno</c:v>
                </c:pt>
                <c:pt idx="7">
                  <c:v>12. Seguridad de las operaciones</c:v>
                </c:pt>
                <c:pt idx="8">
                  <c:v>13. Seguridad de las comunicaciones</c:v>
                </c:pt>
                <c:pt idx="9">
                  <c:v>14. Adquisición, desarrollo y mantenimiento de los sistemas de información</c:v>
                </c:pt>
                <c:pt idx="10">
                  <c:v>15. Relación con proveedores</c:v>
                </c:pt>
                <c:pt idx="11">
                  <c:v>16. Gestión de incidentes de seguridad de la información</c:v>
                </c:pt>
                <c:pt idx="12">
                  <c:v>17. Aspectos de seguridad de la información para la gestión de la continuidad de negocio</c:v>
                </c:pt>
                <c:pt idx="13">
                  <c:v>18. Cumplimiento</c:v>
                </c:pt>
              </c:strCache>
            </c:strRef>
          </c:cat>
          <c:val>
            <c:numRef>
              <c:f>Hoja7!$J$4:$J$17</c:f>
              <c:numCache>
                <c:formatCode>General</c:formatCode>
                <c:ptCount val="14"/>
                <c:pt idx="0">
                  <c:v>3</c:v>
                </c:pt>
                <c:pt idx="1">
                  <c:v>3</c:v>
                </c:pt>
                <c:pt idx="2">
                  <c:v>3</c:v>
                </c:pt>
                <c:pt idx="3">
                  <c:v>3</c:v>
                </c:pt>
                <c:pt idx="4">
                  <c:v>3</c:v>
                </c:pt>
                <c:pt idx="5">
                  <c:v>3</c:v>
                </c:pt>
                <c:pt idx="6">
                  <c:v>3</c:v>
                </c:pt>
                <c:pt idx="7">
                  <c:v>3</c:v>
                </c:pt>
                <c:pt idx="8">
                  <c:v>3</c:v>
                </c:pt>
                <c:pt idx="9">
                  <c:v>3</c:v>
                </c:pt>
                <c:pt idx="10">
                  <c:v>3</c:v>
                </c:pt>
                <c:pt idx="11">
                  <c:v>3</c:v>
                </c:pt>
                <c:pt idx="12">
                  <c:v>3</c:v>
                </c:pt>
                <c:pt idx="13">
                  <c:v>3</c:v>
                </c:pt>
              </c:numCache>
            </c:numRef>
          </c:val>
          <c:extLst>
            <c:ext xmlns:c16="http://schemas.microsoft.com/office/drawing/2014/chart" uri="{C3380CC4-5D6E-409C-BE32-E72D297353CC}">
              <c16:uniqueId val="{00000002-31C9-4053-BC32-0EE3A5C32D01}"/>
            </c:ext>
          </c:extLst>
        </c:ser>
        <c:dLbls>
          <c:showLegendKey val="0"/>
          <c:showVal val="0"/>
          <c:showCatName val="0"/>
          <c:showSerName val="0"/>
          <c:showPercent val="0"/>
          <c:showBubbleSize val="0"/>
        </c:dLbls>
        <c:axId val="496835856"/>
        <c:axId val="496833936"/>
      </c:radarChart>
      <c:catAx>
        <c:axId val="496835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96833936"/>
        <c:crosses val="autoZero"/>
        <c:auto val="1"/>
        <c:lblAlgn val="ctr"/>
        <c:lblOffset val="100"/>
        <c:noMultiLvlLbl val="0"/>
      </c:catAx>
      <c:valAx>
        <c:axId val="4968339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9683585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a:t>Requerimientos </a:t>
            </a:r>
            <a:r>
              <a:rPr lang="es-EC" sz="1400" b="0" i="0" u="none" strike="noStrike" baseline="0">
                <a:effectLst/>
              </a:rPr>
              <a:t>ISO/IEC 27001:2013</a:t>
            </a:r>
            <a:r>
              <a:rPr lang="es-ES" baseline="0"/>
              <a:t> </a:t>
            </a:r>
            <a:endParaRPr lang="es-E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radarChart>
        <c:radarStyle val="marker"/>
        <c:varyColors val="0"/>
        <c:ser>
          <c:idx val="0"/>
          <c:order val="0"/>
          <c:tx>
            <c:strRef>
              <c:f>Hoja8!$D$2</c:f>
              <c:strCache>
                <c:ptCount val="1"/>
                <c:pt idx="0">
                  <c:v>% de efectividad inicial</c:v>
                </c:pt>
              </c:strCache>
            </c:strRef>
          </c:tx>
          <c:spPr>
            <a:ln w="28575" cap="rnd">
              <a:solidFill>
                <a:schemeClr val="accent1"/>
              </a:solidFill>
              <a:round/>
            </a:ln>
            <a:effectLst/>
          </c:spPr>
          <c:marker>
            <c:symbol val="none"/>
          </c:marker>
          <c:cat>
            <c:strRef>
              <c:f>Hoja8!$C$3:$C$9</c:f>
              <c:strCache>
                <c:ptCount val="7"/>
                <c:pt idx="0">
                  <c:v>4. Contexto de la organización</c:v>
                </c:pt>
                <c:pt idx="1">
                  <c:v>5. Liderazgo</c:v>
                </c:pt>
                <c:pt idx="2">
                  <c:v>6. Planificación</c:v>
                </c:pt>
                <c:pt idx="3">
                  <c:v>7. Soporte</c:v>
                </c:pt>
                <c:pt idx="4">
                  <c:v>8. Operación</c:v>
                </c:pt>
                <c:pt idx="5">
                  <c:v>9. Evaluación del desempeño</c:v>
                </c:pt>
                <c:pt idx="6">
                  <c:v>10. Mejora</c:v>
                </c:pt>
              </c:strCache>
            </c:strRef>
          </c:cat>
          <c:val>
            <c:numRef>
              <c:f>Hoja8!$D$3:$D$9</c:f>
              <c:numCache>
                <c:formatCode>General</c:formatCode>
                <c:ptCount val="7"/>
                <c:pt idx="0">
                  <c:v>5</c:v>
                </c:pt>
                <c:pt idx="1">
                  <c:v>6.7</c:v>
                </c:pt>
                <c:pt idx="2">
                  <c:v>5</c:v>
                </c:pt>
                <c:pt idx="3">
                  <c:v>5</c:v>
                </c:pt>
                <c:pt idx="4">
                  <c:v>0</c:v>
                </c:pt>
                <c:pt idx="5">
                  <c:v>3.3</c:v>
                </c:pt>
                <c:pt idx="6">
                  <c:v>5</c:v>
                </c:pt>
              </c:numCache>
            </c:numRef>
          </c:val>
          <c:extLst>
            <c:ext xmlns:c16="http://schemas.microsoft.com/office/drawing/2014/chart" uri="{C3380CC4-5D6E-409C-BE32-E72D297353CC}">
              <c16:uniqueId val="{00000000-98A6-4EE3-AE4A-12A5D87F6F0F}"/>
            </c:ext>
          </c:extLst>
        </c:ser>
        <c:ser>
          <c:idx val="1"/>
          <c:order val="1"/>
          <c:tx>
            <c:strRef>
              <c:f>Hoja8!$E$2</c:f>
              <c:strCache>
                <c:ptCount val="1"/>
                <c:pt idx="0">
                  <c:v>% de efectividad final</c:v>
                </c:pt>
              </c:strCache>
            </c:strRef>
          </c:tx>
          <c:spPr>
            <a:ln w="28575" cap="rnd">
              <a:solidFill>
                <a:schemeClr val="accent2"/>
              </a:solidFill>
              <a:round/>
            </a:ln>
            <a:effectLst/>
          </c:spPr>
          <c:marker>
            <c:symbol val="none"/>
          </c:marker>
          <c:cat>
            <c:strRef>
              <c:f>Hoja8!$C$3:$C$9</c:f>
              <c:strCache>
                <c:ptCount val="7"/>
                <c:pt idx="0">
                  <c:v>4. Contexto de la organización</c:v>
                </c:pt>
                <c:pt idx="1">
                  <c:v>5. Liderazgo</c:v>
                </c:pt>
                <c:pt idx="2">
                  <c:v>6. Planificación</c:v>
                </c:pt>
                <c:pt idx="3">
                  <c:v>7. Soporte</c:v>
                </c:pt>
                <c:pt idx="4">
                  <c:v>8. Operación</c:v>
                </c:pt>
                <c:pt idx="5">
                  <c:v>9. Evaluación del desempeño</c:v>
                </c:pt>
                <c:pt idx="6">
                  <c:v>10. Mejora</c:v>
                </c:pt>
              </c:strCache>
            </c:strRef>
          </c:cat>
          <c:val>
            <c:numRef>
              <c:f>Hoja8!$E$3:$E$9</c:f>
              <c:numCache>
                <c:formatCode>General</c:formatCode>
                <c:ptCount val="7"/>
                <c:pt idx="0">
                  <c:v>96.2</c:v>
                </c:pt>
                <c:pt idx="1">
                  <c:v>98.3</c:v>
                </c:pt>
                <c:pt idx="2">
                  <c:v>95</c:v>
                </c:pt>
                <c:pt idx="3">
                  <c:v>92.5</c:v>
                </c:pt>
                <c:pt idx="4">
                  <c:v>93.3</c:v>
                </c:pt>
                <c:pt idx="5">
                  <c:v>98.3</c:v>
                </c:pt>
                <c:pt idx="6">
                  <c:v>92.5</c:v>
                </c:pt>
              </c:numCache>
            </c:numRef>
          </c:val>
          <c:extLst>
            <c:ext xmlns:c16="http://schemas.microsoft.com/office/drawing/2014/chart" uri="{C3380CC4-5D6E-409C-BE32-E72D297353CC}">
              <c16:uniqueId val="{00000001-98A6-4EE3-AE4A-12A5D87F6F0F}"/>
            </c:ext>
          </c:extLst>
        </c:ser>
        <c:ser>
          <c:idx val="2"/>
          <c:order val="2"/>
          <c:tx>
            <c:strRef>
              <c:f>Hoja8!$F$2</c:f>
              <c:strCache>
                <c:ptCount val="1"/>
                <c:pt idx="0">
                  <c:v>Deseado </c:v>
                </c:pt>
              </c:strCache>
            </c:strRef>
          </c:tx>
          <c:spPr>
            <a:ln w="28575" cap="rnd">
              <a:solidFill>
                <a:schemeClr val="accent3"/>
              </a:solidFill>
              <a:round/>
            </a:ln>
            <a:effectLst/>
          </c:spPr>
          <c:marker>
            <c:symbol val="none"/>
          </c:marker>
          <c:cat>
            <c:strRef>
              <c:f>Hoja8!$C$3:$C$9</c:f>
              <c:strCache>
                <c:ptCount val="7"/>
                <c:pt idx="0">
                  <c:v>4. Contexto de la organización</c:v>
                </c:pt>
                <c:pt idx="1">
                  <c:v>5. Liderazgo</c:v>
                </c:pt>
                <c:pt idx="2">
                  <c:v>6. Planificación</c:v>
                </c:pt>
                <c:pt idx="3">
                  <c:v>7. Soporte</c:v>
                </c:pt>
                <c:pt idx="4">
                  <c:v>8. Operación</c:v>
                </c:pt>
                <c:pt idx="5">
                  <c:v>9. Evaluación del desempeño</c:v>
                </c:pt>
                <c:pt idx="6">
                  <c:v>10. Mejora</c:v>
                </c:pt>
              </c:strCache>
            </c:strRef>
          </c:cat>
          <c:val>
            <c:numRef>
              <c:f>Hoja8!$F$3:$F$9</c:f>
              <c:numCache>
                <c:formatCode>General</c:formatCode>
                <c:ptCount val="7"/>
                <c:pt idx="0">
                  <c:v>95</c:v>
                </c:pt>
                <c:pt idx="1">
                  <c:v>95</c:v>
                </c:pt>
                <c:pt idx="2">
                  <c:v>95</c:v>
                </c:pt>
                <c:pt idx="3">
                  <c:v>95</c:v>
                </c:pt>
                <c:pt idx="4">
                  <c:v>95</c:v>
                </c:pt>
                <c:pt idx="5">
                  <c:v>95</c:v>
                </c:pt>
                <c:pt idx="6">
                  <c:v>95</c:v>
                </c:pt>
              </c:numCache>
            </c:numRef>
          </c:val>
          <c:extLst>
            <c:ext xmlns:c16="http://schemas.microsoft.com/office/drawing/2014/chart" uri="{C3380CC4-5D6E-409C-BE32-E72D297353CC}">
              <c16:uniqueId val="{00000002-98A6-4EE3-AE4A-12A5D87F6F0F}"/>
            </c:ext>
          </c:extLst>
        </c:ser>
        <c:dLbls>
          <c:showLegendKey val="0"/>
          <c:showVal val="0"/>
          <c:showCatName val="0"/>
          <c:showSerName val="0"/>
          <c:showPercent val="0"/>
          <c:showBubbleSize val="0"/>
        </c:dLbls>
        <c:axId val="498903120"/>
        <c:axId val="501603664"/>
      </c:radarChart>
      <c:catAx>
        <c:axId val="498903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501603664"/>
        <c:crosses val="autoZero"/>
        <c:auto val="1"/>
        <c:lblAlgn val="ctr"/>
        <c:lblOffset val="100"/>
        <c:noMultiLvlLbl val="0"/>
      </c:catAx>
      <c:valAx>
        <c:axId val="501603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989031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sz="1400" b="0" i="0" u="none" strike="noStrike" baseline="0">
                <a:effectLst/>
              </a:rPr>
              <a:t> </a:t>
            </a:r>
            <a:r>
              <a:rPr lang="es-EC" sz="1400" b="0" i="0" u="none" strike="noStrike" baseline="0">
                <a:effectLst/>
              </a:rPr>
              <a:t>Dominios ISO/IEC 27002:2013</a:t>
            </a:r>
            <a:endParaRPr lang="es-E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radarChart>
        <c:radarStyle val="marker"/>
        <c:varyColors val="0"/>
        <c:ser>
          <c:idx val="0"/>
          <c:order val="0"/>
          <c:tx>
            <c:strRef>
              <c:f>Hoja10!$E$3:$E$4</c:f>
              <c:strCache>
                <c:ptCount val="2"/>
                <c:pt idx="0">
                  <c:v>Resultados iniciales</c:v>
                </c:pt>
                <c:pt idx="1">
                  <c:v>% de Efectividad </c:v>
                </c:pt>
              </c:strCache>
            </c:strRef>
          </c:tx>
          <c:spPr>
            <a:ln w="28575" cap="rnd">
              <a:solidFill>
                <a:schemeClr val="accent1"/>
              </a:solidFill>
              <a:round/>
            </a:ln>
            <a:effectLst/>
          </c:spPr>
          <c:marker>
            <c:symbol val="none"/>
          </c:marker>
          <c:cat>
            <c:strRef>
              <c:f>Hoja10!$D$5:$D$18</c:f>
              <c:strCache>
                <c:ptCount val="14"/>
                <c:pt idx="0">
                  <c:v>5. Políticas de seguridad de la información</c:v>
                </c:pt>
                <c:pt idx="1">
                  <c:v>6. Organización de la seguridad de la información</c:v>
                </c:pt>
                <c:pt idx="2">
                  <c:v>7. Seguridad relativa a los recursos humanos</c:v>
                </c:pt>
                <c:pt idx="3">
                  <c:v>8. Gestión de activos</c:v>
                </c:pt>
                <c:pt idx="4">
                  <c:v>9. Control de acceso</c:v>
                </c:pt>
                <c:pt idx="5">
                  <c:v>10. Criptografía</c:v>
                </c:pt>
                <c:pt idx="6">
                  <c:v>11. Seguridad física y del entorno</c:v>
                </c:pt>
                <c:pt idx="7">
                  <c:v>12. Seguridad de las operaciones</c:v>
                </c:pt>
                <c:pt idx="8">
                  <c:v>13. Seguridad de las comunicaciones</c:v>
                </c:pt>
                <c:pt idx="9">
                  <c:v>14. Adquisición, desarrollo y mantenimiento de los sistemas de información</c:v>
                </c:pt>
                <c:pt idx="10">
                  <c:v>15. Relación con proveedores</c:v>
                </c:pt>
                <c:pt idx="11">
                  <c:v>16. Gestión de incidentes de seguridad de la información</c:v>
                </c:pt>
                <c:pt idx="12">
                  <c:v>17. Aspectos de seguridad de la información para la gestión de la continuidad de negocio</c:v>
                </c:pt>
                <c:pt idx="13">
                  <c:v>18. Cumplimiento</c:v>
                </c:pt>
              </c:strCache>
            </c:strRef>
          </c:cat>
          <c:val>
            <c:numRef>
              <c:f>Hoja10!$E$5:$E$18</c:f>
              <c:numCache>
                <c:formatCode>0</c:formatCode>
                <c:ptCount val="14"/>
                <c:pt idx="0">
                  <c:v>0</c:v>
                </c:pt>
                <c:pt idx="1">
                  <c:v>13.5</c:v>
                </c:pt>
                <c:pt idx="2">
                  <c:v>16.7</c:v>
                </c:pt>
                <c:pt idx="3">
                  <c:v>20</c:v>
                </c:pt>
                <c:pt idx="4">
                  <c:v>30.3</c:v>
                </c:pt>
                <c:pt idx="5">
                  <c:v>10</c:v>
                </c:pt>
                <c:pt idx="6">
                  <c:v>45.5</c:v>
                </c:pt>
                <c:pt idx="7">
                  <c:v>35.299999999999997</c:v>
                </c:pt>
                <c:pt idx="8">
                  <c:v>39.1</c:v>
                </c:pt>
                <c:pt idx="9">
                  <c:v>35.5</c:v>
                </c:pt>
                <c:pt idx="10">
                  <c:v>45</c:v>
                </c:pt>
                <c:pt idx="11">
                  <c:v>11.4</c:v>
                </c:pt>
                <c:pt idx="12">
                  <c:v>20</c:v>
                </c:pt>
                <c:pt idx="13">
                  <c:v>9</c:v>
                </c:pt>
              </c:numCache>
            </c:numRef>
          </c:val>
          <c:extLst>
            <c:ext xmlns:c16="http://schemas.microsoft.com/office/drawing/2014/chart" uri="{C3380CC4-5D6E-409C-BE32-E72D297353CC}">
              <c16:uniqueId val="{00000000-6A8A-4CAE-B7CC-2525760B2F2D}"/>
            </c:ext>
          </c:extLst>
        </c:ser>
        <c:ser>
          <c:idx val="1"/>
          <c:order val="1"/>
          <c:tx>
            <c:strRef>
              <c:f>Hoja10!$F$3:$F$4</c:f>
              <c:strCache>
                <c:ptCount val="2"/>
                <c:pt idx="0">
                  <c:v>Resultados finales</c:v>
                </c:pt>
                <c:pt idx="1">
                  <c:v>% de Efectividad </c:v>
                </c:pt>
              </c:strCache>
            </c:strRef>
          </c:tx>
          <c:spPr>
            <a:ln w="28575" cap="rnd">
              <a:solidFill>
                <a:schemeClr val="accent2"/>
              </a:solidFill>
              <a:round/>
            </a:ln>
            <a:effectLst/>
          </c:spPr>
          <c:marker>
            <c:symbol val="none"/>
          </c:marker>
          <c:cat>
            <c:strRef>
              <c:f>Hoja10!$D$5:$D$18</c:f>
              <c:strCache>
                <c:ptCount val="14"/>
                <c:pt idx="0">
                  <c:v>5. Políticas de seguridad de la información</c:v>
                </c:pt>
                <c:pt idx="1">
                  <c:v>6. Organización de la seguridad de la información</c:v>
                </c:pt>
                <c:pt idx="2">
                  <c:v>7. Seguridad relativa a los recursos humanos</c:v>
                </c:pt>
                <c:pt idx="3">
                  <c:v>8. Gestión de activos</c:v>
                </c:pt>
                <c:pt idx="4">
                  <c:v>9. Control de acceso</c:v>
                </c:pt>
                <c:pt idx="5">
                  <c:v>10. Criptografía</c:v>
                </c:pt>
                <c:pt idx="6">
                  <c:v>11. Seguridad física y del entorno</c:v>
                </c:pt>
                <c:pt idx="7">
                  <c:v>12. Seguridad de las operaciones</c:v>
                </c:pt>
                <c:pt idx="8">
                  <c:v>13. Seguridad de las comunicaciones</c:v>
                </c:pt>
                <c:pt idx="9">
                  <c:v>14. Adquisición, desarrollo y mantenimiento de los sistemas de información</c:v>
                </c:pt>
                <c:pt idx="10">
                  <c:v>15. Relación con proveedores</c:v>
                </c:pt>
                <c:pt idx="11">
                  <c:v>16. Gestión de incidentes de seguridad de la información</c:v>
                </c:pt>
                <c:pt idx="12">
                  <c:v>17. Aspectos de seguridad de la información para la gestión de la continuidad de negocio</c:v>
                </c:pt>
                <c:pt idx="13">
                  <c:v>18. Cumplimiento</c:v>
                </c:pt>
              </c:strCache>
            </c:strRef>
          </c:cat>
          <c:val>
            <c:numRef>
              <c:f>Hoja10!$F$5:$F$18</c:f>
              <c:numCache>
                <c:formatCode>0</c:formatCode>
                <c:ptCount val="14"/>
                <c:pt idx="0">
                  <c:v>100</c:v>
                </c:pt>
                <c:pt idx="1">
                  <c:v>91.2</c:v>
                </c:pt>
                <c:pt idx="2">
                  <c:v>97.2</c:v>
                </c:pt>
                <c:pt idx="3">
                  <c:v>90.5</c:v>
                </c:pt>
                <c:pt idx="4">
                  <c:v>90</c:v>
                </c:pt>
                <c:pt idx="5">
                  <c:v>90</c:v>
                </c:pt>
                <c:pt idx="6">
                  <c:v>90.5</c:v>
                </c:pt>
                <c:pt idx="7">
                  <c:v>87.14</c:v>
                </c:pt>
                <c:pt idx="8">
                  <c:v>90</c:v>
                </c:pt>
                <c:pt idx="9">
                  <c:v>85.5</c:v>
                </c:pt>
                <c:pt idx="10">
                  <c:v>90</c:v>
                </c:pt>
                <c:pt idx="11">
                  <c:v>92.1</c:v>
                </c:pt>
                <c:pt idx="12">
                  <c:v>80</c:v>
                </c:pt>
                <c:pt idx="13">
                  <c:v>90.5</c:v>
                </c:pt>
              </c:numCache>
            </c:numRef>
          </c:val>
          <c:extLst>
            <c:ext xmlns:c16="http://schemas.microsoft.com/office/drawing/2014/chart" uri="{C3380CC4-5D6E-409C-BE32-E72D297353CC}">
              <c16:uniqueId val="{00000001-6A8A-4CAE-B7CC-2525760B2F2D}"/>
            </c:ext>
          </c:extLst>
        </c:ser>
        <c:ser>
          <c:idx val="2"/>
          <c:order val="2"/>
          <c:tx>
            <c:strRef>
              <c:f>Hoja10!$G$3:$G$4</c:f>
              <c:strCache>
                <c:ptCount val="2"/>
                <c:pt idx="0">
                  <c:v>Resultados deseados</c:v>
                </c:pt>
                <c:pt idx="1">
                  <c:v>% de Efectividad </c:v>
                </c:pt>
              </c:strCache>
            </c:strRef>
          </c:tx>
          <c:spPr>
            <a:ln w="28575" cap="rnd">
              <a:solidFill>
                <a:schemeClr val="accent3"/>
              </a:solidFill>
              <a:round/>
            </a:ln>
            <a:effectLst/>
          </c:spPr>
          <c:marker>
            <c:symbol val="none"/>
          </c:marker>
          <c:cat>
            <c:strRef>
              <c:f>Hoja10!$D$5:$D$18</c:f>
              <c:strCache>
                <c:ptCount val="14"/>
                <c:pt idx="0">
                  <c:v>5. Políticas de seguridad de la información</c:v>
                </c:pt>
                <c:pt idx="1">
                  <c:v>6. Organización de la seguridad de la información</c:v>
                </c:pt>
                <c:pt idx="2">
                  <c:v>7. Seguridad relativa a los recursos humanos</c:v>
                </c:pt>
                <c:pt idx="3">
                  <c:v>8. Gestión de activos</c:v>
                </c:pt>
                <c:pt idx="4">
                  <c:v>9. Control de acceso</c:v>
                </c:pt>
                <c:pt idx="5">
                  <c:v>10. Criptografía</c:v>
                </c:pt>
                <c:pt idx="6">
                  <c:v>11. Seguridad física y del entorno</c:v>
                </c:pt>
                <c:pt idx="7">
                  <c:v>12. Seguridad de las operaciones</c:v>
                </c:pt>
                <c:pt idx="8">
                  <c:v>13. Seguridad de las comunicaciones</c:v>
                </c:pt>
                <c:pt idx="9">
                  <c:v>14. Adquisición, desarrollo y mantenimiento de los sistemas de información</c:v>
                </c:pt>
                <c:pt idx="10">
                  <c:v>15. Relación con proveedores</c:v>
                </c:pt>
                <c:pt idx="11">
                  <c:v>16. Gestión de incidentes de seguridad de la información</c:v>
                </c:pt>
                <c:pt idx="12">
                  <c:v>17. Aspectos de seguridad de la información para la gestión de la continuidad de negocio</c:v>
                </c:pt>
                <c:pt idx="13">
                  <c:v>18. Cumplimiento</c:v>
                </c:pt>
              </c:strCache>
            </c:strRef>
          </c:cat>
          <c:val>
            <c:numRef>
              <c:f>Hoja10!$G$5:$G$18</c:f>
              <c:numCache>
                <c:formatCode>0</c:formatCode>
                <c:ptCount val="14"/>
                <c:pt idx="0">
                  <c:v>95</c:v>
                </c:pt>
                <c:pt idx="1">
                  <c:v>95</c:v>
                </c:pt>
                <c:pt idx="2">
                  <c:v>95</c:v>
                </c:pt>
                <c:pt idx="3">
                  <c:v>95</c:v>
                </c:pt>
                <c:pt idx="4">
                  <c:v>95</c:v>
                </c:pt>
                <c:pt idx="5">
                  <c:v>95</c:v>
                </c:pt>
                <c:pt idx="6">
                  <c:v>95</c:v>
                </c:pt>
                <c:pt idx="7">
                  <c:v>95</c:v>
                </c:pt>
                <c:pt idx="8">
                  <c:v>95</c:v>
                </c:pt>
                <c:pt idx="9">
                  <c:v>95</c:v>
                </c:pt>
                <c:pt idx="10">
                  <c:v>95</c:v>
                </c:pt>
                <c:pt idx="11">
                  <c:v>95</c:v>
                </c:pt>
                <c:pt idx="12">
                  <c:v>95</c:v>
                </c:pt>
                <c:pt idx="13">
                  <c:v>95</c:v>
                </c:pt>
              </c:numCache>
            </c:numRef>
          </c:val>
          <c:extLst>
            <c:ext xmlns:c16="http://schemas.microsoft.com/office/drawing/2014/chart" uri="{C3380CC4-5D6E-409C-BE32-E72D297353CC}">
              <c16:uniqueId val="{00000002-6A8A-4CAE-B7CC-2525760B2F2D}"/>
            </c:ext>
          </c:extLst>
        </c:ser>
        <c:dLbls>
          <c:showLegendKey val="0"/>
          <c:showVal val="0"/>
          <c:showCatName val="0"/>
          <c:showSerName val="0"/>
          <c:showPercent val="0"/>
          <c:showBubbleSize val="0"/>
        </c:dLbls>
        <c:axId val="497277712"/>
        <c:axId val="497275792"/>
      </c:radarChart>
      <c:catAx>
        <c:axId val="497277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97275792"/>
        <c:crosses val="autoZero"/>
        <c:auto val="1"/>
        <c:lblAlgn val="ctr"/>
        <c:lblOffset val="100"/>
        <c:noMultiLvlLbl val="0"/>
      </c:catAx>
      <c:valAx>
        <c:axId val="4972757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9727771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es-ES"/>
              <a:t>Madurez CMM de los controles ISO</a:t>
            </a:r>
          </a:p>
          <a:p>
            <a:pPr>
              <a:defRPr/>
            </a:pPr>
            <a:endParaRPr lang="es-ES"/>
          </a:p>
        </c:rich>
      </c:tx>
      <c:layout>
        <c:manualLayout>
          <c:xMode val="edge"/>
          <c:yMode val="edge"/>
          <c:x val="0.26719935387158927"/>
          <c:y val="0"/>
        </c:manualLayout>
      </c:layout>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es-ES"/>
        </a:p>
      </c:txPr>
    </c:title>
    <c:autoTitleDeleted val="0"/>
    <c:view3D>
      <c:rotX val="30"/>
      <c:rotY val="0"/>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a:gsLst>
                  <a:gs pos="100000">
                    <a:schemeClr val="accent6">
                      <a:lumMod val="60000"/>
                      <a:lumOff val="40000"/>
                    </a:schemeClr>
                  </a:gs>
                  <a:gs pos="0">
                    <a:schemeClr val="accent6"/>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1-DC04-4AC0-BC1B-DA7558268B0F}"/>
              </c:ext>
            </c:extLst>
          </c:dPt>
          <c:dPt>
            <c:idx val="1"/>
            <c:bubble3D val="0"/>
            <c:spPr>
              <a:gradFill>
                <a:gsLst>
                  <a:gs pos="100000">
                    <a:schemeClr val="accent5">
                      <a:lumMod val="60000"/>
                      <a:lumOff val="40000"/>
                    </a:schemeClr>
                  </a:gs>
                  <a:gs pos="0">
                    <a:schemeClr val="accent5"/>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3-DC04-4AC0-BC1B-DA7558268B0F}"/>
              </c:ext>
            </c:extLst>
          </c:dPt>
          <c:dPt>
            <c:idx val="2"/>
            <c:bubble3D val="0"/>
            <c:spPr>
              <a:gradFill>
                <a:gsLst>
                  <a:gs pos="100000">
                    <a:schemeClr val="accent4">
                      <a:lumMod val="60000"/>
                      <a:lumOff val="40000"/>
                    </a:schemeClr>
                  </a:gs>
                  <a:gs pos="0">
                    <a:schemeClr val="accent4"/>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5-DC04-4AC0-BC1B-DA7558268B0F}"/>
              </c:ext>
            </c:extLst>
          </c:dPt>
          <c:dPt>
            <c:idx val="3"/>
            <c:bubble3D val="0"/>
            <c:spPr>
              <a:gradFill>
                <a:gsLst>
                  <a:gs pos="100000">
                    <a:schemeClr val="accent6">
                      <a:lumMod val="60000"/>
                      <a:lumMod val="60000"/>
                      <a:lumOff val="40000"/>
                    </a:schemeClr>
                  </a:gs>
                  <a:gs pos="0">
                    <a:schemeClr val="accent6">
                      <a:lumMod val="60000"/>
                    </a:schemeClr>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7-DC04-4AC0-BC1B-DA7558268B0F}"/>
              </c:ext>
            </c:extLst>
          </c:dPt>
          <c:dPt>
            <c:idx val="4"/>
            <c:bubble3D val="0"/>
            <c:spPr>
              <a:gradFill>
                <a:gsLst>
                  <a:gs pos="100000">
                    <a:schemeClr val="accent5">
                      <a:lumMod val="60000"/>
                      <a:lumMod val="60000"/>
                      <a:lumOff val="40000"/>
                    </a:schemeClr>
                  </a:gs>
                  <a:gs pos="0">
                    <a:schemeClr val="accent5">
                      <a:lumMod val="60000"/>
                    </a:schemeClr>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9-DC04-4AC0-BC1B-DA7558268B0F}"/>
              </c:ext>
            </c:extLst>
          </c:dPt>
          <c:dPt>
            <c:idx val="5"/>
            <c:bubble3D val="0"/>
            <c:spPr>
              <a:gradFill>
                <a:gsLst>
                  <a:gs pos="100000">
                    <a:schemeClr val="accent4">
                      <a:lumMod val="60000"/>
                      <a:lumMod val="60000"/>
                      <a:lumOff val="40000"/>
                    </a:schemeClr>
                  </a:gs>
                  <a:gs pos="0">
                    <a:schemeClr val="accent4">
                      <a:lumMod val="60000"/>
                    </a:schemeClr>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B-DC04-4AC0-BC1B-DA7558268B0F}"/>
              </c:ext>
            </c:extLst>
          </c:dPt>
          <c:dLbls>
            <c:dLbl>
              <c:idx val="0"/>
              <c:layout>
                <c:manualLayout>
                  <c:x val="-2.3455934610025694E-3"/>
                  <c:y val="-0.1019647424501359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C04-4AC0-BC1B-DA7558268B0F}"/>
                </c:ext>
              </c:extLst>
            </c:dLbl>
            <c:dLbl>
              <c:idx val="1"/>
              <c:layout>
                <c:manualLayout>
                  <c:x val="0.16653713573118242"/>
                  <c:y val="-2.913278355718168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C04-4AC0-BC1B-DA7558268B0F}"/>
                </c:ext>
              </c:extLst>
            </c:dLbl>
            <c:dLbl>
              <c:idx val="2"/>
              <c:layout>
                <c:manualLayout>
                  <c:x val="0.22517697225624675"/>
                  <c:y val="7.283195889295422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C04-4AC0-BC1B-DA7558268B0F}"/>
                </c:ext>
              </c:extLst>
            </c:dLbl>
            <c:dLbl>
              <c:idx val="3"/>
              <c:layout>
                <c:manualLayout>
                  <c:x val="0.28562994021512955"/>
                  <c:y val="-6.145053256321784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C04-4AC0-BC1B-DA7558268B0F}"/>
                </c:ext>
              </c:extLst>
            </c:dLbl>
            <c:dLbl>
              <c:idx val="4"/>
              <c:layout>
                <c:manualLayout>
                  <c:x val="-9.3823738440103211E-3"/>
                  <c:y val="4.3699175335772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C04-4AC0-BC1B-DA7558268B0F}"/>
                </c:ext>
              </c:extLst>
            </c:dLbl>
            <c:dLbl>
              <c:idx val="5"/>
              <c:layout>
                <c:manualLayout>
                  <c:x val="-5.3948649603059097E-2"/>
                  <c:y val="-2.184958766788626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DC04-4AC0-BC1B-DA7558268B0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s-ES"/>
              </a:p>
            </c:txPr>
            <c:dLblPos val="out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Hoja11!$G$53:$G$58</c:f>
              <c:strCache>
                <c:ptCount val="6"/>
                <c:pt idx="0">
                  <c:v>L0 - Inexistente</c:v>
                </c:pt>
                <c:pt idx="1">
                  <c:v>L1 - Inicial / Ad-hoc</c:v>
                </c:pt>
                <c:pt idx="2">
                  <c:v>L2 - Reproducible </c:v>
                </c:pt>
                <c:pt idx="3">
                  <c:v>L3 - Definido</c:v>
                </c:pt>
                <c:pt idx="4">
                  <c:v>L4 - Gestionado</c:v>
                </c:pt>
                <c:pt idx="5">
                  <c:v>L5 - Optimizado</c:v>
                </c:pt>
              </c:strCache>
            </c:strRef>
          </c:cat>
          <c:val>
            <c:numRef>
              <c:f>Hoja11!$H$53:$H$58</c:f>
              <c:numCache>
                <c:formatCode>General</c:formatCode>
                <c:ptCount val="6"/>
                <c:pt idx="0">
                  <c:v>0</c:v>
                </c:pt>
                <c:pt idx="1">
                  <c:v>0</c:v>
                </c:pt>
                <c:pt idx="2">
                  <c:v>4</c:v>
                </c:pt>
                <c:pt idx="3">
                  <c:v>95</c:v>
                </c:pt>
                <c:pt idx="4">
                  <c:v>10</c:v>
                </c:pt>
                <c:pt idx="5">
                  <c:v>5</c:v>
                </c:pt>
              </c:numCache>
            </c:numRef>
          </c:val>
          <c:extLst>
            <c:ext xmlns:c16="http://schemas.microsoft.com/office/drawing/2014/chart" uri="{C3380CC4-5D6E-409C-BE32-E72D297353CC}">
              <c16:uniqueId val="{0000000C-DC04-4AC0-BC1B-DA7558268B0F}"/>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s-E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419"/>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72147D-5C95-4FF2-90AA-91C324794AA0}" type="datetimeFigureOut">
              <a:rPr lang="es-419" smtClean="0"/>
              <a:t>28/12/2020</a:t>
            </a:fld>
            <a:endParaRPr lang="es-419"/>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419"/>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419"/>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D4202-013E-4D9D-8A79-A0E3DB0D5E7E}" type="slidenum">
              <a:rPr lang="es-419" smtClean="0"/>
              <a:t>‹Nº›</a:t>
            </a:fld>
            <a:endParaRPr lang="es-419"/>
          </a:p>
        </p:txBody>
      </p:sp>
    </p:spTree>
    <p:extLst>
      <p:ext uri="{BB962C8B-B14F-4D97-AF65-F5344CB8AC3E}">
        <p14:creationId xmlns:p14="http://schemas.microsoft.com/office/powerpoint/2010/main" val="2848252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419" dirty="0"/>
              <a:t>Un enfoque basado en modelos para la integración de nodos de hardware en la IoT</a:t>
            </a:r>
            <a:endParaRPr lang="es-EC" dirty="0"/>
          </a:p>
        </p:txBody>
      </p:sp>
      <p:sp>
        <p:nvSpPr>
          <p:cNvPr id="4" name="Marcador de número de diapositiva 3"/>
          <p:cNvSpPr>
            <a:spLocks noGrp="1"/>
          </p:cNvSpPr>
          <p:nvPr>
            <p:ph type="sldNum" sz="quarter" idx="10"/>
          </p:nvPr>
        </p:nvSpPr>
        <p:spPr/>
        <p:txBody>
          <a:bodyPr/>
          <a:lstStyle/>
          <a:p>
            <a:fld id="{F12823D3-2BB3-4EC4-BF4F-7143021D6699}" type="slidenum">
              <a:rPr lang="es-ES" smtClean="0"/>
              <a:t>1</a:t>
            </a:fld>
            <a:endParaRPr lang="es-ES"/>
          </a:p>
        </p:txBody>
      </p:sp>
    </p:spTree>
    <p:extLst>
      <p:ext uri="{BB962C8B-B14F-4D97-AF65-F5344CB8AC3E}">
        <p14:creationId xmlns:p14="http://schemas.microsoft.com/office/powerpoint/2010/main" val="2104242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D7D4202-013E-4D9D-8A79-A0E3DB0D5E7E}" type="slidenum">
              <a:rPr lang="es-419" smtClean="0"/>
              <a:t>5</a:t>
            </a:fld>
            <a:endParaRPr lang="es-419"/>
          </a:p>
        </p:txBody>
      </p:sp>
    </p:spTree>
    <p:extLst>
      <p:ext uri="{BB962C8B-B14F-4D97-AF65-F5344CB8AC3E}">
        <p14:creationId xmlns:p14="http://schemas.microsoft.com/office/powerpoint/2010/main" val="3262494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r>
              <a:rPr lang="es-ES"/>
              <a:t>MAYERLY SÁENZ CASALLAS</a:t>
            </a:r>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6EC9E3E-F9FB-4CAE-ADB0-6C6947CEBDED}" type="slidenum">
              <a:rPr lang="es-ES" smtClean="0"/>
              <a:t>‹Nº›</a:t>
            </a:fld>
            <a:endParaRPr lang="es-ES"/>
          </a:p>
        </p:txBody>
      </p:sp>
    </p:spTree>
    <p:extLst>
      <p:ext uri="{BB962C8B-B14F-4D97-AF65-F5344CB8AC3E}">
        <p14:creationId xmlns:p14="http://schemas.microsoft.com/office/powerpoint/2010/main" val="42074129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s-ES"/>
              <a:t>MAYERLY SÁENZ CASALLAS</a:t>
            </a:r>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EC9E3E-F9FB-4CAE-ADB0-6C6947CEBDED}" type="slidenum">
              <a:rPr lang="es-ES" smtClean="0"/>
              <a:t>‹Nº›</a:t>
            </a:fld>
            <a:endParaRPr lang="es-ES"/>
          </a:p>
        </p:txBody>
      </p:sp>
    </p:spTree>
    <p:extLst>
      <p:ext uri="{BB962C8B-B14F-4D97-AF65-F5344CB8AC3E}">
        <p14:creationId xmlns:p14="http://schemas.microsoft.com/office/powerpoint/2010/main" val="280445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s-ES"/>
              <a:t>MAYERLY SÁENZ CASALLAS</a:t>
            </a:r>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EC9E3E-F9FB-4CAE-ADB0-6C6947CEBDED}" type="slidenum">
              <a:rPr lang="es-ES" smtClean="0"/>
              <a:t>‹Nº›</a:t>
            </a:fld>
            <a:endParaRPr lang="es-ES"/>
          </a:p>
        </p:txBody>
      </p:sp>
    </p:spTree>
    <p:extLst>
      <p:ext uri="{BB962C8B-B14F-4D97-AF65-F5344CB8AC3E}">
        <p14:creationId xmlns:p14="http://schemas.microsoft.com/office/powerpoint/2010/main" val="178842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r>
              <a:rPr lang="es-ES"/>
              <a:t>MAYERLY SÁENZ CASALLAS</a:t>
            </a:r>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6EC9E3E-F9FB-4CAE-ADB0-6C6947CEBDED}" type="slidenum">
              <a:rPr lang="es-ES" smtClean="0"/>
              <a:t>‹Nº›</a:t>
            </a:fld>
            <a:endParaRPr lang="es-ES"/>
          </a:p>
        </p:txBody>
      </p:sp>
    </p:spTree>
    <p:extLst>
      <p:ext uri="{BB962C8B-B14F-4D97-AF65-F5344CB8AC3E}">
        <p14:creationId xmlns:p14="http://schemas.microsoft.com/office/powerpoint/2010/main" val="252758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r>
              <a:rPr lang="es-ES"/>
              <a:t>MAYERLY SÁENZ CASALLAS</a:t>
            </a:r>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6EC9E3E-F9FB-4CAE-ADB0-6C6947CEBDED}" type="slidenum">
              <a:rPr lang="es-ES" smtClean="0"/>
              <a:t>‹Nº›</a:t>
            </a:fld>
            <a:endParaRPr lang="es-ES"/>
          </a:p>
        </p:txBody>
      </p:sp>
    </p:spTree>
    <p:extLst>
      <p:ext uri="{BB962C8B-B14F-4D97-AF65-F5344CB8AC3E}">
        <p14:creationId xmlns:p14="http://schemas.microsoft.com/office/powerpoint/2010/main" val="297798360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r>
              <a:rPr lang="es-ES"/>
              <a:t>MAYERLY SÁENZ CASALLAS</a:t>
            </a:r>
          </a:p>
        </p:txBody>
      </p:sp>
      <p:sp>
        <p:nvSpPr>
          <p:cNvPr id="9" name="Footer Placeholder 8"/>
          <p:cNvSpPr>
            <a:spLocks noGrp="1"/>
          </p:cNvSpPr>
          <p:nvPr>
            <p:ph type="ftr" sz="quarter" idx="11"/>
          </p:nvPr>
        </p:nvSpPr>
        <p:spPr/>
        <p:txBody>
          <a:bodyPr/>
          <a:lstStyle/>
          <a:p>
            <a:endParaRPr lang="es-ES"/>
          </a:p>
        </p:txBody>
      </p:sp>
      <p:sp>
        <p:nvSpPr>
          <p:cNvPr id="10" name="Slide Number Placeholder 9"/>
          <p:cNvSpPr>
            <a:spLocks noGrp="1"/>
          </p:cNvSpPr>
          <p:nvPr>
            <p:ph type="sldNum" sz="quarter" idx="12"/>
          </p:nvPr>
        </p:nvSpPr>
        <p:spPr/>
        <p:txBody>
          <a:bodyPr/>
          <a:lstStyle/>
          <a:p>
            <a:fld id="{A6EC9E3E-F9FB-4CAE-ADB0-6C6947CEBDED}" type="slidenum">
              <a:rPr lang="es-ES" smtClean="0"/>
              <a:t>‹Nº›</a:t>
            </a:fld>
            <a:endParaRPr lang="es-ES"/>
          </a:p>
        </p:txBody>
      </p:sp>
    </p:spTree>
    <p:extLst>
      <p:ext uri="{BB962C8B-B14F-4D97-AF65-F5344CB8AC3E}">
        <p14:creationId xmlns:p14="http://schemas.microsoft.com/office/powerpoint/2010/main" val="35365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r>
              <a:rPr lang="es-ES"/>
              <a:t>MAYERLY SÁENZ CASALLAS</a:t>
            </a:r>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6EC9E3E-F9FB-4CAE-ADB0-6C6947CEBDED}" type="slidenum">
              <a:rPr lang="es-ES" smtClean="0"/>
              <a:t>‹Nº›</a:t>
            </a:fld>
            <a:endParaRPr lang="es-ES"/>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1803951259"/>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r>
              <a:rPr lang="es-ES"/>
              <a:t>MAYERLY SÁENZ CASALLAS</a:t>
            </a:r>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6EC9E3E-F9FB-4CAE-ADB0-6C6947CEBDED}" type="slidenum">
              <a:rPr lang="es-ES" smtClean="0"/>
              <a:t>‹Nº›</a:t>
            </a:fld>
            <a:endParaRPr lang="es-ES"/>
          </a:p>
        </p:txBody>
      </p:sp>
    </p:spTree>
    <p:extLst>
      <p:ext uri="{BB962C8B-B14F-4D97-AF65-F5344CB8AC3E}">
        <p14:creationId xmlns:p14="http://schemas.microsoft.com/office/powerpoint/2010/main" val="428571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s-ES"/>
              <a:t>MAYERLY SÁENZ CASALLAS</a:t>
            </a:r>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6EC9E3E-F9FB-4CAE-ADB0-6C6947CEBDED}" type="slidenum">
              <a:rPr lang="es-ES" smtClean="0"/>
              <a:t>‹Nº›</a:t>
            </a:fld>
            <a:endParaRPr lang="es-ES"/>
          </a:p>
        </p:txBody>
      </p:sp>
    </p:spTree>
    <p:extLst>
      <p:ext uri="{BB962C8B-B14F-4D97-AF65-F5344CB8AC3E}">
        <p14:creationId xmlns:p14="http://schemas.microsoft.com/office/powerpoint/2010/main" val="3233014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9" name="Date Placeholder 8"/>
          <p:cNvSpPr>
            <a:spLocks noGrp="1"/>
          </p:cNvSpPr>
          <p:nvPr>
            <p:ph type="dt" sz="half" idx="10"/>
          </p:nvPr>
        </p:nvSpPr>
        <p:spPr/>
        <p:txBody>
          <a:bodyPr/>
          <a:lstStyle/>
          <a:p>
            <a:r>
              <a:rPr lang="es-ES"/>
              <a:t>MAYERLY SÁENZ CASALLAS</a:t>
            </a: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ES"/>
          </a:p>
        </p:txBody>
      </p:sp>
      <p:sp>
        <p:nvSpPr>
          <p:cNvPr id="11" name="Slide Number Placeholder 10"/>
          <p:cNvSpPr>
            <a:spLocks noGrp="1"/>
          </p:cNvSpPr>
          <p:nvPr>
            <p:ph type="sldNum" sz="quarter" idx="12"/>
          </p:nvPr>
        </p:nvSpPr>
        <p:spPr/>
        <p:txBody>
          <a:bodyPr/>
          <a:lstStyle/>
          <a:p>
            <a:fld id="{A6EC9E3E-F9FB-4CAE-ADB0-6C6947CEBDED}" type="slidenum">
              <a:rPr lang="es-ES" smtClean="0"/>
              <a:t>‹Nº›</a:t>
            </a:fld>
            <a:endParaRPr lang="es-ES"/>
          </a:p>
        </p:txBody>
      </p:sp>
    </p:spTree>
    <p:extLst>
      <p:ext uri="{BB962C8B-B14F-4D97-AF65-F5344CB8AC3E}">
        <p14:creationId xmlns:p14="http://schemas.microsoft.com/office/powerpoint/2010/main" val="48357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r>
              <a:rPr lang="es-ES"/>
              <a:t>MAYERLY SÁENZ CASALLAS</a:t>
            </a: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ES"/>
          </a:p>
        </p:txBody>
      </p:sp>
      <p:sp>
        <p:nvSpPr>
          <p:cNvPr id="10" name="Slide Number Placeholder 9"/>
          <p:cNvSpPr>
            <a:spLocks noGrp="1"/>
          </p:cNvSpPr>
          <p:nvPr>
            <p:ph type="sldNum" sz="quarter" idx="12"/>
          </p:nvPr>
        </p:nvSpPr>
        <p:spPr/>
        <p:txBody>
          <a:bodyPr/>
          <a:lstStyle/>
          <a:p>
            <a:fld id="{A6EC9E3E-F9FB-4CAE-ADB0-6C6947CEBDED}" type="slidenum">
              <a:rPr lang="es-ES" smtClean="0"/>
              <a:t>‹Nº›</a:t>
            </a:fld>
            <a:endParaRPr lang="es-ES"/>
          </a:p>
        </p:txBody>
      </p:sp>
    </p:spTree>
    <p:extLst>
      <p:ext uri="{BB962C8B-B14F-4D97-AF65-F5344CB8AC3E}">
        <p14:creationId xmlns:p14="http://schemas.microsoft.com/office/powerpoint/2010/main" val="3074880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r>
              <a:rPr lang="es-ES"/>
              <a:t>MAYERLY SÁENZ CASALLAS</a:t>
            </a: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E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6EC9E3E-F9FB-4CAE-ADB0-6C6947CEBDED}" type="slidenum">
              <a:rPr lang="es-ES" smtClean="0"/>
              <a:t>‹Nº›</a:t>
            </a:fld>
            <a:endParaRPr lang="es-ES"/>
          </a:p>
        </p:txBody>
      </p:sp>
    </p:spTree>
    <p:extLst>
      <p:ext uri="{BB962C8B-B14F-4D97-AF65-F5344CB8AC3E}">
        <p14:creationId xmlns:p14="http://schemas.microsoft.com/office/powerpoint/2010/main" val="132308012"/>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ftr="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A843C81-FF94-4C66-BD13-2953BEE98CC1}"/>
              </a:ext>
            </a:extLst>
          </p:cNvPr>
          <p:cNvPicPr>
            <a:picLocks noChangeAspect="1"/>
          </p:cNvPicPr>
          <p:nvPr/>
        </p:nvPicPr>
        <p:blipFill>
          <a:blip r:embed="rId3"/>
          <a:stretch>
            <a:fillRect/>
          </a:stretch>
        </p:blipFill>
        <p:spPr>
          <a:xfrm>
            <a:off x="0" y="21265"/>
            <a:ext cx="12192000" cy="6858000"/>
          </a:xfrm>
          <a:prstGeom prst="rect">
            <a:avLst/>
          </a:prstGeom>
        </p:spPr>
      </p:pic>
      <p:sp>
        <p:nvSpPr>
          <p:cNvPr id="14" name="CuadroTexto 13">
            <a:extLst>
              <a:ext uri="{FF2B5EF4-FFF2-40B4-BE49-F238E27FC236}">
                <a16:creationId xmlns:a16="http://schemas.microsoft.com/office/drawing/2014/main" id="{1C2293DB-0181-4E3A-B9EB-9A24D9508EB5}"/>
              </a:ext>
            </a:extLst>
          </p:cNvPr>
          <p:cNvSpPr txBox="1"/>
          <p:nvPr/>
        </p:nvSpPr>
        <p:spPr>
          <a:xfrm>
            <a:off x="1443037" y="2269341"/>
            <a:ext cx="9176309" cy="1938992"/>
          </a:xfrm>
          <a:prstGeom prst="rect">
            <a:avLst/>
          </a:prstGeom>
          <a:noFill/>
        </p:spPr>
        <p:txBody>
          <a:bodyPr wrap="square" rtlCol="0">
            <a:spAutoFit/>
          </a:bodyPr>
          <a:lstStyle/>
          <a:p>
            <a:pPr algn="ctr"/>
            <a:r>
              <a:rPr lang="es-ES" sz="4000" b="1" dirty="0">
                <a:solidFill>
                  <a:schemeClr val="bg1"/>
                </a:solidFill>
                <a:latin typeface="Catamaran Medium" panose="00000600000000000000" pitchFamily="2" charset="0"/>
                <a:cs typeface="Catamaran Medium" panose="00000600000000000000" pitchFamily="2" charset="0"/>
              </a:rPr>
              <a:t>Elaboración de un Plan de Implementación de la ISO/IEC 27001:2013 para una ISP</a:t>
            </a:r>
          </a:p>
        </p:txBody>
      </p:sp>
      <p:sp>
        <p:nvSpPr>
          <p:cNvPr id="17" name="Rectángulo 16">
            <a:extLst>
              <a:ext uri="{FF2B5EF4-FFF2-40B4-BE49-F238E27FC236}">
                <a16:creationId xmlns:a16="http://schemas.microsoft.com/office/drawing/2014/main" id="{A317DBA0-66D2-49C8-A236-600330292B73}"/>
              </a:ext>
            </a:extLst>
          </p:cNvPr>
          <p:cNvSpPr/>
          <p:nvPr/>
        </p:nvSpPr>
        <p:spPr>
          <a:xfrm>
            <a:off x="0" y="3643555"/>
            <a:ext cx="2886075" cy="758068"/>
          </a:xfrm>
          <a:prstGeom prst="rect">
            <a:avLst/>
          </a:prstGeom>
          <a:solidFill>
            <a:schemeClr val="bg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CuadroTexto 25">
            <a:extLst>
              <a:ext uri="{FF2B5EF4-FFF2-40B4-BE49-F238E27FC236}">
                <a16:creationId xmlns:a16="http://schemas.microsoft.com/office/drawing/2014/main" id="{96506857-2D31-4BDB-80B5-417C39CBB19A}"/>
              </a:ext>
            </a:extLst>
          </p:cNvPr>
          <p:cNvSpPr txBox="1"/>
          <p:nvPr/>
        </p:nvSpPr>
        <p:spPr>
          <a:xfrm>
            <a:off x="-1" y="5327541"/>
            <a:ext cx="12192000" cy="400110"/>
          </a:xfrm>
          <a:prstGeom prst="rect">
            <a:avLst/>
          </a:prstGeom>
          <a:noFill/>
        </p:spPr>
        <p:txBody>
          <a:bodyPr wrap="square" rtlCol="0">
            <a:spAutoFit/>
          </a:bodyPr>
          <a:lstStyle/>
          <a:p>
            <a:pPr algn="ctr"/>
            <a:r>
              <a:rPr lang="es-ES" sz="2000" dirty="0">
                <a:solidFill>
                  <a:schemeClr val="bg1"/>
                </a:solidFill>
                <a:latin typeface="Catamaran Medium" panose="00000600000000000000" pitchFamily="2" charset="0"/>
                <a:cs typeface="Catamaran Medium" panose="00000600000000000000" pitchFamily="2" charset="0"/>
              </a:rPr>
              <a:t>Máster Universitario en Seguridad de las Tecnologías de la Información y de las Comunicaciones (MISTIC) </a:t>
            </a:r>
          </a:p>
        </p:txBody>
      </p:sp>
      <p:sp>
        <p:nvSpPr>
          <p:cNvPr id="5" name="Marcador de fecha 4">
            <a:extLst>
              <a:ext uri="{FF2B5EF4-FFF2-40B4-BE49-F238E27FC236}">
                <a16:creationId xmlns:a16="http://schemas.microsoft.com/office/drawing/2014/main" id="{A05C83D6-694C-4EA0-BB37-611F93D7D8CC}"/>
              </a:ext>
            </a:extLst>
          </p:cNvPr>
          <p:cNvSpPr>
            <a:spLocks noGrp="1"/>
          </p:cNvSpPr>
          <p:nvPr>
            <p:ph type="dt" sz="half" idx="10"/>
          </p:nvPr>
        </p:nvSpPr>
        <p:spPr>
          <a:xfrm>
            <a:off x="71437" y="6393538"/>
            <a:ext cx="2743200" cy="365125"/>
          </a:xfrm>
        </p:spPr>
        <p:txBody>
          <a:bodyPr/>
          <a:lstStyle/>
          <a:p>
            <a:r>
              <a:rPr lang="es-ES" sz="1400" dirty="0">
                <a:solidFill>
                  <a:schemeClr val="bg1"/>
                </a:solidFill>
              </a:rPr>
              <a:t>MAYERLY SÁENZ CASALLAS</a:t>
            </a:r>
          </a:p>
        </p:txBody>
      </p:sp>
      <p:sp>
        <p:nvSpPr>
          <p:cNvPr id="6" name="Marcador de número de diapositiva 5">
            <a:extLst>
              <a:ext uri="{FF2B5EF4-FFF2-40B4-BE49-F238E27FC236}">
                <a16:creationId xmlns:a16="http://schemas.microsoft.com/office/drawing/2014/main" id="{BF551163-9F63-466A-8D2B-35382C7DD9AC}"/>
              </a:ext>
            </a:extLst>
          </p:cNvPr>
          <p:cNvSpPr>
            <a:spLocks noGrp="1"/>
          </p:cNvSpPr>
          <p:nvPr>
            <p:ph type="sldNum" sz="quarter" idx="12"/>
          </p:nvPr>
        </p:nvSpPr>
        <p:spPr>
          <a:xfrm>
            <a:off x="11247119" y="6358553"/>
            <a:ext cx="873443" cy="400109"/>
          </a:xfrm>
        </p:spPr>
        <p:txBody>
          <a:bodyPr/>
          <a:lstStyle/>
          <a:p>
            <a:fld id="{A6EC9E3E-F9FB-4CAE-ADB0-6C6947CEBDED}" type="slidenum">
              <a:rPr lang="es-ES" sz="1400" smtClean="0">
                <a:solidFill>
                  <a:schemeClr val="bg1"/>
                </a:solidFill>
              </a:rPr>
              <a:t>1</a:t>
            </a:fld>
            <a:endParaRPr lang="es-ES" sz="1400" dirty="0">
              <a:solidFill>
                <a:schemeClr val="bg1"/>
              </a:solidFill>
            </a:endParaRPr>
          </a:p>
        </p:txBody>
      </p:sp>
      <p:pic>
        <p:nvPicPr>
          <p:cNvPr id="19" name="image1.jpeg">
            <a:extLst>
              <a:ext uri="{FF2B5EF4-FFF2-40B4-BE49-F238E27FC236}">
                <a16:creationId xmlns:a16="http://schemas.microsoft.com/office/drawing/2014/main" id="{83885F9A-AD07-4EEB-AF19-5036F1A070A7}"/>
              </a:ext>
            </a:extLst>
          </p:cNvPr>
          <p:cNvPicPr/>
          <p:nvPr/>
        </p:nvPicPr>
        <p:blipFill>
          <a:blip r:embed="rId4" cstate="print"/>
          <a:stretch>
            <a:fillRect/>
          </a:stretch>
        </p:blipFill>
        <p:spPr>
          <a:xfrm>
            <a:off x="783020" y="377794"/>
            <a:ext cx="10625959" cy="1869473"/>
          </a:xfrm>
          <a:prstGeom prst="rect">
            <a:avLst/>
          </a:prstGeom>
        </p:spPr>
      </p:pic>
      <p:sp>
        <p:nvSpPr>
          <p:cNvPr id="22" name="CuadroTexto 21">
            <a:extLst>
              <a:ext uri="{FF2B5EF4-FFF2-40B4-BE49-F238E27FC236}">
                <a16:creationId xmlns:a16="http://schemas.microsoft.com/office/drawing/2014/main" id="{454BEE0B-5EAF-44D5-ABD6-96C52AB5A792}"/>
              </a:ext>
            </a:extLst>
          </p:cNvPr>
          <p:cNvSpPr txBox="1"/>
          <p:nvPr/>
        </p:nvSpPr>
        <p:spPr>
          <a:xfrm>
            <a:off x="646387" y="4632684"/>
            <a:ext cx="11253378" cy="400110"/>
          </a:xfrm>
          <a:prstGeom prst="rect">
            <a:avLst/>
          </a:prstGeom>
          <a:noFill/>
        </p:spPr>
        <p:txBody>
          <a:bodyPr wrap="square" rtlCol="0">
            <a:spAutoFit/>
          </a:bodyPr>
          <a:lstStyle/>
          <a:p>
            <a:pPr algn="ctr"/>
            <a:r>
              <a:rPr lang="es-ES" sz="2000" b="1" u="sng" dirty="0">
                <a:solidFill>
                  <a:schemeClr val="bg1"/>
                </a:solidFill>
                <a:latin typeface="Catamaran Medium" panose="00000600000000000000" pitchFamily="2" charset="0"/>
                <a:cs typeface="Catamaran Medium" panose="00000600000000000000" pitchFamily="2" charset="0"/>
              </a:rPr>
              <a:t>Mayerly Sáenz Casallas</a:t>
            </a:r>
            <a:endParaRPr lang="es-ES" sz="2000" dirty="0">
              <a:solidFill>
                <a:schemeClr val="bg1"/>
              </a:solidFill>
              <a:latin typeface="Catamaran Medium" panose="00000600000000000000" pitchFamily="2" charset="0"/>
              <a:cs typeface="Catamaran Medium" panose="00000600000000000000" pitchFamily="2" charset="0"/>
            </a:endParaRPr>
          </a:p>
        </p:txBody>
      </p:sp>
    </p:spTree>
    <p:extLst>
      <p:ext uri="{BB962C8B-B14F-4D97-AF65-F5344CB8AC3E}">
        <p14:creationId xmlns:p14="http://schemas.microsoft.com/office/powerpoint/2010/main" val="3244637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468643" y="295216"/>
            <a:ext cx="10983128" cy="496290"/>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5. Análisis de Riesgos</a:t>
            </a:r>
          </a:p>
        </p:txBody>
      </p:sp>
      <p:sp>
        <p:nvSpPr>
          <p:cNvPr id="7" name="Marcador de fecha 6">
            <a:extLst>
              <a:ext uri="{FF2B5EF4-FFF2-40B4-BE49-F238E27FC236}">
                <a16:creationId xmlns:a16="http://schemas.microsoft.com/office/drawing/2014/main" id="{0BA1761B-9BB2-4E00-B1DE-C28D85CC1DC0}"/>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10</a:t>
            </a:fld>
            <a:endParaRPr lang="es-ES"/>
          </a:p>
        </p:txBody>
      </p:sp>
      <p:pic>
        <p:nvPicPr>
          <p:cNvPr id="4" name="Imagen 3">
            <a:extLst>
              <a:ext uri="{FF2B5EF4-FFF2-40B4-BE49-F238E27FC236}">
                <a16:creationId xmlns:a16="http://schemas.microsoft.com/office/drawing/2014/main" id="{20F32FAC-EA0E-43BD-B9D6-6640713C6E51}"/>
              </a:ext>
            </a:extLst>
          </p:cNvPr>
          <p:cNvPicPr>
            <a:picLocks noChangeAspect="1"/>
          </p:cNvPicPr>
          <p:nvPr/>
        </p:nvPicPr>
        <p:blipFill>
          <a:blip r:embed="rId2"/>
          <a:stretch>
            <a:fillRect/>
          </a:stretch>
        </p:blipFill>
        <p:spPr>
          <a:xfrm>
            <a:off x="2306775" y="832821"/>
            <a:ext cx="6891527" cy="5405995"/>
          </a:xfrm>
          <a:prstGeom prst="rect">
            <a:avLst/>
          </a:prstGeom>
        </p:spPr>
      </p:pic>
    </p:spTree>
    <p:extLst>
      <p:ext uri="{BB962C8B-B14F-4D97-AF65-F5344CB8AC3E}">
        <p14:creationId xmlns:p14="http://schemas.microsoft.com/office/powerpoint/2010/main" val="3303274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468643" y="295216"/>
            <a:ext cx="10983128" cy="496290"/>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 Impacto potencial y nivel de riesgo</a:t>
            </a:r>
          </a:p>
        </p:txBody>
      </p:sp>
      <p:sp>
        <p:nvSpPr>
          <p:cNvPr id="7" name="Marcador de fecha 6">
            <a:extLst>
              <a:ext uri="{FF2B5EF4-FFF2-40B4-BE49-F238E27FC236}">
                <a16:creationId xmlns:a16="http://schemas.microsoft.com/office/drawing/2014/main" id="{0BA1761B-9BB2-4E00-B1DE-C28D85CC1DC0}"/>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11</a:t>
            </a:fld>
            <a:endParaRPr lang="es-ES"/>
          </a:p>
        </p:txBody>
      </p:sp>
      <p:pic>
        <p:nvPicPr>
          <p:cNvPr id="4" name="Imagen 3">
            <a:extLst>
              <a:ext uri="{FF2B5EF4-FFF2-40B4-BE49-F238E27FC236}">
                <a16:creationId xmlns:a16="http://schemas.microsoft.com/office/drawing/2014/main" id="{20F32FAC-EA0E-43BD-B9D6-6640713C6E51}"/>
              </a:ext>
            </a:extLst>
          </p:cNvPr>
          <p:cNvPicPr>
            <a:picLocks noChangeAspect="1"/>
          </p:cNvPicPr>
          <p:nvPr/>
        </p:nvPicPr>
        <p:blipFill>
          <a:blip r:embed="rId2"/>
          <a:stretch>
            <a:fillRect/>
          </a:stretch>
        </p:blipFill>
        <p:spPr>
          <a:xfrm>
            <a:off x="2306775" y="832821"/>
            <a:ext cx="6891527" cy="5405995"/>
          </a:xfrm>
          <a:prstGeom prst="rect">
            <a:avLst/>
          </a:prstGeom>
        </p:spPr>
      </p:pic>
    </p:spTree>
    <p:extLst>
      <p:ext uri="{BB962C8B-B14F-4D97-AF65-F5344CB8AC3E}">
        <p14:creationId xmlns:p14="http://schemas.microsoft.com/office/powerpoint/2010/main" val="446005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3704853" y="274320"/>
            <a:ext cx="7575698" cy="496290"/>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6. Propuesta de proyectos</a:t>
            </a:r>
          </a:p>
        </p:txBody>
      </p:sp>
      <p:sp>
        <p:nvSpPr>
          <p:cNvPr id="4" name="Marcador de fecha 3">
            <a:extLst>
              <a:ext uri="{FF2B5EF4-FFF2-40B4-BE49-F238E27FC236}">
                <a16:creationId xmlns:a16="http://schemas.microsoft.com/office/drawing/2014/main" id="{86C17014-F6DC-4AFE-8417-E3F36A085F78}"/>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12</a:t>
            </a:fld>
            <a:endParaRPr lang="es-ES"/>
          </a:p>
        </p:txBody>
      </p:sp>
      <p:pic>
        <p:nvPicPr>
          <p:cNvPr id="5" name="Imagen 4">
            <a:extLst>
              <a:ext uri="{FF2B5EF4-FFF2-40B4-BE49-F238E27FC236}">
                <a16:creationId xmlns:a16="http://schemas.microsoft.com/office/drawing/2014/main" id="{7584CC33-67FE-4086-BCB6-D9F52E65DA4C}"/>
              </a:ext>
            </a:extLst>
          </p:cNvPr>
          <p:cNvPicPr>
            <a:picLocks noChangeAspect="1"/>
          </p:cNvPicPr>
          <p:nvPr/>
        </p:nvPicPr>
        <p:blipFill>
          <a:blip r:embed="rId2"/>
          <a:stretch>
            <a:fillRect/>
          </a:stretch>
        </p:blipFill>
        <p:spPr>
          <a:xfrm>
            <a:off x="291820" y="770610"/>
            <a:ext cx="11355297" cy="5385123"/>
          </a:xfrm>
          <a:prstGeom prst="rect">
            <a:avLst/>
          </a:prstGeom>
        </p:spPr>
      </p:pic>
    </p:spTree>
    <p:extLst>
      <p:ext uri="{BB962C8B-B14F-4D97-AF65-F5344CB8AC3E}">
        <p14:creationId xmlns:p14="http://schemas.microsoft.com/office/powerpoint/2010/main" val="2363012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3704853" y="274320"/>
            <a:ext cx="7575698" cy="496290"/>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6. Propuesta de proyectos</a:t>
            </a:r>
          </a:p>
        </p:txBody>
      </p:sp>
      <p:sp>
        <p:nvSpPr>
          <p:cNvPr id="4" name="Marcador de fecha 3">
            <a:extLst>
              <a:ext uri="{FF2B5EF4-FFF2-40B4-BE49-F238E27FC236}">
                <a16:creationId xmlns:a16="http://schemas.microsoft.com/office/drawing/2014/main" id="{86C17014-F6DC-4AFE-8417-E3F36A085F78}"/>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13</a:t>
            </a:fld>
            <a:endParaRPr lang="es-ES"/>
          </a:p>
        </p:txBody>
      </p:sp>
      <p:pic>
        <p:nvPicPr>
          <p:cNvPr id="7" name="Imagen 6">
            <a:extLst>
              <a:ext uri="{FF2B5EF4-FFF2-40B4-BE49-F238E27FC236}">
                <a16:creationId xmlns:a16="http://schemas.microsoft.com/office/drawing/2014/main" id="{DAF607CD-3A36-4FC9-B4C9-F7F73C49F6AE}"/>
              </a:ext>
            </a:extLst>
          </p:cNvPr>
          <p:cNvPicPr>
            <a:picLocks noChangeAspect="1"/>
          </p:cNvPicPr>
          <p:nvPr/>
        </p:nvPicPr>
        <p:blipFill>
          <a:blip r:embed="rId2"/>
          <a:stretch>
            <a:fillRect/>
          </a:stretch>
        </p:blipFill>
        <p:spPr>
          <a:xfrm>
            <a:off x="1616825" y="770610"/>
            <a:ext cx="9111003" cy="5536408"/>
          </a:xfrm>
          <a:prstGeom prst="rect">
            <a:avLst/>
          </a:prstGeom>
        </p:spPr>
      </p:pic>
    </p:spTree>
    <p:extLst>
      <p:ext uri="{BB962C8B-B14F-4D97-AF65-F5344CB8AC3E}">
        <p14:creationId xmlns:p14="http://schemas.microsoft.com/office/powerpoint/2010/main" val="2540174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3704853" y="274320"/>
            <a:ext cx="7575698" cy="496290"/>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6. Propuesta de proyectos</a:t>
            </a:r>
          </a:p>
        </p:txBody>
      </p:sp>
      <p:sp>
        <p:nvSpPr>
          <p:cNvPr id="4" name="Marcador de fecha 3">
            <a:extLst>
              <a:ext uri="{FF2B5EF4-FFF2-40B4-BE49-F238E27FC236}">
                <a16:creationId xmlns:a16="http://schemas.microsoft.com/office/drawing/2014/main" id="{86C17014-F6DC-4AFE-8417-E3F36A085F78}"/>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14</a:t>
            </a:fld>
            <a:endParaRPr lang="es-ES"/>
          </a:p>
        </p:txBody>
      </p:sp>
      <p:graphicFrame>
        <p:nvGraphicFramePr>
          <p:cNvPr id="8" name="Gráfico 7">
            <a:extLst>
              <a:ext uri="{FF2B5EF4-FFF2-40B4-BE49-F238E27FC236}">
                <a16:creationId xmlns:a16="http://schemas.microsoft.com/office/drawing/2014/main" id="{BD993569-D82E-4F6F-8244-B1F5F9F4048A}"/>
              </a:ext>
            </a:extLst>
          </p:cNvPr>
          <p:cNvGraphicFramePr>
            <a:graphicFrameLocks/>
          </p:cNvGraphicFramePr>
          <p:nvPr>
            <p:extLst>
              <p:ext uri="{D42A27DB-BD31-4B8C-83A1-F6EECF244321}">
                <p14:modId xmlns:p14="http://schemas.microsoft.com/office/powerpoint/2010/main" val="1507584489"/>
              </p:ext>
            </p:extLst>
          </p:nvPr>
        </p:nvGraphicFramePr>
        <p:xfrm>
          <a:off x="1573967" y="770611"/>
          <a:ext cx="9184955" cy="54473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0308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339309" y="338215"/>
            <a:ext cx="7575698" cy="900246"/>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7. Auditoría de cumplimiento </a:t>
            </a:r>
          </a:p>
          <a:p>
            <a:endParaRPr lang="es-ES" sz="2625" dirty="0">
              <a:solidFill>
                <a:srgbClr val="1D4F83"/>
              </a:solidFill>
              <a:latin typeface="Catamaran Medium" panose="00000600000000000000" pitchFamily="2" charset="0"/>
              <a:cs typeface="Catamaran Medium" panose="00000600000000000000" pitchFamily="2" charset="0"/>
            </a:endParaRPr>
          </a:p>
        </p:txBody>
      </p:sp>
      <p:sp>
        <p:nvSpPr>
          <p:cNvPr id="4" name="Marcador de fecha 3">
            <a:extLst>
              <a:ext uri="{FF2B5EF4-FFF2-40B4-BE49-F238E27FC236}">
                <a16:creationId xmlns:a16="http://schemas.microsoft.com/office/drawing/2014/main" id="{1891419E-E933-43FD-9BE9-6EE5A421FDAE}"/>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15</a:t>
            </a:fld>
            <a:endParaRPr lang="es-ES"/>
          </a:p>
        </p:txBody>
      </p:sp>
      <p:pic>
        <p:nvPicPr>
          <p:cNvPr id="5" name="Imagen 4">
            <a:extLst>
              <a:ext uri="{FF2B5EF4-FFF2-40B4-BE49-F238E27FC236}">
                <a16:creationId xmlns:a16="http://schemas.microsoft.com/office/drawing/2014/main" id="{554CFB71-03C1-4A92-A527-C55B87B02A99}"/>
              </a:ext>
            </a:extLst>
          </p:cNvPr>
          <p:cNvPicPr>
            <a:picLocks noChangeAspect="1"/>
          </p:cNvPicPr>
          <p:nvPr/>
        </p:nvPicPr>
        <p:blipFill>
          <a:blip r:embed="rId2"/>
          <a:stretch>
            <a:fillRect/>
          </a:stretch>
        </p:blipFill>
        <p:spPr>
          <a:xfrm>
            <a:off x="229680" y="1017649"/>
            <a:ext cx="5866320" cy="2782237"/>
          </a:xfrm>
          <a:prstGeom prst="rect">
            <a:avLst/>
          </a:prstGeom>
        </p:spPr>
      </p:pic>
      <p:graphicFrame>
        <p:nvGraphicFramePr>
          <p:cNvPr id="8" name="Gráfico 7">
            <a:extLst>
              <a:ext uri="{FF2B5EF4-FFF2-40B4-BE49-F238E27FC236}">
                <a16:creationId xmlns:a16="http://schemas.microsoft.com/office/drawing/2014/main" id="{FFD54FEE-5B2D-4965-ADC2-16E3C0ADC718}"/>
              </a:ext>
            </a:extLst>
          </p:cNvPr>
          <p:cNvGraphicFramePr>
            <a:graphicFrameLocks/>
          </p:cNvGraphicFramePr>
          <p:nvPr>
            <p:extLst>
              <p:ext uri="{D42A27DB-BD31-4B8C-83A1-F6EECF244321}">
                <p14:modId xmlns:p14="http://schemas.microsoft.com/office/powerpoint/2010/main" val="621594463"/>
              </p:ext>
            </p:extLst>
          </p:nvPr>
        </p:nvGraphicFramePr>
        <p:xfrm>
          <a:off x="6451764" y="1017649"/>
          <a:ext cx="5028682" cy="43453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895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339309" y="338215"/>
            <a:ext cx="7575698" cy="900246"/>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7. Auditoría de cumplimiento </a:t>
            </a:r>
          </a:p>
          <a:p>
            <a:endParaRPr lang="es-ES" sz="2625" dirty="0">
              <a:solidFill>
                <a:srgbClr val="1D4F83"/>
              </a:solidFill>
              <a:latin typeface="Catamaran Medium" panose="00000600000000000000" pitchFamily="2" charset="0"/>
              <a:cs typeface="Catamaran Medium" panose="00000600000000000000" pitchFamily="2" charset="0"/>
            </a:endParaRPr>
          </a:p>
        </p:txBody>
      </p:sp>
      <p:sp>
        <p:nvSpPr>
          <p:cNvPr id="4" name="Marcador de fecha 3">
            <a:extLst>
              <a:ext uri="{FF2B5EF4-FFF2-40B4-BE49-F238E27FC236}">
                <a16:creationId xmlns:a16="http://schemas.microsoft.com/office/drawing/2014/main" id="{1891419E-E933-43FD-9BE9-6EE5A421FDAE}"/>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16</a:t>
            </a:fld>
            <a:endParaRPr lang="es-ES"/>
          </a:p>
        </p:txBody>
      </p:sp>
      <p:pic>
        <p:nvPicPr>
          <p:cNvPr id="7" name="Imagen 6">
            <a:extLst>
              <a:ext uri="{FF2B5EF4-FFF2-40B4-BE49-F238E27FC236}">
                <a16:creationId xmlns:a16="http://schemas.microsoft.com/office/drawing/2014/main" id="{AE8F2898-248A-49C6-A157-722A2A77496B}"/>
              </a:ext>
            </a:extLst>
          </p:cNvPr>
          <p:cNvPicPr>
            <a:picLocks noChangeAspect="1"/>
          </p:cNvPicPr>
          <p:nvPr/>
        </p:nvPicPr>
        <p:blipFill>
          <a:blip r:embed="rId2"/>
          <a:stretch>
            <a:fillRect/>
          </a:stretch>
        </p:blipFill>
        <p:spPr>
          <a:xfrm>
            <a:off x="1616825" y="876458"/>
            <a:ext cx="6961377" cy="5524342"/>
          </a:xfrm>
          <a:prstGeom prst="rect">
            <a:avLst/>
          </a:prstGeom>
        </p:spPr>
      </p:pic>
    </p:spTree>
    <p:extLst>
      <p:ext uri="{BB962C8B-B14F-4D97-AF65-F5344CB8AC3E}">
        <p14:creationId xmlns:p14="http://schemas.microsoft.com/office/powerpoint/2010/main" val="2119179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id="{1891419E-E933-43FD-9BE9-6EE5A421FDAE}"/>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17</a:t>
            </a:fld>
            <a:endParaRPr lang="es-ES"/>
          </a:p>
        </p:txBody>
      </p:sp>
      <p:graphicFrame>
        <p:nvGraphicFramePr>
          <p:cNvPr id="8" name="Gráfico 7">
            <a:extLst>
              <a:ext uri="{FF2B5EF4-FFF2-40B4-BE49-F238E27FC236}">
                <a16:creationId xmlns:a16="http://schemas.microsoft.com/office/drawing/2014/main" id="{51A07B75-3B2F-4E76-AF43-E81EE4B52DD2}"/>
              </a:ext>
            </a:extLst>
          </p:cNvPr>
          <p:cNvGraphicFramePr>
            <a:graphicFrameLocks/>
          </p:cNvGraphicFramePr>
          <p:nvPr>
            <p:extLst>
              <p:ext uri="{D42A27DB-BD31-4B8C-83A1-F6EECF244321}">
                <p14:modId xmlns:p14="http://schemas.microsoft.com/office/powerpoint/2010/main" val="2192042942"/>
              </p:ext>
            </p:extLst>
          </p:nvPr>
        </p:nvGraphicFramePr>
        <p:xfrm>
          <a:off x="1484026" y="295216"/>
          <a:ext cx="9274896" cy="65627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485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id="{1891419E-E933-43FD-9BE9-6EE5A421FDAE}"/>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18</a:t>
            </a:fld>
            <a:endParaRPr lang="es-ES"/>
          </a:p>
        </p:txBody>
      </p:sp>
      <p:pic>
        <p:nvPicPr>
          <p:cNvPr id="5" name="Imagen 4">
            <a:extLst>
              <a:ext uri="{FF2B5EF4-FFF2-40B4-BE49-F238E27FC236}">
                <a16:creationId xmlns:a16="http://schemas.microsoft.com/office/drawing/2014/main" id="{520C2AE5-50CF-48BF-B7B1-1B970D81BE41}"/>
              </a:ext>
            </a:extLst>
          </p:cNvPr>
          <p:cNvPicPr>
            <a:picLocks noChangeAspect="1"/>
          </p:cNvPicPr>
          <p:nvPr/>
        </p:nvPicPr>
        <p:blipFill>
          <a:blip r:embed="rId2"/>
          <a:stretch>
            <a:fillRect/>
          </a:stretch>
        </p:blipFill>
        <p:spPr>
          <a:xfrm>
            <a:off x="1007192" y="2092641"/>
            <a:ext cx="3593838" cy="3270277"/>
          </a:xfrm>
          <a:prstGeom prst="rect">
            <a:avLst/>
          </a:prstGeom>
        </p:spPr>
      </p:pic>
      <p:graphicFrame>
        <p:nvGraphicFramePr>
          <p:cNvPr id="7" name="Gráfico 6">
            <a:extLst>
              <a:ext uri="{FF2B5EF4-FFF2-40B4-BE49-F238E27FC236}">
                <a16:creationId xmlns:a16="http://schemas.microsoft.com/office/drawing/2014/main" id="{5F57269A-AC79-475F-B92D-55996D2DE781}"/>
              </a:ext>
            </a:extLst>
          </p:cNvPr>
          <p:cNvGraphicFramePr>
            <a:graphicFrameLocks/>
          </p:cNvGraphicFramePr>
          <p:nvPr>
            <p:extLst>
              <p:ext uri="{D42A27DB-BD31-4B8C-83A1-F6EECF244321}">
                <p14:modId xmlns:p14="http://schemas.microsoft.com/office/powerpoint/2010/main" val="1376742775"/>
              </p:ext>
            </p:extLst>
          </p:nvPr>
        </p:nvGraphicFramePr>
        <p:xfrm>
          <a:off x="5225143" y="1051215"/>
          <a:ext cx="6734628" cy="4311703"/>
        </p:xfrm>
        <a:graphic>
          <a:graphicData uri="http://schemas.openxmlformats.org/drawingml/2006/chart">
            <c:chart xmlns:c="http://schemas.openxmlformats.org/drawingml/2006/chart" xmlns:r="http://schemas.openxmlformats.org/officeDocument/2006/relationships" r:id="rId3"/>
          </a:graphicData>
        </a:graphic>
      </p:graphicFrame>
      <p:sp>
        <p:nvSpPr>
          <p:cNvPr id="9" name="CuadroTexto 8">
            <a:extLst>
              <a:ext uri="{FF2B5EF4-FFF2-40B4-BE49-F238E27FC236}">
                <a16:creationId xmlns:a16="http://schemas.microsoft.com/office/drawing/2014/main" id="{D42D3A19-50EF-45CE-BDA3-0468C9141814}"/>
              </a:ext>
            </a:extLst>
          </p:cNvPr>
          <p:cNvSpPr txBox="1"/>
          <p:nvPr/>
        </p:nvSpPr>
        <p:spPr>
          <a:xfrm>
            <a:off x="339309" y="338215"/>
            <a:ext cx="4566520" cy="1708160"/>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7. Auditoría de cumplimiento</a:t>
            </a:r>
          </a:p>
          <a:p>
            <a:r>
              <a:rPr lang="es-ES" sz="2625" dirty="0">
                <a:solidFill>
                  <a:srgbClr val="1D4F83"/>
                </a:solidFill>
                <a:latin typeface="Catamaran Medium" panose="00000600000000000000" pitchFamily="2" charset="0"/>
                <a:cs typeface="Catamaran Medium" panose="00000600000000000000" pitchFamily="2" charset="0"/>
              </a:rPr>
              <a:t>Nivel de madurez de los 14 controles </a:t>
            </a:r>
          </a:p>
          <a:p>
            <a:endParaRPr lang="es-ES" sz="2625" dirty="0">
              <a:solidFill>
                <a:srgbClr val="1D4F83"/>
              </a:solidFill>
              <a:latin typeface="Catamaran Medium" panose="00000600000000000000" pitchFamily="2" charset="0"/>
              <a:cs typeface="Catamaran Medium" panose="00000600000000000000" pitchFamily="2" charset="0"/>
            </a:endParaRPr>
          </a:p>
        </p:txBody>
      </p:sp>
    </p:spTree>
    <p:extLst>
      <p:ext uri="{BB962C8B-B14F-4D97-AF65-F5344CB8AC3E}">
        <p14:creationId xmlns:p14="http://schemas.microsoft.com/office/powerpoint/2010/main" val="3350173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283028" y="151179"/>
            <a:ext cx="11625943" cy="5736186"/>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8. Conclusiones</a:t>
            </a:r>
          </a:p>
          <a:p>
            <a:endParaRPr lang="es-ES" sz="2625" dirty="0">
              <a:solidFill>
                <a:srgbClr val="1D4F83"/>
              </a:solidFill>
              <a:latin typeface="Catamaran Medium" panose="00000600000000000000" pitchFamily="2" charset="0"/>
              <a:cs typeface="Catamaran Medium" panose="00000600000000000000" pitchFamily="2" charset="0"/>
            </a:endParaRPr>
          </a:p>
          <a:p>
            <a:pPr algn="just"/>
            <a:r>
              <a:rPr lang="es-ES" sz="2625" dirty="0">
                <a:solidFill>
                  <a:srgbClr val="1D4F83"/>
                </a:solidFill>
                <a:latin typeface="Catamaran Medium" panose="00000600000000000000" pitchFamily="2" charset="0"/>
                <a:cs typeface="Catamaran Medium" panose="00000600000000000000" pitchFamily="2" charset="0"/>
              </a:rPr>
              <a:t>•	</a:t>
            </a:r>
            <a:r>
              <a:rPr lang="es-ES" sz="2400" dirty="0">
                <a:solidFill>
                  <a:srgbClr val="1D4F83"/>
                </a:solidFill>
                <a:latin typeface="Catamaran Medium" panose="00000600000000000000" pitchFamily="2" charset="0"/>
                <a:cs typeface="Catamaran Medium" panose="00000600000000000000" pitchFamily="2" charset="0"/>
              </a:rPr>
              <a:t>A través de cada etapa se establecieron todos los lineamientos pertinentes de seguridad de la información que garantizan no solo los principios básicos de confidencialidad integridad y disponibilidad, sino además la trazabilidad y autenticidad por cada uno de los activos de la ISP.</a:t>
            </a:r>
          </a:p>
          <a:p>
            <a:pPr algn="just"/>
            <a:endParaRPr lang="es-ES" sz="2400" dirty="0">
              <a:solidFill>
                <a:srgbClr val="1D4F83"/>
              </a:solidFill>
              <a:latin typeface="Catamaran Medium" panose="00000600000000000000" pitchFamily="2" charset="0"/>
              <a:cs typeface="Catamaran Medium" panose="00000600000000000000" pitchFamily="2" charset="0"/>
            </a:endParaRPr>
          </a:p>
          <a:p>
            <a:pPr algn="just"/>
            <a:r>
              <a:rPr lang="es-ES" sz="2400" dirty="0">
                <a:solidFill>
                  <a:srgbClr val="1D4F83"/>
                </a:solidFill>
                <a:latin typeface="Catamaran Medium" panose="00000600000000000000" pitchFamily="2" charset="0"/>
                <a:cs typeface="Catamaran Medium" panose="00000600000000000000" pitchFamily="2" charset="0"/>
              </a:rPr>
              <a:t>•	La etapa del análisis de riesgos permitió valorar y evaluar cada uno de los activos de la ISP tanto los necesarios para proveer los servicios de internet, así como los utilizados en la ejecución de las tareas para el correcto funcionamiento del giro del negocio de la ISP, con un análisis detallado de las amenazas a las que se encuentran expuestos los activos.</a:t>
            </a:r>
          </a:p>
          <a:p>
            <a:pPr algn="just"/>
            <a:endParaRPr lang="es-ES" sz="2400" dirty="0">
              <a:solidFill>
                <a:srgbClr val="1D4F83"/>
              </a:solidFill>
              <a:latin typeface="Catamaran Medium" panose="00000600000000000000" pitchFamily="2" charset="0"/>
              <a:cs typeface="Catamaran Medium" panose="00000600000000000000" pitchFamily="2" charset="0"/>
            </a:endParaRPr>
          </a:p>
          <a:p>
            <a:pPr algn="just"/>
            <a:r>
              <a:rPr lang="es-ES" sz="2400" dirty="0">
                <a:solidFill>
                  <a:srgbClr val="1D4F83"/>
                </a:solidFill>
                <a:latin typeface="Catamaran Medium" panose="00000600000000000000" pitchFamily="2" charset="0"/>
                <a:cs typeface="Catamaran Medium" panose="00000600000000000000" pitchFamily="2" charset="0"/>
              </a:rPr>
              <a:t>•	Al finalizar el proceso de análisis de riesgos se evidenció el tipo de amenazas más críticas para poder tomar las decisiones adecuadas que permitieron elaborar cada uno de los proyectos necesarios para reducir el nivel de riesgo.</a:t>
            </a:r>
          </a:p>
        </p:txBody>
      </p:sp>
      <p:sp>
        <p:nvSpPr>
          <p:cNvPr id="4" name="Marcador de fecha 3">
            <a:extLst>
              <a:ext uri="{FF2B5EF4-FFF2-40B4-BE49-F238E27FC236}">
                <a16:creationId xmlns:a16="http://schemas.microsoft.com/office/drawing/2014/main" id="{789BB961-1239-4AE6-AF78-9767E844CA90}"/>
              </a:ext>
            </a:extLst>
          </p:cNvPr>
          <p:cNvSpPr>
            <a:spLocks noGrp="1"/>
          </p:cNvSpPr>
          <p:nvPr>
            <p:ph type="dt" sz="half" idx="10"/>
          </p:nvPr>
        </p:nvSpPr>
        <p:spPr/>
        <p:txBody>
          <a:bodyPr/>
          <a:lstStyle/>
          <a:p>
            <a:r>
              <a:rPr lang="es-ES" dirty="0"/>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19</a:t>
            </a:fld>
            <a:endParaRPr lang="es-ES"/>
          </a:p>
        </p:txBody>
      </p:sp>
    </p:spTree>
    <p:extLst>
      <p:ext uri="{BB962C8B-B14F-4D97-AF65-F5344CB8AC3E}">
        <p14:creationId xmlns:p14="http://schemas.microsoft.com/office/powerpoint/2010/main" val="3959736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11">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13">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5">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adroTexto 5">
            <a:extLst>
              <a:ext uri="{FF2B5EF4-FFF2-40B4-BE49-F238E27FC236}">
                <a16:creationId xmlns:a16="http://schemas.microsoft.com/office/drawing/2014/main" id="{19047FE6-246F-4E89-836B-CD2AF837F156}"/>
              </a:ext>
            </a:extLst>
          </p:cNvPr>
          <p:cNvSpPr txBox="1"/>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algn="ctr" defTabSz="914400">
              <a:lnSpc>
                <a:spcPct val="90000"/>
              </a:lnSpc>
              <a:spcBef>
                <a:spcPct val="0"/>
              </a:spcBef>
              <a:spcAft>
                <a:spcPts val="600"/>
              </a:spcAft>
            </a:pPr>
            <a:r>
              <a:rPr lang="en-US" sz="3000" kern="1200" cap="all" spc="200" baseline="0" dirty="0">
                <a:solidFill>
                  <a:srgbClr val="FFFFFF"/>
                </a:solidFill>
                <a:latin typeface="+mj-lt"/>
                <a:ea typeface="+mj-ea"/>
                <a:cs typeface="+mj-cs"/>
              </a:rPr>
              <a:t>Agenda</a:t>
            </a:r>
          </a:p>
        </p:txBody>
      </p:sp>
      <p:sp>
        <p:nvSpPr>
          <p:cNvPr id="7" name="CuadroTexto 6">
            <a:extLst>
              <a:ext uri="{FF2B5EF4-FFF2-40B4-BE49-F238E27FC236}">
                <a16:creationId xmlns:a16="http://schemas.microsoft.com/office/drawing/2014/main" id="{B414B3A8-F5D5-43E9-BBB3-D4604B8A5A55}"/>
              </a:ext>
            </a:extLst>
          </p:cNvPr>
          <p:cNvSpPr txBox="1"/>
          <p:nvPr/>
        </p:nvSpPr>
        <p:spPr>
          <a:xfrm>
            <a:off x="5591695" y="1402080"/>
            <a:ext cx="5320696" cy="4053840"/>
          </a:xfrm>
          <a:prstGeom prst="rect">
            <a:avLst/>
          </a:prstGeom>
        </p:spPr>
        <p:txBody>
          <a:bodyPr vert="horz" lIns="91440" tIns="45720" rIns="91440" bIns="45720" rtlCol="0" anchor="ctr">
            <a:normAutofit/>
          </a:bodyPr>
          <a:lstStyle/>
          <a:p>
            <a:pPr indent="-228600" defTabSz="914400">
              <a:spcBef>
                <a:spcPts val="1000"/>
              </a:spcBef>
              <a:buClr>
                <a:schemeClr val="accent2"/>
              </a:buClr>
              <a:buFont typeface="Arial" panose="020B0604020202020204" pitchFamily="34" charset="0"/>
              <a:buChar char="•"/>
            </a:pPr>
            <a:r>
              <a:rPr lang="en-US" dirty="0">
                <a:solidFill>
                  <a:schemeClr val="tx1">
                    <a:lumMod val="85000"/>
                    <a:lumOff val="15000"/>
                  </a:schemeClr>
                </a:solidFill>
              </a:rPr>
              <a:t>1. </a:t>
            </a:r>
            <a:r>
              <a:rPr lang="en-US" dirty="0" err="1">
                <a:solidFill>
                  <a:schemeClr val="tx1">
                    <a:lumMod val="85000"/>
                    <a:lumOff val="15000"/>
                  </a:schemeClr>
                </a:solidFill>
              </a:rPr>
              <a:t>Resumen</a:t>
            </a:r>
            <a:r>
              <a:rPr lang="en-US" dirty="0">
                <a:solidFill>
                  <a:schemeClr val="tx1">
                    <a:lumMod val="85000"/>
                    <a:lumOff val="15000"/>
                  </a:schemeClr>
                </a:solidFill>
              </a:rPr>
              <a:t> </a:t>
            </a:r>
          </a:p>
          <a:p>
            <a:pPr indent="-228600" defTabSz="914400">
              <a:spcBef>
                <a:spcPts val="1000"/>
              </a:spcBef>
              <a:buClr>
                <a:schemeClr val="accent2"/>
              </a:buClr>
              <a:buFont typeface="Arial" panose="020B0604020202020204" pitchFamily="34" charset="0"/>
              <a:buChar char="•"/>
            </a:pPr>
            <a:r>
              <a:rPr lang="en-US" dirty="0">
                <a:solidFill>
                  <a:schemeClr val="tx1">
                    <a:lumMod val="85000"/>
                    <a:lumOff val="15000"/>
                  </a:schemeClr>
                </a:solidFill>
              </a:rPr>
              <a:t>2. </a:t>
            </a:r>
            <a:r>
              <a:rPr lang="en-US" dirty="0" err="1">
                <a:solidFill>
                  <a:schemeClr val="tx1">
                    <a:lumMod val="85000"/>
                    <a:lumOff val="15000"/>
                  </a:schemeClr>
                </a:solidFill>
              </a:rPr>
              <a:t>Alcance</a:t>
            </a:r>
            <a:r>
              <a:rPr lang="en-US" dirty="0">
                <a:solidFill>
                  <a:schemeClr val="tx1">
                    <a:lumMod val="85000"/>
                    <a:lumOff val="15000"/>
                  </a:schemeClr>
                </a:solidFill>
              </a:rPr>
              <a:t> </a:t>
            </a:r>
          </a:p>
          <a:p>
            <a:pPr indent="-228600" defTabSz="914400">
              <a:spcBef>
                <a:spcPts val="1000"/>
              </a:spcBef>
              <a:buClr>
                <a:schemeClr val="accent2"/>
              </a:buClr>
              <a:buFont typeface="Arial" panose="020B0604020202020204" pitchFamily="34" charset="0"/>
              <a:buChar char="•"/>
            </a:pPr>
            <a:r>
              <a:rPr lang="en-US" dirty="0">
                <a:solidFill>
                  <a:schemeClr val="tx1">
                    <a:lumMod val="85000"/>
                    <a:lumOff val="15000"/>
                  </a:schemeClr>
                </a:solidFill>
              </a:rPr>
              <a:t>3. </a:t>
            </a:r>
            <a:r>
              <a:rPr lang="en-US" dirty="0" err="1">
                <a:solidFill>
                  <a:schemeClr val="tx1">
                    <a:lumMod val="85000"/>
                    <a:lumOff val="15000"/>
                  </a:schemeClr>
                </a:solidFill>
              </a:rPr>
              <a:t>Situación</a:t>
            </a:r>
            <a:r>
              <a:rPr lang="en-US" dirty="0">
                <a:solidFill>
                  <a:schemeClr val="tx1">
                    <a:lumMod val="85000"/>
                    <a:lumOff val="15000"/>
                  </a:schemeClr>
                </a:solidFill>
              </a:rPr>
              <a:t> actual</a:t>
            </a:r>
          </a:p>
          <a:p>
            <a:pPr indent="-228600" defTabSz="914400">
              <a:spcBef>
                <a:spcPts val="1000"/>
              </a:spcBef>
              <a:buClr>
                <a:schemeClr val="accent2"/>
              </a:buClr>
              <a:buFont typeface="Arial" panose="020B0604020202020204" pitchFamily="34" charset="0"/>
              <a:buChar char="•"/>
            </a:pPr>
            <a:r>
              <a:rPr lang="en-US" dirty="0">
                <a:solidFill>
                  <a:schemeClr val="tx1">
                    <a:lumMod val="85000"/>
                    <a:lumOff val="15000"/>
                  </a:schemeClr>
                </a:solidFill>
              </a:rPr>
              <a:t>4.Gestión documental</a:t>
            </a:r>
          </a:p>
          <a:p>
            <a:pPr indent="-228600" defTabSz="914400">
              <a:spcBef>
                <a:spcPts val="1000"/>
              </a:spcBef>
              <a:buClr>
                <a:schemeClr val="accent2"/>
              </a:buClr>
              <a:buFont typeface="Arial" panose="020B0604020202020204" pitchFamily="34" charset="0"/>
              <a:buChar char="•"/>
            </a:pPr>
            <a:r>
              <a:rPr lang="en-US" dirty="0">
                <a:solidFill>
                  <a:schemeClr val="tx1">
                    <a:lumMod val="85000"/>
                    <a:lumOff val="15000"/>
                  </a:schemeClr>
                </a:solidFill>
              </a:rPr>
              <a:t>5. </a:t>
            </a:r>
            <a:r>
              <a:rPr lang="en-US" dirty="0" err="1">
                <a:solidFill>
                  <a:schemeClr val="tx1">
                    <a:lumMod val="85000"/>
                    <a:lumOff val="15000"/>
                  </a:schemeClr>
                </a:solidFill>
              </a:rPr>
              <a:t>Análisis</a:t>
            </a:r>
            <a:r>
              <a:rPr lang="en-US" dirty="0">
                <a:solidFill>
                  <a:schemeClr val="tx1">
                    <a:lumMod val="85000"/>
                    <a:lumOff val="15000"/>
                  </a:schemeClr>
                </a:solidFill>
              </a:rPr>
              <a:t> de </a:t>
            </a:r>
            <a:r>
              <a:rPr lang="en-US" dirty="0" err="1">
                <a:solidFill>
                  <a:schemeClr val="tx1">
                    <a:lumMod val="85000"/>
                    <a:lumOff val="15000"/>
                  </a:schemeClr>
                </a:solidFill>
              </a:rPr>
              <a:t>Riesgos</a:t>
            </a:r>
            <a:r>
              <a:rPr lang="en-US" dirty="0">
                <a:solidFill>
                  <a:schemeClr val="tx1">
                    <a:lumMod val="85000"/>
                    <a:lumOff val="15000"/>
                  </a:schemeClr>
                </a:solidFill>
              </a:rPr>
              <a:t> </a:t>
            </a:r>
          </a:p>
          <a:p>
            <a:pPr indent="-228600" defTabSz="914400">
              <a:spcBef>
                <a:spcPts val="1000"/>
              </a:spcBef>
              <a:buClr>
                <a:schemeClr val="accent2"/>
              </a:buClr>
              <a:buFont typeface="Arial" panose="020B0604020202020204" pitchFamily="34" charset="0"/>
              <a:buChar char="•"/>
            </a:pPr>
            <a:r>
              <a:rPr lang="en-US" dirty="0">
                <a:solidFill>
                  <a:schemeClr val="tx1">
                    <a:lumMod val="85000"/>
                    <a:lumOff val="15000"/>
                  </a:schemeClr>
                </a:solidFill>
              </a:rPr>
              <a:t>6. </a:t>
            </a:r>
            <a:r>
              <a:rPr lang="en-US" dirty="0" err="1">
                <a:solidFill>
                  <a:schemeClr val="tx1">
                    <a:lumMod val="85000"/>
                    <a:lumOff val="15000"/>
                  </a:schemeClr>
                </a:solidFill>
              </a:rPr>
              <a:t>Propuesta</a:t>
            </a:r>
            <a:r>
              <a:rPr lang="en-US" dirty="0">
                <a:solidFill>
                  <a:schemeClr val="tx1">
                    <a:lumMod val="85000"/>
                    <a:lumOff val="15000"/>
                  </a:schemeClr>
                </a:solidFill>
              </a:rPr>
              <a:t> de </a:t>
            </a:r>
            <a:r>
              <a:rPr lang="en-US" dirty="0" err="1">
                <a:solidFill>
                  <a:schemeClr val="tx1">
                    <a:lumMod val="85000"/>
                    <a:lumOff val="15000"/>
                  </a:schemeClr>
                </a:solidFill>
              </a:rPr>
              <a:t>proyectos</a:t>
            </a:r>
            <a:endParaRPr lang="en-US" dirty="0">
              <a:solidFill>
                <a:schemeClr val="tx1">
                  <a:lumMod val="85000"/>
                  <a:lumOff val="15000"/>
                </a:schemeClr>
              </a:solidFill>
            </a:endParaRPr>
          </a:p>
          <a:p>
            <a:pPr indent="-228600" defTabSz="914400">
              <a:spcBef>
                <a:spcPts val="1000"/>
              </a:spcBef>
              <a:buClr>
                <a:schemeClr val="accent2"/>
              </a:buClr>
              <a:buFont typeface="Arial" panose="020B0604020202020204" pitchFamily="34" charset="0"/>
              <a:buChar char="•"/>
            </a:pPr>
            <a:r>
              <a:rPr lang="en-US" dirty="0">
                <a:solidFill>
                  <a:schemeClr val="tx1">
                    <a:lumMod val="85000"/>
                    <a:lumOff val="15000"/>
                  </a:schemeClr>
                </a:solidFill>
              </a:rPr>
              <a:t>7. </a:t>
            </a:r>
            <a:r>
              <a:rPr lang="en-US" dirty="0" err="1">
                <a:solidFill>
                  <a:schemeClr val="tx1">
                    <a:lumMod val="85000"/>
                    <a:lumOff val="15000"/>
                  </a:schemeClr>
                </a:solidFill>
              </a:rPr>
              <a:t>Auditoría</a:t>
            </a:r>
            <a:r>
              <a:rPr lang="en-US" dirty="0">
                <a:solidFill>
                  <a:schemeClr val="tx1">
                    <a:lumMod val="85000"/>
                    <a:lumOff val="15000"/>
                  </a:schemeClr>
                </a:solidFill>
              </a:rPr>
              <a:t> de </a:t>
            </a:r>
            <a:r>
              <a:rPr lang="en-US" dirty="0" err="1">
                <a:solidFill>
                  <a:schemeClr val="tx1">
                    <a:lumMod val="85000"/>
                    <a:lumOff val="15000"/>
                  </a:schemeClr>
                </a:solidFill>
              </a:rPr>
              <a:t>cumplimiento</a:t>
            </a:r>
            <a:r>
              <a:rPr lang="en-US" dirty="0">
                <a:solidFill>
                  <a:schemeClr val="tx1">
                    <a:lumMod val="85000"/>
                    <a:lumOff val="15000"/>
                  </a:schemeClr>
                </a:solidFill>
              </a:rPr>
              <a:t> </a:t>
            </a:r>
          </a:p>
          <a:p>
            <a:pPr indent="-228600" defTabSz="914400">
              <a:spcBef>
                <a:spcPts val="1000"/>
              </a:spcBef>
              <a:buClr>
                <a:schemeClr val="accent2"/>
              </a:buClr>
              <a:buFont typeface="Arial" panose="020B0604020202020204" pitchFamily="34" charset="0"/>
              <a:buChar char="•"/>
            </a:pPr>
            <a:r>
              <a:rPr lang="en-US" dirty="0">
                <a:solidFill>
                  <a:schemeClr val="tx1">
                    <a:lumMod val="85000"/>
                    <a:lumOff val="15000"/>
                  </a:schemeClr>
                </a:solidFill>
              </a:rPr>
              <a:t>8. </a:t>
            </a:r>
            <a:r>
              <a:rPr lang="en-US" dirty="0" err="1">
                <a:solidFill>
                  <a:schemeClr val="tx1">
                    <a:lumMod val="85000"/>
                    <a:lumOff val="15000"/>
                  </a:schemeClr>
                </a:solidFill>
              </a:rPr>
              <a:t>Conclusiones</a:t>
            </a:r>
            <a:endParaRPr lang="en-US" dirty="0">
              <a:solidFill>
                <a:schemeClr val="tx1">
                  <a:lumMod val="85000"/>
                  <a:lumOff val="15000"/>
                </a:schemeClr>
              </a:solidFill>
            </a:endParaRPr>
          </a:p>
          <a:p>
            <a:pPr indent="-228600" defTabSz="914400">
              <a:spcBef>
                <a:spcPts val="1000"/>
              </a:spcBef>
              <a:buClr>
                <a:schemeClr val="accent2"/>
              </a:buClr>
              <a:buFont typeface="Arial" panose="020B0604020202020204" pitchFamily="34" charset="0"/>
              <a:buChar char="•"/>
            </a:pPr>
            <a:r>
              <a:rPr lang="en-US" dirty="0">
                <a:solidFill>
                  <a:schemeClr val="tx1">
                    <a:lumMod val="85000"/>
                    <a:lumOff val="15000"/>
                  </a:schemeClr>
                </a:solidFill>
              </a:rPr>
              <a:t>9. </a:t>
            </a:r>
            <a:r>
              <a:rPr lang="es-EC" dirty="0">
                <a:solidFill>
                  <a:schemeClr val="tx1">
                    <a:lumMod val="85000"/>
                    <a:lumOff val="15000"/>
                  </a:schemeClr>
                </a:solidFill>
              </a:rPr>
              <a:t>Trabajos</a:t>
            </a:r>
            <a:r>
              <a:rPr lang="en-US" dirty="0">
                <a:solidFill>
                  <a:schemeClr val="tx1">
                    <a:lumMod val="85000"/>
                    <a:lumOff val="15000"/>
                  </a:schemeClr>
                </a:solidFill>
              </a:rPr>
              <a:t> </a:t>
            </a:r>
            <a:r>
              <a:rPr lang="es-EC" dirty="0">
                <a:solidFill>
                  <a:schemeClr val="tx1">
                    <a:lumMod val="85000"/>
                    <a:lumOff val="15000"/>
                  </a:schemeClr>
                </a:solidFill>
              </a:rPr>
              <a:t>Futuros</a:t>
            </a:r>
          </a:p>
        </p:txBody>
      </p:sp>
      <p:sp>
        <p:nvSpPr>
          <p:cNvPr id="4" name="Marcador de fecha 3">
            <a:extLst>
              <a:ext uri="{FF2B5EF4-FFF2-40B4-BE49-F238E27FC236}">
                <a16:creationId xmlns:a16="http://schemas.microsoft.com/office/drawing/2014/main" id="{EC4440AB-3CED-4805-8FCF-B47FDBAFA1AF}"/>
              </a:ext>
            </a:extLst>
          </p:cNvPr>
          <p:cNvSpPr>
            <a:spLocks noGrp="1"/>
          </p:cNvSpPr>
          <p:nvPr>
            <p:ph type="dt" sz="half" idx="10"/>
          </p:nvPr>
        </p:nvSpPr>
        <p:spPr>
          <a:xfrm>
            <a:off x="470275" y="6236208"/>
            <a:ext cx="2286000" cy="323968"/>
          </a:xfrm>
        </p:spPr>
        <p:txBody>
          <a:bodyPr vert="horz" lIns="91440" tIns="45720" rIns="91440" bIns="45720" rtlCol="0" anchor="ctr">
            <a:normAutofit/>
          </a:bodyPr>
          <a:lstStyle/>
          <a:p>
            <a:pPr>
              <a:spcAft>
                <a:spcPts val="600"/>
              </a:spcAft>
            </a:pPr>
            <a:r>
              <a:rPr lang="en-US" dirty="0">
                <a:solidFill>
                  <a:schemeClr val="bg1">
                    <a:alpha val="70000"/>
                  </a:schemeClr>
                </a:solidFill>
              </a:rPr>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a:xfrm>
            <a:off x="10758922" y="6217920"/>
            <a:ext cx="365760" cy="365760"/>
          </a:xfrm>
        </p:spPr>
        <p:txBody>
          <a:bodyPr vert="horz" lIns="18288" tIns="45720" rIns="18288" bIns="45720" rtlCol="0" anchor="ctr">
            <a:normAutofit/>
          </a:bodyPr>
          <a:lstStyle/>
          <a:p>
            <a:pPr>
              <a:lnSpc>
                <a:spcPct val="90000"/>
              </a:lnSpc>
              <a:spcAft>
                <a:spcPts val="600"/>
              </a:spcAft>
            </a:pPr>
            <a:fld id="{A6EC9E3E-F9FB-4CAE-ADB0-6C6947CEBDED}" type="slidenum">
              <a:rPr lang="en-US" kern="1200" spc="0" baseline="0" dirty="0">
                <a:solidFill>
                  <a:srgbClr val="FFFFFF"/>
                </a:solidFill>
                <a:latin typeface="+mn-lt"/>
                <a:ea typeface="+mn-ea"/>
                <a:cs typeface="+mn-cs"/>
              </a:rPr>
              <a:pPr>
                <a:lnSpc>
                  <a:spcPct val="90000"/>
                </a:lnSpc>
                <a:spcAft>
                  <a:spcPts val="600"/>
                </a:spcAft>
              </a:pPr>
              <a:t>2</a:t>
            </a:fld>
            <a:endParaRPr lang="en-US" kern="1200" spc="0" baseline="0" dirty="0">
              <a:solidFill>
                <a:srgbClr val="FFFFFF"/>
              </a:solidFill>
              <a:latin typeface="+mn-lt"/>
              <a:ea typeface="+mn-ea"/>
              <a:cs typeface="+mn-cs"/>
            </a:endParaRPr>
          </a:p>
        </p:txBody>
      </p:sp>
    </p:spTree>
    <p:extLst>
      <p:ext uri="{BB962C8B-B14F-4D97-AF65-F5344CB8AC3E}">
        <p14:creationId xmlns:p14="http://schemas.microsoft.com/office/powerpoint/2010/main" val="547822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145143" y="295217"/>
            <a:ext cx="11887200" cy="5747727"/>
          </a:xfrm>
          <a:prstGeom prst="rect">
            <a:avLst/>
          </a:prstGeom>
          <a:noFill/>
        </p:spPr>
        <p:txBody>
          <a:bodyPr wrap="square" rtlCol="0">
            <a:spAutoFit/>
          </a:bodyPr>
          <a:lstStyle/>
          <a:p>
            <a:endParaRPr lang="es-ES" sz="2625" dirty="0">
              <a:solidFill>
                <a:srgbClr val="1D4F83"/>
              </a:solidFill>
              <a:latin typeface="Catamaran Medium" panose="00000600000000000000" pitchFamily="2" charset="0"/>
              <a:cs typeface="Catamaran Medium" panose="00000600000000000000" pitchFamily="2" charset="0"/>
            </a:endParaRPr>
          </a:p>
          <a:p>
            <a:pPr algn="just"/>
            <a:r>
              <a:rPr lang="es-ES" sz="2625" dirty="0">
                <a:solidFill>
                  <a:srgbClr val="1D4F83"/>
                </a:solidFill>
                <a:latin typeface="Catamaran Medium" panose="00000600000000000000" pitchFamily="2" charset="0"/>
                <a:cs typeface="Catamaran Medium" panose="00000600000000000000" pitchFamily="2" charset="0"/>
              </a:rPr>
              <a:t>•	La dirección juega un papel muy importante en el desarrollo del SGSI ya que su responsabilidad tanto para la aprobación de la política de seguridad como para la supervisión de la ejecución del SGSI determina el éxito de la implantación.</a:t>
            </a:r>
          </a:p>
          <a:p>
            <a:pPr algn="just"/>
            <a:endParaRPr lang="es-ES" sz="2625" dirty="0">
              <a:solidFill>
                <a:srgbClr val="1D4F83"/>
              </a:solidFill>
              <a:latin typeface="Catamaran Medium" panose="00000600000000000000" pitchFamily="2" charset="0"/>
              <a:cs typeface="Catamaran Medium" panose="00000600000000000000" pitchFamily="2" charset="0"/>
            </a:endParaRPr>
          </a:p>
          <a:p>
            <a:pPr algn="just"/>
            <a:r>
              <a:rPr lang="es-ES" sz="2625" dirty="0">
                <a:solidFill>
                  <a:srgbClr val="1D4F83"/>
                </a:solidFill>
                <a:latin typeface="Catamaran Medium" panose="00000600000000000000" pitchFamily="2" charset="0"/>
                <a:cs typeface="Catamaran Medium" panose="00000600000000000000" pitchFamily="2" charset="0"/>
              </a:rPr>
              <a:t>•	Aunque se implementaron controles de seguridad guiados de la norma ISO/IEC 27002/2013 el mayor porcentaje de nivel de madurez al que se llegó fue el L3 de proceso definido, debido a que los niveles más altos de madurez requieren de más indicadores que permitan monitorizar la eficiencia.</a:t>
            </a:r>
          </a:p>
          <a:p>
            <a:pPr algn="just"/>
            <a:endParaRPr lang="es-ES" sz="2625" dirty="0">
              <a:solidFill>
                <a:srgbClr val="1D4F83"/>
              </a:solidFill>
              <a:latin typeface="Catamaran Medium" panose="00000600000000000000" pitchFamily="2" charset="0"/>
              <a:cs typeface="Catamaran Medium" panose="00000600000000000000" pitchFamily="2" charset="0"/>
            </a:endParaRPr>
          </a:p>
          <a:p>
            <a:pPr algn="just"/>
            <a:r>
              <a:rPr lang="es-ES" sz="2625" dirty="0">
                <a:solidFill>
                  <a:srgbClr val="1D4F83"/>
                </a:solidFill>
                <a:latin typeface="Catamaran Medium" panose="00000600000000000000" pitchFamily="2" charset="0"/>
                <a:cs typeface="Catamaran Medium" panose="00000600000000000000" pitchFamily="2" charset="0"/>
              </a:rPr>
              <a:t>•	La importancia de la capacitación del personal de la ISP en cuestión a la seguridad de la información permite mayor conciencia y mejor respuesta ante incidentes de seguridad lo que resulta en un incremento tanto en la eficiencia como en la eficacia del SGSI.</a:t>
            </a:r>
          </a:p>
        </p:txBody>
      </p:sp>
      <p:sp>
        <p:nvSpPr>
          <p:cNvPr id="4" name="Marcador de fecha 3">
            <a:extLst>
              <a:ext uri="{FF2B5EF4-FFF2-40B4-BE49-F238E27FC236}">
                <a16:creationId xmlns:a16="http://schemas.microsoft.com/office/drawing/2014/main" id="{B49BAB34-8E79-4428-B2B2-C6DBC01979EF}"/>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20</a:t>
            </a:fld>
            <a:endParaRPr lang="es-ES"/>
          </a:p>
        </p:txBody>
      </p:sp>
    </p:spTree>
    <p:extLst>
      <p:ext uri="{BB962C8B-B14F-4D97-AF65-F5344CB8AC3E}">
        <p14:creationId xmlns:p14="http://schemas.microsoft.com/office/powerpoint/2010/main" val="3295086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145143" y="295217"/>
            <a:ext cx="11887200" cy="5747727"/>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9. Trabajos Futuros</a:t>
            </a:r>
          </a:p>
          <a:p>
            <a:endParaRPr lang="es-ES" sz="2625" dirty="0">
              <a:solidFill>
                <a:srgbClr val="1D4F83"/>
              </a:solidFill>
              <a:latin typeface="Catamaran Medium" panose="00000600000000000000" pitchFamily="2" charset="0"/>
              <a:cs typeface="Catamaran Medium" panose="00000600000000000000" pitchFamily="2" charset="0"/>
            </a:endParaRPr>
          </a:p>
          <a:p>
            <a:pPr algn="just"/>
            <a:r>
              <a:rPr lang="es-ES" sz="2625" dirty="0">
                <a:solidFill>
                  <a:srgbClr val="1D4F83"/>
                </a:solidFill>
                <a:latin typeface="Catamaran Medium" panose="00000600000000000000" pitchFamily="2" charset="0"/>
                <a:cs typeface="Catamaran Medium" panose="00000600000000000000" pitchFamily="2" charset="0"/>
              </a:rPr>
              <a:t>•	Realizar una propuesta con tantos indicadores como controles hay de la norma, que permitan incrementar el nivel de madurez en cada dominio teniendo como objetivo el nivel L5 (Optimizado).  </a:t>
            </a:r>
          </a:p>
          <a:p>
            <a:pPr algn="just"/>
            <a:endParaRPr lang="es-ES" sz="2625" dirty="0">
              <a:solidFill>
                <a:srgbClr val="1D4F83"/>
              </a:solidFill>
              <a:latin typeface="Catamaran Medium" panose="00000600000000000000" pitchFamily="2" charset="0"/>
              <a:cs typeface="Catamaran Medium" panose="00000600000000000000" pitchFamily="2" charset="0"/>
            </a:endParaRPr>
          </a:p>
          <a:p>
            <a:pPr algn="just"/>
            <a:r>
              <a:rPr lang="es-ES" sz="2625" dirty="0">
                <a:solidFill>
                  <a:srgbClr val="1D4F83"/>
                </a:solidFill>
                <a:latin typeface="Catamaran Medium" panose="00000600000000000000" pitchFamily="2" charset="0"/>
                <a:cs typeface="Catamaran Medium" panose="00000600000000000000" pitchFamily="2" charset="0"/>
              </a:rPr>
              <a:t>•	Realizar un seguimiento de las 3 auditorías anuales planificadas en el procedimiento de auditorías internas con el fin de evaluar el nivel de madurez de cada uno de los requerimientos de la norma ISO/IEC 27001 y el cumplimiento de cada uno de los 114 controles de la norma ISO/IEC 27002, con el fin de renovar la certificación en caso de que la empresa decida implementar el SGSI propuesto.</a:t>
            </a:r>
          </a:p>
          <a:p>
            <a:endParaRPr lang="es-ES" sz="2625" dirty="0">
              <a:solidFill>
                <a:srgbClr val="1D4F83"/>
              </a:solidFill>
              <a:latin typeface="Catamaran Medium" panose="00000600000000000000" pitchFamily="2" charset="0"/>
              <a:cs typeface="Catamaran Medium" panose="00000600000000000000" pitchFamily="2" charset="0"/>
            </a:endParaRPr>
          </a:p>
          <a:p>
            <a:endParaRPr lang="es-ES" sz="2625" dirty="0">
              <a:solidFill>
                <a:srgbClr val="1D4F83"/>
              </a:solidFill>
              <a:latin typeface="Catamaran Medium" panose="00000600000000000000" pitchFamily="2" charset="0"/>
              <a:cs typeface="Catamaran Medium" panose="00000600000000000000" pitchFamily="2" charset="0"/>
            </a:endParaRPr>
          </a:p>
          <a:p>
            <a:endParaRPr lang="es-ES" sz="2625" dirty="0">
              <a:solidFill>
                <a:srgbClr val="1D4F83"/>
              </a:solidFill>
              <a:latin typeface="Catamaran Medium" panose="00000600000000000000" pitchFamily="2" charset="0"/>
              <a:cs typeface="Catamaran Medium" panose="00000600000000000000" pitchFamily="2" charset="0"/>
            </a:endParaRPr>
          </a:p>
        </p:txBody>
      </p:sp>
      <p:sp>
        <p:nvSpPr>
          <p:cNvPr id="4" name="Marcador de fecha 3">
            <a:extLst>
              <a:ext uri="{FF2B5EF4-FFF2-40B4-BE49-F238E27FC236}">
                <a16:creationId xmlns:a16="http://schemas.microsoft.com/office/drawing/2014/main" id="{B49BAB34-8E79-4428-B2B2-C6DBC01979EF}"/>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21</a:t>
            </a:fld>
            <a:endParaRPr lang="es-ES"/>
          </a:p>
        </p:txBody>
      </p:sp>
    </p:spTree>
    <p:extLst>
      <p:ext uri="{BB962C8B-B14F-4D97-AF65-F5344CB8AC3E}">
        <p14:creationId xmlns:p14="http://schemas.microsoft.com/office/powerpoint/2010/main" val="248284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C158D054-31FF-4C9A-B390-848D114EAC6F}"/>
              </a:ext>
            </a:extLst>
          </p:cNvPr>
          <p:cNvPicPr>
            <a:picLocks noChangeAspect="1"/>
          </p:cNvPicPr>
          <p:nvPr/>
        </p:nvPicPr>
        <p:blipFill>
          <a:blip r:embed="rId2"/>
          <a:stretch>
            <a:fillRect/>
          </a:stretch>
        </p:blipFill>
        <p:spPr>
          <a:xfrm>
            <a:off x="0" y="0"/>
            <a:ext cx="12192000" cy="6858000"/>
          </a:xfrm>
          <a:prstGeom prst="rect">
            <a:avLst/>
          </a:prstGeom>
        </p:spPr>
      </p:pic>
      <p:sp>
        <p:nvSpPr>
          <p:cNvPr id="4" name="Marcador de fecha 3">
            <a:extLst>
              <a:ext uri="{FF2B5EF4-FFF2-40B4-BE49-F238E27FC236}">
                <a16:creationId xmlns:a16="http://schemas.microsoft.com/office/drawing/2014/main" id="{2B9AFFBD-0E88-4237-9CB3-CF55D02BFB9D}"/>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FCE9D1D5-6FA9-4852-87F0-1C963AF13FFF}"/>
              </a:ext>
            </a:extLst>
          </p:cNvPr>
          <p:cNvSpPr>
            <a:spLocks noGrp="1"/>
          </p:cNvSpPr>
          <p:nvPr>
            <p:ph type="sldNum" sz="quarter" idx="12"/>
          </p:nvPr>
        </p:nvSpPr>
        <p:spPr/>
        <p:txBody>
          <a:bodyPr/>
          <a:lstStyle/>
          <a:p>
            <a:fld id="{A6EC9E3E-F9FB-4CAE-ADB0-6C6947CEBDED}" type="slidenum">
              <a:rPr lang="es-ES" smtClean="0"/>
              <a:t>22</a:t>
            </a:fld>
            <a:endParaRPr lang="es-ES"/>
          </a:p>
        </p:txBody>
      </p:sp>
      <p:pic>
        <p:nvPicPr>
          <p:cNvPr id="5" name="image1.jpeg">
            <a:extLst>
              <a:ext uri="{FF2B5EF4-FFF2-40B4-BE49-F238E27FC236}">
                <a16:creationId xmlns:a16="http://schemas.microsoft.com/office/drawing/2014/main" id="{937B957A-A194-4380-AFCA-E8B820487DDE}"/>
              </a:ext>
            </a:extLst>
          </p:cNvPr>
          <p:cNvPicPr/>
          <p:nvPr/>
        </p:nvPicPr>
        <p:blipFill>
          <a:blip r:embed="rId3" cstate="print"/>
          <a:stretch>
            <a:fillRect/>
          </a:stretch>
        </p:blipFill>
        <p:spPr>
          <a:xfrm>
            <a:off x="1122605" y="3429000"/>
            <a:ext cx="10625959" cy="1869473"/>
          </a:xfrm>
          <a:prstGeom prst="rect">
            <a:avLst/>
          </a:prstGeom>
        </p:spPr>
      </p:pic>
      <p:sp>
        <p:nvSpPr>
          <p:cNvPr id="7" name="CuadroTexto 6">
            <a:extLst>
              <a:ext uri="{FF2B5EF4-FFF2-40B4-BE49-F238E27FC236}">
                <a16:creationId xmlns:a16="http://schemas.microsoft.com/office/drawing/2014/main" id="{7A38DAD6-9642-49F9-98D0-5985778A768D}"/>
              </a:ext>
            </a:extLst>
          </p:cNvPr>
          <p:cNvSpPr txBox="1"/>
          <p:nvPr/>
        </p:nvSpPr>
        <p:spPr>
          <a:xfrm>
            <a:off x="2365829" y="1041177"/>
            <a:ext cx="8040913" cy="769441"/>
          </a:xfrm>
          <a:prstGeom prst="rect">
            <a:avLst/>
          </a:prstGeom>
          <a:noFill/>
        </p:spPr>
        <p:txBody>
          <a:bodyPr wrap="square">
            <a:spAutoFit/>
          </a:bodyPr>
          <a:lstStyle/>
          <a:p>
            <a:pPr algn="ctr"/>
            <a:r>
              <a:rPr lang="es-ES" sz="4400" b="1" dirty="0">
                <a:solidFill>
                  <a:schemeClr val="bg1"/>
                </a:solidFill>
                <a:latin typeface="Catamaran Medium" panose="00000600000000000000" pitchFamily="2" charset="0"/>
                <a:cs typeface="Catamaran Medium" panose="00000600000000000000" pitchFamily="2" charset="0"/>
              </a:rPr>
              <a:t>GRACIAS</a:t>
            </a:r>
          </a:p>
        </p:txBody>
      </p:sp>
    </p:spTree>
    <p:extLst>
      <p:ext uri="{BB962C8B-B14F-4D97-AF65-F5344CB8AC3E}">
        <p14:creationId xmlns:p14="http://schemas.microsoft.com/office/powerpoint/2010/main" val="3171559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793121" y="519387"/>
            <a:ext cx="10605757" cy="6882653"/>
          </a:xfrm>
          <a:prstGeom prst="rect">
            <a:avLst/>
          </a:prstGeom>
          <a:noFill/>
        </p:spPr>
        <p:txBody>
          <a:bodyPr wrap="square" rtlCol="0">
            <a:spAutoFit/>
          </a:bodyPr>
          <a:lstStyle/>
          <a:p>
            <a:pPr marL="514350" indent="-514350">
              <a:buAutoNum type="arabicPeriod"/>
            </a:pPr>
            <a:r>
              <a:rPr lang="es-ES" sz="2625" dirty="0">
                <a:solidFill>
                  <a:srgbClr val="1D4F83"/>
                </a:solidFill>
                <a:latin typeface="Catamaran Medium" panose="00000600000000000000" pitchFamily="2" charset="0"/>
                <a:cs typeface="Catamaran Medium" panose="00000600000000000000" pitchFamily="2" charset="0"/>
              </a:rPr>
              <a:t>Resumen</a:t>
            </a:r>
          </a:p>
          <a:p>
            <a:pPr marL="514350" indent="-514350">
              <a:buAutoNum type="arabicPeriod"/>
            </a:pPr>
            <a:endParaRPr lang="es-ES" sz="2625" dirty="0">
              <a:solidFill>
                <a:srgbClr val="1D4F83"/>
              </a:solidFill>
              <a:latin typeface="Catamaran Medium" panose="00000600000000000000" pitchFamily="2" charset="0"/>
              <a:cs typeface="Catamaran Medium" panose="00000600000000000000" pitchFamily="2" charset="0"/>
            </a:endParaRPr>
          </a:p>
          <a:p>
            <a:pPr algn="just">
              <a:spcBef>
                <a:spcPts val="600"/>
              </a:spcBef>
              <a:spcAft>
                <a:spcPts val="600"/>
              </a:spcAft>
            </a:pPr>
            <a:r>
              <a:rPr lang="es-EC" sz="1800" dirty="0">
                <a:effectLst/>
                <a:latin typeface="Arial" panose="020B0604020202020204" pitchFamily="34" charset="0"/>
                <a:ea typeface="Times New Roman" panose="02020603050405020304" pitchFamily="18" charset="0"/>
                <a:cs typeface="Arial" panose="020B0604020202020204" pitchFamily="34" charset="0"/>
              </a:rPr>
              <a:t>Se implementará el plan director a la empresa ISP ubicada en Imbabura Ecuador, siguiendo las especificaciones para la implantación del Sistema de Gestión de la Seguridad de la Información de la norma ISO/IEC 27001:2013 y la guía de buenas prácticas de la ISO 27002:2013.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s-EC" sz="1800" dirty="0">
                <a:effectLst/>
                <a:latin typeface="Arial" panose="020B0604020202020204" pitchFamily="34" charset="0"/>
                <a:ea typeface="Times New Roman" panose="02020603050405020304" pitchFamily="18" charset="0"/>
                <a:cs typeface="Arial" panose="020B0604020202020204" pitchFamily="34" charset="0"/>
              </a:rPr>
              <a:t>Como punto de partida, se realizó un análisis de la situación actual de la empresa con respecto a los requisitos de seguridad de la información para analizar su grado de cumplimiento. Posterior a esto se hizo un análisis de riesgos sobre los activos relevantes en términos de seguridad, con el fin de determinar el impacto potencial que sufrirían al verse materializada cualquier amenaza a la que se encuentran expuestos.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s-EC" sz="1800" dirty="0">
                <a:effectLst/>
                <a:latin typeface="Arial" panose="020B0604020202020204" pitchFamily="34" charset="0"/>
                <a:ea typeface="Times New Roman" panose="02020603050405020304" pitchFamily="18" charset="0"/>
                <a:cs typeface="Arial" panose="020B0604020202020204" pitchFamily="34" charset="0"/>
              </a:rPr>
              <a:t>A partir de esta información se logra determinar el nivel de riesgo aceptable y proponer proyectos para reducir aquellos riesgos que son tratables. Cada uno de estos proyectos están diseñados con la planificación para ejecutarse y el coste económico que le representará a la organización, el cual no supondrá un gasto mayor al de asumir el riesgo. </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s-EC" sz="1800" dirty="0">
                <a:effectLst/>
                <a:latin typeface="Arial" panose="020B0604020202020204" pitchFamily="34" charset="0"/>
                <a:ea typeface="Times New Roman" panose="02020603050405020304" pitchFamily="18" charset="0"/>
                <a:cs typeface="Arial" panose="020B0604020202020204" pitchFamily="34" charset="0"/>
              </a:rPr>
              <a:t>Finalmente se presentan los resultados esperados, luego de poner en marcha cada uno de los proyectos propuestos, en cuanto al cumplimiento normativo de la ISO/IEC 27002:2013 y cada uno de sus 14 dominios.</a:t>
            </a:r>
            <a:endParaRPr lang="es-ES"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s-ES" sz="2625" dirty="0">
                <a:solidFill>
                  <a:srgbClr val="1D4F83"/>
                </a:solidFill>
                <a:latin typeface="Catamaran Medium" panose="00000600000000000000" pitchFamily="2" charset="0"/>
                <a:cs typeface="Catamaran Medium" panose="00000600000000000000" pitchFamily="2" charset="0"/>
              </a:rPr>
              <a:t> </a:t>
            </a:r>
          </a:p>
          <a:p>
            <a:endParaRPr lang="es-ES" sz="2625" dirty="0">
              <a:solidFill>
                <a:srgbClr val="1D4F83"/>
              </a:solidFill>
              <a:latin typeface="Catamaran Medium" panose="00000600000000000000" pitchFamily="2" charset="0"/>
              <a:cs typeface="Catamaran Medium" panose="00000600000000000000" pitchFamily="2" charset="0"/>
            </a:endParaRPr>
          </a:p>
          <a:p>
            <a:endParaRPr lang="es-ES" sz="2625" dirty="0">
              <a:solidFill>
                <a:srgbClr val="1D4F83"/>
              </a:solidFill>
              <a:latin typeface="Catamaran Medium" panose="00000600000000000000" pitchFamily="2" charset="0"/>
              <a:cs typeface="Catamaran Medium" panose="00000600000000000000" pitchFamily="2" charset="0"/>
            </a:endParaRPr>
          </a:p>
        </p:txBody>
      </p:sp>
      <p:sp>
        <p:nvSpPr>
          <p:cNvPr id="4" name="Marcador de fecha 3">
            <a:extLst>
              <a:ext uri="{FF2B5EF4-FFF2-40B4-BE49-F238E27FC236}">
                <a16:creationId xmlns:a16="http://schemas.microsoft.com/office/drawing/2014/main" id="{8A0A7D2B-D73D-49D8-AF85-524179D6C724}"/>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3</a:t>
            </a:fld>
            <a:endParaRPr lang="es-ES"/>
          </a:p>
        </p:txBody>
      </p:sp>
    </p:spTree>
    <p:extLst>
      <p:ext uri="{BB962C8B-B14F-4D97-AF65-F5344CB8AC3E}">
        <p14:creationId xmlns:p14="http://schemas.microsoft.com/office/powerpoint/2010/main" val="2096159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361950" y="438150"/>
            <a:ext cx="11391899" cy="4028026"/>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2. Alcance </a:t>
            </a:r>
          </a:p>
          <a:p>
            <a:endParaRPr lang="es-ES" sz="2625" dirty="0">
              <a:solidFill>
                <a:srgbClr val="1D4F83"/>
              </a:solidFill>
              <a:latin typeface="Catamaran Medium" panose="00000600000000000000" pitchFamily="2" charset="0"/>
              <a:cs typeface="Catamaran Medium" panose="00000600000000000000" pitchFamily="2" charset="0"/>
            </a:endParaRPr>
          </a:p>
          <a:p>
            <a:endParaRPr lang="es-ES" sz="2625" dirty="0">
              <a:solidFill>
                <a:srgbClr val="1D4F83"/>
              </a:solidFill>
              <a:latin typeface="Catamaran Medium" panose="00000600000000000000" pitchFamily="2" charset="0"/>
              <a:cs typeface="Catamaran Medium" panose="00000600000000000000" pitchFamily="2" charset="0"/>
            </a:endParaRPr>
          </a:p>
          <a:p>
            <a:pPr algn="ctr"/>
            <a:r>
              <a:rPr lang="es-EC" sz="2400" b="1" i="1" dirty="0">
                <a:effectLst/>
                <a:latin typeface="Arial" panose="020B0604020202020204" pitchFamily="34" charset="0"/>
                <a:ea typeface="Times New Roman" panose="02020603050405020304" pitchFamily="18" charset="0"/>
                <a:cs typeface="Times New Roman" panose="02020603050405020304" pitchFamily="18" charset="0"/>
              </a:rPr>
              <a:t>Implantar el Sistema de Gestión de la seguridad de la información de todas las actividades desarrolladas en el negocio de la proveedora de servicios de internet para la sede de Imbabura.</a:t>
            </a:r>
            <a:endParaRPr lang="es-ES" sz="24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sz="2625" dirty="0">
              <a:solidFill>
                <a:srgbClr val="1D4F83"/>
              </a:solidFill>
              <a:latin typeface="Catamaran Medium" panose="00000600000000000000" pitchFamily="2" charset="0"/>
              <a:cs typeface="Catamaran Medium" panose="00000600000000000000" pitchFamily="2" charset="0"/>
            </a:endParaRPr>
          </a:p>
          <a:p>
            <a:endParaRPr lang="es-ES" sz="2625" dirty="0">
              <a:solidFill>
                <a:srgbClr val="1D4F83"/>
              </a:solidFill>
              <a:latin typeface="Catamaran Medium" panose="00000600000000000000" pitchFamily="2" charset="0"/>
              <a:cs typeface="Catamaran Medium" panose="00000600000000000000" pitchFamily="2" charset="0"/>
            </a:endParaRPr>
          </a:p>
          <a:p>
            <a:endParaRPr lang="es-ES" sz="2625" dirty="0">
              <a:solidFill>
                <a:srgbClr val="1D4F83"/>
              </a:solidFill>
              <a:latin typeface="Catamaran Medium" panose="00000600000000000000" pitchFamily="2" charset="0"/>
              <a:cs typeface="Catamaran Medium" panose="00000600000000000000" pitchFamily="2" charset="0"/>
            </a:endParaRPr>
          </a:p>
          <a:p>
            <a:endParaRPr lang="es-ES" sz="2625" dirty="0">
              <a:solidFill>
                <a:srgbClr val="1D4F83"/>
              </a:solidFill>
              <a:latin typeface="Catamaran Medium" panose="00000600000000000000" pitchFamily="2" charset="0"/>
              <a:cs typeface="Catamaran Medium" panose="00000600000000000000" pitchFamily="2" charset="0"/>
            </a:endParaRPr>
          </a:p>
        </p:txBody>
      </p:sp>
      <p:sp>
        <p:nvSpPr>
          <p:cNvPr id="4" name="Marcador de fecha 3">
            <a:extLst>
              <a:ext uri="{FF2B5EF4-FFF2-40B4-BE49-F238E27FC236}">
                <a16:creationId xmlns:a16="http://schemas.microsoft.com/office/drawing/2014/main" id="{15973B16-E3D7-4965-B59F-2A7168ED5A56}"/>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4</a:t>
            </a:fld>
            <a:endParaRPr lang="es-ES"/>
          </a:p>
        </p:txBody>
      </p:sp>
    </p:spTree>
    <p:extLst>
      <p:ext uri="{BB962C8B-B14F-4D97-AF65-F5344CB8AC3E}">
        <p14:creationId xmlns:p14="http://schemas.microsoft.com/office/powerpoint/2010/main" val="2763951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535645" y="295216"/>
            <a:ext cx="8662657" cy="3727944"/>
          </a:xfrm>
          <a:prstGeom prst="rect">
            <a:avLst/>
          </a:prstGeom>
          <a:noFill/>
        </p:spPr>
        <p:txBody>
          <a:bodyPr wrap="square" rtlCol="0">
            <a:spAutoFit/>
          </a:bodyPr>
          <a:lstStyle/>
          <a:p>
            <a:r>
              <a:rPr lang="es-ES" sz="2625">
                <a:solidFill>
                  <a:srgbClr val="1D4F83"/>
                </a:solidFill>
                <a:latin typeface="Catamaran Medium" panose="00000600000000000000" pitchFamily="2" charset="0"/>
                <a:cs typeface="Catamaran Medium" panose="00000600000000000000" pitchFamily="2" charset="0"/>
              </a:rPr>
              <a:t>3. Situación actual</a:t>
            </a:r>
          </a:p>
          <a:p>
            <a:endParaRPr lang="es-ES" sz="2625">
              <a:solidFill>
                <a:srgbClr val="1D4F83"/>
              </a:solidFill>
              <a:latin typeface="Catamaran Medium" panose="00000600000000000000" pitchFamily="2" charset="0"/>
              <a:cs typeface="Catamaran Medium" panose="00000600000000000000" pitchFamily="2" charset="0"/>
            </a:endParaRPr>
          </a:p>
          <a:p>
            <a:endParaRPr lang="es-ES" sz="2625">
              <a:solidFill>
                <a:srgbClr val="1D4F83"/>
              </a:solidFill>
              <a:latin typeface="Catamaran Medium" panose="00000600000000000000" pitchFamily="2" charset="0"/>
              <a:cs typeface="Catamaran Medium" panose="00000600000000000000" pitchFamily="2" charset="0"/>
            </a:endParaRPr>
          </a:p>
          <a:p>
            <a:endParaRPr lang="es-ES" sz="2625">
              <a:solidFill>
                <a:srgbClr val="1D4F83"/>
              </a:solidFill>
              <a:latin typeface="Catamaran Medium" panose="00000600000000000000" pitchFamily="2" charset="0"/>
              <a:cs typeface="Catamaran Medium" panose="00000600000000000000" pitchFamily="2" charset="0"/>
            </a:endParaRPr>
          </a:p>
          <a:p>
            <a:endParaRPr lang="es-ES" sz="2625">
              <a:solidFill>
                <a:srgbClr val="1D4F83"/>
              </a:solidFill>
              <a:latin typeface="Catamaran Medium" panose="00000600000000000000" pitchFamily="2" charset="0"/>
              <a:cs typeface="Catamaran Medium" panose="00000600000000000000" pitchFamily="2" charset="0"/>
            </a:endParaRPr>
          </a:p>
          <a:p>
            <a:endParaRPr lang="es-ES" sz="2625">
              <a:solidFill>
                <a:srgbClr val="1D4F83"/>
              </a:solidFill>
              <a:latin typeface="Catamaran Medium" panose="00000600000000000000" pitchFamily="2" charset="0"/>
              <a:cs typeface="Catamaran Medium" panose="00000600000000000000" pitchFamily="2" charset="0"/>
            </a:endParaRPr>
          </a:p>
          <a:p>
            <a:endParaRPr lang="es-ES" sz="2625">
              <a:solidFill>
                <a:srgbClr val="1D4F83"/>
              </a:solidFill>
              <a:latin typeface="Catamaran Medium" panose="00000600000000000000" pitchFamily="2" charset="0"/>
              <a:cs typeface="Catamaran Medium" panose="00000600000000000000" pitchFamily="2" charset="0"/>
            </a:endParaRPr>
          </a:p>
          <a:p>
            <a:endParaRPr lang="es-ES" sz="2625">
              <a:solidFill>
                <a:srgbClr val="1D4F83"/>
              </a:solidFill>
              <a:latin typeface="Catamaran Medium" panose="00000600000000000000" pitchFamily="2" charset="0"/>
              <a:cs typeface="Catamaran Medium" panose="00000600000000000000" pitchFamily="2" charset="0"/>
            </a:endParaRPr>
          </a:p>
          <a:p>
            <a:endParaRPr lang="es-ES" sz="2625" dirty="0">
              <a:solidFill>
                <a:srgbClr val="1D4F83"/>
              </a:solidFill>
              <a:latin typeface="Catamaran Medium" panose="00000600000000000000" pitchFamily="2" charset="0"/>
              <a:cs typeface="Catamaran Medium" panose="00000600000000000000" pitchFamily="2" charset="0"/>
            </a:endParaRPr>
          </a:p>
        </p:txBody>
      </p:sp>
      <p:sp>
        <p:nvSpPr>
          <p:cNvPr id="7" name="Marcador de fecha 6">
            <a:extLst>
              <a:ext uri="{FF2B5EF4-FFF2-40B4-BE49-F238E27FC236}">
                <a16:creationId xmlns:a16="http://schemas.microsoft.com/office/drawing/2014/main" id="{326840B0-CC5D-468E-B65E-248BBF35C74C}"/>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5</a:t>
            </a:fld>
            <a:endParaRPr lang="es-ES"/>
          </a:p>
        </p:txBody>
      </p:sp>
      <p:pic>
        <p:nvPicPr>
          <p:cNvPr id="9" name="Imagen 8">
            <a:extLst>
              <a:ext uri="{FF2B5EF4-FFF2-40B4-BE49-F238E27FC236}">
                <a16:creationId xmlns:a16="http://schemas.microsoft.com/office/drawing/2014/main" id="{87841DCB-EEC0-4969-94D2-C49DADC17178}"/>
              </a:ext>
            </a:extLst>
          </p:cNvPr>
          <p:cNvPicPr>
            <a:picLocks noChangeAspect="1"/>
          </p:cNvPicPr>
          <p:nvPr/>
        </p:nvPicPr>
        <p:blipFill>
          <a:blip r:embed="rId3"/>
          <a:stretch>
            <a:fillRect/>
          </a:stretch>
        </p:blipFill>
        <p:spPr>
          <a:xfrm>
            <a:off x="1800583" y="659076"/>
            <a:ext cx="8958339" cy="5539848"/>
          </a:xfrm>
          <a:prstGeom prst="rect">
            <a:avLst/>
          </a:prstGeom>
        </p:spPr>
      </p:pic>
    </p:spTree>
    <p:extLst>
      <p:ext uri="{BB962C8B-B14F-4D97-AF65-F5344CB8AC3E}">
        <p14:creationId xmlns:p14="http://schemas.microsoft.com/office/powerpoint/2010/main" val="316403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748043" y="553677"/>
            <a:ext cx="7575698" cy="1708160"/>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4. Gestión documental</a:t>
            </a:r>
          </a:p>
          <a:p>
            <a:endParaRPr lang="es-ES" sz="2625" dirty="0">
              <a:solidFill>
                <a:srgbClr val="1D4F83"/>
              </a:solidFill>
              <a:latin typeface="Catamaran Medium" panose="00000600000000000000" pitchFamily="2" charset="0"/>
              <a:cs typeface="Catamaran Medium" panose="00000600000000000000" pitchFamily="2" charset="0"/>
            </a:endParaRPr>
          </a:p>
          <a:p>
            <a:endParaRPr lang="es-ES" sz="2625" dirty="0">
              <a:solidFill>
                <a:srgbClr val="1D4F83"/>
              </a:solidFill>
              <a:latin typeface="Catamaran Medium" panose="00000600000000000000" pitchFamily="2" charset="0"/>
              <a:cs typeface="Catamaran Medium" panose="00000600000000000000" pitchFamily="2" charset="0"/>
            </a:endParaRPr>
          </a:p>
          <a:p>
            <a:endParaRPr lang="es-ES" sz="2625" dirty="0">
              <a:solidFill>
                <a:srgbClr val="1D4F83"/>
              </a:solidFill>
              <a:latin typeface="Catamaran Medium" panose="00000600000000000000" pitchFamily="2" charset="0"/>
              <a:cs typeface="Catamaran Medium" panose="00000600000000000000" pitchFamily="2" charset="0"/>
            </a:endParaRPr>
          </a:p>
        </p:txBody>
      </p:sp>
      <p:sp>
        <p:nvSpPr>
          <p:cNvPr id="7" name="Marcador de fecha 6">
            <a:extLst>
              <a:ext uri="{FF2B5EF4-FFF2-40B4-BE49-F238E27FC236}">
                <a16:creationId xmlns:a16="http://schemas.microsoft.com/office/drawing/2014/main" id="{044A6BBD-A9DA-46BB-A564-860D8C340C2E}"/>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6</a:t>
            </a:fld>
            <a:endParaRPr lang="es-ES"/>
          </a:p>
        </p:txBody>
      </p:sp>
      <p:graphicFrame>
        <p:nvGraphicFramePr>
          <p:cNvPr id="5" name="Gráfico 4">
            <a:extLst>
              <a:ext uri="{FF2B5EF4-FFF2-40B4-BE49-F238E27FC236}">
                <a16:creationId xmlns:a16="http://schemas.microsoft.com/office/drawing/2014/main" id="{F9C8F6A7-04E8-4EF4-986A-20A86172013C}"/>
              </a:ext>
            </a:extLst>
          </p:cNvPr>
          <p:cNvGraphicFramePr>
            <a:graphicFrameLocks/>
          </p:cNvGraphicFramePr>
          <p:nvPr>
            <p:extLst>
              <p:ext uri="{D42A27DB-BD31-4B8C-83A1-F6EECF244321}">
                <p14:modId xmlns:p14="http://schemas.microsoft.com/office/powerpoint/2010/main" val="2935895757"/>
              </p:ext>
            </p:extLst>
          </p:nvPr>
        </p:nvGraphicFramePr>
        <p:xfrm>
          <a:off x="2941566" y="553677"/>
          <a:ext cx="9037073" cy="4746733"/>
        </p:xfrm>
        <a:graphic>
          <a:graphicData uri="http://schemas.openxmlformats.org/drawingml/2006/chart">
            <c:chart xmlns:c="http://schemas.openxmlformats.org/drawingml/2006/chart" xmlns:r="http://schemas.openxmlformats.org/officeDocument/2006/relationships" r:id="rId2"/>
          </a:graphicData>
        </a:graphic>
      </p:graphicFrame>
      <p:pic>
        <p:nvPicPr>
          <p:cNvPr id="8" name="chart">
            <a:extLst>
              <a:ext uri="{FF2B5EF4-FFF2-40B4-BE49-F238E27FC236}">
                <a16:creationId xmlns:a16="http://schemas.microsoft.com/office/drawing/2014/main" id="{C0FE673A-D493-45A3-9F3A-40C48DABD034}"/>
              </a:ext>
            </a:extLst>
          </p:cNvPr>
          <p:cNvPicPr>
            <a:picLocks noChangeAspect="1"/>
          </p:cNvPicPr>
          <p:nvPr/>
        </p:nvPicPr>
        <p:blipFill>
          <a:blip r:embed="rId3"/>
          <a:stretch>
            <a:fillRect/>
          </a:stretch>
        </p:blipFill>
        <p:spPr>
          <a:xfrm>
            <a:off x="213361" y="4130041"/>
            <a:ext cx="4723212" cy="2611658"/>
          </a:xfrm>
          <a:prstGeom prst="rect">
            <a:avLst/>
          </a:prstGeom>
        </p:spPr>
      </p:pic>
    </p:spTree>
    <p:extLst>
      <p:ext uri="{BB962C8B-B14F-4D97-AF65-F5344CB8AC3E}">
        <p14:creationId xmlns:p14="http://schemas.microsoft.com/office/powerpoint/2010/main" val="1625403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7983306" y="295216"/>
            <a:ext cx="2958496" cy="496290"/>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Metodología </a:t>
            </a:r>
          </a:p>
        </p:txBody>
      </p:sp>
      <p:sp>
        <p:nvSpPr>
          <p:cNvPr id="7" name="Marcador de fecha 6">
            <a:extLst>
              <a:ext uri="{FF2B5EF4-FFF2-40B4-BE49-F238E27FC236}">
                <a16:creationId xmlns:a16="http://schemas.microsoft.com/office/drawing/2014/main" id="{044A6BBD-A9DA-46BB-A564-860D8C340C2E}"/>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7</a:t>
            </a:fld>
            <a:endParaRPr lang="es-ES"/>
          </a:p>
        </p:txBody>
      </p:sp>
      <p:pic>
        <p:nvPicPr>
          <p:cNvPr id="12" name="Imagen 11">
            <a:extLst>
              <a:ext uri="{FF2B5EF4-FFF2-40B4-BE49-F238E27FC236}">
                <a16:creationId xmlns:a16="http://schemas.microsoft.com/office/drawing/2014/main" id="{5E89A861-1D4D-47D7-8D0D-DC4C56BDA0D9}"/>
              </a:ext>
            </a:extLst>
          </p:cNvPr>
          <p:cNvPicPr/>
          <p:nvPr/>
        </p:nvPicPr>
        <p:blipFill>
          <a:blip r:embed="rId2"/>
          <a:stretch>
            <a:fillRect/>
          </a:stretch>
        </p:blipFill>
        <p:spPr>
          <a:xfrm>
            <a:off x="6818414" y="899159"/>
            <a:ext cx="5288280" cy="3975735"/>
          </a:xfrm>
          <a:prstGeom prst="rect">
            <a:avLst/>
          </a:prstGeom>
        </p:spPr>
      </p:pic>
      <p:sp>
        <p:nvSpPr>
          <p:cNvPr id="13" name="CuadroTexto 12">
            <a:extLst>
              <a:ext uri="{FF2B5EF4-FFF2-40B4-BE49-F238E27FC236}">
                <a16:creationId xmlns:a16="http://schemas.microsoft.com/office/drawing/2014/main" id="{A637AABB-52E2-4D26-943E-1B1EF98E2732}"/>
              </a:ext>
            </a:extLst>
          </p:cNvPr>
          <p:cNvSpPr txBox="1"/>
          <p:nvPr/>
        </p:nvSpPr>
        <p:spPr>
          <a:xfrm>
            <a:off x="0" y="295216"/>
            <a:ext cx="6506197" cy="6555641"/>
          </a:xfrm>
          <a:prstGeom prst="rect">
            <a:avLst/>
          </a:prstGeom>
          <a:noFill/>
        </p:spPr>
        <p:txBody>
          <a:bodyPr wrap="square" rtlCol="0">
            <a:spAutoFit/>
          </a:bodyPr>
          <a:lstStyle/>
          <a:p>
            <a:pPr marL="457200" indent="-457200" algn="just">
              <a:buFont typeface="Arial" panose="020B0604020202020204" pitchFamily="34" charset="0"/>
              <a:buChar char="•"/>
            </a:pPr>
            <a:r>
              <a:rPr lang="es-ES" sz="2625" dirty="0">
                <a:solidFill>
                  <a:srgbClr val="1D4F83"/>
                </a:solidFill>
                <a:latin typeface="Catamaran Medium" panose="00000600000000000000" pitchFamily="2" charset="0"/>
                <a:cs typeface="Catamaran Medium" panose="00000600000000000000" pitchFamily="2" charset="0"/>
              </a:rPr>
              <a:t>La primera etapa (Plan) corresponde a la planificación donde se realizó un análisis del estado actual de la ISP </a:t>
            </a:r>
          </a:p>
          <a:p>
            <a:pPr marL="457200" indent="-457200" algn="just">
              <a:buFont typeface="Arial" panose="020B0604020202020204" pitchFamily="34" charset="0"/>
              <a:buChar char="•"/>
            </a:pPr>
            <a:r>
              <a:rPr lang="es-ES" sz="2625" dirty="0">
                <a:solidFill>
                  <a:srgbClr val="1D4F83"/>
                </a:solidFill>
                <a:latin typeface="Catamaran Medium" panose="00000600000000000000" pitchFamily="2" charset="0"/>
                <a:cs typeface="Catamaran Medium" panose="00000600000000000000" pitchFamily="2" charset="0"/>
              </a:rPr>
              <a:t>La segunda etapa Do, en donde se realizará la implantación del plan de gestión de riesgo y además se implementarán los controles</a:t>
            </a:r>
          </a:p>
          <a:p>
            <a:pPr marL="457200" indent="-457200" algn="just">
              <a:buFont typeface="Arial" panose="020B0604020202020204" pitchFamily="34" charset="0"/>
              <a:buChar char="•"/>
            </a:pPr>
            <a:r>
              <a:rPr lang="es-ES" sz="2625" dirty="0">
                <a:solidFill>
                  <a:srgbClr val="1D4F83"/>
                </a:solidFill>
                <a:latin typeface="Catamaran Medium" panose="00000600000000000000" pitchFamily="2" charset="0"/>
                <a:cs typeface="Catamaran Medium" panose="00000600000000000000" pitchFamily="2" charset="0"/>
              </a:rPr>
              <a:t>La tercera etapa </a:t>
            </a:r>
            <a:r>
              <a:rPr lang="es-ES" sz="2625" dirty="0" err="1">
                <a:solidFill>
                  <a:srgbClr val="1D4F83"/>
                </a:solidFill>
                <a:latin typeface="Catamaran Medium" panose="00000600000000000000" pitchFamily="2" charset="0"/>
                <a:cs typeface="Catamaran Medium" panose="00000600000000000000" pitchFamily="2" charset="0"/>
              </a:rPr>
              <a:t>Check</a:t>
            </a:r>
            <a:r>
              <a:rPr lang="es-ES" sz="2625" dirty="0">
                <a:solidFill>
                  <a:srgbClr val="1D4F83"/>
                </a:solidFill>
                <a:latin typeface="Catamaran Medium" panose="00000600000000000000" pitchFamily="2" charset="0"/>
                <a:cs typeface="Catamaran Medium" panose="00000600000000000000" pitchFamily="2" charset="0"/>
              </a:rPr>
              <a:t>, encargada de evaluar y verificar constantemente la eficacia tanto del plan de gestión como de los controles implementados.</a:t>
            </a:r>
          </a:p>
          <a:p>
            <a:pPr marL="457200" indent="-457200" algn="just">
              <a:buFont typeface="Arial" panose="020B0604020202020204" pitchFamily="34" charset="0"/>
              <a:buChar char="•"/>
            </a:pPr>
            <a:r>
              <a:rPr lang="es-ES" sz="2625" dirty="0">
                <a:solidFill>
                  <a:srgbClr val="1D4F83"/>
                </a:solidFill>
                <a:latin typeface="Catamaran Medium" panose="00000600000000000000" pitchFamily="2" charset="0"/>
                <a:cs typeface="Catamaran Medium" panose="00000600000000000000" pitchFamily="2" charset="0"/>
              </a:rPr>
              <a:t> Finalmente, la etapa </a:t>
            </a:r>
            <a:r>
              <a:rPr lang="es-ES" sz="2625" dirty="0" err="1">
                <a:solidFill>
                  <a:srgbClr val="1D4F83"/>
                </a:solidFill>
                <a:latin typeface="Catamaran Medium" panose="00000600000000000000" pitchFamily="2" charset="0"/>
                <a:cs typeface="Catamaran Medium" panose="00000600000000000000" pitchFamily="2" charset="0"/>
              </a:rPr>
              <a:t>Act</a:t>
            </a:r>
            <a:r>
              <a:rPr lang="es-ES" sz="2625" dirty="0">
                <a:solidFill>
                  <a:srgbClr val="1D4F83"/>
                </a:solidFill>
                <a:latin typeface="Catamaran Medium" panose="00000600000000000000" pitchFamily="2" charset="0"/>
                <a:cs typeface="Catamaran Medium" panose="00000600000000000000" pitchFamily="2" charset="0"/>
              </a:rPr>
              <a:t> que basada en los resultados de la evaluación y verificación de la etapa anterior marcará la pauta para mantener o implementar las acciones correctivas</a:t>
            </a:r>
          </a:p>
        </p:txBody>
      </p:sp>
    </p:spTree>
    <p:extLst>
      <p:ext uri="{BB962C8B-B14F-4D97-AF65-F5344CB8AC3E}">
        <p14:creationId xmlns:p14="http://schemas.microsoft.com/office/powerpoint/2010/main" val="1844492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610883" y="458427"/>
            <a:ext cx="7575698" cy="496290"/>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4. Gestión documental</a:t>
            </a:r>
          </a:p>
        </p:txBody>
      </p:sp>
      <p:sp>
        <p:nvSpPr>
          <p:cNvPr id="7" name="Marcador de fecha 6">
            <a:extLst>
              <a:ext uri="{FF2B5EF4-FFF2-40B4-BE49-F238E27FC236}">
                <a16:creationId xmlns:a16="http://schemas.microsoft.com/office/drawing/2014/main" id="{044A6BBD-A9DA-46BB-A564-860D8C340C2E}"/>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8</a:t>
            </a:fld>
            <a:endParaRPr lang="es-ES"/>
          </a:p>
        </p:txBody>
      </p:sp>
      <p:pic>
        <p:nvPicPr>
          <p:cNvPr id="9" name="Imagen 8">
            <a:extLst>
              <a:ext uri="{FF2B5EF4-FFF2-40B4-BE49-F238E27FC236}">
                <a16:creationId xmlns:a16="http://schemas.microsoft.com/office/drawing/2014/main" id="{FA58205E-E8F7-4F2A-B014-3C4065866E2B}"/>
              </a:ext>
            </a:extLst>
          </p:cNvPr>
          <p:cNvPicPr>
            <a:picLocks noChangeAspect="1"/>
          </p:cNvPicPr>
          <p:nvPr/>
        </p:nvPicPr>
        <p:blipFill>
          <a:blip r:embed="rId2"/>
          <a:stretch>
            <a:fillRect/>
          </a:stretch>
        </p:blipFill>
        <p:spPr>
          <a:xfrm>
            <a:off x="545468" y="1295876"/>
            <a:ext cx="11101064" cy="4266248"/>
          </a:xfrm>
          <a:prstGeom prst="rect">
            <a:avLst/>
          </a:prstGeom>
        </p:spPr>
      </p:pic>
    </p:spTree>
    <p:extLst>
      <p:ext uri="{BB962C8B-B14F-4D97-AF65-F5344CB8AC3E}">
        <p14:creationId xmlns:p14="http://schemas.microsoft.com/office/powerpoint/2010/main" val="375633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9047FE6-246F-4E89-836B-CD2AF837F156}"/>
              </a:ext>
            </a:extLst>
          </p:cNvPr>
          <p:cNvSpPr txBox="1"/>
          <p:nvPr/>
        </p:nvSpPr>
        <p:spPr>
          <a:xfrm>
            <a:off x="468643" y="295216"/>
            <a:ext cx="10983128" cy="496290"/>
          </a:xfrm>
          <a:prstGeom prst="rect">
            <a:avLst/>
          </a:prstGeom>
          <a:noFill/>
        </p:spPr>
        <p:txBody>
          <a:bodyPr wrap="square" rtlCol="0">
            <a:spAutoFit/>
          </a:bodyPr>
          <a:lstStyle/>
          <a:p>
            <a:r>
              <a:rPr lang="es-ES" sz="2625" dirty="0">
                <a:solidFill>
                  <a:srgbClr val="1D4F83"/>
                </a:solidFill>
                <a:latin typeface="Catamaran Medium" panose="00000600000000000000" pitchFamily="2" charset="0"/>
                <a:cs typeface="Catamaran Medium" panose="00000600000000000000" pitchFamily="2" charset="0"/>
              </a:rPr>
              <a:t>5. Análisis de Riesgos Identificación, clasificación y valoración de los activos  </a:t>
            </a:r>
          </a:p>
        </p:txBody>
      </p:sp>
      <p:sp>
        <p:nvSpPr>
          <p:cNvPr id="7" name="Marcador de fecha 6">
            <a:extLst>
              <a:ext uri="{FF2B5EF4-FFF2-40B4-BE49-F238E27FC236}">
                <a16:creationId xmlns:a16="http://schemas.microsoft.com/office/drawing/2014/main" id="{0BA1761B-9BB2-4E00-B1DE-C28D85CC1DC0}"/>
              </a:ext>
            </a:extLst>
          </p:cNvPr>
          <p:cNvSpPr>
            <a:spLocks noGrp="1"/>
          </p:cNvSpPr>
          <p:nvPr>
            <p:ph type="dt" sz="half" idx="10"/>
          </p:nvPr>
        </p:nvSpPr>
        <p:spPr/>
        <p:txBody>
          <a:bodyPr/>
          <a:lstStyle/>
          <a:p>
            <a:r>
              <a:rPr lang="es-ES"/>
              <a:t>MAYERLY SÁENZ CASALLAS</a:t>
            </a:r>
          </a:p>
        </p:txBody>
      </p:sp>
      <p:sp>
        <p:nvSpPr>
          <p:cNvPr id="2" name="Marcador de número de diapositiva 1">
            <a:extLst>
              <a:ext uri="{FF2B5EF4-FFF2-40B4-BE49-F238E27FC236}">
                <a16:creationId xmlns:a16="http://schemas.microsoft.com/office/drawing/2014/main" id="{CBA8B5A0-F639-485C-B663-92418463C682}"/>
              </a:ext>
            </a:extLst>
          </p:cNvPr>
          <p:cNvSpPr>
            <a:spLocks noGrp="1"/>
          </p:cNvSpPr>
          <p:nvPr>
            <p:ph type="sldNum" sz="quarter" idx="12"/>
          </p:nvPr>
        </p:nvSpPr>
        <p:spPr/>
        <p:txBody>
          <a:bodyPr/>
          <a:lstStyle/>
          <a:p>
            <a:fld id="{A6EC9E3E-F9FB-4CAE-ADB0-6C6947CEBDED}" type="slidenum">
              <a:rPr lang="es-ES" smtClean="0"/>
              <a:t>9</a:t>
            </a:fld>
            <a:endParaRPr lang="es-ES"/>
          </a:p>
        </p:txBody>
      </p:sp>
      <p:pic>
        <p:nvPicPr>
          <p:cNvPr id="5" name="Imagen 4">
            <a:extLst>
              <a:ext uri="{FF2B5EF4-FFF2-40B4-BE49-F238E27FC236}">
                <a16:creationId xmlns:a16="http://schemas.microsoft.com/office/drawing/2014/main" id="{A1505D6E-F8E7-44DE-BCA2-2E924F0C7A0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598" y="1094282"/>
            <a:ext cx="9161665" cy="4916773"/>
          </a:xfrm>
          <a:prstGeom prst="rect">
            <a:avLst/>
          </a:prstGeom>
          <a:noFill/>
          <a:ln>
            <a:noFill/>
          </a:ln>
        </p:spPr>
      </p:pic>
    </p:spTree>
    <p:extLst>
      <p:ext uri="{BB962C8B-B14F-4D97-AF65-F5344CB8AC3E}">
        <p14:creationId xmlns:p14="http://schemas.microsoft.com/office/powerpoint/2010/main" val="2935078316"/>
      </p:ext>
    </p:extLst>
  </p:cSld>
  <p:clrMapOvr>
    <a:masterClrMapping/>
  </p:clrMapOvr>
</p:sld>
</file>

<file path=ppt/theme/theme1.xml><?xml version="1.0" encoding="utf-8"?>
<a:theme xmlns:a="http://schemas.openxmlformats.org/drawingml/2006/main" name="Paquete">
  <a:themeElements>
    <a:clrScheme name="Paquete">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que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que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330</TotalTime>
  <Words>1077</Words>
  <Application>Microsoft Office PowerPoint</Application>
  <PresentationFormat>Panorámica</PresentationFormat>
  <Paragraphs>129</Paragraphs>
  <Slides>22</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Catamaran Medium</vt:lpstr>
      <vt:lpstr>Gill Sans MT</vt:lpstr>
      <vt:lpstr>Paquete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Darwin Omar Alulema Flores</dc:creator>
  <cp:lastModifiedBy>Darwin Omar Alulema Flores</cp:lastModifiedBy>
  <cp:revision>11</cp:revision>
  <dcterms:created xsi:type="dcterms:W3CDTF">2020-12-28T16:25:22Z</dcterms:created>
  <dcterms:modified xsi:type="dcterms:W3CDTF">2020-12-28T22:13:41Z</dcterms:modified>
</cp:coreProperties>
</file>