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3" r:id="rId9"/>
    <p:sldId id="265" r:id="rId10"/>
    <p:sldId id="275" r:id="rId11"/>
    <p:sldId id="266" r:id="rId12"/>
    <p:sldId id="267" r:id="rId13"/>
    <p:sldId id="264" r:id="rId14"/>
    <p:sldId id="27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8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32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1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69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83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2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53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3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13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5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0EEFB7-8D6A-4DBB-B565-E0D7727110AC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0D818F-0896-420A-80B8-B3C5825B6D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lovemyarchitect.com/2013/03/09/what-can-be-included-in-an-architects-basic-services-agreemen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8532869@N08/17470913285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effdegraff.com/blog/2015/06/how-to-free-up-your-ability-to-think-creatively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elfotografoquellevasdentro.wordpress.com/2015/05/05/el-enfoque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ipbooks.com/blog/freelance-programming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87FBA5-4D8E-44B3-A5AF-76615C9B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9" y="585216"/>
            <a:ext cx="4378290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a-ES" spc="100" dirty="0" err="1">
                <a:solidFill>
                  <a:srgbClr val="FFFFFF"/>
                </a:solidFill>
              </a:rPr>
              <a:t>T</a:t>
            </a:r>
            <a:r>
              <a:rPr lang="ca-ES" sz="3600" spc="100" dirty="0" err="1">
                <a:solidFill>
                  <a:srgbClr val="FFFFFF"/>
                </a:solidFill>
              </a:rPr>
              <a:t>IME</a:t>
            </a:r>
            <a:r>
              <a:rPr lang="ca-ES" spc="100" dirty="0" err="1">
                <a:solidFill>
                  <a:srgbClr val="FFFFFF"/>
                </a:solidFill>
              </a:rPr>
              <a:t>F</a:t>
            </a:r>
            <a:r>
              <a:rPr lang="ca-ES" sz="3600" spc="100" dirty="0" err="1">
                <a:solidFill>
                  <a:srgbClr val="FFFFFF"/>
                </a:solidFill>
              </a:rPr>
              <a:t>ace</a:t>
            </a:r>
            <a:r>
              <a:rPr lang="ca-ES" sz="3600" spc="100" dirty="0">
                <a:solidFill>
                  <a:srgbClr val="FFFFFF"/>
                </a:solidFill>
              </a:rPr>
              <a:t>: Sistema de control de temps laboral</a:t>
            </a:r>
            <a:endParaRPr lang="ca-ES" spc="100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D4885D0B-217D-4E7F-9092-D21434301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39" y="2239346"/>
            <a:ext cx="5191706" cy="4710094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ca-ES" dirty="0">
                <a:solidFill>
                  <a:srgbClr val="FFFFFF"/>
                </a:solidFill>
              </a:rPr>
              <a:t>TFG – </a:t>
            </a:r>
            <a:r>
              <a:rPr lang="ca-ES" dirty="0" err="1">
                <a:solidFill>
                  <a:srgbClr val="FFFFFF"/>
                </a:solidFill>
              </a:rPr>
              <a:t>Desenv</a:t>
            </a:r>
            <a:r>
              <a:rPr lang="ca-ES" dirty="0">
                <a:solidFill>
                  <a:srgbClr val="FFFFFF"/>
                </a:solidFill>
              </a:rPr>
              <a:t>. aplicacions dispositius mòbils (</a:t>
            </a:r>
            <a:r>
              <a:rPr lang="ca-ES" dirty="0" err="1">
                <a:solidFill>
                  <a:srgbClr val="FFFFFF"/>
                </a:solidFill>
              </a:rPr>
              <a:t>Android</a:t>
            </a:r>
            <a:r>
              <a:rPr lang="ca-ES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</a:pPr>
            <a:r>
              <a:rPr lang="ca-ES" i="1" dirty="0">
                <a:solidFill>
                  <a:srgbClr val="FFFFFF"/>
                </a:solidFill>
              </a:rPr>
              <a:t>Albert Marín Silvero</a:t>
            </a:r>
          </a:p>
          <a:p>
            <a:pPr algn="r">
              <a:lnSpc>
                <a:spcPct val="90000"/>
              </a:lnSpc>
            </a:pPr>
            <a:r>
              <a:rPr lang="ca-ES" i="1" dirty="0">
                <a:solidFill>
                  <a:srgbClr val="FFFFFF"/>
                </a:solidFill>
              </a:rPr>
              <a:t>Grau d’Enginyeria Informàtica</a:t>
            </a:r>
          </a:p>
          <a:p>
            <a:pPr algn="r">
              <a:lnSpc>
                <a:spcPct val="90000"/>
              </a:lnSpc>
            </a:pPr>
            <a:r>
              <a:rPr lang="ca-ES" i="1" dirty="0">
                <a:solidFill>
                  <a:srgbClr val="FFFFFF"/>
                </a:solidFill>
              </a:rPr>
              <a:t>Gener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A9CD6F-9BD9-461C-BB21-3182D547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771" y="4677092"/>
            <a:ext cx="2289040" cy="20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501C6-01F4-4B3C-9381-448C6D5B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a-ES"/>
              <a:t>Arquitectura i fluxos</a:t>
            </a:r>
            <a:endParaRPr lang="ca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17D07A-E010-4A64-BE31-61886F10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993" r="2899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E9C684-C5A3-4192-88C1-D627E7B27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98" y="1968100"/>
            <a:ext cx="6907787" cy="4422972"/>
          </a:xfrm>
          <a:prstGeom prst="rect">
            <a:avLst/>
          </a:prstGeom>
        </p:spPr>
      </p:pic>
      <p:pic>
        <p:nvPicPr>
          <p:cNvPr id="4098" name="Imagen 1">
            <a:extLst>
              <a:ext uri="{FF2B5EF4-FFF2-40B4-BE49-F238E27FC236}">
                <a16:creationId xmlns:a16="http://schemas.microsoft.com/office/drawing/2014/main" id="{FA73479D-D587-4D61-A9A5-19A50263B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2" y="4459813"/>
            <a:ext cx="5376074" cy="192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3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3C7D4-528D-44E1-B45C-EC13180B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a-ES" dirty="0"/>
              <a:t>Beneficis</a:t>
            </a:r>
          </a:p>
        </p:txBody>
      </p:sp>
      <p:pic>
        <p:nvPicPr>
          <p:cNvPr id="5" name="Marcador de contenido 4" descr="Mano grande y pequeña sostienen un corazón rojo">
            <a:extLst>
              <a:ext uri="{FF2B5EF4-FFF2-40B4-BE49-F238E27FC236}">
                <a16:creationId xmlns:a16="http://schemas.microsoft.com/office/drawing/2014/main" id="{9183AC31-22D6-4DBE-ABA9-1721E01AA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5223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EFBC745-23FA-47F9-80CA-70A91591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55" y="1882647"/>
            <a:ext cx="6535351" cy="478176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a-ES" dirty="0"/>
              <a:t>Les dades s’enregistren en format digital.</a:t>
            </a:r>
          </a:p>
          <a:p>
            <a:pPr lvl="1"/>
            <a:r>
              <a:rPr lang="ca-ES" dirty="0"/>
              <a:t>Les empreses compleixen amb la legislació vigent.</a:t>
            </a:r>
          </a:p>
          <a:p>
            <a:pPr lvl="1"/>
            <a:r>
              <a:rPr lang="ca-ES" dirty="0"/>
              <a:t>Els dispositius </a:t>
            </a:r>
            <a:r>
              <a:rPr lang="ca-ES" i="1" dirty="0" err="1"/>
              <a:t>Android</a:t>
            </a:r>
            <a:r>
              <a:rPr lang="ca-ES" i="1" dirty="0"/>
              <a:t> </a:t>
            </a:r>
            <a:r>
              <a:rPr lang="ca-ES" dirty="0"/>
              <a:t>tenen un cost reduït vs. altres solucions.</a:t>
            </a:r>
          </a:p>
          <a:p>
            <a:pPr lvl="1"/>
            <a:r>
              <a:rPr lang="ca-ES" dirty="0"/>
              <a:t>És útil per empleats amb alta mobilitat.</a:t>
            </a:r>
          </a:p>
          <a:p>
            <a:pPr lvl="1"/>
            <a:r>
              <a:rPr lang="ca-ES" dirty="0"/>
              <a:t>Els usuaris no tenen la necessitat de portar a sobre cap element d’identificació ni recordar Pins, etc.</a:t>
            </a:r>
          </a:p>
          <a:p>
            <a:pPr lvl="1"/>
            <a:r>
              <a:rPr lang="ca-ES" dirty="0"/>
              <a:t>Afavoreix a reduir els desplaçaments. </a:t>
            </a:r>
          </a:p>
          <a:p>
            <a:pPr lvl="1"/>
            <a:r>
              <a:rPr lang="ca-ES" dirty="0"/>
              <a:t>Indirectament fomenta consums energètics més sostenibles.</a:t>
            </a:r>
          </a:p>
          <a:p>
            <a:pPr lvl="1"/>
            <a:r>
              <a:rPr lang="ca-ES" dirty="0"/>
              <a:t>Es una eina de suport al teletreball.</a:t>
            </a:r>
          </a:p>
          <a:p>
            <a:pPr lvl="1"/>
            <a:r>
              <a:rPr lang="ca-ES" dirty="0"/>
              <a:t>Implantem projectes innovadors d’alt nivell tecnològic.</a:t>
            </a:r>
          </a:p>
          <a:p>
            <a:pPr lvl="1"/>
            <a:r>
              <a:rPr lang="ca-ES" dirty="0"/>
              <a:t>És exportable a diferents models de negoci.</a:t>
            </a:r>
          </a:p>
          <a:p>
            <a:pPr lvl="1"/>
            <a:r>
              <a:rPr lang="ca-ES" dirty="0"/>
              <a:t>Les dades i el coneixement que obtenim són de alt valor per les empreses.</a:t>
            </a:r>
          </a:p>
          <a:p>
            <a:pPr lvl="1"/>
            <a:r>
              <a:rPr lang="ca-ES" dirty="0"/>
              <a:t>Les empreses incrementen la seva capacitat de gestió, anàlisi i control del que succeeix amb els empleats.</a:t>
            </a:r>
          </a:p>
          <a:p>
            <a:pPr lvl="1"/>
            <a:r>
              <a:rPr lang="ca-ES" dirty="0"/>
              <a:t>Ofereix al empleat i a l’empresa una imatge de modernitat i progrés que incrementa la seva competitivitat.</a:t>
            </a:r>
          </a:p>
          <a:p>
            <a:pPr lvl="1"/>
            <a:endParaRPr lang="es-ES" dirty="0"/>
          </a:p>
          <a:p>
            <a:pPr marL="128016" lvl="1" indent="0">
              <a:buNone/>
            </a:pPr>
            <a:endParaRPr lang="es-ES" i="1" dirty="0"/>
          </a:p>
          <a:p>
            <a:pPr marL="310896" lvl="2" indent="0">
              <a:buNone/>
            </a:pPr>
            <a:endParaRPr lang="es-ES" dirty="0"/>
          </a:p>
          <a:p>
            <a:pPr marL="128016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36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3C41F-D6D2-4329-A92A-FF0EF6F2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s-ES" dirty="0"/>
              <a:t>Riscos</a:t>
            </a:r>
          </a:p>
        </p:txBody>
      </p:sp>
      <p:pic>
        <p:nvPicPr>
          <p:cNvPr id="7" name="Marcador de contenido 6" descr="Pie de escalador en acción">
            <a:extLst>
              <a:ext uri="{FF2B5EF4-FFF2-40B4-BE49-F238E27FC236}">
                <a16:creationId xmlns:a16="http://schemas.microsoft.com/office/drawing/2014/main" id="{258E297F-CF62-4224-931C-DE881F478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8" r="8042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2F25B67-9BF0-457E-A1B3-2CED157A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91" y="1948686"/>
            <a:ext cx="6535351" cy="4324097"/>
          </a:xfrm>
        </p:spPr>
        <p:txBody>
          <a:bodyPr>
            <a:normAutofit/>
          </a:bodyPr>
          <a:lstStyle/>
          <a:p>
            <a:pPr lvl="1"/>
            <a:r>
              <a:rPr lang="ca-ES" dirty="0"/>
              <a:t>Possibles desviacions de la planificació inicial.</a:t>
            </a:r>
          </a:p>
          <a:p>
            <a:pPr marL="128016" lvl="1" indent="0">
              <a:buNone/>
            </a:pPr>
            <a:endParaRPr lang="ca-ES" dirty="0"/>
          </a:p>
          <a:p>
            <a:pPr lvl="1"/>
            <a:r>
              <a:rPr lang="ca-ES" dirty="0"/>
              <a:t>Falta de difusió o patrocinador a dins de l’empresa.</a:t>
            </a:r>
          </a:p>
          <a:p>
            <a:pPr marL="128016" lvl="1" indent="0">
              <a:buNone/>
            </a:pPr>
            <a:endParaRPr lang="ca-ES" dirty="0"/>
          </a:p>
          <a:p>
            <a:pPr lvl="1"/>
            <a:r>
              <a:rPr lang="ca-ES" dirty="0"/>
              <a:t>Resistència al canvi per part dels usuaris, perquè es poden sentir observats o controlats.</a:t>
            </a:r>
          </a:p>
          <a:p>
            <a:pPr marL="128016" lvl="1" indent="0">
              <a:buNone/>
            </a:pPr>
            <a:endParaRPr lang="ca-ES" dirty="0"/>
          </a:p>
          <a:p>
            <a:pPr lvl="1"/>
            <a:r>
              <a:rPr lang="ca-ES" dirty="0"/>
              <a:t>Molèsties ocasionades per la instal·lació d’equips.</a:t>
            </a:r>
          </a:p>
          <a:p>
            <a:pPr lvl="1"/>
            <a:endParaRPr lang="ca-ES" dirty="0"/>
          </a:p>
          <a:p>
            <a:pPr lvl="1"/>
            <a:r>
              <a:rPr lang="ca-ES" dirty="0"/>
              <a:t>Desviació de costos d’implantació.</a:t>
            </a:r>
          </a:p>
          <a:p>
            <a:pPr marL="128016" lvl="1" indent="0">
              <a:buNone/>
            </a:pPr>
            <a:endParaRPr lang="ca-ES" dirty="0"/>
          </a:p>
          <a:p>
            <a:pPr lvl="1"/>
            <a:r>
              <a:rPr lang="ca-ES" dirty="0"/>
              <a:t>Possibles problemes amb les dades que cedeixen el usuaris i el reglament general de protecció de dades.</a:t>
            </a:r>
          </a:p>
          <a:p>
            <a:pPr marL="128016" lvl="1" indent="0">
              <a:buNone/>
            </a:pPr>
            <a:endParaRPr lang="es-ES" i="1" dirty="0"/>
          </a:p>
          <a:p>
            <a:pPr marL="310896" lvl="2" indent="0">
              <a:buNone/>
            </a:pPr>
            <a:endParaRPr lang="es-ES" dirty="0"/>
          </a:p>
          <a:p>
            <a:pPr marL="128016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75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1BA0C-4A59-424C-BECB-769709C6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s-ES"/>
              <a:t>demostració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4AABA1B-339F-4E5C-A047-843EBE3A5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972" r="3097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85340E-6DDA-4C28-9D0D-440B14BC1F50}"/>
              </a:ext>
            </a:extLst>
          </p:cNvPr>
          <p:cNvSpPr txBox="1"/>
          <p:nvPr/>
        </p:nvSpPr>
        <p:spPr>
          <a:xfrm>
            <a:off x="7552266" y="6858000"/>
            <a:ext cx="4639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www.flickr.com/photos/68532869@N08/17470913285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118198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1BA0C-4A59-424C-BECB-769709C6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ca-ES" dirty="0" err="1"/>
              <a:t>Conlusions</a:t>
            </a:r>
            <a:endParaRPr lang="ca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4AABA1B-339F-4E5C-A047-843EBE3A5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441" r="2744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4AC1390-CC07-442E-A411-4EFBFC98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91" y="1948686"/>
            <a:ext cx="6535351" cy="4324097"/>
          </a:xfrm>
        </p:spPr>
        <p:txBody>
          <a:bodyPr>
            <a:normAutofit/>
          </a:bodyPr>
          <a:lstStyle/>
          <a:p>
            <a:pPr lvl="1"/>
            <a:r>
              <a:rPr lang="ca-ES" dirty="0"/>
              <a:t>Ha estat una experiència satisfactòria i enriquidora.</a:t>
            </a:r>
          </a:p>
          <a:p>
            <a:pPr marL="128016" lvl="1" indent="0">
              <a:buNone/>
            </a:pPr>
            <a:endParaRPr lang="ca-ES" dirty="0"/>
          </a:p>
          <a:p>
            <a:pPr lvl="1"/>
            <a:r>
              <a:rPr lang="ca-ES" dirty="0"/>
              <a:t>S’han complert els objectius personals i funcionals.</a:t>
            </a:r>
          </a:p>
          <a:p>
            <a:pPr marL="128016" lvl="1" indent="0">
              <a:buNone/>
            </a:pPr>
            <a:endParaRPr lang="ca-ES" dirty="0"/>
          </a:p>
          <a:p>
            <a:pPr lvl="1"/>
            <a:r>
              <a:rPr lang="ca-ES" dirty="0"/>
              <a:t>He adquirit nous coneixements molt valuosos.</a:t>
            </a:r>
          </a:p>
          <a:p>
            <a:pPr marL="128016" lvl="1" indent="0">
              <a:buNone/>
            </a:pPr>
            <a:endParaRPr lang="ca-ES" dirty="0"/>
          </a:p>
          <a:p>
            <a:pPr lvl="1"/>
            <a:r>
              <a:rPr lang="ca-ES" dirty="0"/>
              <a:t>Tot i ser un producte que encara li queda molt recorregut, s’han assentat unes bones bases de cara a ampliar el producte per obtenir una experiència d’usuari complerta.</a:t>
            </a:r>
          </a:p>
          <a:p>
            <a:pPr marL="128016" lvl="1" indent="0">
              <a:buNone/>
            </a:pPr>
            <a:endParaRPr lang="es-ES" i="1" dirty="0"/>
          </a:p>
          <a:p>
            <a:pPr marL="310896" lvl="2" indent="0">
              <a:buNone/>
            </a:pPr>
            <a:endParaRPr lang="es-ES" dirty="0"/>
          </a:p>
          <a:p>
            <a:pPr marL="128016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82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1BA0C-4A59-424C-BECB-769709C6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ca-ES" dirty="0"/>
              <a:t>Gràcies per la seva atenció i preguntes</a:t>
            </a:r>
          </a:p>
        </p:txBody>
      </p:sp>
      <p:pic>
        <p:nvPicPr>
          <p:cNvPr id="4" name="Marcador de contenido 3" descr="Signo de interrogación en fondo de color verde pastel">
            <a:extLst>
              <a:ext uri="{FF2B5EF4-FFF2-40B4-BE49-F238E27FC236}">
                <a16:creationId xmlns:a16="http://schemas.microsoft.com/office/drawing/2014/main" id="{24AABA1B-339F-4E5C-A047-843EBE3A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5" r="472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7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121A6-66DE-4CCA-A3A4-7CD0A61A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a-ES" dirty="0"/>
              <a:t>Introducció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949536-5FA5-4E76-84C5-0C8B5DF1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47850"/>
            <a:ext cx="6720840" cy="4867275"/>
          </a:xfrm>
        </p:spPr>
        <p:txBody>
          <a:bodyPr>
            <a:normAutofit lnSpcReduction="10000"/>
          </a:bodyPr>
          <a:lstStyle/>
          <a:p>
            <a:r>
              <a:rPr lang="ca-ES" sz="1900" b="1" dirty="0"/>
              <a:t>¿Qui soc?</a:t>
            </a:r>
          </a:p>
          <a:p>
            <a:pPr lvl="1"/>
            <a:r>
              <a:rPr lang="ca-ES" sz="1700" dirty="0"/>
              <a:t>Albert Marín, soc estudiant d'últim any de Grau d’Enginyeria Informàtica a la UOC.</a:t>
            </a:r>
          </a:p>
          <a:p>
            <a:pPr lvl="1"/>
            <a:r>
              <a:rPr lang="ca-ES" sz="1700" dirty="0"/>
              <a:t>A nivell acadèmic vaig cursar anteriorment l’Enginyeria Tècnica en Informàtica de Gestió a la UAB.</a:t>
            </a:r>
          </a:p>
          <a:p>
            <a:pPr lvl="1"/>
            <a:r>
              <a:rPr lang="ca-ES" sz="1700" dirty="0"/>
              <a:t>A nivell laboral tinc més de 15 anys d’experiència en el sector IT i especialment els últims 10 anys en empreses multinacionals del sector de serveis d’alimentació.</a:t>
            </a:r>
            <a:endParaRPr lang="ca-ES" sz="1700" b="1" dirty="0"/>
          </a:p>
          <a:p>
            <a:r>
              <a:rPr lang="ca-ES" sz="1800" b="1" dirty="0"/>
              <a:t>¿Perquè estem avui aquí?</a:t>
            </a:r>
          </a:p>
          <a:p>
            <a:pPr lvl="1"/>
            <a:r>
              <a:rPr lang="ca-ES" sz="1700" dirty="0"/>
              <a:t>Per presentar el treball de final de grau.</a:t>
            </a:r>
          </a:p>
          <a:p>
            <a:pPr lvl="1"/>
            <a:r>
              <a:rPr lang="ca-ES" sz="1700" dirty="0"/>
              <a:t>Donar respostes al projecte </a:t>
            </a:r>
            <a:r>
              <a:rPr lang="ca-ES" sz="1700" i="1" dirty="0" err="1"/>
              <a:t>TimeFace</a:t>
            </a:r>
            <a:r>
              <a:rPr lang="ca-ES" sz="1700" dirty="0"/>
              <a:t>: Sistema de control de temps laboral.</a:t>
            </a:r>
          </a:p>
          <a:p>
            <a:pPr lvl="1"/>
            <a:endParaRPr lang="ca-ES" b="1" dirty="0"/>
          </a:p>
          <a:p>
            <a:pPr marL="128016" lvl="1" indent="0">
              <a:buNone/>
            </a:pPr>
            <a:r>
              <a:rPr lang="ca-ES" b="1" dirty="0"/>
              <a:t>¿Com?</a:t>
            </a:r>
          </a:p>
          <a:p>
            <a:pPr lvl="1"/>
            <a:r>
              <a:rPr lang="ca-ES" sz="1700" dirty="0"/>
              <a:t>Desplegar projectes tecnològicament innovadores i que a la vegada siguin atractius i útils per els usuaris.</a:t>
            </a:r>
          </a:p>
          <a:p>
            <a:pPr lvl="1"/>
            <a:r>
              <a:rPr lang="ca-ES" sz="1700" dirty="0"/>
              <a:t>Donar respostes a les necessitats dels futurs usuaris de </a:t>
            </a:r>
            <a:r>
              <a:rPr lang="ca-ES" sz="1700" dirty="0" err="1"/>
              <a:t>l’</a:t>
            </a:r>
            <a:r>
              <a:rPr lang="ca-ES" sz="1700" i="1" dirty="0" err="1"/>
              <a:t>app</a:t>
            </a:r>
            <a:r>
              <a:rPr lang="ca-ES" sz="1700" dirty="0"/>
              <a:t> </a:t>
            </a:r>
            <a:r>
              <a:rPr lang="ca-ES" sz="1700" i="1" dirty="0" err="1"/>
              <a:t>TimFace</a:t>
            </a:r>
            <a:r>
              <a:rPr lang="ca-ES" sz="1700" i="1" dirty="0"/>
              <a:t>.</a:t>
            </a:r>
          </a:p>
          <a:p>
            <a:pPr lvl="1"/>
            <a:r>
              <a:rPr lang="ca-ES" sz="1700" dirty="0"/>
              <a:t>Crear models escalables i exportables a altres casos d’ús (</a:t>
            </a:r>
            <a:r>
              <a:rPr lang="ca-ES" sz="1700" i="1" dirty="0" err="1"/>
              <a:t>know-how</a:t>
            </a:r>
            <a:r>
              <a:rPr lang="ca-ES" sz="1700" dirty="0"/>
              <a:t>).</a:t>
            </a:r>
          </a:p>
          <a:p>
            <a:pPr marL="128016" lvl="1" indent="0">
              <a:buNone/>
            </a:pPr>
            <a:endParaRPr lang="es-ES" sz="1500" dirty="0"/>
          </a:p>
        </p:txBody>
      </p:sp>
      <p:pic>
        <p:nvPicPr>
          <p:cNvPr id="5" name="Imagen 4" descr="Apretón de manos en ambiente empresarial">
            <a:extLst>
              <a:ext uri="{FF2B5EF4-FFF2-40B4-BE49-F238E27FC236}">
                <a16:creationId xmlns:a16="http://schemas.microsoft.com/office/drawing/2014/main" id="{94008DC7-6BED-4DB2-BD44-09FF9EB69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34517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3F298-FF67-46D2-9D4A-810F019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a-ES" dirty="0"/>
              <a:t>Objectius del projecte</a:t>
            </a:r>
          </a:p>
        </p:txBody>
      </p:sp>
      <p:pic>
        <p:nvPicPr>
          <p:cNvPr id="9" name="Marcador de contenido 8" descr="Flecha en una diana">
            <a:extLst>
              <a:ext uri="{FF2B5EF4-FFF2-40B4-BE49-F238E27FC236}">
                <a16:creationId xmlns:a16="http://schemas.microsoft.com/office/drawing/2014/main" id="{7A5811F7-83B5-4F67-B740-625B57FC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 r="16704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F75F0C87-776A-4D9E-83F6-0B933022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084831"/>
            <a:ext cx="6433721" cy="4773169"/>
          </a:xfrm>
        </p:spPr>
        <p:txBody>
          <a:bodyPr>
            <a:normAutofit/>
          </a:bodyPr>
          <a:lstStyle/>
          <a:p>
            <a:pPr lvl="1"/>
            <a:r>
              <a:rPr lang="ca-ES" b="1" dirty="0"/>
              <a:t>Personals:</a:t>
            </a:r>
          </a:p>
          <a:p>
            <a:pPr lvl="2"/>
            <a:r>
              <a:rPr lang="ca-ES" sz="1600" dirty="0"/>
              <a:t>Ampliar els meus coneixement en gestió de projectes.</a:t>
            </a:r>
          </a:p>
          <a:p>
            <a:pPr lvl="2"/>
            <a:r>
              <a:rPr lang="ca-ES" sz="1600" dirty="0"/>
              <a:t>Complementar la meva formació especialment en l’àmbit de les aplicacions per dispositius mòbils i computació al núvol o aprenentatge automàtic.</a:t>
            </a:r>
          </a:p>
          <a:p>
            <a:pPr marL="310896" lvl="2" indent="0">
              <a:buNone/>
            </a:pPr>
            <a:endParaRPr lang="ca-ES" dirty="0"/>
          </a:p>
          <a:p>
            <a:pPr lvl="1"/>
            <a:r>
              <a:rPr lang="ca-ES" b="1" i="1" dirty="0" err="1"/>
              <a:t>App</a:t>
            </a:r>
            <a:r>
              <a:rPr lang="ca-ES" b="1" i="1" dirty="0"/>
              <a:t> </a:t>
            </a:r>
            <a:r>
              <a:rPr lang="ca-ES" b="1" i="1" dirty="0" err="1"/>
              <a:t>TimeFace</a:t>
            </a:r>
            <a:r>
              <a:rPr lang="ca-ES" b="1" i="1" dirty="0"/>
              <a:t>:</a:t>
            </a:r>
          </a:p>
          <a:p>
            <a:pPr lvl="2"/>
            <a:r>
              <a:rPr lang="ca-ES" sz="1600" dirty="0"/>
              <a:t>Obtenir una </a:t>
            </a:r>
            <a:r>
              <a:rPr lang="ca-ES" sz="1600" i="1" dirty="0" err="1"/>
              <a:t>App</a:t>
            </a:r>
            <a:r>
              <a:rPr lang="ca-ES" sz="1600" dirty="0"/>
              <a:t> funcional i atractiva per l’usuari.</a:t>
            </a:r>
          </a:p>
          <a:p>
            <a:pPr lvl="2"/>
            <a:r>
              <a:rPr lang="ca-ES" sz="1600" dirty="0"/>
              <a:t>Que utilitzi tecnologia innovadora.</a:t>
            </a:r>
          </a:p>
          <a:p>
            <a:pPr lvl="2"/>
            <a:r>
              <a:rPr lang="ca-ES" sz="1600" dirty="0"/>
              <a:t>Assentar les bases per a futures ampliacions del producte.</a:t>
            </a:r>
          </a:p>
          <a:p>
            <a:pPr marL="128016" lvl="1" indent="0">
              <a:buNone/>
            </a:pP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134092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28E19-EBA1-4766-A27A-84370985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ca-ES" dirty="0"/>
              <a:t>Context i situació actual</a:t>
            </a:r>
          </a:p>
        </p:txBody>
      </p:sp>
      <p:pic>
        <p:nvPicPr>
          <p:cNvPr id="7" name="Imagen 6" descr="Hombre con auriculares en un balcón en la ciudad al atardecer">
            <a:extLst>
              <a:ext uri="{FF2B5EF4-FFF2-40B4-BE49-F238E27FC236}">
                <a16:creationId xmlns:a16="http://schemas.microsoft.com/office/drawing/2014/main" id="{3A8B51F9-AD2F-4286-908F-9E725AD08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r="33689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4BCB60D-9E94-4C53-9B4D-7747088E429E}"/>
              </a:ext>
            </a:extLst>
          </p:cNvPr>
          <p:cNvSpPr txBox="1">
            <a:spLocks/>
          </p:cNvSpPr>
          <p:nvPr/>
        </p:nvSpPr>
        <p:spPr>
          <a:xfrm>
            <a:off x="632460" y="2084832"/>
            <a:ext cx="6919806" cy="470458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a-ES" dirty="0"/>
              <a:t>El passat 12 de Maig de 2019 entra en vigor en vigor un decret que obliga a les empreses a tenir un control efectiu del número d’hores que realitzen els seus empleats </a:t>
            </a:r>
          </a:p>
          <a:p>
            <a:pPr lvl="1"/>
            <a:r>
              <a:rPr lang="ca-ES" dirty="0"/>
              <a:t>Ens trobem en context de pandèmia global </a:t>
            </a:r>
            <a:r>
              <a:rPr lang="ca-ES" i="1" dirty="0" err="1"/>
              <a:t>Covid</a:t>
            </a:r>
            <a:r>
              <a:rPr lang="ca-ES" i="1" dirty="0"/>
              <a:t> 19</a:t>
            </a:r>
            <a:r>
              <a:rPr lang="ca-ES" dirty="0"/>
              <a:t> on infinitat de persones han estat desplaçades del seu entorn laboral</a:t>
            </a:r>
          </a:p>
          <a:p>
            <a:pPr lvl="1"/>
            <a:r>
              <a:rPr lang="ca-ES" dirty="0"/>
              <a:t>Controls inexistents</a:t>
            </a:r>
          </a:p>
          <a:p>
            <a:pPr lvl="1"/>
            <a:r>
              <a:rPr lang="ca-ES" dirty="0"/>
              <a:t>Fulla de firmes</a:t>
            </a:r>
          </a:p>
          <a:p>
            <a:pPr lvl="1"/>
            <a:r>
              <a:rPr lang="ca-ES" dirty="0"/>
              <a:t>Fulles de càlcul</a:t>
            </a:r>
          </a:p>
          <a:p>
            <a:pPr lvl="1"/>
            <a:r>
              <a:rPr lang="ca-ES" dirty="0"/>
              <a:t>Sistemes de fitxatge</a:t>
            </a:r>
          </a:p>
          <a:p>
            <a:pPr marL="310896" lvl="2" indent="0">
              <a:buNone/>
            </a:pPr>
            <a:endParaRPr lang="es-ES" sz="1600" dirty="0"/>
          </a:p>
          <a:p>
            <a:pPr lvl="2"/>
            <a:endParaRPr lang="es-ES" sz="1600" dirty="0"/>
          </a:p>
          <a:p>
            <a:pPr lvl="2"/>
            <a:endParaRPr lang="es-ES" sz="700" dirty="0"/>
          </a:p>
          <a:p>
            <a:pPr lvl="2"/>
            <a:endParaRPr lang="es-ES" sz="1100" dirty="0"/>
          </a:p>
          <a:p>
            <a:pPr marL="128016" lvl="1" indent="0">
              <a:buFont typeface="Wingdings 3" pitchFamily="18" charset="2"/>
              <a:buNone/>
            </a:pPr>
            <a:endParaRPr lang="es-ES" sz="1500" dirty="0"/>
          </a:p>
        </p:txBody>
      </p:sp>
      <p:pic>
        <p:nvPicPr>
          <p:cNvPr id="1026" name="Picture 2" descr="Publicado en el BOE del hoy, la Orden JUS/1170/2018 de 7 de noviembre, por  el que se actualiza los módulos y bases de compensación del turno. –  ICABURGOS">
            <a:extLst>
              <a:ext uri="{FF2B5EF4-FFF2-40B4-BE49-F238E27FC236}">
                <a16:creationId xmlns:a16="http://schemas.microsoft.com/office/drawing/2014/main" id="{4B59DB47-B34E-4F4B-9443-6C483B7A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4" y="3734590"/>
            <a:ext cx="1229434" cy="11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CDF8CA-AC14-4A8C-BCDF-88534B644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261" y="3894929"/>
            <a:ext cx="1409700" cy="1633538"/>
          </a:xfrm>
          <a:prstGeom prst="rect">
            <a:avLst/>
          </a:prstGeom>
        </p:spPr>
      </p:pic>
      <p:pic>
        <p:nvPicPr>
          <p:cNvPr id="1030" name="Picture 6" descr="Hoja de firmas e imagen de la primera clase del curso. | Download  Scientific Diagram">
            <a:extLst>
              <a:ext uri="{FF2B5EF4-FFF2-40B4-BE49-F238E27FC236}">
                <a16:creationId xmlns:a16="http://schemas.microsoft.com/office/drawing/2014/main" id="{D2DE40B6-3272-4E26-B2AF-C8B4C0C2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25" y="5104043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ona, coronavirus, covid19, genome, infection, spread, virus">
            <a:extLst>
              <a:ext uri="{FF2B5EF4-FFF2-40B4-BE49-F238E27FC236}">
                <a16:creationId xmlns:a16="http://schemas.microsoft.com/office/drawing/2014/main" id="{316C5167-1921-414A-8CC8-6AAEFBB1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22" y="533713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2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00FB3-F1A8-4B47-86B5-AA24C65D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a-ES" dirty="0"/>
              <a:t>Descripció de la situació futura</a:t>
            </a:r>
          </a:p>
        </p:txBody>
      </p:sp>
      <p:pic>
        <p:nvPicPr>
          <p:cNvPr id="8" name="Marcador de contenido 7" descr="Persona examinando prototipo">
            <a:extLst>
              <a:ext uri="{FF2B5EF4-FFF2-40B4-BE49-F238E27FC236}">
                <a16:creationId xmlns:a16="http://schemas.microsoft.com/office/drawing/2014/main" id="{9601A4B0-768D-4C48-A9C4-04E86DE56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6" r="3072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657E35-0400-471B-B089-D3D69327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971413"/>
            <a:ext cx="6766601" cy="4672669"/>
          </a:xfrm>
        </p:spPr>
        <p:txBody>
          <a:bodyPr>
            <a:normAutofit/>
          </a:bodyPr>
          <a:lstStyle/>
          <a:p>
            <a:pPr lvl="1"/>
            <a:r>
              <a:rPr lang="ca-ES" sz="1600" i="1" dirty="0" err="1"/>
              <a:t>TimeFace</a:t>
            </a:r>
            <a:r>
              <a:rPr lang="ca-ES" sz="1600" i="1" dirty="0"/>
              <a:t> </a:t>
            </a:r>
            <a:r>
              <a:rPr lang="ca-ES" sz="1600" dirty="0"/>
              <a:t>es una aplicació que treballa amb tecnologia de reconeixement facial per identificar als usuaris.</a:t>
            </a:r>
          </a:p>
          <a:p>
            <a:pPr marL="128016" lvl="1" indent="0">
              <a:buNone/>
            </a:pPr>
            <a:endParaRPr lang="ca-ES" sz="1600" i="1" dirty="0"/>
          </a:p>
          <a:p>
            <a:pPr lvl="1"/>
            <a:r>
              <a:rPr lang="ca-ES" sz="1600" dirty="0"/>
              <a:t>Equipar les entrades i sortides dels entorns laborals amb dispositius </a:t>
            </a:r>
            <a:r>
              <a:rPr lang="ca-ES" sz="1600" i="1" dirty="0" err="1"/>
              <a:t>Android</a:t>
            </a:r>
            <a:r>
              <a:rPr lang="ca-ES" sz="1600" dirty="0"/>
              <a:t> i </a:t>
            </a:r>
            <a:r>
              <a:rPr lang="ca-ES" sz="1600" i="1" dirty="0" err="1"/>
              <a:t>TimeFace</a:t>
            </a:r>
            <a:r>
              <a:rPr lang="ca-ES" sz="1600" i="1" dirty="0"/>
              <a:t> </a:t>
            </a:r>
            <a:r>
              <a:rPr lang="ca-ES" sz="1600" dirty="0"/>
              <a:t>que permetin als empleats enregistrar els seus moviments.</a:t>
            </a:r>
          </a:p>
          <a:p>
            <a:pPr lvl="1"/>
            <a:endParaRPr lang="ca-ES" sz="1600" dirty="0"/>
          </a:p>
          <a:p>
            <a:pPr lvl="1"/>
            <a:r>
              <a:rPr lang="ca-ES" sz="1600" dirty="0"/>
              <a:t>Proporcionar als empleats amb mobilitat una </a:t>
            </a:r>
            <a:r>
              <a:rPr lang="ca-ES" sz="1600" i="1" dirty="0" err="1"/>
              <a:t>App</a:t>
            </a:r>
            <a:r>
              <a:rPr lang="ca-ES" sz="1600" i="1" dirty="0"/>
              <a:t> </a:t>
            </a:r>
            <a:r>
              <a:rPr lang="ca-ES" sz="1600" dirty="0"/>
              <a:t>que poden instal·lar en els seus dispositius personals per enregistrar les seves accions.</a:t>
            </a:r>
          </a:p>
          <a:p>
            <a:pPr lvl="1"/>
            <a:endParaRPr lang="ca-ES" sz="1600" i="1" dirty="0"/>
          </a:p>
          <a:p>
            <a:pPr lvl="1"/>
            <a:endParaRPr lang="ca-ES" sz="1600" i="1" dirty="0"/>
          </a:p>
          <a:p>
            <a:pPr marL="310896" lvl="2" indent="0">
              <a:buNone/>
            </a:pPr>
            <a:endParaRPr lang="es-ES" sz="1100" dirty="0"/>
          </a:p>
          <a:p>
            <a:pPr marL="128016" lvl="1" indent="0">
              <a:buNone/>
            </a:pPr>
            <a:endParaRPr lang="es-ES" sz="15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E5940B-D2B2-40EE-9FFB-36DE50D6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056" y="4147768"/>
            <a:ext cx="1186266" cy="22203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A42D27A-CB91-495F-AE5B-A41ABFC20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70077" y="4147768"/>
            <a:ext cx="1557030" cy="23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8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1C171-90B4-4102-9CC7-034B2A6E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ca-ES" dirty="0"/>
              <a:t>Requeriments funcionals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56270F4-6E92-4D59-9AED-88478C473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54" y="2017701"/>
            <a:ext cx="6535351" cy="4659936"/>
          </a:xfrm>
        </p:spPr>
        <p:txBody>
          <a:bodyPr>
            <a:normAutofit/>
          </a:bodyPr>
          <a:lstStyle/>
          <a:p>
            <a:pPr lvl="1"/>
            <a:r>
              <a:rPr lang="ca-ES" dirty="0"/>
              <a:t>Operar amb la càmera del dispositiu </a:t>
            </a:r>
            <a:r>
              <a:rPr lang="ca-ES" i="1" dirty="0" err="1"/>
              <a:t>Android</a:t>
            </a:r>
            <a:endParaRPr lang="ca-ES" i="1" dirty="0"/>
          </a:p>
          <a:p>
            <a:pPr lvl="1"/>
            <a:r>
              <a:rPr lang="ca-ES" dirty="0"/>
              <a:t>Detecció de cares de la imatge</a:t>
            </a:r>
          </a:p>
          <a:p>
            <a:pPr lvl="1"/>
            <a:r>
              <a:rPr lang="ca-ES" dirty="0"/>
              <a:t>Identificació de la persona a partir d’una base de coneixement</a:t>
            </a:r>
          </a:p>
          <a:p>
            <a:pPr lvl="1"/>
            <a:r>
              <a:rPr lang="ca-ES" dirty="0"/>
              <a:t>Alta a nous usuaris</a:t>
            </a:r>
          </a:p>
          <a:p>
            <a:pPr lvl="1"/>
            <a:r>
              <a:rPr lang="ca-ES" dirty="0"/>
              <a:t>Inici de la jornada laboral</a:t>
            </a:r>
          </a:p>
          <a:p>
            <a:pPr lvl="1"/>
            <a:r>
              <a:rPr lang="ca-ES" dirty="0"/>
              <a:t>Fi de la jornada laboral</a:t>
            </a:r>
          </a:p>
          <a:p>
            <a:pPr lvl="1"/>
            <a:r>
              <a:rPr lang="ca-ES" dirty="0"/>
              <a:t>Pausa de la jornada laboral i els seus motius</a:t>
            </a:r>
          </a:p>
          <a:p>
            <a:pPr lvl="1"/>
            <a:r>
              <a:rPr lang="ca-ES" dirty="0"/>
              <a:t>Fora de l’abast del projecte:</a:t>
            </a:r>
          </a:p>
          <a:p>
            <a:pPr lvl="2"/>
            <a:r>
              <a:rPr lang="ca-ES" dirty="0"/>
              <a:t>Gestió i anàlisi de les dades enregistrades</a:t>
            </a:r>
          </a:p>
          <a:p>
            <a:pPr lvl="2"/>
            <a:r>
              <a:rPr lang="ca-ES" i="1" dirty="0" err="1"/>
              <a:t>Backoffice</a:t>
            </a:r>
            <a:r>
              <a:rPr lang="ca-ES" i="1" dirty="0"/>
              <a:t> </a:t>
            </a:r>
            <a:r>
              <a:rPr lang="ca-ES" dirty="0"/>
              <a:t>per gestionar perfils d’usuari, </a:t>
            </a:r>
            <a:r>
              <a:rPr lang="ca-ES" i="1" dirty="0"/>
              <a:t>rols</a:t>
            </a:r>
            <a:r>
              <a:rPr lang="ca-ES" dirty="0"/>
              <a:t>, </a:t>
            </a:r>
            <a:r>
              <a:rPr lang="ca-ES" i="1" dirty="0" err="1"/>
              <a:t>reportings</a:t>
            </a:r>
            <a:r>
              <a:rPr lang="ca-ES" i="1" dirty="0"/>
              <a:t>, </a:t>
            </a:r>
            <a:r>
              <a:rPr lang="ca-ES" i="1" dirty="0" err="1"/>
              <a:t>dashboards</a:t>
            </a:r>
            <a:r>
              <a:rPr lang="ca-ES" i="1" dirty="0"/>
              <a:t>, </a:t>
            </a:r>
            <a:r>
              <a:rPr lang="ca-ES" dirty="0"/>
              <a:t>etc.</a:t>
            </a:r>
          </a:p>
          <a:p>
            <a:pPr lvl="2"/>
            <a:endParaRPr lang="ca-ES" i="1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marL="128016" lvl="1" indent="0">
              <a:buNone/>
            </a:pPr>
            <a:endParaRPr lang="es-ES" i="1" dirty="0"/>
          </a:p>
          <a:p>
            <a:pPr marL="310896" lvl="2" indent="0">
              <a:buNone/>
            </a:pPr>
            <a:endParaRPr lang="es-ES" dirty="0"/>
          </a:p>
          <a:p>
            <a:pPr marL="128016" lvl="1" indent="0">
              <a:buNone/>
            </a:pPr>
            <a:endParaRPr lang="es-ES" dirty="0"/>
          </a:p>
        </p:txBody>
      </p:sp>
      <p:pic>
        <p:nvPicPr>
          <p:cNvPr id="16" name="Imagen 15" descr="Un equipo estudiando un plano">
            <a:extLst>
              <a:ext uri="{FF2B5EF4-FFF2-40B4-BE49-F238E27FC236}">
                <a16:creationId xmlns:a16="http://schemas.microsoft.com/office/drawing/2014/main" id="{DF341433-A1FA-4B85-B1B1-D0ADD183D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r="25948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B156A-02BA-4AE1-933D-08D57BAC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ca-ES"/>
              <a:t>Enfocament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15DBC23E-37B1-491B-B726-A6813030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65359" y="2091069"/>
            <a:ext cx="1578848" cy="1222172"/>
          </a:xfrm>
        </p:spPr>
        <p:txBody>
          <a:bodyPr>
            <a:normAutofit/>
          </a:bodyPr>
          <a:lstStyle/>
          <a:p>
            <a:pPr lvl="1"/>
            <a:endParaRPr lang="es-ES" dirty="0"/>
          </a:p>
          <a:p>
            <a:pPr marL="128016" lvl="1" indent="0">
              <a:buNone/>
            </a:pPr>
            <a:endParaRPr lang="es-ES" i="1" dirty="0"/>
          </a:p>
          <a:p>
            <a:pPr marL="310896" lvl="2" indent="0">
              <a:buNone/>
            </a:pPr>
            <a:endParaRPr lang="es-ES" dirty="0"/>
          </a:p>
          <a:p>
            <a:pPr marL="128016" lvl="1" indent="0">
              <a:buNone/>
            </a:pP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96F1028-A4BD-4F30-BC4A-6371D2E3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41" r="4937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pic>
        <p:nvPicPr>
          <p:cNvPr id="2052" name="Picture 4" descr="Xamarin mobile app development for iOS and Android — Internetdevels  official blog">
            <a:extLst>
              <a:ext uri="{FF2B5EF4-FFF2-40B4-BE49-F238E27FC236}">
                <a16:creationId xmlns:a16="http://schemas.microsoft.com/office/drawing/2014/main" id="{049CACC9-1E15-449E-A748-52A92255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2" y="3575489"/>
            <a:ext cx="1651408" cy="10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e lock and Monitor the same in C#?">
            <a:extLst>
              <a:ext uri="{FF2B5EF4-FFF2-40B4-BE49-F238E27FC236}">
                <a16:creationId xmlns:a16="http://schemas.microsoft.com/office/drawing/2014/main" id="{6C5B2352-85EF-4219-A23D-66F7CD34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2" y="4773169"/>
            <a:ext cx="1780693" cy="9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ntiment analysis and text mining using Azure Cognitive Services | by Caio  Moreno | Medium">
            <a:extLst>
              <a:ext uri="{FF2B5EF4-FFF2-40B4-BE49-F238E27FC236}">
                <a16:creationId xmlns:a16="http://schemas.microsoft.com/office/drawing/2014/main" id="{EA2D32DC-5C2D-4B0B-88D7-AEBBD074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0" y="2854443"/>
            <a:ext cx="5086975" cy="25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QLite para Android: clases y métodos públicos – Academia Android">
            <a:extLst>
              <a:ext uri="{FF2B5EF4-FFF2-40B4-BE49-F238E27FC236}">
                <a16:creationId xmlns:a16="http://schemas.microsoft.com/office/drawing/2014/main" id="{75F8DA63-8AE2-465B-A29B-9686153D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1" y="5865121"/>
            <a:ext cx="2010834" cy="9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icrosoft ending support for VS 2005, Go champion beats AI, and Qualcomm's  new VR SDK—SD Times digest: March 14, 2016 - SD Times">
            <a:extLst>
              <a:ext uri="{FF2B5EF4-FFF2-40B4-BE49-F238E27FC236}">
                <a16:creationId xmlns:a16="http://schemas.microsoft.com/office/drawing/2014/main" id="{6FDCEB8B-E16D-428D-977E-6620C77B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1" y="1936501"/>
            <a:ext cx="1934198" cy="14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9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Reloj de arena y un calendario">
            <a:extLst>
              <a:ext uri="{FF2B5EF4-FFF2-40B4-BE49-F238E27FC236}">
                <a16:creationId xmlns:a16="http://schemas.microsoft.com/office/drawing/2014/main" id="{296F1028-A4BD-4F30-BC4A-6371D2E3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 r="7201" b="7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9B156A-02BA-4AE1-933D-08D57BAC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rgbClr val="000000"/>
                </a:solidFill>
              </a:rPr>
              <a:t>Planificació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D6006ED-FF35-4A97-9A6B-59A70768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4" y="1612467"/>
            <a:ext cx="7123753" cy="18165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E60B4E7-C224-4A24-9974-65E8733C8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54" y="3429000"/>
            <a:ext cx="7123753" cy="204936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C910182-75ED-419A-AD9F-87CC4DA03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54" y="5506027"/>
            <a:ext cx="7123752" cy="13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2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501C6-01F4-4B3C-9381-448C6D5B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a-ES" dirty="0"/>
              <a:t>implementació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17D07A-E010-4A64-BE31-61886F10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403" r="2740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pic>
        <p:nvPicPr>
          <p:cNvPr id="6" name="Picture 12" descr="Metodología Agile en desarrollo app y web explicada muy fácil - Owius">
            <a:extLst>
              <a:ext uri="{FF2B5EF4-FFF2-40B4-BE49-F238E27FC236}">
                <a16:creationId xmlns:a16="http://schemas.microsoft.com/office/drawing/2014/main" id="{DE1E016F-33F8-40C4-B952-D86E2906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" y="2084832"/>
            <a:ext cx="4278079" cy="16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094D20-DE68-4720-9991-7D23A72BD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655" y="2160931"/>
            <a:ext cx="1584821" cy="1499615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621225C-706C-4F23-8609-34D5C2CF7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95" y="3922020"/>
            <a:ext cx="6535351" cy="2847895"/>
          </a:xfrm>
        </p:spPr>
        <p:txBody>
          <a:bodyPr>
            <a:normAutofit/>
          </a:bodyPr>
          <a:lstStyle/>
          <a:p>
            <a:pPr lvl="1"/>
            <a:r>
              <a:rPr lang="ca-ES" i="1" dirty="0" err="1"/>
              <a:t>Frameworks</a:t>
            </a:r>
            <a:r>
              <a:rPr lang="ca-ES" i="1" dirty="0"/>
              <a:t>, </a:t>
            </a:r>
            <a:r>
              <a:rPr lang="ca-ES" i="1" dirty="0" err="1"/>
              <a:t>APIs</a:t>
            </a:r>
            <a:r>
              <a:rPr lang="ca-ES" i="1" dirty="0"/>
              <a:t> </a:t>
            </a:r>
            <a:r>
              <a:rPr lang="ca-ES" dirty="0"/>
              <a:t>i llibreries de tercers</a:t>
            </a:r>
          </a:p>
          <a:p>
            <a:pPr lvl="2"/>
            <a:r>
              <a:rPr lang="ca-ES" i="1" dirty="0" err="1"/>
              <a:t>NETStandard.Library</a:t>
            </a:r>
            <a:endParaRPr lang="ca-ES" i="1" dirty="0"/>
          </a:p>
          <a:p>
            <a:pPr lvl="2"/>
            <a:r>
              <a:rPr lang="ca-ES" i="1" dirty="0" err="1"/>
              <a:t>Xamarin.Forms</a:t>
            </a:r>
            <a:endParaRPr lang="ca-ES" i="1" dirty="0"/>
          </a:p>
          <a:p>
            <a:pPr lvl="2"/>
            <a:r>
              <a:rPr lang="ca-ES" i="1" dirty="0" err="1"/>
              <a:t>Xamarin.Essentials</a:t>
            </a:r>
            <a:endParaRPr lang="ca-ES" i="1" dirty="0"/>
          </a:p>
          <a:p>
            <a:pPr lvl="2"/>
            <a:r>
              <a:rPr lang="ca-ES" i="1" dirty="0" err="1"/>
              <a:t>Xam.Plugin.Media</a:t>
            </a:r>
            <a:endParaRPr lang="ca-ES" i="1" dirty="0"/>
          </a:p>
          <a:p>
            <a:pPr lvl="2"/>
            <a:r>
              <a:rPr lang="ca-ES" i="1" dirty="0" err="1"/>
              <a:t>Microsoft.Azure.CognitiveServices.Vision.Face</a:t>
            </a:r>
            <a:endParaRPr lang="ca-ES" i="1" dirty="0"/>
          </a:p>
          <a:p>
            <a:pPr lvl="2"/>
            <a:r>
              <a:rPr lang="ca-ES" i="1" dirty="0" err="1"/>
              <a:t>sqlite</a:t>
            </a:r>
            <a:r>
              <a:rPr lang="ca-ES" i="1" dirty="0"/>
              <a:t>-net-</a:t>
            </a:r>
            <a:r>
              <a:rPr lang="ca-ES" i="1" dirty="0" err="1"/>
              <a:t>pcl</a:t>
            </a:r>
            <a:endParaRPr lang="ca-ES" i="1" dirty="0"/>
          </a:p>
          <a:p>
            <a:pPr lvl="2"/>
            <a:r>
              <a:rPr lang="ca-ES" i="1" dirty="0" err="1"/>
              <a:t>Plugin.Toast</a:t>
            </a:r>
            <a:endParaRPr lang="ca-ES" i="1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marL="128016" lvl="1" indent="0">
              <a:buNone/>
            </a:pPr>
            <a:endParaRPr lang="es-ES" i="1" dirty="0"/>
          </a:p>
          <a:p>
            <a:pPr marL="310896" lvl="2" indent="0">
              <a:buNone/>
            </a:pPr>
            <a:endParaRPr lang="es-ES" dirty="0"/>
          </a:p>
          <a:p>
            <a:pPr marL="128016" lvl="1" indent="0">
              <a:buNone/>
            </a:pPr>
            <a:endParaRPr lang="es-ES" dirty="0"/>
          </a:p>
        </p:txBody>
      </p:sp>
      <p:pic>
        <p:nvPicPr>
          <p:cNvPr id="3074" name="Picture 2" descr="dbForge Unit Test - Ordering">
            <a:extLst>
              <a:ext uri="{FF2B5EF4-FFF2-40B4-BE49-F238E27FC236}">
                <a16:creationId xmlns:a16="http://schemas.microsoft.com/office/drawing/2014/main" id="{5FC93F4B-AFC8-4DB8-A1C8-1A1674DC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18" y="2253618"/>
            <a:ext cx="1499616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89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753</Words>
  <Application>Microsoft Office PowerPoint</Application>
  <PresentationFormat>Panorámica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Tw Cen MT</vt:lpstr>
      <vt:lpstr>Tw Cen MT Condensed</vt:lpstr>
      <vt:lpstr>Wingdings 3</vt:lpstr>
      <vt:lpstr>Integral</vt:lpstr>
      <vt:lpstr>TIMEFace: Sistema de control de temps laboral</vt:lpstr>
      <vt:lpstr>Introducció</vt:lpstr>
      <vt:lpstr>Objectius del projecte</vt:lpstr>
      <vt:lpstr>Context i situació actual</vt:lpstr>
      <vt:lpstr>Descripció de la situació futura</vt:lpstr>
      <vt:lpstr>Requeriments funcionals</vt:lpstr>
      <vt:lpstr>Enfocament</vt:lpstr>
      <vt:lpstr>Planificació</vt:lpstr>
      <vt:lpstr>implementació</vt:lpstr>
      <vt:lpstr>Arquitectura i fluxos</vt:lpstr>
      <vt:lpstr>Beneficis</vt:lpstr>
      <vt:lpstr>Riscos</vt:lpstr>
      <vt:lpstr>demostració</vt:lpstr>
      <vt:lpstr>Conlusions</vt:lpstr>
      <vt:lpstr>Gràcies per la seva atenció i preguntes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LPA inteligencia azul</dc:title>
  <dc:creator>Marin Silvero, Albert (ES)</dc:creator>
  <cp:lastModifiedBy>Marin Silvero, Albert (ES)</cp:lastModifiedBy>
  <cp:revision>65</cp:revision>
  <dcterms:created xsi:type="dcterms:W3CDTF">2020-05-30T18:48:35Z</dcterms:created>
  <dcterms:modified xsi:type="dcterms:W3CDTF">2020-12-30T20:10:57Z</dcterms:modified>
</cp:coreProperties>
</file>