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60" r:id="rId5"/>
    <p:sldId id="261" r:id="rId6"/>
    <p:sldId id="262" r:id="rId7"/>
    <p:sldId id="263" r:id="rId8"/>
    <p:sldId id="259" r:id="rId9"/>
    <p:sldId id="264" r:id="rId10"/>
    <p:sldId id="265" r:id="rId11"/>
    <p:sldId id="266" r:id="rId12"/>
    <p:sldId id="267" r:id="rId13"/>
    <p:sldId id="268" r:id="rId14"/>
    <p:sldId id="269" r:id="rId1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urgiles" userId="cfe6ba9fd66e1d36" providerId="LiveId" clId="{527D01EE-70E5-495B-88E9-BD39D3D64CA1}"/>
    <pc:docChg chg="undo custSel modSld">
      <pc:chgData name="erik urgiles" userId="cfe6ba9fd66e1d36" providerId="LiveId" clId="{527D01EE-70E5-495B-88E9-BD39D3D64CA1}" dt="2021-01-15T09:26:59.072" v="105" actId="313"/>
      <pc:docMkLst>
        <pc:docMk/>
      </pc:docMkLst>
      <pc:sldChg chg="addSp delSp modSp mod">
        <pc:chgData name="erik urgiles" userId="cfe6ba9fd66e1d36" providerId="LiveId" clId="{527D01EE-70E5-495B-88E9-BD39D3D64CA1}" dt="2021-01-13T08:33:22.301" v="43"/>
        <pc:sldMkLst>
          <pc:docMk/>
          <pc:sldMk cId="1279717121" sldId="260"/>
        </pc:sldMkLst>
        <pc:picChg chg="del">
          <ac:chgData name="erik urgiles" userId="cfe6ba9fd66e1d36" providerId="LiveId" clId="{527D01EE-70E5-495B-88E9-BD39D3D64CA1}" dt="2021-01-13T08:33:12.786" v="42" actId="478"/>
          <ac:picMkLst>
            <pc:docMk/>
            <pc:sldMk cId="1279717121" sldId="260"/>
            <ac:picMk id="3" creationId="{71D95315-CE4B-48D4-8924-2F36346D8776}"/>
          </ac:picMkLst>
        </pc:picChg>
        <pc:picChg chg="add mod">
          <ac:chgData name="erik urgiles" userId="cfe6ba9fd66e1d36" providerId="LiveId" clId="{527D01EE-70E5-495B-88E9-BD39D3D64CA1}" dt="2021-01-13T08:33:22.301" v="43"/>
          <ac:picMkLst>
            <pc:docMk/>
            <pc:sldMk cId="1279717121" sldId="260"/>
            <ac:picMk id="4" creationId="{FFD0E2B9-CA5C-4FAF-B765-EB6AC8D5CF3C}"/>
          </ac:picMkLst>
        </pc:picChg>
      </pc:sldChg>
      <pc:sldChg chg="modNotesTx">
        <pc:chgData name="erik urgiles" userId="cfe6ba9fd66e1d36" providerId="LiveId" clId="{527D01EE-70E5-495B-88E9-BD39D3D64CA1}" dt="2021-01-15T09:26:30.836" v="92" actId="20577"/>
        <pc:sldMkLst>
          <pc:docMk/>
          <pc:sldMk cId="784772334" sldId="261"/>
        </pc:sldMkLst>
      </pc:sldChg>
      <pc:sldChg chg="modNotesTx">
        <pc:chgData name="erik urgiles" userId="cfe6ba9fd66e1d36" providerId="LiveId" clId="{527D01EE-70E5-495B-88E9-BD39D3D64CA1}" dt="2021-01-15T09:26:59.072" v="105" actId="313"/>
        <pc:sldMkLst>
          <pc:docMk/>
          <pc:sldMk cId="984919449" sldId="262"/>
        </pc:sldMkLst>
      </pc:sldChg>
      <pc:sldChg chg="addSp modSp mod modAnim">
        <pc:chgData name="erik urgiles" userId="cfe6ba9fd66e1d36" providerId="LiveId" clId="{527D01EE-70E5-495B-88E9-BD39D3D64CA1}" dt="2021-01-13T07:54:33.989" v="25" actId="1076"/>
        <pc:sldMkLst>
          <pc:docMk/>
          <pc:sldMk cId="1470584027" sldId="264"/>
        </pc:sldMkLst>
        <pc:spChg chg="add mod">
          <ac:chgData name="erik urgiles" userId="cfe6ba9fd66e1d36" providerId="LiveId" clId="{527D01EE-70E5-495B-88E9-BD39D3D64CA1}" dt="2021-01-13T07:54:33.989" v="25" actId="1076"/>
          <ac:spMkLst>
            <pc:docMk/>
            <pc:sldMk cId="1470584027" sldId="264"/>
            <ac:spMk id="4" creationId="{AAB1682A-034C-4188-BF10-7ADE6953E2FD}"/>
          </ac:spMkLst>
        </pc:spChg>
        <pc:spChg chg="add mod">
          <ac:chgData name="erik urgiles" userId="cfe6ba9fd66e1d36" providerId="LiveId" clId="{527D01EE-70E5-495B-88E9-BD39D3D64CA1}" dt="2021-01-13T07:54:26.615" v="24" actId="1076"/>
          <ac:spMkLst>
            <pc:docMk/>
            <pc:sldMk cId="1470584027" sldId="264"/>
            <ac:spMk id="6" creationId="{4C60527E-C1DC-409A-879B-81E5C58A3F81}"/>
          </ac:spMkLst>
        </pc:spChg>
        <pc:picChg chg="add mod">
          <ac:chgData name="erik urgiles" userId="cfe6ba9fd66e1d36" providerId="LiveId" clId="{527D01EE-70E5-495B-88E9-BD39D3D64CA1}" dt="2021-01-13T07:54:26.615" v="24" actId="1076"/>
          <ac:picMkLst>
            <pc:docMk/>
            <pc:sldMk cId="1470584027" sldId="264"/>
            <ac:picMk id="5" creationId="{718FFFB1-F27D-4F11-AE8B-4FD8F863C172}"/>
          </ac:picMkLst>
        </pc:picChg>
      </pc:sldChg>
      <pc:sldChg chg="addSp delSp modSp mod modAnim">
        <pc:chgData name="erik urgiles" userId="cfe6ba9fd66e1d36" providerId="LiveId" clId="{527D01EE-70E5-495B-88E9-BD39D3D64CA1}" dt="2021-01-13T08:25:26.996" v="41" actId="1076"/>
        <pc:sldMkLst>
          <pc:docMk/>
          <pc:sldMk cId="2016038237" sldId="267"/>
        </pc:sldMkLst>
        <pc:picChg chg="add mod">
          <ac:chgData name="erik urgiles" userId="cfe6ba9fd66e1d36" providerId="LiveId" clId="{527D01EE-70E5-495B-88E9-BD39D3D64CA1}" dt="2021-01-13T08:25:26.996" v="41" actId="1076"/>
          <ac:picMkLst>
            <pc:docMk/>
            <pc:sldMk cId="2016038237" sldId="267"/>
            <ac:picMk id="2" creationId="{461F9EA3-F6ED-4F3E-ABEF-9FAFEB9E4AD3}"/>
          </ac:picMkLst>
        </pc:picChg>
        <pc:picChg chg="del">
          <ac:chgData name="erik urgiles" userId="cfe6ba9fd66e1d36" providerId="LiveId" clId="{527D01EE-70E5-495B-88E9-BD39D3D64CA1}" dt="2021-01-13T08:24:56.531" v="37" actId="478"/>
          <ac:picMkLst>
            <pc:docMk/>
            <pc:sldMk cId="2016038237" sldId="267"/>
            <ac:picMk id="3" creationId="{41288C24-D6A0-47AA-8638-6B5C88D656BF}"/>
          </ac:picMkLst>
        </pc:picChg>
        <pc:picChg chg="add mod ord">
          <ac:chgData name="erik urgiles" userId="cfe6ba9fd66e1d36" providerId="LiveId" clId="{527D01EE-70E5-495B-88E9-BD39D3D64CA1}" dt="2021-01-13T08:25:07.189" v="39" actId="167"/>
          <ac:picMkLst>
            <pc:docMk/>
            <pc:sldMk cId="2016038237" sldId="267"/>
            <ac:picMk id="5" creationId="{8D7F6B2B-2E02-4E9B-B856-EE18A87744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63A9D-5FEE-4990-892A-1CA6D826D6BE}" type="datetimeFigureOut">
              <a:rPr lang="es-EC" smtClean="0"/>
              <a:t>15/1/2021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43AF4-59B6-4D60-A313-9474938DE5B9}" type="slidenum">
              <a:rPr lang="es-EC" smtClean="0"/>
              <a:t>‹Nº›</a:t>
            </a:fld>
            <a:endParaRPr lang="es-EC"/>
          </a:p>
        </p:txBody>
      </p:sp>
    </p:spTree>
    <p:extLst>
      <p:ext uri="{BB962C8B-B14F-4D97-AF65-F5344CB8AC3E}">
        <p14:creationId xmlns:p14="http://schemas.microsoft.com/office/powerpoint/2010/main" val="23777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Hola, soy Erik Urgilés. A continuación expondré el trabajo final del Máster Universitario en Aplicaciones Multimedia de la UOC. “Desarrollo de prototipo de serie interactiva en línea.</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1</a:t>
            </a:fld>
            <a:endParaRPr lang="es-EC"/>
          </a:p>
        </p:txBody>
      </p:sp>
    </p:spTree>
    <p:extLst>
      <p:ext uri="{BB962C8B-B14F-4D97-AF65-F5344CB8AC3E}">
        <p14:creationId xmlns:p14="http://schemas.microsoft.com/office/powerpoint/2010/main" val="1746626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Aunque los capítulos definitivos se comenzarán a filmar a comienzos del próximo año, se ha trabajado en un prototipo de video interactivo con una historia corta protagonizada por los miembros del equipo de producción. Para el desarrollo del video interactivo se trabajará con este video piloto, del cual se ha realizado el siguiente esquema de navegación</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10</a:t>
            </a:fld>
            <a:endParaRPr lang="es-EC"/>
          </a:p>
        </p:txBody>
      </p:sp>
    </p:spTree>
    <p:extLst>
      <p:ext uri="{BB962C8B-B14F-4D97-AF65-F5344CB8AC3E}">
        <p14:creationId xmlns:p14="http://schemas.microsoft.com/office/powerpoint/2010/main" val="353993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seleccionar las diferentes opciones disponibles dentro del video se diseñaron los elementos interactivos para cada posible camino, tomando como inspiración las interfaces de las aplicaciones de chat o mensajería instantánea como WhatsApp o Facebook Messenger, pero adoptando los colores previamente seleccionados para el diseño web.</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11</a:t>
            </a:fld>
            <a:endParaRPr lang="es-EC"/>
          </a:p>
        </p:txBody>
      </p:sp>
    </p:spTree>
    <p:extLst>
      <p:ext uri="{BB962C8B-B14F-4D97-AF65-F5344CB8AC3E}">
        <p14:creationId xmlns:p14="http://schemas.microsoft.com/office/powerpoint/2010/main" val="935578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implementar el video interactivo se escogió la plataforma de </a:t>
            </a:r>
            <a:r>
              <a:rPr lang="es-ES" dirty="0" err="1"/>
              <a:t>streaming</a:t>
            </a:r>
            <a:r>
              <a:rPr lang="es-ES" dirty="0"/>
              <a:t> Vimeo, porque admite personalizar el reproductor de video con facilidad y además pone a disponibilidad del usuario un kit de desarrollo de software o SDK que permite la manipulación de video mediante código JavaScript.</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12</a:t>
            </a:fld>
            <a:endParaRPr lang="es-EC"/>
          </a:p>
        </p:txBody>
      </p:sp>
    </p:spTree>
    <p:extLst>
      <p:ext uri="{BB962C8B-B14F-4D97-AF65-F5344CB8AC3E}">
        <p14:creationId xmlns:p14="http://schemas.microsoft.com/office/powerpoint/2010/main" val="183030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seleccionar las diferentes opciones disponibles dentro del video se diseñaron los elementos interactivos para cada posible camino, tomando como inspiración las interfaces de las aplicaciones de chat o mensajería instantánea como WhatsApp o Facebook Messenger, pero adoptando los colores previamente seleccionados para el diseño web.</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13</a:t>
            </a:fld>
            <a:endParaRPr lang="es-EC"/>
          </a:p>
        </p:txBody>
      </p:sp>
    </p:spTree>
    <p:extLst>
      <p:ext uri="{BB962C8B-B14F-4D97-AF65-F5344CB8AC3E}">
        <p14:creationId xmlns:p14="http://schemas.microsoft.com/office/powerpoint/2010/main" val="128200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Muchas gracias por su atención.</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14</a:t>
            </a:fld>
            <a:endParaRPr lang="es-EC"/>
          </a:p>
        </p:txBody>
      </p:sp>
    </p:spTree>
    <p:extLst>
      <p:ext uri="{BB962C8B-B14F-4D97-AF65-F5344CB8AC3E}">
        <p14:creationId xmlns:p14="http://schemas.microsoft.com/office/powerpoint/2010/main" val="289090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objetivo de este proyecto es desarrollar un prototipo funcional para la serie web interactiva “Corazón Hackeado” de la productora Imán Transmedia, quien tiene ya filmado un piloto con las diferentes secuencias a las que se pretende dar interactividad mediante un sistema de elección de decisiones parecido al de los libros “Elige tu propia aventura” o a la película de Black </a:t>
            </a:r>
            <a:r>
              <a:rPr lang="es-ES" dirty="0" err="1"/>
              <a:t>Mirror</a:t>
            </a:r>
            <a:r>
              <a:rPr lang="es-ES" dirty="0"/>
              <a:t>: “</a:t>
            </a:r>
            <a:r>
              <a:rPr lang="es-ES" dirty="0" err="1"/>
              <a:t>Bandersnatch</a:t>
            </a:r>
            <a:r>
              <a:rPr lang="es-ES" dirty="0"/>
              <a:t>”.</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2</a:t>
            </a:fld>
            <a:endParaRPr lang="es-EC"/>
          </a:p>
        </p:txBody>
      </p:sp>
    </p:spTree>
    <p:extLst>
      <p:ext uri="{BB962C8B-B14F-4D97-AF65-F5344CB8AC3E}">
        <p14:creationId xmlns:p14="http://schemas.microsoft.com/office/powerpoint/2010/main" val="2409679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Al ser un proyecto piloto en busca de financiamiento es importante que el prototipo sea funcional y eficiente sin incurrir en gastos extras como los servicios de nube privados, sino que aproveche la infraestructura de plataformas de video como Vimeo con servicios y tarifas que se ajustan mejor a las condiciones del proyecto. Para lograr la interactividad requerida la integración se realizará entre el SDK del proveedor y nuestro sitio.</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3</a:t>
            </a:fld>
            <a:endParaRPr lang="es-EC"/>
          </a:p>
        </p:txBody>
      </p:sp>
    </p:spTree>
    <p:extLst>
      <p:ext uri="{BB962C8B-B14F-4D97-AF65-F5344CB8AC3E}">
        <p14:creationId xmlns:p14="http://schemas.microsoft.com/office/powerpoint/2010/main" val="1789730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 las características propias de este proyecto podemos plantear los siguientes objetivos específicos:</a:t>
            </a:r>
          </a:p>
          <a:p>
            <a:endParaRPr lang="es-ES" dirty="0"/>
          </a:p>
          <a:p>
            <a:r>
              <a:rPr lang="es-ES" dirty="0"/>
              <a:t>•	Desarrollar un prototipo funcional que permita seguir la narrativa de un video web interactivo.</a:t>
            </a:r>
          </a:p>
          <a:p>
            <a:endParaRPr lang="es-ES" dirty="0"/>
          </a:p>
          <a:p>
            <a:r>
              <a:rPr lang="es-ES" dirty="0"/>
              <a:t>•	Definir el aspecto visual del sitio que albergará información general de la serie y los diferentes capítulos de la misma.</a:t>
            </a:r>
          </a:p>
          <a:p>
            <a:endParaRPr lang="es-ES" dirty="0"/>
          </a:p>
          <a:p>
            <a:r>
              <a:rPr lang="es-ES" dirty="0"/>
              <a:t>•	Diseñar una experiencia de usuario atractiva y satisfactoria tanto para ordenadores como para dispositivos móviles.</a:t>
            </a:r>
          </a:p>
          <a:p>
            <a:endParaRPr lang="es-ES" dirty="0"/>
          </a:p>
          <a:p>
            <a:r>
              <a:rPr lang="es-ES" dirty="0"/>
              <a:t>•	Conocer el proceso de integración de una plataforma de video existente dentro de una aplicación web a medida.</a:t>
            </a:r>
          </a:p>
          <a:p>
            <a:endParaRPr lang="es-ES" dirty="0"/>
          </a:p>
          <a:p>
            <a:r>
              <a:rPr lang="es-ES" dirty="0"/>
              <a:t>•	Aplicar los conocimientos adquiridos durante el máster, especialmente en lo relacionado a diseño de interfaces, experiencia de usuario, tecnologías multimedia y desarrollo web.</a:t>
            </a:r>
          </a:p>
          <a:p>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4</a:t>
            </a:fld>
            <a:endParaRPr lang="es-EC"/>
          </a:p>
        </p:txBody>
      </p:sp>
    </p:spTree>
    <p:extLst>
      <p:ext uri="{BB962C8B-B14F-4D97-AF65-F5344CB8AC3E}">
        <p14:creationId xmlns:p14="http://schemas.microsoft.com/office/powerpoint/2010/main" val="144402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han definido los siguientes entregables dentro del Trabajo Final de Master:</a:t>
            </a:r>
          </a:p>
          <a:p>
            <a:endParaRPr lang="es-ES" dirty="0"/>
          </a:p>
          <a:p>
            <a:r>
              <a:rPr lang="es-ES" dirty="0"/>
              <a:t>•	Mockup del sitio web: Se tomarán todos los datos y requerimientos de la productora para el sitio de Corazón Hackeado, y se los representará con un prototipo de alta fidelidad.</a:t>
            </a:r>
          </a:p>
          <a:p>
            <a:endParaRPr lang="es-ES" dirty="0"/>
          </a:p>
          <a:p>
            <a:r>
              <a:rPr lang="es-ES" dirty="0"/>
              <a:t>•	Prototipo de navegación: Muestra de navegación entre las diferentes páginas y secciones del sitio en desarrollo.</a:t>
            </a:r>
          </a:p>
          <a:p>
            <a:endParaRPr lang="es-ES" dirty="0"/>
          </a:p>
          <a:p>
            <a:r>
              <a:rPr lang="es-ES" dirty="0"/>
              <a:t>•	Diseño UI / UX del piloto interactivo: Diseño de interfaz y experiencia de usuario para la navegación entre los cortes del video interactivo.</a:t>
            </a:r>
          </a:p>
          <a:p>
            <a:endParaRPr lang="es-ES" dirty="0"/>
          </a:p>
          <a:p>
            <a:r>
              <a:rPr lang="es-ES" dirty="0"/>
              <a:t>•	Piloto interactivo funcional: Implementación de un video interactivo funcional.</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5</a:t>
            </a:fld>
            <a:endParaRPr lang="es-EC"/>
          </a:p>
        </p:txBody>
      </p:sp>
    </p:spTree>
    <p:extLst>
      <p:ext uri="{BB962C8B-B14F-4D97-AF65-F5344CB8AC3E}">
        <p14:creationId xmlns:p14="http://schemas.microsoft.com/office/powerpoint/2010/main" val="1104464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Tras el análisis de los requerimientos se ha incluido las siguientes secciones:</a:t>
            </a:r>
          </a:p>
          <a:p>
            <a:endParaRPr lang="es-ES" dirty="0"/>
          </a:p>
          <a:p>
            <a:r>
              <a:rPr lang="es-ES" dirty="0"/>
              <a:t>Home: Esta página tiene que invitar a los nuevos visitantes a engancharse a la serie completa.</a:t>
            </a:r>
          </a:p>
          <a:p>
            <a:r>
              <a:rPr lang="es-ES" dirty="0"/>
              <a:t>Capítulos: La sección capítulos servirá como repositorio de los episodios grabados.</a:t>
            </a:r>
          </a:p>
          <a:p>
            <a:r>
              <a:rPr lang="es-ES" dirty="0"/>
              <a:t>La gente dice: Equivalente a la sección de comentarios. </a:t>
            </a:r>
          </a:p>
          <a:p>
            <a:r>
              <a:rPr lang="es-ES" dirty="0"/>
              <a:t>Microdocumentales: Aquí se mostrarán documentales cortos. </a:t>
            </a:r>
          </a:p>
          <a:p>
            <a:r>
              <a:rPr lang="es-ES" dirty="0"/>
              <a:t>¿Qué es Corazón Hackeado?: Información sobre los autores.</a:t>
            </a:r>
          </a:p>
          <a:p>
            <a:endParaRPr lang="es-ES" dirty="0"/>
          </a:p>
          <a:p>
            <a:r>
              <a:rPr lang="es-ES" dirty="0"/>
              <a:t>Se ha estructurado el árbol de navegación para que desde la página de inicio se pueda acceder al video destacado de la serie online y desde el menú, presente en todas las páginas, acceder a las secciones principales. Desde estas secciones disponibles en el menú se podrá ingresar a las páginas de menor jerarquía existentes dentro de la aplicación web.</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6</a:t>
            </a:fld>
            <a:endParaRPr lang="es-EC"/>
          </a:p>
        </p:txBody>
      </p:sp>
    </p:spTree>
    <p:extLst>
      <p:ext uri="{BB962C8B-B14F-4D97-AF65-F5344CB8AC3E}">
        <p14:creationId xmlns:p14="http://schemas.microsoft.com/office/powerpoint/2010/main" val="92616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partió del diseño para dispositivos móviles y se tomó en cuenta las secciones planteadas en el mapa del sitio, así como los requerimientos necesarios a incluir dentro de toda la página, entre estos: el menú, los enlaces a redes sociales y el espacio para los auspiciantes.</a:t>
            </a:r>
          </a:p>
          <a:p>
            <a:endParaRPr lang="es-ES" dirty="0"/>
          </a:p>
          <a:p>
            <a:r>
              <a:rPr lang="es-ES" dirty="0"/>
              <a:t>Con el objetivo de facilitar la navegación del sitio se utilizaron diferentes patrones de diseño con los que el usuario ya está familiarizado, como, por ejemplo: menú de hamburguesa para el menú principal en dispositivos móviles, </a:t>
            </a:r>
            <a:r>
              <a:rPr lang="es-ES" dirty="0" err="1"/>
              <a:t>cards</a:t>
            </a:r>
            <a:r>
              <a:rPr lang="es-ES" dirty="0"/>
              <a:t> para organizar la selección de videos y su descripción o links a redes sociales en el </a:t>
            </a:r>
            <a:r>
              <a:rPr lang="es-ES" dirty="0" err="1"/>
              <a:t>footer</a:t>
            </a:r>
            <a:r>
              <a:rPr lang="es-ES" dirty="0"/>
              <a:t>.</a:t>
            </a:r>
          </a:p>
          <a:p>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7</a:t>
            </a:fld>
            <a:endParaRPr lang="es-EC"/>
          </a:p>
        </p:txBody>
      </p:sp>
    </p:spTree>
    <p:extLst>
      <p:ext uri="{BB962C8B-B14F-4D97-AF65-F5344CB8AC3E}">
        <p14:creationId xmlns:p14="http://schemas.microsoft.com/office/powerpoint/2010/main" val="194334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hay que dejar de lado a los navegadores de escritorio, donde los usuarios pueden ver la serie en mayor calidad y resolución. Para esta versión también se han considerado los mismos patrones de diseño, manteniendo una experiencia uniforme pero se han aprovechado las características propias del entorno: el menú de hamburguesa cambia por un </a:t>
            </a:r>
            <a:r>
              <a:rPr lang="es-ES" dirty="0" err="1"/>
              <a:t>sticky</a:t>
            </a:r>
            <a:r>
              <a:rPr lang="es-ES" dirty="0"/>
              <a:t> menú en la parte superior, se reorganizan las </a:t>
            </a:r>
            <a:r>
              <a:rPr lang="es-ES" dirty="0" err="1"/>
              <a:t>cards</a:t>
            </a:r>
            <a:r>
              <a:rPr lang="es-ES" dirty="0"/>
              <a:t> en varias columnas y se abre una ventana modal para el formulario sobre la sección de comentarios.</a:t>
            </a:r>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8</a:t>
            </a:fld>
            <a:endParaRPr lang="es-EC"/>
          </a:p>
        </p:txBody>
      </p:sp>
    </p:spTree>
    <p:extLst>
      <p:ext uri="{BB962C8B-B14F-4D97-AF65-F5344CB8AC3E}">
        <p14:creationId xmlns:p14="http://schemas.microsoft.com/office/powerpoint/2010/main" val="3498170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La navegación dependerá si el usuario es nuevo o recurrente, si es nuevo optará por hacer clic en el primer capítulo, mientras que si es recurrente seleccionará el episodio en la sección “Capítulos” o visitará la sección deseada.</a:t>
            </a:r>
          </a:p>
          <a:p>
            <a:r>
              <a:rPr lang="es-ES" dirty="0"/>
              <a:t>• Al final de cada capítulo, el usuario tendrá un acceso directo al siguiente capítulo o a la pantalla de comentarios.</a:t>
            </a:r>
          </a:p>
          <a:p>
            <a:r>
              <a:rPr lang="es-ES" dirty="0"/>
              <a:t>• En caso de visitar “La gente dice” el usuario tendrá acceso a los comentarios de los demás visitantes y también puede contar su anécdota.</a:t>
            </a:r>
          </a:p>
          <a:p>
            <a:r>
              <a:rPr lang="es-ES" dirty="0"/>
              <a:t>• Para dejar un comentario, será necesario que el usuario dejé sus datos en un formulario de registro.</a:t>
            </a:r>
          </a:p>
          <a:p>
            <a:r>
              <a:rPr lang="es-ES" dirty="0"/>
              <a:t>• Los usuarios que quieran indagar más en el mundo de “Corazón Hackeado” pueden ir al menú ubicado en la barra superior para visitar las secciones de “Microdocumentales” o “¿Qué es Corazón Hackeado?”.</a:t>
            </a:r>
          </a:p>
          <a:p>
            <a:endParaRPr lang="es-EC" dirty="0"/>
          </a:p>
        </p:txBody>
      </p:sp>
      <p:sp>
        <p:nvSpPr>
          <p:cNvPr id="4" name="Marcador de número de diapositiva 3"/>
          <p:cNvSpPr>
            <a:spLocks noGrp="1"/>
          </p:cNvSpPr>
          <p:nvPr>
            <p:ph type="sldNum" sz="quarter" idx="5"/>
          </p:nvPr>
        </p:nvSpPr>
        <p:spPr/>
        <p:txBody>
          <a:bodyPr/>
          <a:lstStyle/>
          <a:p>
            <a:fld id="{5B743AF4-59B6-4D60-A313-9474938DE5B9}" type="slidenum">
              <a:rPr lang="es-EC" smtClean="0"/>
              <a:t>9</a:t>
            </a:fld>
            <a:endParaRPr lang="es-EC"/>
          </a:p>
        </p:txBody>
      </p:sp>
    </p:spTree>
    <p:extLst>
      <p:ext uri="{BB962C8B-B14F-4D97-AF65-F5344CB8AC3E}">
        <p14:creationId xmlns:p14="http://schemas.microsoft.com/office/powerpoint/2010/main" val="363171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AA4164-E7F7-4D89-A7BA-B970CEDA21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4EE62879-8929-4C99-B0D7-EEB70C149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5F3725D7-8442-4C36-8FAA-1E91B3EFEE2B}"/>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5" name="Marcador de pie de página 4">
            <a:extLst>
              <a:ext uri="{FF2B5EF4-FFF2-40B4-BE49-F238E27FC236}">
                <a16:creationId xmlns:a16="http://schemas.microsoft.com/office/drawing/2014/main" id="{DBFB51AA-75EA-48DE-A956-E55DC26D1B2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BF6CB4A-F931-4C44-9E12-CBB7A13487A8}"/>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2857703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09F83C-968E-4B87-8A37-D2DB5225FDD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B8E91C46-EDBC-49EF-B36C-08E0D9B084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9308594-B9E9-4E3E-AB30-6450D6C5A571}"/>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5" name="Marcador de pie de página 4">
            <a:extLst>
              <a:ext uri="{FF2B5EF4-FFF2-40B4-BE49-F238E27FC236}">
                <a16:creationId xmlns:a16="http://schemas.microsoft.com/office/drawing/2014/main" id="{CA04F9FC-4857-4387-A134-122CE88E8A4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D636498-6856-4002-A1E4-C9F04BBEB220}"/>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211152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7D5173-BF4C-4287-B08C-09C7F76B9FB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E43CCAEC-EFF6-496A-9A07-EF0C3FBD43F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00CE0A4-DD30-473E-8F91-316DD2582932}"/>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5" name="Marcador de pie de página 4">
            <a:extLst>
              <a:ext uri="{FF2B5EF4-FFF2-40B4-BE49-F238E27FC236}">
                <a16:creationId xmlns:a16="http://schemas.microsoft.com/office/drawing/2014/main" id="{2EAD4D13-369E-4860-8E82-8D6BA488A57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9980879-E444-4AE3-B66D-F6D9242BCB98}"/>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301772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93EE32-B278-42C6-A843-CB1B98A8472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A31B86C9-5FFE-4632-918D-CD5F7F6831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2BFFA2E-32AB-418D-8A5B-6FB5BC9DE274}"/>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5" name="Marcador de pie de página 4">
            <a:extLst>
              <a:ext uri="{FF2B5EF4-FFF2-40B4-BE49-F238E27FC236}">
                <a16:creationId xmlns:a16="http://schemas.microsoft.com/office/drawing/2014/main" id="{0853196A-5FB7-42AF-8643-2FBF8B627C3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6CE585B2-FB95-43CF-80E9-104CBE70F087}"/>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1937784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A3A61-9191-4751-A8CD-FB7669D3A1D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4010E97E-4C09-4D07-95D6-635420D6D9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E487663-9082-47F9-91E0-478E210C8E68}"/>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5" name="Marcador de pie de página 4">
            <a:extLst>
              <a:ext uri="{FF2B5EF4-FFF2-40B4-BE49-F238E27FC236}">
                <a16:creationId xmlns:a16="http://schemas.microsoft.com/office/drawing/2014/main" id="{8A2DD76A-41AA-4FA7-92F5-574FB27A02D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59DBBAB-05D4-4C27-BFC5-36ED9CDEE3C2}"/>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2488014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89771E-59CF-4706-8135-18A122E10D5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78147631-26FB-49B0-88A9-5CD77A9A64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BECC06F0-85D5-4003-8C5C-5F90C65F835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00B716FF-CA90-4E25-8BB7-2BD2BC3EA2EE}"/>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6" name="Marcador de pie de página 5">
            <a:extLst>
              <a:ext uri="{FF2B5EF4-FFF2-40B4-BE49-F238E27FC236}">
                <a16:creationId xmlns:a16="http://schemas.microsoft.com/office/drawing/2014/main" id="{284D6DF4-2F74-4582-BB68-0BC72574101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A23D27B5-A244-4079-8FBF-318CCC247E78}"/>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372974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3B09B9-B985-4499-B635-75D87B19FE6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5EFED7C-E5C2-4F97-B24B-AA0219D49D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CCDA969-77A1-4F03-A3F0-209E418D15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85898744-763D-431C-847C-5ADC62E13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70F4968-C75E-47C5-8079-AEB8ED020B3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9C110A89-7FE9-4F75-B3AB-D9B22E7C48A5}"/>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8" name="Marcador de pie de página 7">
            <a:extLst>
              <a:ext uri="{FF2B5EF4-FFF2-40B4-BE49-F238E27FC236}">
                <a16:creationId xmlns:a16="http://schemas.microsoft.com/office/drawing/2014/main" id="{C7B8294C-7645-49F2-86AD-9BEA1764ECDF}"/>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CF6026CE-47ED-4D34-9A7E-A2EF1512F901}"/>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347362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2A5164-8812-4EC1-88F1-CE5AEAA355D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09BD4EB6-BCC9-410A-B4E1-E88D71C2C641}"/>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4" name="Marcador de pie de página 3">
            <a:extLst>
              <a:ext uri="{FF2B5EF4-FFF2-40B4-BE49-F238E27FC236}">
                <a16:creationId xmlns:a16="http://schemas.microsoft.com/office/drawing/2014/main" id="{38D1780B-42DB-4163-A44D-5481A04244DA}"/>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5C78B974-E208-452A-80DD-5CBA5185582D}"/>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251549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4CF73AD-5932-477E-91F0-1F11D9F0EFF4}"/>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3" name="Marcador de pie de página 2">
            <a:extLst>
              <a:ext uri="{FF2B5EF4-FFF2-40B4-BE49-F238E27FC236}">
                <a16:creationId xmlns:a16="http://schemas.microsoft.com/office/drawing/2014/main" id="{CC72B727-EB41-49F6-8C2D-96E79D3F2E4E}"/>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9818FB45-E677-4729-92D5-7C5A01E6CCBF}"/>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2168187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7FE48-23D8-4B5B-9B83-1513D84A5A8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A1C08C75-2951-4A83-B22A-D5176FC70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ED7F8E90-13BE-425A-8C33-1CE1B793F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CF31BC-C685-4517-9CAF-3F7148C93EDD}"/>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6" name="Marcador de pie de página 5">
            <a:extLst>
              <a:ext uri="{FF2B5EF4-FFF2-40B4-BE49-F238E27FC236}">
                <a16:creationId xmlns:a16="http://schemas.microsoft.com/office/drawing/2014/main" id="{D28E667B-7DD2-4EB5-9B56-D13364563F8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8EE04A1A-CC04-40FE-89E1-B1E7B43C93DC}"/>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2318153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FB3CD3-5CDE-4A7D-ACAC-A1C1A84DC9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39DC3CB8-9B03-416E-B9B3-9D49554E0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8CD5A9ED-6472-4D78-8AA6-A4E249E212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EB5808-12A7-454F-A9B4-2B8B45843784}"/>
              </a:ext>
            </a:extLst>
          </p:cNvPr>
          <p:cNvSpPr>
            <a:spLocks noGrp="1"/>
          </p:cNvSpPr>
          <p:nvPr>
            <p:ph type="dt" sz="half" idx="10"/>
          </p:nvPr>
        </p:nvSpPr>
        <p:spPr/>
        <p:txBody>
          <a:bodyPr/>
          <a:lstStyle/>
          <a:p>
            <a:fld id="{144DCCA1-89DC-4FC8-B795-6370F1D659F0}" type="datetimeFigureOut">
              <a:rPr lang="es-EC" smtClean="0"/>
              <a:t>15/1/2021</a:t>
            </a:fld>
            <a:endParaRPr lang="es-EC"/>
          </a:p>
        </p:txBody>
      </p:sp>
      <p:sp>
        <p:nvSpPr>
          <p:cNvPr id="6" name="Marcador de pie de página 5">
            <a:extLst>
              <a:ext uri="{FF2B5EF4-FFF2-40B4-BE49-F238E27FC236}">
                <a16:creationId xmlns:a16="http://schemas.microsoft.com/office/drawing/2014/main" id="{D7374AB6-1DEF-450B-87C5-7C8813CB93B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306FF092-24E5-4B93-B537-235A595E9C74}"/>
              </a:ext>
            </a:extLst>
          </p:cNvPr>
          <p:cNvSpPr>
            <a:spLocks noGrp="1"/>
          </p:cNvSpPr>
          <p:nvPr>
            <p:ph type="sldNum" sz="quarter" idx="12"/>
          </p:nvPr>
        </p:nvSpPr>
        <p:spPr/>
        <p:txBody>
          <a:bodyPr/>
          <a:lstStyle/>
          <a:p>
            <a:fld id="{4205B1A0-8FF6-4459-921E-D45183FCB55F}" type="slidenum">
              <a:rPr lang="es-EC" smtClean="0"/>
              <a:t>‹Nº›</a:t>
            </a:fld>
            <a:endParaRPr lang="es-EC"/>
          </a:p>
        </p:txBody>
      </p:sp>
    </p:spTree>
    <p:extLst>
      <p:ext uri="{BB962C8B-B14F-4D97-AF65-F5344CB8AC3E}">
        <p14:creationId xmlns:p14="http://schemas.microsoft.com/office/powerpoint/2010/main" val="261728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C9CDC37-23B2-4D1D-B4D6-506B29E6B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83ECDD6-63D0-4034-9188-E21C139261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38DB1D3B-5EDB-4E2C-A26C-EDE110839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DCCA1-89DC-4FC8-B795-6370F1D659F0}" type="datetimeFigureOut">
              <a:rPr lang="es-EC" smtClean="0"/>
              <a:t>15/1/2021</a:t>
            </a:fld>
            <a:endParaRPr lang="es-EC"/>
          </a:p>
        </p:txBody>
      </p:sp>
      <p:sp>
        <p:nvSpPr>
          <p:cNvPr id="5" name="Marcador de pie de página 4">
            <a:extLst>
              <a:ext uri="{FF2B5EF4-FFF2-40B4-BE49-F238E27FC236}">
                <a16:creationId xmlns:a16="http://schemas.microsoft.com/office/drawing/2014/main" id="{3CD4B280-2F0A-45D6-BFEA-6E444C1406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57C574C5-BF57-4AF3-899C-A9ADB1633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05B1A0-8FF6-4459-921E-D45183FCB55F}" type="slidenum">
              <a:rPr lang="es-EC" smtClean="0"/>
              <a:t>‹Nº›</a:t>
            </a:fld>
            <a:endParaRPr lang="es-EC"/>
          </a:p>
        </p:txBody>
      </p:sp>
    </p:spTree>
    <p:extLst>
      <p:ext uri="{BB962C8B-B14F-4D97-AF65-F5344CB8AC3E}">
        <p14:creationId xmlns:p14="http://schemas.microsoft.com/office/powerpoint/2010/main" val="2932564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4"/><Relationship Id="rId7" Type="http://schemas.openxmlformats.org/officeDocument/2006/relationships/image" Target="../media/image1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video" Target="../media/media2.mp4"/><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07DA793-E512-4C64-8B74-3B04FA9C6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957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940065A-051A-4774-B106-49ABC2A38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513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F9D0E82-18F3-42AC-BA10-81B8104E3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4681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D7F6B2B-2E02-4E9B-B856-EE18A8774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nteractivo">
            <a:hlinkClick r:id="" action="ppaction://media"/>
            <a:extLst>
              <a:ext uri="{FF2B5EF4-FFF2-40B4-BE49-F238E27FC236}">
                <a16:creationId xmlns:a16="http://schemas.microsoft.com/office/drawing/2014/main" id="{461F9EA3-F6ED-4F3E-ABEF-9FAFEB9E4A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28825" y="1362275"/>
            <a:ext cx="8134350" cy="4572000"/>
          </a:xfrm>
          <a:prstGeom prst="rect">
            <a:avLst/>
          </a:prstGeom>
        </p:spPr>
      </p:pic>
    </p:spTree>
    <p:extLst>
      <p:ext uri="{BB962C8B-B14F-4D97-AF65-F5344CB8AC3E}">
        <p14:creationId xmlns:p14="http://schemas.microsoft.com/office/powerpoint/2010/main" val="20160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A04BC5-EF89-4212-905C-CC9A8EC15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80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8A6FF2-E5B5-42EC-A340-36802C122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4875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FE7AEFB-9A1C-4561-A2B5-A65D6469A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6546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03AEAAB-2687-41E3-9309-2BDF414CB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92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D0E2B9-CA5C-4FAF-B765-EB6AC8D5C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9717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6FBAA9-9860-4C73-80EC-46E47837F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4772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16305F-6A6B-42DA-937E-F45670ECE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919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BCF7B05-B595-4611-89BB-264981E77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a:extLst>
              <a:ext uri="{FF2B5EF4-FFF2-40B4-BE49-F238E27FC236}">
                <a16:creationId xmlns:a16="http://schemas.microsoft.com/office/drawing/2014/main" id="{A28E59D7-C686-49D0-860E-3D05668EA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54" y="1606557"/>
            <a:ext cx="1925417" cy="3424675"/>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5057FCE4-6866-4E97-BE7B-82D28476E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955" y="2088471"/>
            <a:ext cx="1827440" cy="4010621"/>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1B0ECFF6-5F88-4664-84C2-1F25BA7B9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6263" y="1606557"/>
            <a:ext cx="1832107" cy="3258708"/>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A4460D3E-DDAC-4EEB-A6D4-E1E3FD7B907F}"/>
              </a:ext>
            </a:extLst>
          </p:cNvPr>
          <p:cNvPicPr>
            <a:picLocks noChangeAspect="1"/>
          </p:cNvPicPr>
          <p:nvPr/>
        </p:nvPicPr>
        <p:blipFill rotWithShape="1">
          <a:blip r:embed="rId7">
            <a:extLst>
              <a:ext uri="{28A0092B-C50C-407E-A947-70E740481C1C}">
                <a14:useLocalDpi xmlns:a14="http://schemas.microsoft.com/office/drawing/2010/main" val="0"/>
              </a:ext>
            </a:extLst>
          </a:blip>
          <a:srcRect b="20646"/>
          <a:stretch/>
        </p:blipFill>
        <p:spPr>
          <a:xfrm>
            <a:off x="4416273" y="1606557"/>
            <a:ext cx="1833474" cy="4271688"/>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E5AD1916-BDBC-4316-8CF7-26222B093034}"/>
              </a:ext>
            </a:extLst>
          </p:cNvPr>
          <p:cNvPicPr>
            <a:picLocks noChangeAspect="1"/>
          </p:cNvPicPr>
          <p:nvPr/>
        </p:nvPicPr>
        <p:blipFill rotWithShape="1">
          <a:blip r:embed="rId8">
            <a:extLst>
              <a:ext uri="{28A0092B-C50C-407E-A947-70E740481C1C}">
                <a14:useLocalDpi xmlns:a14="http://schemas.microsoft.com/office/drawing/2010/main" val="0"/>
              </a:ext>
            </a:extLst>
          </a:blip>
          <a:srcRect b="65907"/>
          <a:stretch/>
        </p:blipFill>
        <p:spPr>
          <a:xfrm>
            <a:off x="5567456" y="2088471"/>
            <a:ext cx="1827440" cy="4010621"/>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FD41720F-967D-4E14-969F-CFA2F7F0AD02}"/>
              </a:ext>
            </a:extLst>
          </p:cNvPr>
          <p:cNvPicPr>
            <a:picLocks noChangeAspect="1"/>
          </p:cNvPicPr>
          <p:nvPr/>
        </p:nvPicPr>
        <p:blipFill rotWithShape="1">
          <a:blip r:embed="rId9">
            <a:extLst>
              <a:ext uri="{28A0092B-C50C-407E-A947-70E740481C1C}">
                <a14:useLocalDpi xmlns:a14="http://schemas.microsoft.com/office/drawing/2010/main" val="0"/>
              </a:ext>
            </a:extLst>
          </a:blip>
          <a:srcRect t="-1" b="44674"/>
          <a:stretch/>
        </p:blipFill>
        <p:spPr>
          <a:xfrm>
            <a:off x="9224324" y="2088471"/>
            <a:ext cx="1830562" cy="40106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5528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F7DA02-7A40-447A-89E1-EE63592D2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n 9">
            <a:extLst>
              <a:ext uri="{FF2B5EF4-FFF2-40B4-BE49-F238E27FC236}">
                <a16:creationId xmlns:a16="http://schemas.microsoft.com/office/drawing/2014/main" id="{EDFB97B6-FC0F-41BC-9B83-65722A5B33F4}"/>
              </a:ext>
            </a:extLst>
          </p:cNvPr>
          <p:cNvPicPr>
            <a:picLocks noChangeAspect="1"/>
          </p:cNvPicPr>
          <p:nvPr/>
        </p:nvPicPr>
        <p:blipFill rotWithShape="1">
          <a:blip r:embed="rId4">
            <a:extLst>
              <a:ext uri="{28A0092B-C50C-407E-A947-70E740481C1C}">
                <a14:useLocalDpi xmlns:a14="http://schemas.microsoft.com/office/drawing/2010/main" val="0"/>
              </a:ext>
            </a:extLst>
          </a:blip>
          <a:srcRect b="37101"/>
          <a:stretch/>
        </p:blipFill>
        <p:spPr>
          <a:xfrm>
            <a:off x="6113304" y="1615737"/>
            <a:ext cx="3744063" cy="2496042"/>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E2F85646-00C5-45BC-9066-20D1067B70AF}"/>
              </a:ext>
            </a:extLst>
          </p:cNvPr>
          <p:cNvPicPr>
            <a:picLocks noChangeAspect="1"/>
          </p:cNvPicPr>
          <p:nvPr/>
        </p:nvPicPr>
        <p:blipFill rotWithShape="1">
          <a:blip r:embed="rId5">
            <a:extLst>
              <a:ext uri="{28A0092B-C50C-407E-A947-70E740481C1C}">
                <a14:useLocalDpi xmlns:a14="http://schemas.microsoft.com/office/drawing/2010/main" val="0"/>
              </a:ext>
            </a:extLst>
          </a:blip>
          <a:srcRect b="29322"/>
          <a:stretch/>
        </p:blipFill>
        <p:spPr>
          <a:xfrm>
            <a:off x="2740191" y="3588798"/>
            <a:ext cx="3746177" cy="2496042"/>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6752D631-BD90-4CFD-AFB3-9FF300C38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8378" y="1615737"/>
            <a:ext cx="3744063" cy="2496042"/>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599B9F05-441A-44FF-852A-9A3170B92108}"/>
              </a:ext>
            </a:extLst>
          </p:cNvPr>
          <p:cNvPicPr>
            <a:picLocks noChangeAspect="1"/>
          </p:cNvPicPr>
          <p:nvPr/>
        </p:nvPicPr>
        <p:blipFill rotWithShape="1">
          <a:blip r:embed="rId7">
            <a:extLst>
              <a:ext uri="{28A0092B-C50C-407E-A947-70E740481C1C}">
                <a14:useLocalDpi xmlns:a14="http://schemas.microsoft.com/office/drawing/2010/main" val="0"/>
              </a:ext>
            </a:extLst>
          </a:blip>
          <a:srcRect b="17420"/>
          <a:stretch/>
        </p:blipFill>
        <p:spPr>
          <a:xfrm>
            <a:off x="7528095" y="3588798"/>
            <a:ext cx="3744063" cy="2496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6306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F83835-2176-4D7D-B4C6-88175D98FA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CH-desktop-interaccion2">
            <a:hlinkClick r:id="" action="ppaction://media"/>
            <a:extLst>
              <a:ext uri="{FF2B5EF4-FFF2-40B4-BE49-F238E27FC236}">
                <a16:creationId xmlns:a16="http://schemas.microsoft.com/office/drawing/2014/main" id="{27E38666-34C7-49D1-87E2-359366B3637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0509" y="1986378"/>
            <a:ext cx="5133327" cy="2885243"/>
          </a:xfrm>
          <a:prstGeom prst="rect">
            <a:avLst/>
          </a:prstGeom>
        </p:spPr>
      </p:pic>
      <p:sp>
        <p:nvSpPr>
          <p:cNvPr id="4" name="CuadroTexto 3">
            <a:extLst>
              <a:ext uri="{FF2B5EF4-FFF2-40B4-BE49-F238E27FC236}">
                <a16:creationId xmlns:a16="http://schemas.microsoft.com/office/drawing/2014/main" id="{AAB1682A-034C-4188-BF10-7ADE6953E2FD}"/>
              </a:ext>
            </a:extLst>
          </p:cNvPr>
          <p:cNvSpPr txBox="1"/>
          <p:nvPr/>
        </p:nvSpPr>
        <p:spPr>
          <a:xfrm>
            <a:off x="750509" y="4871621"/>
            <a:ext cx="2361460" cy="369332"/>
          </a:xfrm>
          <a:prstGeom prst="rect">
            <a:avLst/>
          </a:prstGeom>
          <a:noFill/>
        </p:spPr>
        <p:txBody>
          <a:bodyPr wrap="square" rtlCol="0">
            <a:spAutoFit/>
          </a:bodyPr>
          <a:lstStyle/>
          <a:p>
            <a:r>
              <a:rPr lang="es-ES" dirty="0">
                <a:solidFill>
                  <a:srgbClr val="EA533F"/>
                </a:solidFill>
              </a:rPr>
              <a:t>Video</a:t>
            </a:r>
            <a:endParaRPr lang="es-EC" dirty="0">
              <a:solidFill>
                <a:srgbClr val="EA533F"/>
              </a:solidFill>
            </a:endParaRPr>
          </a:p>
        </p:txBody>
      </p:sp>
      <p:pic>
        <p:nvPicPr>
          <p:cNvPr id="5" name="CH-movil-interaccion">
            <a:hlinkClick r:id="" action="ppaction://media"/>
            <a:extLst>
              <a:ext uri="{FF2B5EF4-FFF2-40B4-BE49-F238E27FC236}">
                <a16:creationId xmlns:a16="http://schemas.microsoft.com/office/drawing/2014/main" id="{718FFFB1-F27D-4F11-AE8B-4FD8F863C172}"/>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890201" y="1424865"/>
            <a:ext cx="2533650" cy="4572000"/>
          </a:xfrm>
          <a:prstGeom prst="rect">
            <a:avLst/>
          </a:prstGeom>
        </p:spPr>
      </p:pic>
      <p:sp>
        <p:nvSpPr>
          <p:cNvPr id="6" name="CuadroTexto 5">
            <a:extLst>
              <a:ext uri="{FF2B5EF4-FFF2-40B4-BE49-F238E27FC236}">
                <a16:creationId xmlns:a16="http://schemas.microsoft.com/office/drawing/2014/main" id="{4C60527E-C1DC-409A-879B-81E5C58A3F81}"/>
              </a:ext>
            </a:extLst>
          </p:cNvPr>
          <p:cNvSpPr txBox="1"/>
          <p:nvPr/>
        </p:nvSpPr>
        <p:spPr>
          <a:xfrm>
            <a:off x="7890201" y="5996865"/>
            <a:ext cx="2361460" cy="369332"/>
          </a:xfrm>
          <a:prstGeom prst="rect">
            <a:avLst/>
          </a:prstGeom>
          <a:noFill/>
        </p:spPr>
        <p:txBody>
          <a:bodyPr wrap="square" rtlCol="0">
            <a:spAutoFit/>
          </a:bodyPr>
          <a:lstStyle/>
          <a:p>
            <a:r>
              <a:rPr lang="es-ES" dirty="0">
                <a:solidFill>
                  <a:srgbClr val="EA533F"/>
                </a:solidFill>
              </a:rPr>
              <a:t>Video</a:t>
            </a:r>
            <a:endParaRPr lang="es-EC" dirty="0">
              <a:solidFill>
                <a:srgbClr val="EA533F"/>
              </a:solidFill>
            </a:endParaRPr>
          </a:p>
        </p:txBody>
      </p:sp>
    </p:spTree>
    <p:extLst>
      <p:ext uri="{BB962C8B-B14F-4D97-AF65-F5344CB8AC3E}">
        <p14:creationId xmlns:p14="http://schemas.microsoft.com/office/powerpoint/2010/main" val="147058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1123</Words>
  <Application>Microsoft Office PowerPoint</Application>
  <PresentationFormat>Panorámica</PresentationFormat>
  <Paragraphs>62</Paragraphs>
  <Slides>14</Slides>
  <Notes>14</Notes>
  <HiddenSlides>0</HiddenSlides>
  <MMClips>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erik urgiles</dc:creator>
  <cp:lastModifiedBy>erik urgiles</cp:lastModifiedBy>
  <cp:revision>6</cp:revision>
  <dcterms:created xsi:type="dcterms:W3CDTF">2021-01-12T17:13:50Z</dcterms:created>
  <dcterms:modified xsi:type="dcterms:W3CDTF">2021-01-15T09:27:24Z</dcterms:modified>
</cp:coreProperties>
</file>