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sldIdLst>
    <p:sldId id="257" r:id="rId5"/>
    <p:sldId id="259" r:id="rId6"/>
    <p:sldId id="262" r:id="rId7"/>
    <p:sldId id="263" r:id="rId8"/>
    <p:sldId id="258" r:id="rId9"/>
    <p:sldId id="264" r:id="rId10"/>
    <p:sldId id="265" r:id="rId11"/>
    <p:sldId id="266" r:id="rId12"/>
    <p:sldId id="267" r:id="rId13"/>
    <p:sldId id="268" r:id="rId14"/>
    <p:sldId id="279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082436-4EA5-4E5B-8D41-918132695906}" v="322" dt="2021-01-03T10:01:16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666829"/>
            <a:ext cx="10993549" cy="1475013"/>
          </a:xfrm>
        </p:spPr>
        <p:txBody>
          <a:bodyPr>
            <a:normAutofit/>
          </a:bodyPr>
          <a:lstStyle/>
          <a:p>
            <a:r>
              <a:rPr lang="es-AR" sz="3200" dirty="0"/>
              <a:t>Automatización de redes informáticas con </a:t>
            </a:r>
            <a:r>
              <a:rPr lang="es-AR" sz="3200" dirty="0" err="1"/>
              <a:t>python</a:t>
            </a:r>
            <a:endParaRPr lang="es-AR" sz="3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31">
            <a:extLst>
              <a:ext uri="{FF2B5EF4-FFF2-40B4-BE49-F238E27FC236}">
                <a16:creationId xmlns:a16="http://schemas.microsoft.com/office/drawing/2014/main" id="{F875149D-F692-45DA-8324-D5E0193D5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7A481E-8D97-4514-AFD9-B2A132E58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00930"/>
            <a:ext cx="3568661" cy="2256390"/>
          </a:xfrm>
        </p:spPr>
        <p:txBody>
          <a:bodyPr anchor="ctr">
            <a:normAutofit/>
          </a:bodyPr>
          <a:lstStyle/>
          <a:p>
            <a:r>
              <a:rPr lang="es-AR" dirty="0"/>
              <a:t>Automatización de la red – Configuración Inicial</a:t>
            </a:r>
          </a:p>
        </p:txBody>
      </p:sp>
      <p:sp>
        <p:nvSpPr>
          <p:cNvPr id="51" name="Rectangle 33">
            <a:extLst>
              <a:ext uri="{FF2B5EF4-FFF2-40B4-BE49-F238E27FC236}">
                <a16:creationId xmlns:a16="http://schemas.microsoft.com/office/drawing/2014/main" id="{C0B19935-C760-4698-9DD1-973C8A428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Rectangle 35">
            <a:extLst>
              <a:ext uri="{FF2B5EF4-FFF2-40B4-BE49-F238E27FC236}">
                <a16:creationId xmlns:a16="http://schemas.microsoft.com/office/drawing/2014/main" id="{08990612-E008-4F02-AEBB-B140BE753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Rectangle 37">
            <a:extLst>
              <a:ext uri="{FF2B5EF4-FFF2-40B4-BE49-F238E27FC236}">
                <a16:creationId xmlns:a16="http://schemas.microsoft.com/office/drawing/2014/main" id="{A310A41F-3A14-4150-B6CF-0A577DDDE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8BE11-1C1B-4BF5-9DA4-4496D3A30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1870" y="800930"/>
            <a:ext cx="7183597" cy="2256390"/>
          </a:xfrm>
        </p:spPr>
        <p:txBody>
          <a:bodyPr>
            <a:normAutofit/>
          </a:bodyPr>
          <a:lstStyle/>
          <a:p>
            <a:pPr algn="just">
              <a:buClr>
                <a:srgbClr val="8BCFE1"/>
              </a:buClr>
            </a:pPr>
            <a:r>
              <a:rPr lang="es-AR" dirty="0"/>
              <a:t>Para poder configurar los dispositivos, hay que habilitar SSHv2 en ellos (tanto </a:t>
            </a:r>
            <a:r>
              <a:rPr lang="es-AR" dirty="0" err="1"/>
              <a:t>Netmiko</a:t>
            </a:r>
            <a:r>
              <a:rPr lang="es-AR" dirty="0"/>
              <a:t> como </a:t>
            </a:r>
            <a:r>
              <a:rPr lang="es-AR" dirty="0" err="1"/>
              <a:t>ncclient</a:t>
            </a:r>
            <a:r>
              <a:rPr lang="es-AR" dirty="0"/>
              <a:t> utilizan este protocolo como transporte); las configuraciones iniciales son las siguientes: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B9D54E-E80D-4B3B-A508-7CB23B3AA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139" y="3261798"/>
            <a:ext cx="4022344" cy="3046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E64375-852F-4517-B4A7-42E0F79BE62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4357" y="3583275"/>
            <a:ext cx="5489646" cy="23699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F27303-580F-42D7-94F5-1604DB7CADE8}"/>
              </a:ext>
            </a:extLst>
          </p:cNvPr>
          <p:cNvSpPr txBox="1"/>
          <p:nvPr/>
        </p:nvSpPr>
        <p:spPr>
          <a:xfrm>
            <a:off x="1179139" y="6004032"/>
            <a:ext cx="4022344" cy="304692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s-AR" sz="1150">
                <a:solidFill>
                  <a:srgbClr val="FFFFFF"/>
                </a:solidFill>
              </a:rPr>
              <a:t>Configuración para IOS y IOS-XE (mismo CLI)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622942-E4B1-4FFD-BD13-D7255BE79081}"/>
              </a:ext>
            </a:extLst>
          </p:cNvPr>
          <p:cNvSpPr txBox="1"/>
          <p:nvPr/>
        </p:nvSpPr>
        <p:spPr>
          <a:xfrm>
            <a:off x="6254357" y="5716186"/>
            <a:ext cx="5489646" cy="23699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s-AR" sz="1150">
                <a:solidFill>
                  <a:srgbClr val="FFFFFF"/>
                </a:solidFill>
              </a:rPr>
              <a:t>Configuración para Junos</a:t>
            </a:r>
          </a:p>
        </p:txBody>
      </p:sp>
    </p:spTree>
    <p:extLst>
      <p:ext uri="{BB962C8B-B14F-4D97-AF65-F5344CB8AC3E}">
        <p14:creationId xmlns:p14="http://schemas.microsoft.com/office/powerpoint/2010/main" val="1424742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FBB53F82-F191-4EEB-AB7B-F69E634F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0CB877-E13A-4EE2-B466-4B56B1151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s-AR"/>
              <a:t>Extraer información de dispositivos con restconf</a:t>
            </a:r>
            <a:endParaRPr lang="es-AR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8616AA08-3831-473D-B61B-89484A33C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31B918-3A1C-46BA-9430-CAD97D9DA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00935A-2F82-4DC4-A4E1-E12EFB8C2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D5D599-1CAE-4C92-B5AE-8E51AF6D4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B02893-D522-4BBE-997E-116E2727F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98" y="2563434"/>
            <a:ext cx="4748741" cy="327663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96903-673A-4E99-98D6-04B1C32A0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r>
              <a:rPr lang="es-AR"/>
              <a:t>Programas como curl y Postman permiten interaccionar con RESTCONF.</a:t>
            </a:r>
          </a:p>
          <a:p>
            <a:endParaRPr lang="es-AR"/>
          </a:p>
          <a:p>
            <a:r>
              <a:rPr lang="es-AR"/>
              <a:t>Permite interaccionar con los modelos YANG de los dispositivos de forma sencilla.</a:t>
            </a:r>
          </a:p>
          <a:p>
            <a:endParaRPr lang="es-AR"/>
          </a:p>
          <a:p>
            <a:r>
              <a:rPr lang="es-AR"/>
              <a:t>Es mucho más flexible que NETCONF, y proporciona información en XML o JSON.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80136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596B6-24ED-4AD8-AAD6-0497898AC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Conclusiones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EBBB3-958D-41CE-85EC-318BB5209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NETCONF proporciona una interfaz válida para configuraciones complejas.</a:t>
            </a:r>
          </a:p>
          <a:p>
            <a:r>
              <a:rPr lang="es-AR" dirty="0"/>
              <a:t>RESTCONF no es un sustituto a NETCONF, pero sí una alternativa eficaz y más flexible.</a:t>
            </a:r>
          </a:p>
          <a:p>
            <a:r>
              <a:rPr lang="es-AR" dirty="0"/>
              <a:t>El CLI no va a desaparecer, ya que otorga acceso de bajo nivel al sistema operativo.</a:t>
            </a:r>
          </a:p>
          <a:p>
            <a:r>
              <a:rPr lang="es-AR" dirty="0"/>
              <a:t>El esfuerzo de </a:t>
            </a:r>
            <a:r>
              <a:rPr lang="es-AR" dirty="0" err="1"/>
              <a:t>OpenConfig</a:t>
            </a:r>
            <a:r>
              <a:rPr lang="es-AR" dirty="0"/>
              <a:t> está surtiendo sus frutos, pero queda un largo camino para proveer compatibilidad entre vendedores.</a:t>
            </a:r>
          </a:p>
          <a:p>
            <a:r>
              <a:rPr lang="es-AR" dirty="0"/>
              <a:t>La automatización se está convirtiendo en una necesidad, y las multinacionales están impulsando este cambio.</a:t>
            </a:r>
          </a:p>
          <a:p>
            <a:pPr lvl="1"/>
            <a:r>
              <a:rPr lang="es-AR" dirty="0"/>
              <a:t>Las nuevas certificaciones requieren conocimientos en automatización.</a:t>
            </a:r>
          </a:p>
          <a:p>
            <a:pPr marL="324000" lvl="1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49788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C876B-891E-428E-A7C6-BDEDF0BE7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Introducción y contexto actual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36049-5DB6-4B49-874F-03C4782D2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s-AR" dirty="0"/>
              <a:t>Las redes informáticas se vuelven cada vez más complejas, pero los métodos de administrarlas están estancados:</a:t>
            </a:r>
          </a:p>
          <a:p>
            <a:pPr lvl="1" algn="just"/>
            <a:r>
              <a:rPr lang="es-AR" dirty="0"/>
              <a:t>El uso del CLI es la principal forma de configuración y verificación de errores.</a:t>
            </a:r>
          </a:p>
          <a:p>
            <a:pPr lvl="2" algn="just"/>
            <a:r>
              <a:rPr lang="es-AR" dirty="0"/>
              <a:t>Es lento y requiere acceder de forma manual a cada dispositivo.</a:t>
            </a:r>
          </a:p>
          <a:p>
            <a:pPr lvl="2" algn="just"/>
            <a:r>
              <a:rPr lang="es-AR" dirty="0"/>
              <a:t>Es propenso a errores humanos.</a:t>
            </a:r>
          </a:p>
          <a:p>
            <a:pPr lvl="2" algn="just"/>
            <a:r>
              <a:rPr lang="es-AR" dirty="0"/>
              <a:t>Requiere conocimientos específicos por cada vendedor.</a:t>
            </a:r>
          </a:p>
          <a:p>
            <a:pPr lvl="1" algn="just"/>
            <a:endParaRPr lang="es-AR" dirty="0"/>
          </a:p>
          <a:p>
            <a:pPr algn="just"/>
            <a:r>
              <a:rPr lang="es-AR" dirty="0"/>
              <a:t>Aparición de herramientas de automatización de la red:</a:t>
            </a:r>
          </a:p>
          <a:p>
            <a:pPr lvl="1" algn="just"/>
            <a:r>
              <a:rPr lang="es-AR" dirty="0"/>
              <a:t>SDN: Eficaz, pero con una gran curva de aprendizaje y necesidad de dispositivos específicos.</a:t>
            </a:r>
          </a:p>
          <a:p>
            <a:pPr lvl="1" algn="just"/>
            <a:r>
              <a:rPr lang="es-AR" dirty="0"/>
              <a:t>Multitud de nuevos programas, como Ansible y SALT. </a:t>
            </a:r>
          </a:p>
          <a:p>
            <a:pPr lvl="1" algn="just"/>
            <a:r>
              <a:rPr lang="es-AR" dirty="0"/>
              <a:t>Aparición de los protocolos basados en YANG.</a:t>
            </a:r>
          </a:p>
          <a:p>
            <a:pPr lvl="1" algn="just"/>
            <a:r>
              <a:rPr lang="es-AR" dirty="0"/>
              <a:t>Uso de Python como lenguaje predeterminado para la automatización:</a:t>
            </a:r>
          </a:p>
          <a:p>
            <a:pPr lvl="2" algn="just"/>
            <a:r>
              <a:rPr lang="es-AR" dirty="0"/>
              <a:t>Multitud de librerías y soporte de la comunidad.</a:t>
            </a:r>
          </a:p>
          <a:p>
            <a:pPr lvl="2" algn="just"/>
            <a:r>
              <a:rPr lang="es-AR" dirty="0"/>
              <a:t>Adopción por la industria como principal opción para la automatización de todo tipo de tareas en la informática.</a:t>
            </a:r>
          </a:p>
          <a:p>
            <a:pPr lvl="1" algn="just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1370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275C6-AE3C-4728-8CA1-4D07FC7DD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Lenguaje YANG Y SUS PROTOCOLOS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D2586-3395-4E87-8A62-069D81330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AR" dirty="0"/>
              <a:t>Se propuso un nuevo protocolo, llamado NETCONF, que puliera los fallos de SNMP y mejorara en la estructuración de la información.</a:t>
            </a:r>
          </a:p>
          <a:p>
            <a:pPr lvl="1" algn="just"/>
            <a:r>
              <a:rPr lang="es-AR" dirty="0"/>
              <a:t>Se utilizaron distintos lenguajes, pero pocos años después, se publicó el lenguaje YANG, inicialmente para NETCONF.</a:t>
            </a:r>
          </a:p>
          <a:p>
            <a:pPr lvl="2" algn="just"/>
            <a:r>
              <a:rPr lang="es-AR" dirty="0"/>
              <a:t>YANG estaba desarrollado para dotar de un lenguaje de modelado común a NETCONF, al igual que SMIv2 con SNMP.</a:t>
            </a:r>
          </a:p>
          <a:p>
            <a:pPr lvl="2" algn="just"/>
            <a:r>
              <a:rPr lang="es-AR" dirty="0"/>
              <a:t>Proporciona multitud de nuevas ventajas, y evoluciona sobre el sucesor (que fue cancelado) de SMIv2, llamado </a:t>
            </a:r>
            <a:r>
              <a:rPr lang="es-AR" dirty="0" err="1"/>
              <a:t>SMIng</a:t>
            </a:r>
            <a:r>
              <a:rPr lang="es-AR" dirty="0"/>
              <a:t>.</a:t>
            </a:r>
          </a:p>
          <a:p>
            <a:pPr marL="630000" lvl="2" indent="0" algn="just">
              <a:buNone/>
            </a:pPr>
            <a:endParaRPr lang="es-AR" dirty="0"/>
          </a:p>
          <a:p>
            <a:pPr algn="just"/>
            <a:r>
              <a:rPr lang="es-AR" dirty="0"/>
              <a:t>Posteriormente se desarrolló RESTCONF, que hace uso de YANG para interactuar con los dispositivos.</a:t>
            </a:r>
          </a:p>
          <a:p>
            <a:pPr lvl="1" algn="just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38390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5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8A007-18FF-48E1-BA6A-49D7ADF4F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57" y="1113764"/>
            <a:ext cx="3269749" cy="4624327"/>
          </a:xfrm>
        </p:spPr>
        <p:txBody>
          <a:bodyPr anchor="ctr">
            <a:normAutofit/>
          </a:bodyPr>
          <a:lstStyle/>
          <a:p>
            <a:r>
              <a:rPr lang="es-AR">
                <a:solidFill>
                  <a:srgbClr val="FFFFFF"/>
                </a:solidFill>
              </a:rPr>
              <a:t>Propiedades básicas de YANG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A5AFA-F946-48A2-8EE4-A23E302DC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905" y="1113764"/>
            <a:ext cx="6108179" cy="462432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AR" dirty="0"/>
              <a:t>YANG permite estructurar distintos tipos de entidades de forma sencilla.</a:t>
            </a:r>
          </a:p>
          <a:p>
            <a:pPr lvl="1">
              <a:lnSpc>
                <a:spcPct val="90000"/>
              </a:lnSpc>
            </a:pPr>
            <a:r>
              <a:rPr lang="es-AR" dirty="0"/>
              <a:t>Se utiliza para modelar las configuraciones de dispositivos de redes informáticas.</a:t>
            </a:r>
          </a:p>
          <a:p>
            <a:pPr>
              <a:lnSpc>
                <a:spcPct val="90000"/>
              </a:lnSpc>
            </a:pPr>
            <a:endParaRPr lang="es-AR" dirty="0"/>
          </a:p>
          <a:p>
            <a:pPr>
              <a:lnSpc>
                <a:spcPct val="90000"/>
              </a:lnSpc>
            </a:pPr>
            <a:r>
              <a:rPr lang="es-AR" dirty="0"/>
              <a:t>Estas estructuras se publican en archivos .yang y se les conocen como modelos YANG.</a:t>
            </a:r>
          </a:p>
          <a:p>
            <a:pPr lvl="1">
              <a:lnSpc>
                <a:spcPct val="90000"/>
              </a:lnSpc>
            </a:pPr>
            <a:r>
              <a:rPr lang="es-AR" dirty="0"/>
              <a:t>Se pueden visualizar de distintas formas.</a:t>
            </a:r>
          </a:p>
          <a:p>
            <a:pPr marL="0" indent="0">
              <a:lnSpc>
                <a:spcPct val="90000"/>
              </a:lnSpc>
              <a:buNone/>
            </a:pPr>
            <a:endParaRPr lang="es-AR" dirty="0"/>
          </a:p>
          <a:p>
            <a:pPr>
              <a:lnSpc>
                <a:spcPct val="90000"/>
              </a:lnSpc>
            </a:pPr>
            <a:r>
              <a:rPr lang="es-AR" dirty="0"/>
              <a:t>Diferencia los estados operacionales y de configuración</a:t>
            </a:r>
          </a:p>
          <a:p>
            <a:pPr marL="0" indent="0">
              <a:lnSpc>
                <a:spcPct val="90000"/>
              </a:lnSpc>
              <a:buNone/>
            </a:pPr>
            <a:endParaRPr lang="es-AR" dirty="0"/>
          </a:p>
          <a:p>
            <a:pPr>
              <a:lnSpc>
                <a:spcPct val="90000"/>
              </a:lnSpc>
            </a:pPr>
            <a:r>
              <a:rPr lang="es-AR" dirty="0"/>
              <a:t>Existen diferentes tipos de modelos</a:t>
            </a:r>
          </a:p>
          <a:p>
            <a:pPr lvl="1">
              <a:lnSpc>
                <a:spcPct val="90000"/>
              </a:lnSpc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38249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7F8016E-837B-4C70-B44C-E1627C028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5B9C6062-B8DD-49CC-9F05-D6DF7ABB6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0F846FCA-97FF-4271-8B97-C14BD3AA9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62DD2BC0-D31F-4903-8F54-0F60B9E3A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23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922206"/>
            <a:ext cx="10993549" cy="11492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Como </a:t>
            </a:r>
            <a:r>
              <a:rPr lang="en-US" dirty="0" err="1"/>
              <a:t>visualizar</a:t>
            </a:r>
            <a:r>
              <a:rPr lang="en-US" dirty="0"/>
              <a:t> un </a:t>
            </a:r>
            <a:r>
              <a:rPr lang="en-US" dirty="0" err="1"/>
              <a:t>modelo</a:t>
            </a:r>
            <a:r>
              <a:rPr lang="en-US" dirty="0"/>
              <a:t> yang</a:t>
            </a:r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FF850DE-B6A6-47E1-A452-8F1971DC8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8288" y="3125700"/>
            <a:ext cx="2672012" cy="293627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C1AF28A-413E-4A81-B68A-21C8E0517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311" y="2785013"/>
            <a:ext cx="3702878" cy="3602736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33">
            <a:extLst>
              <a:ext uri="{FF2B5EF4-FFF2-40B4-BE49-F238E27FC236}">
                <a16:creationId xmlns:a16="http://schemas.microsoft.com/office/drawing/2014/main" id="{49DE79D9-EEF7-4109-BAAD-44A268AAC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275" y="2786877"/>
            <a:ext cx="3702878" cy="3602736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59FC84-9DA0-497F-85DC-82F4FE1FE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219" y="4703692"/>
            <a:ext cx="2886343" cy="1359788"/>
          </a:xfrm>
          <a:prstGeom prst="rect">
            <a:avLst/>
          </a:prstGeom>
        </p:spPr>
      </p:pic>
      <p:sp>
        <p:nvSpPr>
          <p:cNvPr id="51" name="Rectangle 35">
            <a:extLst>
              <a:ext uri="{FF2B5EF4-FFF2-40B4-BE49-F238E27FC236}">
                <a16:creationId xmlns:a16="http://schemas.microsoft.com/office/drawing/2014/main" id="{E7D451ED-6B74-4886-B9C0-59FDD8698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6239" y="2790605"/>
            <a:ext cx="3702878" cy="3602736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7E1BDE-71AE-441D-AE57-60FA247C5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971" y="3125700"/>
            <a:ext cx="3033385" cy="9782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757909-F944-4229-952F-665017C1F583}"/>
              </a:ext>
            </a:extLst>
          </p:cNvPr>
          <p:cNvSpPr txBox="1"/>
          <p:nvPr/>
        </p:nvSpPr>
        <p:spPr>
          <a:xfrm>
            <a:off x="1072000" y="6061978"/>
            <a:ext cx="3162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/>
              <a:t>1. Modelo original (archivo YANG)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8B5C92B-C2EB-49EB-930F-977569BEF51D}"/>
              </a:ext>
            </a:extLst>
          </p:cNvPr>
          <p:cNvSpPr txBox="1"/>
          <p:nvPr/>
        </p:nvSpPr>
        <p:spPr>
          <a:xfrm>
            <a:off x="4739310" y="4138928"/>
            <a:ext cx="3162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/>
              <a:t>2. Modelo visualizado en formato árbol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034CC5B-1E9D-4C22-A303-22BAAFBF23DD}"/>
              </a:ext>
            </a:extLst>
          </p:cNvPr>
          <p:cNvSpPr txBox="1"/>
          <p:nvPr/>
        </p:nvSpPr>
        <p:spPr>
          <a:xfrm>
            <a:off x="4706580" y="6061977"/>
            <a:ext cx="3162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/>
              <a:t>3. Instancia del modelo en formato XML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7451E0B-FE67-4E63-A41B-051803395669}"/>
              </a:ext>
            </a:extLst>
          </p:cNvPr>
          <p:cNvSpPr txBox="1"/>
          <p:nvPr/>
        </p:nvSpPr>
        <p:spPr>
          <a:xfrm>
            <a:off x="8304245" y="3085764"/>
            <a:ext cx="3154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AR" sz="1600" dirty="0"/>
              <a:t>Los archivos YANG tienen la estructura de la figura 1.</a:t>
            </a:r>
          </a:p>
          <a:p>
            <a:pPr marL="342900" indent="-342900" algn="just">
              <a:buAutoNum type="arabicPeriod"/>
            </a:pPr>
            <a:endParaRPr lang="es-AR" sz="1600" dirty="0"/>
          </a:p>
          <a:p>
            <a:pPr marL="342900" indent="-342900" algn="just">
              <a:buAutoNum type="arabicPeriod"/>
            </a:pPr>
            <a:r>
              <a:rPr lang="es-AR" sz="1600" dirty="0"/>
              <a:t>Para facilitar la visualización, se puede transformar en formato árbol, como en la figura 2.</a:t>
            </a:r>
          </a:p>
          <a:p>
            <a:pPr marL="342900" indent="-342900" algn="just">
              <a:buAutoNum type="arabicPeriod"/>
            </a:pPr>
            <a:endParaRPr lang="es-AR" sz="1600" dirty="0"/>
          </a:p>
          <a:p>
            <a:pPr marL="342900" indent="-342900" algn="just">
              <a:buAutoNum type="arabicPeriod"/>
            </a:pPr>
            <a:r>
              <a:rPr lang="es-AR" sz="1600" dirty="0"/>
              <a:t>La figura 3 es un “</a:t>
            </a:r>
            <a:r>
              <a:rPr lang="es-AR" sz="1600" dirty="0" err="1"/>
              <a:t>payload</a:t>
            </a:r>
            <a:r>
              <a:rPr lang="es-AR" sz="1600" dirty="0"/>
              <a:t>” válido en XML del modelo mostrado en las otras dos figuras.</a:t>
            </a:r>
          </a:p>
        </p:txBody>
      </p:sp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B53F82-F191-4EEB-AB7B-F69E634F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788F7D-4875-4094-A857-DF7249665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s-AR" dirty="0"/>
              <a:t>Características de </a:t>
            </a:r>
            <a:r>
              <a:rPr lang="es-AR" dirty="0" err="1"/>
              <a:t>netconf</a:t>
            </a:r>
            <a:endParaRPr lang="es-A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16AA08-3831-473D-B61B-89484A33C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31B918-3A1C-46BA-9430-CAD97D9DA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00935A-2F82-4DC4-A4E1-E12EFB8C2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D5D599-1CAE-4C92-B5AE-8E51AF6D4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E92A1-FD8F-4452-ADA7-82C009643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98" y="2806807"/>
            <a:ext cx="4748741" cy="27898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7CC12-462E-4E16-9671-937004D44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AR" dirty="0"/>
              <a:t>NETCONF es un protocolo desarrollado para ofrecer una interfaz de administración moderna para redes.</a:t>
            </a:r>
          </a:p>
          <a:p>
            <a:pPr lvl="1">
              <a:lnSpc>
                <a:spcPct val="90000"/>
              </a:lnSpc>
            </a:pPr>
            <a:r>
              <a:rPr lang="es-AR" dirty="0"/>
              <a:t>Transporte seguro gracias a SSHv2.</a:t>
            </a:r>
          </a:p>
          <a:p>
            <a:pPr lvl="1">
              <a:lnSpc>
                <a:spcPct val="90000"/>
              </a:lnSpc>
            </a:pPr>
            <a:r>
              <a:rPr lang="es-AR" dirty="0"/>
              <a:t>Usa </a:t>
            </a:r>
            <a:r>
              <a:rPr lang="es-AR" dirty="0" err="1"/>
              <a:t>RPCs</a:t>
            </a:r>
            <a:r>
              <a:rPr lang="es-AR" dirty="0"/>
              <a:t> como medio de comunicación con el servidor.</a:t>
            </a:r>
          </a:p>
          <a:p>
            <a:pPr lvl="1">
              <a:lnSpc>
                <a:spcPct val="90000"/>
              </a:lnSpc>
            </a:pPr>
            <a:r>
              <a:rPr lang="es-AR" dirty="0"/>
              <a:t>Diseño totalmente modular, por el que se le pueden añadir funcionalidades extras a través de las llamadas “capacidades”.</a:t>
            </a:r>
          </a:p>
          <a:p>
            <a:pPr lvl="1">
              <a:lnSpc>
                <a:spcPct val="90000"/>
              </a:lnSpc>
            </a:pPr>
            <a:r>
              <a:rPr lang="es-AR" dirty="0"/>
              <a:t>Ofrece diferentes </a:t>
            </a:r>
            <a:r>
              <a:rPr lang="es-AR" dirty="0" err="1"/>
              <a:t>sub-operaciones</a:t>
            </a:r>
            <a:r>
              <a:rPr lang="es-AR" dirty="0"/>
              <a:t> para configurar con mayor precisión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8A5011-B826-41F7-B0AF-FE18AD88B0D6}"/>
              </a:ext>
            </a:extLst>
          </p:cNvPr>
          <p:cNvSpPr txBox="1"/>
          <p:nvPr/>
        </p:nvSpPr>
        <p:spPr>
          <a:xfrm>
            <a:off x="1389020" y="5726769"/>
            <a:ext cx="3519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/>
              <a:t>Stack</a:t>
            </a:r>
            <a:r>
              <a:rPr lang="es-AR" dirty="0"/>
              <a:t> de protocolos en NETCONF</a:t>
            </a:r>
          </a:p>
        </p:txBody>
      </p:sp>
    </p:spTree>
    <p:extLst>
      <p:ext uri="{BB962C8B-B14F-4D97-AF65-F5344CB8AC3E}">
        <p14:creationId xmlns:p14="http://schemas.microsoft.com/office/powerpoint/2010/main" val="3246905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22974-D7D5-4470-AB14-E64DB941F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Características de RESTCONF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6C806-73B0-47C9-AE28-FCB1B012C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10576166" cy="3634486"/>
          </a:xfrm>
        </p:spPr>
        <p:txBody>
          <a:bodyPr/>
          <a:lstStyle/>
          <a:p>
            <a:pPr algn="just"/>
            <a:r>
              <a:rPr lang="es-AR" dirty="0"/>
              <a:t>Protocolo estandarizado en 2017 que hace uso de la arquitectura REST para comunicarse con datos YANG.</a:t>
            </a:r>
          </a:p>
          <a:p>
            <a:pPr algn="just"/>
            <a:r>
              <a:rPr lang="es-AR" dirty="0"/>
              <a:t>No se considera un sustituto más moderno a NETCONF, sino como una alternativa, ya que:</a:t>
            </a:r>
          </a:p>
          <a:p>
            <a:pPr lvl="1" algn="just"/>
            <a:r>
              <a:rPr lang="es-AR" dirty="0"/>
              <a:t>No soporta todas las características de NETCONF (como por ejemplo, &lt;</a:t>
            </a:r>
            <a:r>
              <a:rPr lang="es-AR" dirty="0" err="1"/>
              <a:t>lock</a:t>
            </a:r>
            <a:r>
              <a:rPr lang="es-AR" dirty="0"/>
              <a:t>&gt; y &lt;</a:t>
            </a:r>
            <a:r>
              <a:rPr lang="es-AR" dirty="0" err="1"/>
              <a:t>commit</a:t>
            </a:r>
            <a:r>
              <a:rPr lang="es-AR" dirty="0"/>
              <a:t>&gt;).</a:t>
            </a:r>
          </a:p>
          <a:p>
            <a:pPr algn="just"/>
            <a:r>
              <a:rPr lang="es-AR" dirty="0"/>
              <a:t>Permite interaccionar de forma más sencilla a través de peticiones por HTTPS</a:t>
            </a:r>
          </a:p>
          <a:p>
            <a:pPr lvl="1" algn="just"/>
            <a:r>
              <a:rPr lang="es-AR" dirty="0"/>
              <a:t>Existen programas que ofrecen interfaces de uso sencillas y completas, como </a:t>
            </a:r>
            <a:r>
              <a:rPr lang="es-AR" dirty="0" err="1"/>
              <a:t>Postman</a:t>
            </a:r>
            <a:r>
              <a:rPr lang="es-AR" dirty="0"/>
              <a:t>.</a:t>
            </a:r>
          </a:p>
          <a:p>
            <a:pPr lvl="1" algn="just"/>
            <a:r>
              <a:rPr lang="es-AR" dirty="0"/>
              <a:t>Permite usar JSON como </a:t>
            </a:r>
            <a:r>
              <a:rPr lang="es-AR" dirty="0" err="1"/>
              <a:t>payload</a:t>
            </a:r>
            <a:r>
              <a:rPr lang="es-AR" dirty="0"/>
              <a:t>, al contrario que XML, lo cual facilita la lectura de datos.</a:t>
            </a:r>
          </a:p>
          <a:p>
            <a:pPr lvl="2" algn="just"/>
            <a:r>
              <a:rPr lang="es-AR" dirty="0"/>
              <a:t>JSON puede convertirse a YAML y viceversa de forma automática, al contrario que XML.</a:t>
            </a:r>
          </a:p>
          <a:p>
            <a:pPr lvl="1" algn="just"/>
            <a:endParaRPr lang="es-AR" dirty="0"/>
          </a:p>
          <a:p>
            <a:pPr lvl="1" algn="just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85092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F6A84-6270-4BF9-BE9D-95DC255D1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/>
              <a:t>Librerias</a:t>
            </a:r>
            <a:r>
              <a:rPr lang="es-AR" dirty="0"/>
              <a:t> de automatización de redes para </a:t>
            </a:r>
            <a:r>
              <a:rPr lang="es-AR" dirty="0" err="1"/>
              <a:t>python</a:t>
            </a:r>
            <a:endParaRPr lang="es-A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E806D-7186-4694-95CD-389C20439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/>
              <a:t>Para automatizar el CLI, existen multitud de librerías para Python, pero la más utilizada es </a:t>
            </a:r>
            <a:r>
              <a:rPr lang="es-AR" dirty="0" err="1"/>
              <a:t>Netmiko</a:t>
            </a:r>
            <a:endParaRPr lang="es-AR" dirty="0"/>
          </a:p>
          <a:p>
            <a:pPr lvl="1"/>
            <a:r>
              <a:rPr lang="es-AR" dirty="0" err="1"/>
              <a:t>Netmiko</a:t>
            </a:r>
            <a:r>
              <a:rPr lang="es-AR" dirty="0"/>
              <a:t> utiliza SSH para conectarse a los dispositivos.</a:t>
            </a:r>
          </a:p>
          <a:p>
            <a:pPr lvl="1"/>
            <a:r>
              <a:rPr lang="es-AR" dirty="0"/>
              <a:t>Solamente es posible con los vendedores soportados por la librería.</a:t>
            </a:r>
          </a:p>
          <a:p>
            <a:pPr lvl="1"/>
            <a:r>
              <a:rPr lang="es-AR" dirty="0"/>
              <a:t>Facilita el input de comandos, pero sigue siendo necesario tener conocimientos en el CLI.</a:t>
            </a:r>
          </a:p>
          <a:p>
            <a:r>
              <a:rPr lang="es-AR" dirty="0"/>
              <a:t>Para automatizar NETCONF, en Python se utiliza </a:t>
            </a:r>
            <a:r>
              <a:rPr lang="es-AR" dirty="0" err="1"/>
              <a:t>ncclient</a:t>
            </a:r>
            <a:r>
              <a:rPr lang="es-AR" dirty="0"/>
              <a:t>:</a:t>
            </a:r>
          </a:p>
          <a:p>
            <a:pPr lvl="1"/>
            <a:r>
              <a:rPr lang="es-AR" dirty="0"/>
              <a:t>La forma de iniciar la conexión es similar a </a:t>
            </a:r>
            <a:r>
              <a:rPr lang="es-AR" dirty="0" err="1"/>
              <a:t>Netmiko</a:t>
            </a:r>
            <a:r>
              <a:rPr lang="es-AR" dirty="0"/>
              <a:t>, pero ahí acaban sus similitudes.</a:t>
            </a:r>
          </a:p>
          <a:p>
            <a:pPr lvl="1"/>
            <a:r>
              <a:rPr lang="es-AR" dirty="0"/>
              <a:t>El usuario es responsable de la correcta estructura de los “</a:t>
            </a:r>
            <a:r>
              <a:rPr lang="es-AR" dirty="0" err="1"/>
              <a:t>payload</a:t>
            </a:r>
            <a:r>
              <a:rPr lang="es-AR" dirty="0"/>
              <a:t>”; </a:t>
            </a:r>
            <a:r>
              <a:rPr lang="es-AR" dirty="0" err="1"/>
              <a:t>ncclient</a:t>
            </a:r>
            <a:r>
              <a:rPr lang="es-AR" dirty="0"/>
              <a:t> permite una conexión de bajo nivel a través de NETCONF.</a:t>
            </a:r>
          </a:p>
          <a:p>
            <a:r>
              <a:rPr lang="es-AR" dirty="0"/>
              <a:t>Para automatizar RESTCONF, en Python se utiliza </a:t>
            </a:r>
            <a:r>
              <a:rPr lang="es-AR" dirty="0" err="1"/>
              <a:t>requests</a:t>
            </a:r>
            <a:r>
              <a:rPr lang="es-AR" dirty="0"/>
              <a:t>:</a:t>
            </a:r>
          </a:p>
          <a:p>
            <a:pPr lvl="1"/>
            <a:r>
              <a:rPr lang="es-AR" dirty="0"/>
              <a:t>Facilita el uso de métodos HTTP, pero el usuario es responsable de definir todo lo demás, como parámetros, </a:t>
            </a:r>
            <a:r>
              <a:rPr lang="es-AR" dirty="0" err="1"/>
              <a:t>headers</a:t>
            </a:r>
            <a:r>
              <a:rPr lang="es-AR" dirty="0"/>
              <a:t> y “</a:t>
            </a:r>
            <a:r>
              <a:rPr lang="es-AR" dirty="0" err="1"/>
              <a:t>payload</a:t>
            </a:r>
            <a:r>
              <a:rPr lang="es-AR" dirty="0"/>
              <a:t>”.</a:t>
            </a:r>
          </a:p>
          <a:p>
            <a:pPr lvl="1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57018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9">
            <a:extLst>
              <a:ext uri="{FF2B5EF4-FFF2-40B4-BE49-F238E27FC236}">
                <a16:creationId xmlns:a16="http://schemas.microsoft.com/office/drawing/2014/main" id="{FBB53F82-F191-4EEB-AB7B-F69E634F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98E277-55B9-413F-A820-2388486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s-AR" dirty="0"/>
              <a:t>Automatización de una red - topología</a:t>
            </a:r>
          </a:p>
        </p:txBody>
      </p:sp>
      <p:sp>
        <p:nvSpPr>
          <p:cNvPr id="36" name="Rectangle 11">
            <a:extLst>
              <a:ext uri="{FF2B5EF4-FFF2-40B4-BE49-F238E27FC236}">
                <a16:creationId xmlns:a16="http://schemas.microsoft.com/office/drawing/2014/main" id="{8616AA08-3831-473D-B61B-89484A33C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13">
            <a:extLst>
              <a:ext uri="{FF2B5EF4-FFF2-40B4-BE49-F238E27FC236}">
                <a16:creationId xmlns:a16="http://schemas.microsoft.com/office/drawing/2014/main" id="{8431B918-3A1C-46BA-9430-CAD97D9DA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15">
            <a:extLst>
              <a:ext uri="{FF2B5EF4-FFF2-40B4-BE49-F238E27FC236}">
                <a16:creationId xmlns:a16="http://schemas.microsoft.com/office/drawing/2014/main" id="{8400935A-2F82-4DC4-A4E1-E12EFB8C2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17">
            <a:extLst>
              <a:ext uri="{FF2B5EF4-FFF2-40B4-BE49-F238E27FC236}">
                <a16:creationId xmlns:a16="http://schemas.microsoft.com/office/drawing/2014/main" id="{A3D5D599-1CAE-4C92-B5AE-8E51AF6D4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19F7BC-56D6-4259-AD58-3127F04A1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547" y="2499053"/>
            <a:ext cx="2869043" cy="34053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7A0BA-7126-4D47-86C8-9A2E76AA0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705" y="2287406"/>
            <a:ext cx="5275001" cy="404568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AR" dirty="0"/>
              <a:t>La topología sigue la estructura de tres capas de Cisco:</a:t>
            </a:r>
          </a:p>
          <a:p>
            <a:pPr lvl="1" algn="just"/>
            <a:r>
              <a:rPr lang="es-AR" dirty="0"/>
              <a:t>La capa de acceso da conectividad a los dispositivos finales.</a:t>
            </a:r>
          </a:p>
          <a:p>
            <a:pPr lvl="1" algn="just"/>
            <a:r>
              <a:rPr lang="es-AR" dirty="0"/>
              <a:t>La capa de distribución interconecta la capa de núcleo y la de acceso; es donde se ofrecen los servicios de enrutamiento y proporciona interconectividad entre distintas </a:t>
            </a:r>
            <a:r>
              <a:rPr lang="es-AR" dirty="0" err="1"/>
              <a:t>subnets</a:t>
            </a:r>
            <a:r>
              <a:rPr lang="es-AR" dirty="0"/>
              <a:t>.</a:t>
            </a:r>
          </a:p>
          <a:p>
            <a:pPr lvl="1" algn="just"/>
            <a:r>
              <a:rPr lang="es-AR" dirty="0"/>
              <a:t>La capa de núcleo es la que aúna todas las conexiones de todas las capas de distribución existentes (en la topología solo hay una).</a:t>
            </a:r>
          </a:p>
          <a:p>
            <a:pPr marL="324000" lvl="1" indent="0" algn="just">
              <a:buNone/>
            </a:pPr>
            <a:endParaRPr lang="es-AR" dirty="0"/>
          </a:p>
          <a:p>
            <a:pPr algn="just"/>
            <a:r>
              <a:rPr lang="es-AR" dirty="0"/>
              <a:t>Las capas de acceso y distribución serán automatizadas por CLI con </a:t>
            </a:r>
            <a:r>
              <a:rPr lang="es-AR" dirty="0" err="1"/>
              <a:t>Netmiko</a:t>
            </a:r>
            <a:r>
              <a:rPr lang="es-AR" dirty="0"/>
              <a:t>; los cuatro dispositivos ejecutan Cisco IOS y se consideran “</a:t>
            </a:r>
            <a:r>
              <a:rPr lang="es-AR" dirty="0" err="1"/>
              <a:t>switch</a:t>
            </a:r>
            <a:r>
              <a:rPr lang="es-AR" dirty="0"/>
              <a:t> </a:t>
            </a:r>
            <a:r>
              <a:rPr lang="es-AR" dirty="0" err="1"/>
              <a:t>multilayer</a:t>
            </a:r>
            <a:r>
              <a:rPr lang="es-AR" dirty="0"/>
              <a:t>”.</a:t>
            </a:r>
          </a:p>
          <a:p>
            <a:pPr marL="0" indent="0" algn="just">
              <a:buNone/>
            </a:pPr>
            <a:endParaRPr lang="es-AR" dirty="0"/>
          </a:p>
          <a:p>
            <a:pPr algn="just"/>
            <a:r>
              <a:rPr lang="es-AR" dirty="0"/>
              <a:t>La capa de núcleo será automatizada con </a:t>
            </a:r>
            <a:r>
              <a:rPr lang="es-AR" dirty="0" err="1"/>
              <a:t>ncclient</a:t>
            </a:r>
            <a:r>
              <a:rPr lang="es-AR" dirty="0"/>
              <a:t>; el dispositivo C1 ejecuta como </a:t>
            </a:r>
            <a:r>
              <a:rPr lang="es-AR" dirty="0" err="1"/>
              <a:t>router</a:t>
            </a:r>
            <a:r>
              <a:rPr lang="es-AR" dirty="0"/>
              <a:t> Cisco IOS-XE, y el dispositivo C2 funciona como cortafuegos a través de Juniper Junos, aunque se utilizará solamente como </a:t>
            </a:r>
            <a:r>
              <a:rPr lang="es-AR" dirty="0" err="1"/>
              <a:t>router</a:t>
            </a:r>
            <a:r>
              <a:rPr lang="es-AR" dirty="0"/>
              <a:t>.</a:t>
            </a:r>
          </a:p>
          <a:p>
            <a:pPr marL="324000" lvl="1" indent="0">
              <a:buNone/>
            </a:pP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6985213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61ca7868-c526-4cd9-abba-9ec95b7dd00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EE1E4F07CBDF548B3682B993A7C17DF" ma:contentTypeVersion="4" ma:contentTypeDescription="Crear nuevo documento." ma:contentTypeScope="" ma:versionID="e85ed2a4f2eb0286895f86f328b00830">
  <xsd:schema xmlns:xsd="http://www.w3.org/2001/XMLSchema" xmlns:xs="http://www.w3.org/2001/XMLSchema" xmlns:p="http://schemas.microsoft.com/office/2006/metadata/properties" xmlns:ns3="61ca7868-c526-4cd9-abba-9ec95b7dd00a" targetNamespace="http://schemas.microsoft.com/office/2006/metadata/properties" ma:root="true" ma:fieldsID="7bf67c9bfa1fa0701d65e4eb40c4cf9d" ns3:_="">
    <xsd:import namespace="61ca7868-c526-4cd9-abba-9ec95b7dd00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a7868-c526-4cd9-abba-9ec95b7dd0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289AE2-D2AE-49D1-AFAC-3A79F6794255}">
  <ds:schemaRefs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61ca7868-c526-4cd9-abba-9ec95b7dd00a"/>
  </ds:schemaRefs>
</ds:datastoreItem>
</file>

<file path=customXml/itemProps3.xml><?xml version="1.0" encoding="utf-8"?>
<ds:datastoreItem xmlns:ds="http://schemas.openxmlformats.org/officeDocument/2006/customXml" ds:itemID="{CCE251F4-4EF7-41AC-8704-6D19E67613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ca7868-c526-4cd9-abba-9ec95b7dd0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1062</Words>
  <Application>Microsoft Office PowerPoint</Application>
  <PresentationFormat>Widescreen</PresentationFormat>
  <Paragraphs>92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Franklin Gothic Book</vt:lpstr>
      <vt:lpstr>Franklin Gothic Demi</vt:lpstr>
      <vt:lpstr>Wingdings 2</vt:lpstr>
      <vt:lpstr>DividendVTI</vt:lpstr>
      <vt:lpstr>Automatización de redes informáticas con python</vt:lpstr>
      <vt:lpstr>Introducción y contexto actual</vt:lpstr>
      <vt:lpstr>Lenguaje YANG Y SUS PROTOCOLOS</vt:lpstr>
      <vt:lpstr>Propiedades básicas de YANG</vt:lpstr>
      <vt:lpstr>Como visualizar un modelo yang</vt:lpstr>
      <vt:lpstr>Características de netconf</vt:lpstr>
      <vt:lpstr>Características de RESTCONF</vt:lpstr>
      <vt:lpstr>Librerias de automatización de redes para python</vt:lpstr>
      <vt:lpstr>Automatización de una red - topología</vt:lpstr>
      <vt:lpstr>Automatización de la red – Configuración Inicial</vt:lpstr>
      <vt:lpstr>Extraer información de dispositivos con restconf</vt:lpstr>
      <vt:lpstr>Conclusiones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Automatización de redes informáticas con python</dc:title>
  <dc:creator>Adrián Manuel Conde Gil</dc:creator>
  <cp:lastModifiedBy>Adrián Manuel Conde Gil</cp:lastModifiedBy>
  <cp:revision>5</cp:revision>
  <dcterms:created xsi:type="dcterms:W3CDTF">2021-01-03T19:07:09Z</dcterms:created>
  <dcterms:modified xsi:type="dcterms:W3CDTF">2021-01-03T21:18:54Z</dcterms:modified>
</cp:coreProperties>
</file>