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59" r:id="rId5"/>
    <p:sldId id="266" r:id="rId6"/>
    <p:sldId id="267" r:id="rId7"/>
    <p:sldId id="260" r:id="rId8"/>
    <p:sldId id="261" r:id="rId9"/>
    <p:sldId id="268" r:id="rId10"/>
    <p:sldId id="269" r:id="rId11"/>
    <p:sldId id="270" r:id="rId12"/>
    <p:sldId id="271" r:id="rId13"/>
    <p:sldId id="272" r:id="rId14"/>
    <p:sldId id="273" r:id="rId15"/>
    <p:sldId id="274" r:id="rId16"/>
    <p:sldId id="275" r:id="rId17"/>
    <p:sldId id="276" r:id="rId18"/>
    <p:sldId id="277" r:id="rId19"/>
    <p:sldId id="278" r:id="rId20"/>
    <p:sldId id="262" r:id="rId21"/>
    <p:sldId id="263" r:id="rId22"/>
    <p:sldId id="264" r:id="rId23"/>
    <p:sldId id="265" r:id="rId24"/>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A85718-FBF7-4649-A85E-CCC8B67ABE75}" type="datetimeFigureOut">
              <a:rPr lang="es-ES" smtClean="0"/>
              <a:t>04/01/2021</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603A63-5B6B-4191-B2D5-7AC1543639A4}" type="slidenum">
              <a:rPr lang="es-ES" smtClean="0"/>
              <a:t>‹Nº›</a:t>
            </a:fld>
            <a:endParaRPr lang="es-ES"/>
          </a:p>
        </p:txBody>
      </p:sp>
    </p:spTree>
    <p:extLst>
      <p:ext uri="{BB962C8B-B14F-4D97-AF65-F5344CB8AC3E}">
        <p14:creationId xmlns:p14="http://schemas.microsoft.com/office/powerpoint/2010/main" val="3979349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A44DC9-9610-48A3-B850-88EEE65D8451}"/>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84CC83E9-3E0D-4C54-9A9A-9E8F066343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7D13D06D-7755-498D-93D8-78C740D3C117}"/>
              </a:ext>
            </a:extLst>
          </p:cNvPr>
          <p:cNvSpPr>
            <a:spLocks noGrp="1"/>
          </p:cNvSpPr>
          <p:nvPr>
            <p:ph type="dt" sz="half" idx="10"/>
          </p:nvPr>
        </p:nvSpPr>
        <p:spPr/>
        <p:txBody>
          <a:bodyPr/>
          <a:lstStyle/>
          <a:p>
            <a:r>
              <a:rPr lang="es-ES"/>
              <a:t>10/01/2021</a:t>
            </a:r>
          </a:p>
        </p:txBody>
      </p:sp>
      <p:sp>
        <p:nvSpPr>
          <p:cNvPr id="5" name="Marcador de pie de página 4">
            <a:extLst>
              <a:ext uri="{FF2B5EF4-FFF2-40B4-BE49-F238E27FC236}">
                <a16:creationId xmlns:a16="http://schemas.microsoft.com/office/drawing/2014/main" id="{C31F9693-FDB9-45D7-9B9A-40F1861F69D6}"/>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269F3934-613D-476A-B56A-C3245837888F}"/>
              </a:ext>
            </a:extLst>
          </p:cNvPr>
          <p:cNvSpPr>
            <a:spLocks noGrp="1"/>
          </p:cNvSpPr>
          <p:nvPr>
            <p:ph type="sldNum" sz="quarter" idx="12"/>
          </p:nvPr>
        </p:nvSpPr>
        <p:spPr/>
        <p:txBody>
          <a:bodyPr/>
          <a:lstStyle/>
          <a:p>
            <a:fld id="{63A00D4C-C4DC-484A-A73A-9B7DB728AB9C}" type="slidenum">
              <a:rPr lang="es-ES" smtClean="0"/>
              <a:t>‹Nº›</a:t>
            </a:fld>
            <a:endParaRPr lang="es-ES"/>
          </a:p>
        </p:txBody>
      </p:sp>
    </p:spTree>
    <p:extLst>
      <p:ext uri="{BB962C8B-B14F-4D97-AF65-F5344CB8AC3E}">
        <p14:creationId xmlns:p14="http://schemas.microsoft.com/office/powerpoint/2010/main" val="1691828348"/>
      </p:ext>
    </p:extLst>
  </p:cSld>
  <p:clrMapOvr>
    <a:masterClrMapping/>
  </p:clrMapOvr>
  <p:transition>
    <p:sndAc>
      <p:stSnd>
        <p:snd r:embed="rId1" name="click.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B7C387-24E6-42A2-BE32-22576D0715B5}"/>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4E60C5F1-6E27-42B4-916B-2C7D68E354BF}"/>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71D7DA65-4396-4C51-BC3D-319BFECD0975}"/>
              </a:ext>
            </a:extLst>
          </p:cNvPr>
          <p:cNvSpPr>
            <a:spLocks noGrp="1"/>
          </p:cNvSpPr>
          <p:nvPr>
            <p:ph type="dt" sz="half" idx="10"/>
          </p:nvPr>
        </p:nvSpPr>
        <p:spPr/>
        <p:txBody>
          <a:bodyPr/>
          <a:lstStyle/>
          <a:p>
            <a:r>
              <a:rPr lang="es-ES"/>
              <a:t>10/01/2021</a:t>
            </a:r>
          </a:p>
        </p:txBody>
      </p:sp>
      <p:sp>
        <p:nvSpPr>
          <p:cNvPr id="5" name="Marcador de pie de página 4">
            <a:extLst>
              <a:ext uri="{FF2B5EF4-FFF2-40B4-BE49-F238E27FC236}">
                <a16:creationId xmlns:a16="http://schemas.microsoft.com/office/drawing/2014/main" id="{0134D21D-8B6B-4C2D-9775-B6A04AEB8153}"/>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D02450EA-BC39-4A83-82F2-866856FDDFFE}"/>
              </a:ext>
            </a:extLst>
          </p:cNvPr>
          <p:cNvSpPr>
            <a:spLocks noGrp="1"/>
          </p:cNvSpPr>
          <p:nvPr>
            <p:ph type="sldNum" sz="quarter" idx="12"/>
          </p:nvPr>
        </p:nvSpPr>
        <p:spPr/>
        <p:txBody>
          <a:bodyPr/>
          <a:lstStyle/>
          <a:p>
            <a:fld id="{63A00D4C-C4DC-484A-A73A-9B7DB728AB9C}" type="slidenum">
              <a:rPr lang="es-ES" smtClean="0"/>
              <a:t>‹Nº›</a:t>
            </a:fld>
            <a:endParaRPr lang="es-ES"/>
          </a:p>
        </p:txBody>
      </p:sp>
    </p:spTree>
    <p:extLst>
      <p:ext uri="{BB962C8B-B14F-4D97-AF65-F5344CB8AC3E}">
        <p14:creationId xmlns:p14="http://schemas.microsoft.com/office/powerpoint/2010/main" val="2415135080"/>
      </p:ext>
    </p:extLst>
  </p:cSld>
  <p:clrMapOvr>
    <a:masterClrMapping/>
  </p:clrMapOvr>
  <p:transition>
    <p:sndAc>
      <p:stSnd>
        <p:snd r:embed="rId1" name="click.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48C21B6-E6AC-4E42-938D-FD8EDD2520A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4D4243FE-6027-4680-BEE2-129A75BB982B}"/>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BD9A2B66-8F0B-4F42-B5F6-664D4A04E81C}"/>
              </a:ext>
            </a:extLst>
          </p:cNvPr>
          <p:cNvSpPr>
            <a:spLocks noGrp="1"/>
          </p:cNvSpPr>
          <p:nvPr>
            <p:ph type="dt" sz="half" idx="10"/>
          </p:nvPr>
        </p:nvSpPr>
        <p:spPr/>
        <p:txBody>
          <a:bodyPr/>
          <a:lstStyle/>
          <a:p>
            <a:r>
              <a:rPr lang="es-ES"/>
              <a:t>10/01/2021</a:t>
            </a:r>
          </a:p>
        </p:txBody>
      </p:sp>
      <p:sp>
        <p:nvSpPr>
          <p:cNvPr id="5" name="Marcador de pie de página 4">
            <a:extLst>
              <a:ext uri="{FF2B5EF4-FFF2-40B4-BE49-F238E27FC236}">
                <a16:creationId xmlns:a16="http://schemas.microsoft.com/office/drawing/2014/main" id="{68464821-5B3F-47A9-9610-8FF95A3AD3EB}"/>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67088B09-250D-4D8B-9BD4-648EF2835E89}"/>
              </a:ext>
            </a:extLst>
          </p:cNvPr>
          <p:cNvSpPr>
            <a:spLocks noGrp="1"/>
          </p:cNvSpPr>
          <p:nvPr>
            <p:ph type="sldNum" sz="quarter" idx="12"/>
          </p:nvPr>
        </p:nvSpPr>
        <p:spPr/>
        <p:txBody>
          <a:bodyPr/>
          <a:lstStyle/>
          <a:p>
            <a:fld id="{63A00D4C-C4DC-484A-A73A-9B7DB728AB9C}" type="slidenum">
              <a:rPr lang="es-ES" smtClean="0"/>
              <a:t>‹Nº›</a:t>
            </a:fld>
            <a:endParaRPr lang="es-ES"/>
          </a:p>
        </p:txBody>
      </p:sp>
    </p:spTree>
    <p:extLst>
      <p:ext uri="{BB962C8B-B14F-4D97-AF65-F5344CB8AC3E}">
        <p14:creationId xmlns:p14="http://schemas.microsoft.com/office/powerpoint/2010/main" val="1336427006"/>
      </p:ext>
    </p:extLst>
  </p:cSld>
  <p:clrMapOvr>
    <a:masterClrMapping/>
  </p:clrMapOvr>
  <p:transition>
    <p:sndAc>
      <p:stSnd>
        <p:snd r:embed="rId1" name="click.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7D947C-13AC-4EA5-B4A3-BC0997A0372C}"/>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7D304405-DC5E-40ED-9E7B-32C23D654097}"/>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A6767BC6-9565-4367-B67A-B6D05E8C1C77}"/>
              </a:ext>
            </a:extLst>
          </p:cNvPr>
          <p:cNvSpPr>
            <a:spLocks noGrp="1"/>
          </p:cNvSpPr>
          <p:nvPr>
            <p:ph type="dt" sz="half" idx="10"/>
          </p:nvPr>
        </p:nvSpPr>
        <p:spPr/>
        <p:txBody>
          <a:bodyPr/>
          <a:lstStyle/>
          <a:p>
            <a:r>
              <a:rPr lang="es-ES"/>
              <a:t>10/01/2021</a:t>
            </a:r>
          </a:p>
        </p:txBody>
      </p:sp>
      <p:sp>
        <p:nvSpPr>
          <p:cNvPr id="5" name="Marcador de pie de página 4">
            <a:extLst>
              <a:ext uri="{FF2B5EF4-FFF2-40B4-BE49-F238E27FC236}">
                <a16:creationId xmlns:a16="http://schemas.microsoft.com/office/drawing/2014/main" id="{2B9E45E7-DDFC-4C59-B762-E8DBAD1E16FB}"/>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9B1D5C99-713F-4DF2-A9CD-894EDEC5D552}"/>
              </a:ext>
            </a:extLst>
          </p:cNvPr>
          <p:cNvSpPr>
            <a:spLocks noGrp="1"/>
          </p:cNvSpPr>
          <p:nvPr>
            <p:ph type="sldNum" sz="quarter" idx="12"/>
          </p:nvPr>
        </p:nvSpPr>
        <p:spPr/>
        <p:txBody>
          <a:bodyPr/>
          <a:lstStyle/>
          <a:p>
            <a:fld id="{63A00D4C-C4DC-484A-A73A-9B7DB728AB9C}" type="slidenum">
              <a:rPr lang="es-ES" smtClean="0"/>
              <a:t>‹Nº›</a:t>
            </a:fld>
            <a:endParaRPr lang="es-ES"/>
          </a:p>
        </p:txBody>
      </p:sp>
    </p:spTree>
    <p:extLst>
      <p:ext uri="{BB962C8B-B14F-4D97-AF65-F5344CB8AC3E}">
        <p14:creationId xmlns:p14="http://schemas.microsoft.com/office/powerpoint/2010/main" val="2308409520"/>
      </p:ext>
    </p:extLst>
  </p:cSld>
  <p:clrMapOvr>
    <a:masterClrMapping/>
  </p:clrMapOvr>
  <p:transition>
    <p:sndAc>
      <p:stSnd>
        <p:snd r:embed="rId1" name="click.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1F64FA-14A7-4E9C-84AA-5AD6958D9D27}"/>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8410D5A6-5469-4D00-A53E-C8D4B1EF97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618D5F2A-0E66-46F7-9AA0-17DFEC8461C1}"/>
              </a:ext>
            </a:extLst>
          </p:cNvPr>
          <p:cNvSpPr>
            <a:spLocks noGrp="1"/>
          </p:cNvSpPr>
          <p:nvPr>
            <p:ph type="dt" sz="half" idx="10"/>
          </p:nvPr>
        </p:nvSpPr>
        <p:spPr/>
        <p:txBody>
          <a:bodyPr/>
          <a:lstStyle/>
          <a:p>
            <a:r>
              <a:rPr lang="es-ES"/>
              <a:t>10/01/2021</a:t>
            </a:r>
          </a:p>
        </p:txBody>
      </p:sp>
      <p:sp>
        <p:nvSpPr>
          <p:cNvPr id="5" name="Marcador de pie de página 4">
            <a:extLst>
              <a:ext uri="{FF2B5EF4-FFF2-40B4-BE49-F238E27FC236}">
                <a16:creationId xmlns:a16="http://schemas.microsoft.com/office/drawing/2014/main" id="{16597801-D065-4014-98D9-11C7EF62D2AF}"/>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64F51C88-7CAB-41AB-866A-F43472BF690A}"/>
              </a:ext>
            </a:extLst>
          </p:cNvPr>
          <p:cNvSpPr>
            <a:spLocks noGrp="1"/>
          </p:cNvSpPr>
          <p:nvPr>
            <p:ph type="sldNum" sz="quarter" idx="12"/>
          </p:nvPr>
        </p:nvSpPr>
        <p:spPr/>
        <p:txBody>
          <a:bodyPr/>
          <a:lstStyle/>
          <a:p>
            <a:fld id="{63A00D4C-C4DC-484A-A73A-9B7DB728AB9C}" type="slidenum">
              <a:rPr lang="es-ES" smtClean="0"/>
              <a:t>‹Nº›</a:t>
            </a:fld>
            <a:endParaRPr lang="es-ES"/>
          </a:p>
        </p:txBody>
      </p:sp>
    </p:spTree>
    <p:extLst>
      <p:ext uri="{BB962C8B-B14F-4D97-AF65-F5344CB8AC3E}">
        <p14:creationId xmlns:p14="http://schemas.microsoft.com/office/powerpoint/2010/main" val="3454069602"/>
      </p:ext>
    </p:extLst>
  </p:cSld>
  <p:clrMapOvr>
    <a:masterClrMapping/>
  </p:clrMapOvr>
  <p:transition>
    <p:sndAc>
      <p:stSnd>
        <p:snd r:embed="rId1" name="click.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0451EE-F668-4C14-B6BA-FF30C19EEBB4}"/>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32A58F43-4167-4A75-B22A-58A3D51109ED}"/>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5B8D3310-1B67-4099-A45C-959ACA5C38FF}"/>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A2353E4B-E56A-40E0-BF49-E551223E2D74}"/>
              </a:ext>
            </a:extLst>
          </p:cNvPr>
          <p:cNvSpPr>
            <a:spLocks noGrp="1"/>
          </p:cNvSpPr>
          <p:nvPr>
            <p:ph type="dt" sz="half" idx="10"/>
          </p:nvPr>
        </p:nvSpPr>
        <p:spPr/>
        <p:txBody>
          <a:bodyPr/>
          <a:lstStyle/>
          <a:p>
            <a:r>
              <a:rPr lang="es-ES"/>
              <a:t>10/01/2021</a:t>
            </a:r>
          </a:p>
        </p:txBody>
      </p:sp>
      <p:sp>
        <p:nvSpPr>
          <p:cNvPr id="6" name="Marcador de pie de página 5">
            <a:extLst>
              <a:ext uri="{FF2B5EF4-FFF2-40B4-BE49-F238E27FC236}">
                <a16:creationId xmlns:a16="http://schemas.microsoft.com/office/drawing/2014/main" id="{B975FFB2-C7B2-4938-9096-44FCDF357DD6}"/>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97924AC1-DB54-45DF-B397-B57F51C4270C}"/>
              </a:ext>
            </a:extLst>
          </p:cNvPr>
          <p:cNvSpPr>
            <a:spLocks noGrp="1"/>
          </p:cNvSpPr>
          <p:nvPr>
            <p:ph type="sldNum" sz="quarter" idx="12"/>
          </p:nvPr>
        </p:nvSpPr>
        <p:spPr/>
        <p:txBody>
          <a:bodyPr/>
          <a:lstStyle/>
          <a:p>
            <a:fld id="{63A00D4C-C4DC-484A-A73A-9B7DB728AB9C}" type="slidenum">
              <a:rPr lang="es-ES" smtClean="0"/>
              <a:t>‹Nº›</a:t>
            </a:fld>
            <a:endParaRPr lang="es-ES"/>
          </a:p>
        </p:txBody>
      </p:sp>
    </p:spTree>
    <p:extLst>
      <p:ext uri="{BB962C8B-B14F-4D97-AF65-F5344CB8AC3E}">
        <p14:creationId xmlns:p14="http://schemas.microsoft.com/office/powerpoint/2010/main" val="960841907"/>
      </p:ext>
    </p:extLst>
  </p:cSld>
  <p:clrMapOvr>
    <a:masterClrMapping/>
  </p:clrMapOvr>
  <p:transition>
    <p:sndAc>
      <p:stSnd>
        <p:snd r:embed="rId1" name="click.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B27E3C-6A43-4B6C-A006-B198ADD6388D}"/>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91E38248-FDEF-4EA2-BA49-65995AF83D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4961DE12-1BB3-4789-8220-091EA6675F5B}"/>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3E2DF72D-832F-4283-A9E6-6331D5D39B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89A54FBC-FBA3-45DE-A597-14D98AA3BEB5}"/>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8E0B01EA-B23C-4A38-8104-F633DEBB4E99}"/>
              </a:ext>
            </a:extLst>
          </p:cNvPr>
          <p:cNvSpPr>
            <a:spLocks noGrp="1"/>
          </p:cNvSpPr>
          <p:nvPr>
            <p:ph type="dt" sz="half" idx="10"/>
          </p:nvPr>
        </p:nvSpPr>
        <p:spPr/>
        <p:txBody>
          <a:bodyPr/>
          <a:lstStyle/>
          <a:p>
            <a:r>
              <a:rPr lang="es-ES"/>
              <a:t>10/01/2021</a:t>
            </a:r>
          </a:p>
        </p:txBody>
      </p:sp>
      <p:sp>
        <p:nvSpPr>
          <p:cNvPr id="8" name="Marcador de pie de página 7">
            <a:extLst>
              <a:ext uri="{FF2B5EF4-FFF2-40B4-BE49-F238E27FC236}">
                <a16:creationId xmlns:a16="http://schemas.microsoft.com/office/drawing/2014/main" id="{96DF6967-3B8E-47A2-8822-6A7648554F1C}"/>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2DC728B3-8655-4549-B9F6-532CBB4DB9A8}"/>
              </a:ext>
            </a:extLst>
          </p:cNvPr>
          <p:cNvSpPr>
            <a:spLocks noGrp="1"/>
          </p:cNvSpPr>
          <p:nvPr>
            <p:ph type="sldNum" sz="quarter" idx="12"/>
          </p:nvPr>
        </p:nvSpPr>
        <p:spPr/>
        <p:txBody>
          <a:bodyPr/>
          <a:lstStyle/>
          <a:p>
            <a:fld id="{63A00D4C-C4DC-484A-A73A-9B7DB728AB9C}" type="slidenum">
              <a:rPr lang="es-ES" smtClean="0"/>
              <a:t>‹Nº›</a:t>
            </a:fld>
            <a:endParaRPr lang="es-ES"/>
          </a:p>
        </p:txBody>
      </p:sp>
    </p:spTree>
    <p:extLst>
      <p:ext uri="{BB962C8B-B14F-4D97-AF65-F5344CB8AC3E}">
        <p14:creationId xmlns:p14="http://schemas.microsoft.com/office/powerpoint/2010/main" val="514370948"/>
      </p:ext>
    </p:extLst>
  </p:cSld>
  <p:clrMapOvr>
    <a:masterClrMapping/>
  </p:clrMapOvr>
  <p:transition>
    <p:sndAc>
      <p:stSnd>
        <p:snd r:embed="rId1" name="click.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ADF34A-44B0-4DF1-955C-21B324D2734F}"/>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C37681C8-BE6D-413D-AAF0-61FF33F7ACA5}"/>
              </a:ext>
            </a:extLst>
          </p:cNvPr>
          <p:cNvSpPr>
            <a:spLocks noGrp="1"/>
          </p:cNvSpPr>
          <p:nvPr>
            <p:ph type="dt" sz="half" idx="10"/>
          </p:nvPr>
        </p:nvSpPr>
        <p:spPr/>
        <p:txBody>
          <a:bodyPr/>
          <a:lstStyle/>
          <a:p>
            <a:r>
              <a:rPr lang="es-ES"/>
              <a:t>10/01/2021</a:t>
            </a:r>
          </a:p>
        </p:txBody>
      </p:sp>
      <p:sp>
        <p:nvSpPr>
          <p:cNvPr id="4" name="Marcador de pie de página 3">
            <a:extLst>
              <a:ext uri="{FF2B5EF4-FFF2-40B4-BE49-F238E27FC236}">
                <a16:creationId xmlns:a16="http://schemas.microsoft.com/office/drawing/2014/main" id="{0B19DFB0-B033-4764-A90A-08504BBDF23A}"/>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E19E86F1-BC4E-428E-A3CC-7593F0E97DAF}"/>
              </a:ext>
            </a:extLst>
          </p:cNvPr>
          <p:cNvSpPr>
            <a:spLocks noGrp="1"/>
          </p:cNvSpPr>
          <p:nvPr>
            <p:ph type="sldNum" sz="quarter" idx="12"/>
          </p:nvPr>
        </p:nvSpPr>
        <p:spPr/>
        <p:txBody>
          <a:bodyPr/>
          <a:lstStyle/>
          <a:p>
            <a:fld id="{63A00D4C-C4DC-484A-A73A-9B7DB728AB9C}" type="slidenum">
              <a:rPr lang="es-ES" smtClean="0"/>
              <a:t>‹Nº›</a:t>
            </a:fld>
            <a:endParaRPr lang="es-ES"/>
          </a:p>
        </p:txBody>
      </p:sp>
    </p:spTree>
    <p:extLst>
      <p:ext uri="{BB962C8B-B14F-4D97-AF65-F5344CB8AC3E}">
        <p14:creationId xmlns:p14="http://schemas.microsoft.com/office/powerpoint/2010/main" val="4052332518"/>
      </p:ext>
    </p:extLst>
  </p:cSld>
  <p:clrMapOvr>
    <a:masterClrMapping/>
  </p:clrMapOvr>
  <p:transition>
    <p:sndAc>
      <p:stSnd>
        <p:snd r:embed="rId1" name="click.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9A3C602-F514-4B1D-97DB-D1F873630169}"/>
              </a:ext>
            </a:extLst>
          </p:cNvPr>
          <p:cNvSpPr>
            <a:spLocks noGrp="1"/>
          </p:cNvSpPr>
          <p:nvPr>
            <p:ph type="dt" sz="half" idx="10"/>
          </p:nvPr>
        </p:nvSpPr>
        <p:spPr/>
        <p:txBody>
          <a:bodyPr/>
          <a:lstStyle/>
          <a:p>
            <a:r>
              <a:rPr lang="es-ES"/>
              <a:t>10/01/2021</a:t>
            </a:r>
          </a:p>
        </p:txBody>
      </p:sp>
      <p:sp>
        <p:nvSpPr>
          <p:cNvPr id="3" name="Marcador de pie de página 2">
            <a:extLst>
              <a:ext uri="{FF2B5EF4-FFF2-40B4-BE49-F238E27FC236}">
                <a16:creationId xmlns:a16="http://schemas.microsoft.com/office/drawing/2014/main" id="{39FFB004-EA66-4CAD-8E55-DBE3D92FAA7A}"/>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DE1BB1B2-3F12-4952-A59C-AD902ED6AACD}"/>
              </a:ext>
            </a:extLst>
          </p:cNvPr>
          <p:cNvSpPr>
            <a:spLocks noGrp="1"/>
          </p:cNvSpPr>
          <p:nvPr>
            <p:ph type="sldNum" sz="quarter" idx="12"/>
          </p:nvPr>
        </p:nvSpPr>
        <p:spPr/>
        <p:txBody>
          <a:bodyPr/>
          <a:lstStyle/>
          <a:p>
            <a:fld id="{63A00D4C-C4DC-484A-A73A-9B7DB728AB9C}" type="slidenum">
              <a:rPr lang="es-ES" smtClean="0"/>
              <a:t>‹Nº›</a:t>
            </a:fld>
            <a:endParaRPr lang="es-ES"/>
          </a:p>
        </p:txBody>
      </p:sp>
    </p:spTree>
    <p:extLst>
      <p:ext uri="{BB962C8B-B14F-4D97-AF65-F5344CB8AC3E}">
        <p14:creationId xmlns:p14="http://schemas.microsoft.com/office/powerpoint/2010/main" val="2213963081"/>
      </p:ext>
    </p:extLst>
  </p:cSld>
  <p:clrMapOvr>
    <a:masterClrMapping/>
  </p:clrMapOvr>
  <p:transition>
    <p:sndAc>
      <p:stSnd>
        <p:snd r:embed="rId1" name="click.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6D3D0C-7B1E-4785-ABF4-8C29E352110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EAF04C6B-3CE4-46A5-8C59-22A5DA1A3D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5A801DF7-7CE6-4D33-8555-1EC4BD3AA6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BABD9C6-A521-41F9-AD3B-B66238784EB4}"/>
              </a:ext>
            </a:extLst>
          </p:cNvPr>
          <p:cNvSpPr>
            <a:spLocks noGrp="1"/>
          </p:cNvSpPr>
          <p:nvPr>
            <p:ph type="dt" sz="half" idx="10"/>
          </p:nvPr>
        </p:nvSpPr>
        <p:spPr/>
        <p:txBody>
          <a:bodyPr/>
          <a:lstStyle/>
          <a:p>
            <a:r>
              <a:rPr lang="es-ES"/>
              <a:t>10/01/2021</a:t>
            </a:r>
          </a:p>
        </p:txBody>
      </p:sp>
      <p:sp>
        <p:nvSpPr>
          <p:cNvPr id="6" name="Marcador de pie de página 5">
            <a:extLst>
              <a:ext uri="{FF2B5EF4-FFF2-40B4-BE49-F238E27FC236}">
                <a16:creationId xmlns:a16="http://schemas.microsoft.com/office/drawing/2014/main" id="{5128DE42-F924-4036-93EB-49FE825CFCB7}"/>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EFB111A8-77A8-4010-A4D8-761D34D5F78C}"/>
              </a:ext>
            </a:extLst>
          </p:cNvPr>
          <p:cNvSpPr>
            <a:spLocks noGrp="1"/>
          </p:cNvSpPr>
          <p:nvPr>
            <p:ph type="sldNum" sz="quarter" idx="12"/>
          </p:nvPr>
        </p:nvSpPr>
        <p:spPr/>
        <p:txBody>
          <a:bodyPr/>
          <a:lstStyle/>
          <a:p>
            <a:fld id="{63A00D4C-C4DC-484A-A73A-9B7DB728AB9C}" type="slidenum">
              <a:rPr lang="es-ES" smtClean="0"/>
              <a:t>‹Nº›</a:t>
            </a:fld>
            <a:endParaRPr lang="es-ES"/>
          </a:p>
        </p:txBody>
      </p:sp>
    </p:spTree>
    <p:extLst>
      <p:ext uri="{BB962C8B-B14F-4D97-AF65-F5344CB8AC3E}">
        <p14:creationId xmlns:p14="http://schemas.microsoft.com/office/powerpoint/2010/main" val="3071035747"/>
      </p:ext>
    </p:extLst>
  </p:cSld>
  <p:clrMapOvr>
    <a:masterClrMapping/>
  </p:clrMapOvr>
  <p:transition>
    <p:sndAc>
      <p:stSnd>
        <p:snd r:embed="rId1" name="click.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8BC60D-8AD4-4DD3-85F5-2E738FCD2D3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A58A4745-3ECA-49DD-870C-8B5087EBFA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09D77913-8D6B-441C-BEA8-0AC60F0019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5EAC87F7-00D1-4104-ACA0-71A9B7B4086A}"/>
              </a:ext>
            </a:extLst>
          </p:cNvPr>
          <p:cNvSpPr>
            <a:spLocks noGrp="1"/>
          </p:cNvSpPr>
          <p:nvPr>
            <p:ph type="dt" sz="half" idx="10"/>
          </p:nvPr>
        </p:nvSpPr>
        <p:spPr/>
        <p:txBody>
          <a:bodyPr/>
          <a:lstStyle/>
          <a:p>
            <a:r>
              <a:rPr lang="es-ES"/>
              <a:t>10/01/2021</a:t>
            </a:r>
          </a:p>
        </p:txBody>
      </p:sp>
      <p:sp>
        <p:nvSpPr>
          <p:cNvPr id="6" name="Marcador de pie de página 5">
            <a:extLst>
              <a:ext uri="{FF2B5EF4-FFF2-40B4-BE49-F238E27FC236}">
                <a16:creationId xmlns:a16="http://schemas.microsoft.com/office/drawing/2014/main" id="{D33F0546-037C-4C2D-9EC8-22C293EDBF33}"/>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93C0CDAD-AE5A-432C-8DE7-107A7053B495}"/>
              </a:ext>
            </a:extLst>
          </p:cNvPr>
          <p:cNvSpPr>
            <a:spLocks noGrp="1"/>
          </p:cNvSpPr>
          <p:nvPr>
            <p:ph type="sldNum" sz="quarter" idx="12"/>
          </p:nvPr>
        </p:nvSpPr>
        <p:spPr/>
        <p:txBody>
          <a:bodyPr/>
          <a:lstStyle/>
          <a:p>
            <a:fld id="{63A00D4C-C4DC-484A-A73A-9B7DB728AB9C}" type="slidenum">
              <a:rPr lang="es-ES" smtClean="0"/>
              <a:t>‹Nº›</a:t>
            </a:fld>
            <a:endParaRPr lang="es-ES"/>
          </a:p>
        </p:txBody>
      </p:sp>
    </p:spTree>
    <p:extLst>
      <p:ext uri="{BB962C8B-B14F-4D97-AF65-F5344CB8AC3E}">
        <p14:creationId xmlns:p14="http://schemas.microsoft.com/office/powerpoint/2010/main" val="2137035682"/>
      </p:ext>
    </p:extLst>
  </p:cSld>
  <p:clrMapOvr>
    <a:masterClrMapping/>
  </p:clrMapOvr>
  <p:transition>
    <p:sndAc>
      <p:stSnd>
        <p:snd r:embed="rId1" name="click.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8347F81D-2301-4FCD-AF27-EADD01226F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D68DF055-6665-4177-8A15-CA5EFF04B3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219F448E-4610-4500-8CC4-1A4CA7FA8E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s-ES"/>
              <a:t>10/01/2021</a:t>
            </a:r>
          </a:p>
        </p:txBody>
      </p:sp>
      <p:sp>
        <p:nvSpPr>
          <p:cNvPr id="5" name="Marcador de pie de página 4">
            <a:extLst>
              <a:ext uri="{FF2B5EF4-FFF2-40B4-BE49-F238E27FC236}">
                <a16:creationId xmlns:a16="http://schemas.microsoft.com/office/drawing/2014/main" id="{A467EC8C-1F46-4410-B2A0-B01823490D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D4522316-D6EE-447E-AC79-72C76120845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00D4C-C4DC-484A-A73A-9B7DB728AB9C}" type="slidenum">
              <a:rPr lang="es-ES" smtClean="0"/>
              <a:t>‹Nº›</a:t>
            </a:fld>
            <a:endParaRPr lang="es-ES"/>
          </a:p>
        </p:txBody>
      </p:sp>
    </p:spTree>
    <p:extLst>
      <p:ext uri="{BB962C8B-B14F-4D97-AF65-F5344CB8AC3E}">
        <p14:creationId xmlns:p14="http://schemas.microsoft.com/office/powerpoint/2010/main" val="2101147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sndAc>
      <p:stSnd>
        <p:snd r:embed="rId13" name="click.wav"/>
      </p:stSnd>
    </p:sndAc>
  </p:transition>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7C1EDD-2AE1-4C64-8964-9AC8CB89F1E9}"/>
              </a:ext>
            </a:extLst>
          </p:cNvPr>
          <p:cNvSpPr>
            <a:spLocks noGrp="1"/>
          </p:cNvSpPr>
          <p:nvPr>
            <p:ph type="ctrTitle"/>
          </p:nvPr>
        </p:nvSpPr>
        <p:spPr>
          <a:xfrm>
            <a:off x="1519237" y="690978"/>
            <a:ext cx="9144000" cy="1290150"/>
          </a:xfrm>
        </p:spPr>
        <p:txBody>
          <a:bodyPr>
            <a:normAutofit/>
          </a:bodyPr>
          <a:lstStyle/>
          <a:p>
            <a:pPr algn="just"/>
            <a:r>
              <a:rPr lang="es-ES" sz="2800" b="1" dirty="0">
                <a:latin typeface="Arial" panose="020B0604020202020204" pitchFamily="34" charset="0"/>
                <a:cs typeface="Arial" panose="020B0604020202020204" pitchFamily="34" charset="0"/>
              </a:rPr>
              <a:t>Uso de Twitter durante los últimos días de una campaña electoral. Elecciones presidenciales en EEUU 2020.  </a:t>
            </a:r>
          </a:p>
        </p:txBody>
      </p:sp>
      <p:sp>
        <p:nvSpPr>
          <p:cNvPr id="3" name="Subtítulo 2">
            <a:extLst>
              <a:ext uri="{FF2B5EF4-FFF2-40B4-BE49-F238E27FC236}">
                <a16:creationId xmlns:a16="http://schemas.microsoft.com/office/drawing/2014/main" id="{F8B0AE30-38A5-4AF9-8C47-DAD763F1DAFD}"/>
              </a:ext>
            </a:extLst>
          </p:cNvPr>
          <p:cNvSpPr>
            <a:spLocks noGrp="1"/>
          </p:cNvSpPr>
          <p:nvPr>
            <p:ph type="subTitle" idx="1"/>
          </p:nvPr>
        </p:nvSpPr>
        <p:spPr>
          <a:xfrm>
            <a:off x="1524000" y="3602037"/>
            <a:ext cx="9144000" cy="2440953"/>
          </a:xfrm>
        </p:spPr>
        <p:txBody>
          <a:bodyPr>
            <a:normAutofit/>
          </a:bodyPr>
          <a:lstStyle/>
          <a:p>
            <a:pPr algn="just"/>
            <a:r>
              <a:rPr lang="es-ES" sz="2000" b="1">
                <a:latin typeface="Arial" panose="020B0604020202020204" pitchFamily="34" charset="0"/>
                <a:cs typeface="Arial" panose="020B0604020202020204" pitchFamily="34" charset="0"/>
              </a:rPr>
              <a:t>Antonio Sánchez Navarro</a:t>
            </a:r>
          </a:p>
          <a:p>
            <a:pPr algn="just"/>
            <a:r>
              <a:rPr lang="es-ES" sz="2000">
                <a:effectLst/>
                <a:latin typeface="Arial" panose="020B0604020202020204" pitchFamily="34" charset="0"/>
                <a:ea typeface="Times New Roman" panose="02020603050405020304" pitchFamily="18" charset="0"/>
                <a:cs typeface="Times New Roman" panose="02020603050405020304" pitchFamily="18" charset="0"/>
              </a:rPr>
              <a:t>Máster de Ciencia de Datos (</a:t>
            </a:r>
            <a:r>
              <a:rPr lang="es-ES" sz="2000" i="1">
                <a:effectLst/>
                <a:latin typeface="Arial" panose="020B0604020202020204" pitchFamily="34" charset="0"/>
                <a:ea typeface="Times New Roman" panose="02020603050405020304" pitchFamily="18" charset="0"/>
                <a:cs typeface="Times New Roman" panose="02020603050405020304" pitchFamily="18" charset="0"/>
              </a:rPr>
              <a:t>Data Science</a:t>
            </a:r>
            <a:r>
              <a:rPr lang="es-ES" sz="2000">
                <a:effectLst/>
                <a:latin typeface="Arial" panose="020B0604020202020204" pitchFamily="34" charset="0"/>
                <a:ea typeface="Times New Roman" panose="02020603050405020304" pitchFamily="18" charset="0"/>
                <a:cs typeface="Times New Roman" panose="02020603050405020304" pitchFamily="18" charset="0"/>
              </a:rPr>
              <a:t>)</a:t>
            </a:r>
          </a:p>
          <a:p>
            <a:pPr algn="just"/>
            <a:r>
              <a:rPr lang="es-ES" sz="2000">
                <a:effectLst/>
                <a:latin typeface="Arial" panose="020B0604020202020204" pitchFamily="34" charset="0"/>
                <a:ea typeface="Times New Roman" panose="02020603050405020304" pitchFamily="18" charset="0"/>
                <a:cs typeface="Times New Roman" panose="02020603050405020304" pitchFamily="18" charset="0"/>
              </a:rPr>
              <a:t>Área del trabajo final: M2.878 – TFM – Área 1</a:t>
            </a:r>
          </a:p>
          <a:p>
            <a:pPr algn="just"/>
            <a:r>
              <a:rPr lang="es-ES" sz="2000">
                <a:effectLst/>
                <a:latin typeface="Arial" panose="020B0604020202020204" pitchFamily="34" charset="0"/>
                <a:ea typeface="Times New Roman" panose="02020603050405020304" pitchFamily="18" charset="0"/>
                <a:cs typeface="Times New Roman" panose="02020603050405020304" pitchFamily="18" charset="0"/>
              </a:rPr>
              <a:t>Consultor/a: Josep Maria Grau Masot</a:t>
            </a:r>
          </a:p>
          <a:p>
            <a:pPr algn="just"/>
            <a:r>
              <a:rPr lang="es-ES" sz="2000">
                <a:effectLst/>
                <a:latin typeface="Arial" panose="020B0604020202020204" pitchFamily="34" charset="0"/>
                <a:ea typeface="Times New Roman" panose="02020603050405020304" pitchFamily="18" charset="0"/>
                <a:cs typeface="Times New Roman" panose="02020603050405020304" pitchFamily="18" charset="0"/>
              </a:rPr>
              <a:t>Profesor/a responsable de la asignatura: Albert Solé Ribalta</a:t>
            </a:r>
          </a:p>
          <a:p>
            <a:pPr algn="just"/>
            <a:r>
              <a:rPr lang="es-ES" sz="2000">
                <a:latin typeface="Arial" panose="020B0604020202020204" pitchFamily="34" charset="0"/>
                <a:cs typeface="Times New Roman" panose="02020603050405020304" pitchFamily="18" charset="0"/>
              </a:rPr>
              <a:t>Barcelona, 10 de enero de 2021</a:t>
            </a:r>
            <a:endParaRPr lang="es-ES" sz="2000" dirty="0">
              <a:latin typeface="Arial" panose="020B0604020202020204" pitchFamily="34" charset="0"/>
              <a:cs typeface="Arial" panose="020B0604020202020204" pitchFamily="34" charset="0"/>
            </a:endParaRPr>
          </a:p>
        </p:txBody>
      </p:sp>
      <p:pic>
        <p:nvPicPr>
          <p:cNvPr id="5" name="Imagen 4" descr="Imagen que contiene Texto&#10;&#10;Descripción generada automáticamente">
            <a:extLst>
              <a:ext uri="{FF2B5EF4-FFF2-40B4-BE49-F238E27FC236}">
                <a16:creationId xmlns:a16="http://schemas.microsoft.com/office/drawing/2014/main" id="{69CC401C-A382-4F27-9454-CF910FBABE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49745" y="4178105"/>
            <a:ext cx="2462811" cy="1864885"/>
          </a:xfrm>
          <a:prstGeom prst="rect">
            <a:avLst/>
          </a:prstGeom>
          <a:ln>
            <a:solidFill>
              <a:schemeClr val="bg1"/>
            </a:solidFill>
          </a:ln>
        </p:spPr>
      </p:pic>
      <p:pic>
        <p:nvPicPr>
          <p:cNvPr id="1026" name="Picture 2" descr="Who's Running for Judge in Texas Elections? 2020 Voter Guide | Texas Lawyer">
            <a:extLst>
              <a:ext uri="{FF2B5EF4-FFF2-40B4-BE49-F238E27FC236}">
                <a16:creationId xmlns:a16="http://schemas.microsoft.com/office/drawing/2014/main" id="{17FA04F6-1423-454E-B22B-0096E4A650C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53356" y="1981128"/>
            <a:ext cx="1708875" cy="1116000"/>
          </a:xfrm>
          <a:prstGeom prst="rect">
            <a:avLst/>
          </a:prstGeom>
          <a:noFill/>
          <a:ln>
            <a:noFill/>
          </a:ln>
          <a:effectLst>
            <a:softEdge rad="127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Marcador de fecha 5">
            <a:extLst>
              <a:ext uri="{FF2B5EF4-FFF2-40B4-BE49-F238E27FC236}">
                <a16:creationId xmlns:a16="http://schemas.microsoft.com/office/drawing/2014/main" id="{C14D3702-2EA6-40E3-9753-6DE4E5A81047}"/>
              </a:ext>
            </a:extLst>
          </p:cNvPr>
          <p:cNvSpPr>
            <a:spLocks noGrp="1"/>
          </p:cNvSpPr>
          <p:nvPr>
            <p:ph type="dt" sz="half" idx="10"/>
          </p:nvPr>
        </p:nvSpPr>
        <p:spPr/>
        <p:txBody>
          <a:bodyPr/>
          <a:lstStyle/>
          <a:p>
            <a:r>
              <a:rPr lang="es-ES"/>
              <a:t>10/01/2021</a:t>
            </a:r>
          </a:p>
        </p:txBody>
      </p:sp>
      <p:sp>
        <p:nvSpPr>
          <p:cNvPr id="7" name="Marcador de número de diapositiva 6">
            <a:extLst>
              <a:ext uri="{FF2B5EF4-FFF2-40B4-BE49-F238E27FC236}">
                <a16:creationId xmlns:a16="http://schemas.microsoft.com/office/drawing/2014/main" id="{56043940-FC78-4A3D-AEC8-1C70B8EA29C0}"/>
              </a:ext>
            </a:extLst>
          </p:cNvPr>
          <p:cNvSpPr>
            <a:spLocks noGrp="1"/>
          </p:cNvSpPr>
          <p:nvPr>
            <p:ph type="sldNum" sz="quarter" idx="12"/>
          </p:nvPr>
        </p:nvSpPr>
        <p:spPr/>
        <p:txBody>
          <a:bodyPr/>
          <a:lstStyle/>
          <a:p>
            <a:fld id="{63A00D4C-C4DC-484A-A73A-9B7DB728AB9C}" type="slidenum">
              <a:rPr lang="es-ES" smtClean="0"/>
              <a:t>1</a:t>
            </a:fld>
            <a:endParaRPr lang="es-ES"/>
          </a:p>
        </p:txBody>
      </p:sp>
    </p:spTree>
    <p:extLst>
      <p:ext uri="{BB962C8B-B14F-4D97-AF65-F5344CB8AC3E}">
        <p14:creationId xmlns:p14="http://schemas.microsoft.com/office/powerpoint/2010/main" val="1466921353"/>
      </p:ext>
    </p:extLst>
  </p:cSld>
  <p:clrMapOvr>
    <a:masterClrMapping/>
  </p:clrMapOvr>
  <p:transition spd="slow">
    <p:sndAc>
      <p:stSnd>
        <p:snd r:embed="rId2" name="click.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8A52922-7BC1-4998-BA9D-3CE58CF40432}"/>
              </a:ext>
            </a:extLst>
          </p:cNvPr>
          <p:cNvSpPr>
            <a:spLocks noGrp="1"/>
          </p:cNvSpPr>
          <p:nvPr>
            <p:ph idx="1"/>
          </p:nvPr>
        </p:nvSpPr>
        <p:spPr>
          <a:xfrm>
            <a:off x="641252" y="189049"/>
            <a:ext cx="10515600" cy="5972037"/>
          </a:xfrm>
        </p:spPr>
        <p:txBody>
          <a:bodyPr>
            <a:normAutofit/>
          </a:bodyPr>
          <a:lstStyle/>
          <a:p>
            <a:pPr algn="just">
              <a:buFont typeface="Wingdings" panose="05000000000000000000" pitchFamily="2" charset="2"/>
              <a:buChar char="F"/>
            </a:pPr>
            <a:r>
              <a:rPr lang="es-ES" sz="2600" b="1" dirty="0">
                <a:latin typeface="Arial" panose="020B0604020202020204" pitchFamily="34" charset="0"/>
                <a:cs typeface="Arial" panose="020B0604020202020204" pitchFamily="34" charset="0"/>
                <a:sym typeface="Wingdings" panose="05000000000000000000" pitchFamily="2" charset="2"/>
              </a:rPr>
              <a:t>Análisis de sentimientos</a:t>
            </a:r>
          </a:p>
          <a:p>
            <a:pPr marL="0" indent="0" algn="just">
              <a:buNone/>
            </a:pPr>
            <a:r>
              <a:rPr lang="es-ES" sz="2600" dirty="0">
                <a:latin typeface="Arial" panose="020B0604020202020204" pitchFamily="34" charset="0"/>
                <a:cs typeface="Arial" panose="020B0604020202020204" pitchFamily="34" charset="0"/>
                <a:sym typeface="Wingdings" panose="05000000000000000000" pitchFamily="2" charset="2"/>
              </a:rPr>
              <a:t>Se muestran los resultados obtenidos con el diccionario “nrc” en cada conjunto de datos:</a:t>
            </a:r>
          </a:p>
          <a:p>
            <a:pPr marL="0" indent="0" algn="just">
              <a:buNone/>
            </a:pPr>
            <a:r>
              <a:rPr lang="es-ES" sz="1400" dirty="0">
                <a:latin typeface="Arial" panose="020B0604020202020204" pitchFamily="34" charset="0"/>
                <a:cs typeface="Arial" panose="020B0604020202020204" pitchFamily="34" charset="0"/>
              </a:rPr>
              <a:t> </a:t>
            </a:r>
            <a:r>
              <a:rPr lang="es-ES" sz="1400" b="1" dirty="0">
                <a:latin typeface="Arial" panose="020B0604020202020204" pitchFamily="34" charset="0"/>
                <a:cs typeface="Arial" panose="020B0604020202020204" pitchFamily="34" charset="0"/>
              </a:rPr>
              <a:t>#Elections2020</a:t>
            </a:r>
          </a:p>
          <a:p>
            <a:pPr marL="0" indent="0" algn="just">
              <a:buNone/>
            </a:pPr>
            <a:endParaRPr lang="es-ES" sz="1400" b="1" dirty="0">
              <a:latin typeface="Arial" panose="020B0604020202020204" pitchFamily="34" charset="0"/>
              <a:cs typeface="Arial" panose="020B0604020202020204" pitchFamily="34" charset="0"/>
            </a:endParaRPr>
          </a:p>
        </p:txBody>
      </p:sp>
      <p:sp>
        <p:nvSpPr>
          <p:cNvPr id="4" name="Marcador de fecha 3">
            <a:extLst>
              <a:ext uri="{FF2B5EF4-FFF2-40B4-BE49-F238E27FC236}">
                <a16:creationId xmlns:a16="http://schemas.microsoft.com/office/drawing/2014/main" id="{3D6366FF-5B00-40C4-9E2F-341F970BDDF6}"/>
              </a:ext>
            </a:extLst>
          </p:cNvPr>
          <p:cNvSpPr>
            <a:spLocks noGrp="1"/>
          </p:cNvSpPr>
          <p:nvPr>
            <p:ph type="dt" sz="half" idx="10"/>
          </p:nvPr>
        </p:nvSpPr>
        <p:spPr/>
        <p:txBody>
          <a:bodyPr/>
          <a:lstStyle/>
          <a:p>
            <a:r>
              <a:rPr lang="es-ES"/>
              <a:t>10/01/2021</a:t>
            </a:r>
          </a:p>
        </p:txBody>
      </p:sp>
      <p:sp>
        <p:nvSpPr>
          <p:cNvPr id="5" name="Marcador de número de diapositiva 4">
            <a:extLst>
              <a:ext uri="{FF2B5EF4-FFF2-40B4-BE49-F238E27FC236}">
                <a16:creationId xmlns:a16="http://schemas.microsoft.com/office/drawing/2014/main" id="{204B6D8A-7A9E-46C9-9CD0-CB8FF4B1C425}"/>
              </a:ext>
            </a:extLst>
          </p:cNvPr>
          <p:cNvSpPr>
            <a:spLocks noGrp="1"/>
          </p:cNvSpPr>
          <p:nvPr>
            <p:ph type="sldNum" sz="quarter" idx="12"/>
          </p:nvPr>
        </p:nvSpPr>
        <p:spPr/>
        <p:txBody>
          <a:bodyPr/>
          <a:lstStyle/>
          <a:p>
            <a:fld id="{63A00D4C-C4DC-484A-A73A-9B7DB728AB9C}" type="slidenum">
              <a:rPr lang="es-ES" smtClean="0"/>
              <a:t>10</a:t>
            </a:fld>
            <a:endParaRPr lang="es-ES"/>
          </a:p>
        </p:txBody>
      </p:sp>
      <p:pic>
        <p:nvPicPr>
          <p:cNvPr id="3075" name="Imagen 1">
            <a:extLst>
              <a:ext uri="{FF2B5EF4-FFF2-40B4-BE49-F238E27FC236}">
                <a16:creationId xmlns:a16="http://schemas.microsoft.com/office/drawing/2014/main" id="{C289A8A4-838E-431C-9F8F-40ACF87A7C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199" y="1828800"/>
            <a:ext cx="10200861" cy="452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7734662"/>
      </p:ext>
    </p:extLst>
  </p:cSld>
  <p:clrMapOvr>
    <a:masterClrMapping/>
  </p:clrMapOvr>
  <p:transition>
    <p:sndAc>
      <p:stSnd>
        <p:snd r:embed="rId2" name="click.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BEBBDCD-D628-489E-8F23-54699FA9EC82}"/>
              </a:ext>
            </a:extLst>
          </p:cNvPr>
          <p:cNvSpPr>
            <a:spLocks noGrp="1"/>
          </p:cNvSpPr>
          <p:nvPr>
            <p:ph idx="1"/>
          </p:nvPr>
        </p:nvSpPr>
        <p:spPr>
          <a:xfrm>
            <a:off x="838200" y="371060"/>
            <a:ext cx="10515600" cy="5985289"/>
          </a:xfrm>
        </p:spPr>
        <p:txBody>
          <a:bodyPr/>
          <a:lstStyle/>
          <a:p>
            <a:pPr marL="0" indent="0">
              <a:buNone/>
            </a:pPr>
            <a:endParaRPr lang="es-ES" dirty="0"/>
          </a:p>
        </p:txBody>
      </p:sp>
      <p:sp>
        <p:nvSpPr>
          <p:cNvPr id="4" name="Marcador de fecha 3">
            <a:extLst>
              <a:ext uri="{FF2B5EF4-FFF2-40B4-BE49-F238E27FC236}">
                <a16:creationId xmlns:a16="http://schemas.microsoft.com/office/drawing/2014/main" id="{5C65FE3D-6043-4D93-9A7A-8B9DCBE6917D}"/>
              </a:ext>
            </a:extLst>
          </p:cNvPr>
          <p:cNvSpPr>
            <a:spLocks noGrp="1"/>
          </p:cNvSpPr>
          <p:nvPr>
            <p:ph type="dt" sz="half" idx="10"/>
          </p:nvPr>
        </p:nvSpPr>
        <p:spPr/>
        <p:txBody>
          <a:bodyPr/>
          <a:lstStyle/>
          <a:p>
            <a:r>
              <a:rPr lang="es-ES"/>
              <a:t>10/01/2021</a:t>
            </a:r>
          </a:p>
        </p:txBody>
      </p:sp>
      <p:sp>
        <p:nvSpPr>
          <p:cNvPr id="5" name="Marcador de número de diapositiva 4">
            <a:extLst>
              <a:ext uri="{FF2B5EF4-FFF2-40B4-BE49-F238E27FC236}">
                <a16:creationId xmlns:a16="http://schemas.microsoft.com/office/drawing/2014/main" id="{65B23AF6-9C14-41E9-A9B0-0B553D451A77}"/>
              </a:ext>
            </a:extLst>
          </p:cNvPr>
          <p:cNvSpPr>
            <a:spLocks noGrp="1"/>
          </p:cNvSpPr>
          <p:nvPr>
            <p:ph type="sldNum" sz="quarter" idx="12"/>
          </p:nvPr>
        </p:nvSpPr>
        <p:spPr/>
        <p:txBody>
          <a:bodyPr/>
          <a:lstStyle/>
          <a:p>
            <a:fld id="{63A00D4C-C4DC-484A-A73A-9B7DB728AB9C}" type="slidenum">
              <a:rPr lang="es-ES" smtClean="0"/>
              <a:t>11</a:t>
            </a:fld>
            <a:endParaRPr lang="es-ES"/>
          </a:p>
        </p:txBody>
      </p:sp>
      <p:pic>
        <p:nvPicPr>
          <p:cNvPr id="4100" name="Imagen 1">
            <a:extLst>
              <a:ext uri="{FF2B5EF4-FFF2-40B4-BE49-F238E27FC236}">
                <a16:creationId xmlns:a16="http://schemas.microsoft.com/office/drawing/2014/main" id="{11777B68-8091-4586-B8E2-E0425CC80C5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114" y="204495"/>
            <a:ext cx="10752723" cy="6282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87990957"/>
      </p:ext>
    </p:extLst>
  </p:cSld>
  <p:clrMapOvr>
    <a:masterClrMapping/>
  </p:clrMapOvr>
  <p:transition>
    <p:sndAc>
      <p:stSnd>
        <p:snd r:embed="rId2" name="click.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4938F0C-8241-4539-BAB3-57C0DE43E65C}"/>
              </a:ext>
            </a:extLst>
          </p:cNvPr>
          <p:cNvSpPr>
            <a:spLocks noGrp="1"/>
          </p:cNvSpPr>
          <p:nvPr>
            <p:ph idx="1"/>
          </p:nvPr>
        </p:nvSpPr>
        <p:spPr>
          <a:xfrm>
            <a:off x="838200" y="344556"/>
            <a:ext cx="10515600" cy="6011793"/>
          </a:xfrm>
        </p:spPr>
        <p:txBody>
          <a:bodyPr>
            <a:normAutofit/>
          </a:bodyPr>
          <a:lstStyle/>
          <a:p>
            <a:pPr marL="0" indent="0" algn="just">
              <a:buNone/>
            </a:pPr>
            <a:r>
              <a:rPr lang="es-ES" sz="1400" b="1" dirty="0">
                <a:latin typeface="Arial" panose="020B0604020202020204" pitchFamily="34" charset="0"/>
                <a:cs typeface="Arial" panose="020B0604020202020204" pitchFamily="34" charset="0"/>
              </a:rPr>
              <a:t>@realDonaldTrump</a:t>
            </a:r>
          </a:p>
          <a:p>
            <a:pPr marL="0" indent="0" algn="just">
              <a:buNone/>
            </a:pPr>
            <a:endParaRPr lang="es-ES" sz="1400" b="1" dirty="0">
              <a:latin typeface="Arial" panose="020B0604020202020204" pitchFamily="34" charset="0"/>
              <a:cs typeface="Arial" panose="020B0604020202020204" pitchFamily="34" charset="0"/>
            </a:endParaRPr>
          </a:p>
        </p:txBody>
      </p:sp>
      <p:sp>
        <p:nvSpPr>
          <p:cNvPr id="4" name="Marcador de fecha 3">
            <a:extLst>
              <a:ext uri="{FF2B5EF4-FFF2-40B4-BE49-F238E27FC236}">
                <a16:creationId xmlns:a16="http://schemas.microsoft.com/office/drawing/2014/main" id="{C74DBAA7-B6F0-46CE-8CAB-6F98190A06E9}"/>
              </a:ext>
            </a:extLst>
          </p:cNvPr>
          <p:cNvSpPr>
            <a:spLocks noGrp="1"/>
          </p:cNvSpPr>
          <p:nvPr>
            <p:ph type="dt" sz="half" idx="10"/>
          </p:nvPr>
        </p:nvSpPr>
        <p:spPr/>
        <p:txBody>
          <a:bodyPr/>
          <a:lstStyle/>
          <a:p>
            <a:r>
              <a:rPr lang="es-ES"/>
              <a:t>10/01/2021</a:t>
            </a:r>
          </a:p>
        </p:txBody>
      </p:sp>
      <p:sp>
        <p:nvSpPr>
          <p:cNvPr id="5" name="Marcador de número de diapositiva 4">
            <a:extLst>
              <a:ext uri="{FF2B5EF4-FFF2-40B4-BE49-F238E27FC236}">
                <a16:creationId xmlns:a16="http://schemas.microsoft.com/office/drawing/2014/main" id="{FB030586-F15A-48EA-9A56-34E03DE93B83}"/>
              </a:ext>
            </a:extLst>
          </p:cNvPr>
          <p:cNvSpPr>
            <a:spLocks noGrp="1"/>
          </p:cNvSpPr>
          <p:nvPr>
            <p:ph type="sldNum" sz="quarter" idx="12"/>
          </p:nvPr>
        </p:nvSpPr>
        <p:spPr/>
        <p:txBody>
          <a:bodyPr/>
          <a:lstStyle/>
          <a:p>
            <a:fld id="{63A00D4C-C4DC-484A-A73A-9B7DB728AB9C}" type="slidenum">
              <a:rPr lang="es-ES" smtClean="0"/>
              <a:t>12</a:t>
            </a:fld>
            <a:endParaRPr lang="es-ES"/>
          </a:p>
        </p:txBody>
      </p:sp>
      <p:pic>
        <p:nvPicPr>
          <p:cNvPr id="6" name="Imagen 5">
            <a:extLst>
              <a:ext uri="{FF2B5EF4-FFF2-40B4-BE49-F238E27FC236}">
                <a16:creationId xmlns:a16="http://schemas.microsoft.com/office/drawing/2014/main" id="{6701FD55-07ED-4214-8D1A-C083E0621A2A}"/>
              </a:ext>
            </a:extLst>
          </p:cNvPr>
          <p:cNvPicPr>
            <a:picLocks noChangeAspect="1"/>
          </p:cNvPicPr>
          <p:nvPr/>
        </p:nvPicPr>
        <p:blipFill>
          <a:blip r:embed="rId3"/>
          <a:stretch>
            <a:fillRect/>
          </a:stretch>
        </p:blipFill>
        <p:spPr>
          <a:xfrm>
            <a:off x="838200" y="717451"/>
            <a:ext cx="10188000" cy="5638897"/>
          </a:xfrm>
          <a:prstGeom prst="rect">
            <a:avLst/>
          </a:prstGeom>
        </p:spPr>
      </p:pic>
    </p:spTree>
    <p:extLst>
      <p:ext uri="{BB962C8B-B14F-4D97-AF65-F5344CB8AC3E}">
        <p14:creationId xmlns:p14="http://schemas.microsoft.com/office/powerpoint/2010/main" val="3333135844"/>
      </p:ext>
    </p:extLst>
  </p:cSld>
  <p:clrMapOvr>
    <a:masterClrMapping/>
  </p:clrMapOvr>
  <p:transition>
    <p:sndAc>
      <p:stSnd>
        <p:snd r:embed="rId2" name="click.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53F29798-D584-4792-9B62-3F5F5C36D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46" name="Imagen 1">
            <a:extLst>
              <a:ext uri="{FF2B5EF4-FFF2-40B4-BE49-F238E27FC236}">
                <a16:creationId xmlns:a16="http://schemas.microsoft.com/office/drawing/2014/main" id="{AB3B82E6-69C7-4000-8BE6-97F9F3AEDDF4}"/>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l="497" r="3833"/>
          <a:stretch/>
        </p:blipFill>
        <p:spPr bwMode="auto">
          <a:xfrm>
            <a:off x="838200" y="492370"/>
            <a:ext cx="10781714" cy="580336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Marcador de fecha 3">
            <a:extLst>
              <a:ext uri="{FF2B5EF4-FFF2-40B4-BE49-F238E27FC236}">
                <a16:creationId xmlns:a16="http://schemas.microsoft.com/office/drawing/2014/main" id="{B04865E9-DBFA-42FD-92C5-57A767DD0553}"/>
              </a:ext>
            </a:extLst>
          </p:cNvPr>
          <p:cNvSpPr>
            <a:spLocks noGrp="1"/>
          </p:cNvSpPr>
          <p:nvPr>
            <p:ph type="dt" sz="half" idx="10"/>
          </p:nvPr>
        </p:nvSpPr>
        <p:spPr>
          <a:xfrm>
            <a:off x="838200" y="6356350"/>
            <a:ext cx="2743200" cy="365125"/>
          </a:xfrm>
        </p:spPr>
        <p:txBody>
          <a:bodyPr vert="horz" lIns="91440" tIns="45720" rIns="91440" bIns="45720" rtlCol="0" anchor="ctr">
            <a:normAutofit/>
          </a:bodyPr>
          <a:lstStyle/>
          <a:p>
            <a:pPr defTabSz="457200">
              <a:spcAft>
                <a:spcPts val="600"/>
              </a:spcAft>
            </a:pPr>
            <a:r>
              <a:rPr lang="en-US"/>
              <a:t>10/01/2021</a:t>
            </a:r>
          </a:p>
        </p:txBody>
      </p:sp>
      <p:sp>
        <p:nvSpPr>
          <p:cNvPr id="5" name="Marcador de número de diapositiva 4">
            <a:extLst>
              <a:ext uri="{FF2B5EF4-FFF2-40B4-BE49-F238E27FC236}">
                <a16:creationId xmlns:a16="http://schemas.microsoft.com/office/drawing/2014/main" id="{38C63FFB-CF20-48AA-86D6-6E039BA93AF6}"/>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defTabSz="457200">
              <a:spcAft>
                <a:spcPts val="600"/>
              </a:spcAft>
            </a:pPr>
            <a:fld id="{63A00D4C-C4DC-484A-A73A-9B7DB728AB9C}" type="slidenum">
              <a:rPr lang="en-US" smtClean="0"/>
              <a:pPr defTabSz="457200">
                <a:spcAft>
                  <a:spcPts val="600"/>
                </a:spcAft>
              </a:pPr>
              <a:t>13</a:t>
            </a:fld>
            <a:endParaRPr lang="en-US"/>
          </a:p>
        </p:txBody>
      </p:sp>
    </p:spTree>
    <p:extLst>
      <p:ext uri="{BB962C8B-B14F-4D97-AF65-F5344CB8AC3E}">
        <p14:creationId xmlns:p14="http://schemas.microsoft.com/office/powerpoint/2010/main" val="2037465739"/>
      </p:ext>
    </p:extLst>
  </p:cSld>
  <p:clrMapOvr>
    <a:masterClrMapping/>
  </p:clrMapOvr>
  <p:transition>
    <p:sndAc>
      <p:stSnd>
        <p:snd r:embed="rId2" name="click.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F13934A-CCBC-4C73-AD61-1961CF6500FF}"/>
              </a:ext>
            </a:extLst>
          </p:cNvPr>
          <p:cNvSpPr>
            <a:spLocks noGrp="1"/>
          </p:cNvSpPr>
          <p:nvPr>
            <p:ph idx="1"/>
          </p:nvPr>
        </p:nvSpPr>
        <p:spPr>
          <a:xfrm>
            <a:off x="838200" y="410817"/>
            <a:ext cx="10515600" cy="5766146"/>
          </a:xfrm>
        </p:spPr>
        <p:txBody>
          <a:bodyPr>
            <a:normAutofit/>
          </a:bodyPr>
          <a:lstStyle/>
          <a:p>
            <a:pPr marL="0" indent="0" algn="just">
              <a:buNone/>
            </a:pPr>
            <a:r>
              <a:rPr lang="es-ES" sz="1400" b="1" dirty="0">
                <a:latin typeface="Arial" panose="020B0604020202020204" pitchFamily="34" charset="0"/>
                <a:cs typeface="Arial" panose="020B0604020202020204" pitchFamily="34" charset="0"/>
              </a:rPr>
              <a:t>@JoeBiden</a:t>
            </a:r>
          </a:p>
          <a:p>
            <a:pPr marL="0" indent="0" algn="just">
              <a:buNone/>
            </a:pPr>
            <a:endParaRPr lang="es-ES" sz="1400" b="1" dirty="0">
              <a:latin typeface="Arial" panose="020B0604020202020204" pitchFamily="34" charset="0"/>
              <a:cs typeface="Arial" panose="020B0604020202020204" pitchFamily="34" charset="0"/>
            </a:endParaRPr>
          </a:p>
        </p:txBody>
      </p:sp>
      <p:sp>
        <p:nvSpPr>
          <p:cNvPr id="4" name="Marcador de fecha 3">
            <a:extLst>
              <a:ext uri="{FF2B5EF4-FFF2-40B4-BE49-F238E27FC236}">
                <a16:creationId xmlns:a16="http://schemas.microsoft.com/office/drawing/2014/main" id="{36E35A2C-D8F8-45BE-B442-EF6FCF55F650}"/>
              </a:ext>
            </a:extLst>
          </p:cNvPr>
          <p:cNvSpPr>
            <a:spLocks noGrp="1"/>
          </p:cNvSpPr>
          <p:nvPr>
            <p:ph type="dt" sz="half" idx="10"/>
          </p:nvPr>
        </p:nvSpPr>
        <p:spPr/>
        <p:txBody>
          <a:bodyPr/>
          <a:lstStyle/>
          <a:p>
            <a:r>
              <a:rPr lang="es-ES"/>
              <a:t>10/01/2021</a:t>
            </a:r>
          </a:p>
        </p:txBody>
      </p:sp>
      <p:sp>
        <p:nvSpPr>
          <p:cNvPr id="5" name="Marcador de número de diapositiva 4">
            <a:extLst>
              <a:ext uri="{FF2B5EF4-FFF2-40B4-BE49-F238E27FC236}">
                <a16:creationId xmlns:a16="http://schemas.microsoft.com/office/drawing/2014/main" id="{57AF55AC-1B83-4EFB-9F3C-7A9516894D32}"/>
              </a:ext>
            </a:extLst>
          </p:cNvPr>
          <p:cNvSpPr>
            <a:spLocks noGrp="1"/>
          </p:cNvSpPr>
          <p:nvPr>
            <p:ph type="sldNum" sz="quarter" idx="12"/>
          </p:nvPr>
        </p:nvSpPr>
        <p:spPr/>
        <p:txBody>
          <a:bodyPr/>
          <a:lstStyle/>
          <a:p>
            <a:fld id="{63A00D4C-C4DC-484A-A73A-9B7DB728AB9C}" type="slidenum">
              <a:rPr lang="es-ES" smtClean="0"/>
              <a:t>14</a:t>
            </a:fld>
            <a:endParaRPr lang="es-ES"/>
          </a:p>
        </p:txBody>
      </p:sp>
      <p:pic>
        <p:nvPicPr>
          <p:cNvPr id="7170" name="Imagen 1">
            <a:extLst>
              <a:ext uri="{FF2B5EF4-FFF2-40B4-BE49-F238E27FC236}">
                <a16:creationId xmlns:a16="http://schemas.microsoft.com/office/drawing/2014/main" id="{81C377D1-582C-44A3-9AE4-296A293225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9711" y="815926"/>
            <a:ext cx="10444089" cy="536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32308893"/>
      </p:ext>
    </p:extLst>
  </p:cSld>
  <p:clrMapOvr>
    <a:masterClrMapping/>
  </p:clrMapOvr>
  <p:transition>
    <p:sndAc>
      <p:stSnd>
        <p:snd r:embed="rId2" name="click.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53F29798-D584-4792-9B62-3F5F5C36D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194" name="Imagen 1">
            <a:extLst>
              <a:ext uri="{FF2B5EF4-FFF2-40B4-BE49-F238E27FC236}">
                <a16:creationId xmlns:a16="http://schemas.microsoft.com/office/drawing/2014/main" id="{DFF8E60D-6C65-4721-8E57-E23B6D9AA9D6}"/>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l="709" r="3622"/>
          <a:stretch/>
        </p:blipFill>
        <p:spPr bwMode="auto">
          <a:xfrm>
            <a:off x="838200" y="337626"/>
            <a:ext cx="10908323" cy="595810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Marcador de fecha 3">
            <a:extLst>
              <a:ext uri="{FF2B5EF4-FFF2-40B4-BE49-F238E27FC236}">
                <a16:creationId xmlns:a16="http://schemas.microsoft.com/office/drawing/2014/main" id="{529C29E8-02ED-4233-9A53-4466CD418C84}"/>
              </a:ext>
            </a:extLst>
          </p:cNvPr>
          <p:cNvSpPr>
            <a:spLocks noGrp="1"/>
          </p:cNvSpPr>
          <p:nvPr>
            <p:ph type="dt" sz="half" idx="10"/>
          </p:nvPr>
        </p:nvSpPr>
        <p:spPr>
          <a:xfrm>
            <a:off x="838200" y="6356350"/>
            <a:ext cx="2743200" cy="365125"/>
          </a:xfrm>
        </p:spPr>
        <p:txBody>
          <a:bodyPr vert="horz" lIns="91440" tIns="45720" rIns="91440" bIns="45720" rtlCol="0" anchor="ctr">
            <a:normAutofit/>
          </a:bodyPr>
          <a:lstStyle/>
          <a:p>
            <a:pPr defTabSz="457200">
              <a:spcAft>
                <a:spcPts val="600"/>
              </a:spcAft>
            </a:pPr>
            <a:r>
              <a:rPr lang="en-US"/>
              <a:t>10/01/2021</a:t>
            </a:r>
          </a:p>
        </p:txBody>
      </p:sp>
      <p:sp>
        <p:nvSpPr>
          <p:cNvPr id="5" name="Marcador de número de diapositiva 4">
            <a:extLst>
              <a:ext uri="{FF2B5EF4-FFF2-40B4-BE49-F238E27FC236}">
                <a16:creationId xmlns:a16="http://schemas.microsoft.com/office/drawing/2014/main" id="{C9F5D990-F934-4934-9283-689DC52297CF}"/>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defTabSz="457200">
              <a:spcAft>
                <a:spcPts val="600"/>
              </a:spcAft>
            </a:pPr>
            <a:fld id="{63A00D4C-C4DC-484A-A73A-9B7DB728AB9C}" type="slidenum">
              <a:rPr lang="en-US" smtClean="0"/>
              <a:pPr defTabSz="457200">
                <a:spcAft>
                  <a:spcPts val="600"/>
                </a:spcAft>
              </a:pPr>
              <a:t>15</a:t>
            </a:fld>
            <a:endParaRPr lang="en-US"/>
          </a:p>
        </p:txBody>
      </p:sp>
    </p:spTree>
    <p:extLst>
      <p:ext uri="{BB962C8B-B14F-4D97-AF65-F5344CB8AC3E}">
        <p14:creationId xmlns:p14="http://schemas.microsoft.com/office/powerpoint/2010/main" val="2558930387"/>
      </p:ext>
    </p:extLst>
  </p:cSld>
  <p:clrMapOvr>
    <a:masterClrMapping/>
  </p:clrMapOvr>
  <p:transition>
    <p:sndAc>
      <p:stSnd>
        <p:snd r:embed="rId2" name="click.wav"/>
      </p:st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FE97BE-187D-413F-A7C0-3A96ED8A92E4}"/>
              </a:ext>
            </a:extLst>
          </p:cNvPr>
          <p:cNvSpPr>
            <a:spLocks noGrp="1"/>
          </p:cNvSpPr>
          <p:nvPr>
            <p:ph type="title"/>
          </p:nvPr>
        </p:nvSpPr>
        <p:spPr>
          <a:xfrm>
            <a:off x="838200" y="234121"/>
            <a:ext cx="10515600" cy="893832"/>
          </a:xfrm>
        </p:spPr>
        <p:txBody>
          <a:bodyPr>
            <a:normAutofit fontScale="90000"/>
          </a:bodyPr>
          <a:lstStyle/>
          <a:p>
            <a:pPr algn="just"/>
            <a:r>
              <a:rPr lang="es-ES" sz="3200" b="1" dirty="0">
                <a:latin typeface="Arial" panose="020B0604020202020204" pitchFamily="34" charset="0"/>
                <a:cs typeface="Arial" panose="020B0604020202020204" pitchFamily="34" charset="0"/>
                <a:sym typeface="Wingdings" panose="05000000000000000000" pitchFamily="2" charset="2"/>
              </a:rPr>
              <a:t>	</a:t>
            </a:r>
            <a:r>
              <a:rPr lang="es-ES" sz="3200" b="1" dirty="0">
                <a:latin typeface="Arial" panose="020B0604020202020204" pitchFamily="34" charset="0"/>
                <a:cs typeface="Arial" panose="020B0604020202020204" pitchFamily="34" charset="0"/>
              </a:rPr>
              <a:t>¿Qué dicen los usuarios que más mencionan a cada    	candidato electoral?</a:t>
            </a:r>
          </a:p>
        </p:txBody>
      </p:sp>
      <p:sp>
        <p:nvSpPr>
          <p:cNvPr id="3" name="Marcador de contenido 2">
            <a:extLst>
              <a:ext uri="{FF2B5EF4-FFF2-40B4-BE49-F238E27FC236}">
                <a16:creationId xmlns:a16="http://schemas.microsoft.com/office/drawing/2014/main" id="{C8B07F7F-0286-471F-9408-654631DB3748}"/>
              </a:ext>
            </a:extLst>
          </p:cNvPr>
          <p:cNvSpPr>
            <a:spLocks noGrp="1"/>
          </p:cNvSpPr>
          <p:nvPr>
            <p:ph idx="1"/>
          </p:nvPr>
        </p:nvSpPr>
        <p:spPr>
          <a:xfrm>
            <a:off x="838200" y="1127952"/>
            <a:ext cx="10515600" cy="5228397"/>
          </a:xfrm>
        </p:spPr>
        <p:txBody>
          <a:bodyPr>
            <a:normAutofit/>
          </a:bodyPr>
          <a:lstStyle/>
          <a:p>
            <a:pPr marL="0" indent="0" algn="just">
              <a:buNone/>
            </a:pPr>
            <a:r>
              <a:rPr lang="es-ES" sz="1400" b="1">
                <a:latin typeface="Arial" panose="020B0604020202020204" pitchFamily="34" charset="0"/>
                <a:cs typeface="Arial" panose="020B0604020202020204" pitchFamily="34" charset="0"/>
              </a:rPr>
              <a:t>@realDonaldTrump</a:t>
            </a:r>
          </a:p>
          <a:p>
            <a:pPr marL="0" indent="0" algn="just">
              <a:buNone/>
            </a:pPr>
            <a:endParaRPr lang="es-ES" sz="2600" dirty="0">
              <a:latin typeface="Arial" panose="020B0604020202020204" pitchFamily="34" charset="0"/>
              <a:cs typeface="Arial" panose="020B0604020202020204" pitchFamily="34" charset="0"/>
            </a:endParaRPr>
          </a:p>
        </p:txBody>
      </p:sp>
      <p:sp>
        <p:nvSpPr>
          <p:cNvPr id="4" name="Marcador de fecha 3">
            <a:extLst>
              <a:ext uri="{FF2B5EF4-FFF2-40B4-BE49-F238E27FC236}">
                <a16:creationId xmlns:a16="http://schemas.microsoft.com/office/drawing/2014/main" id="{3A60118D-E423-4F1E-8D4F-C5658E4B9091}"/>
              </a:ext>
            </a:extLst>
          </p:cNvPr>
          <p:cNvSpPr>
            <a:spLocks noGrp="1"/>
          </p:cNvSpPr>
          <p:nvPr>
            <p:ph type="dt" sz="half" idx="10"/>
          </p:nvPr>
        </p:nvSpPr>
        <p:spPr/>
        <p:txBody>
          <a:bodyPr/>
          <a:lstStyle/>
          <a:p>
            <a:r>
              <a:rPr lang="es-ES"/>
              <a:t>10/01/2021</a:t>
            </a:r>
          </a:p>
        </p:txBody>
      </p:sp>
      <p:sp>
        <p:nvSpPr>
          <p:cNvPr id="5" name="Marcador de número de diapositiva 4">
            <a:extLst>
              <a:ext uri="{FF2B5EF4-FFF2-40B4-BE49-F238E27FC236}">
                <a16:creationId xmlns:a16="http://schemas.microsoft.com/office/drawing/2014/main" id="{3E6DCC3D-0926-4096-8527-7074045C22D7}"/>
              </a:ext>
            </a:extLst>
          </p:cNvPr>
          <p:cNvSpPr>
            <a:spLocks noGrp="1"/>
          </p:cNvSpPr>
          <p:nvPr>
            <p:ph type="sldNum" sz="quarter" idx="12"/>
          </p:nvPr>
        </p:nvSpPr>
        <p:spPr/>
        <p:txBody>
          <a:bodyPr/>
          <a:lstStyle/>
          <a:p>
            <a:fld id="{63A00D4C-C4DC-484A-A73A-9B7DB728AB9C}" type="slidenum">
              <a:rPr lang="es-ES" smtClean="0"/>
              <a:t>16</a:t>
            </a:fld>
            <a:endParaRPr lang="es-ES"/>
          </a:p>
        </p:txBody>
      </p:sp>
      <p:pic>
        <p:nvPicPr>
          <p:cNvPr id="1027" name="Imagen 1">
            <a:extLst>
              <a:ext uri="{FF2B5EF4-FFF2-40B4-BE49-F238E27FC236}">
                <a16:creationId xmlns:a16="http://schemas.microsoft.com/office/drawing/2014/main" id="{A972827A-D0FB-4D46-A1AD-6709B302B0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147" y="1341437"/>
            <a:ext cx="5200284" cy="4834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Imagen 1">
            <a:extLst>
              <a:ext uri="{FF2B5EF4-FFF2-40B4-BE49-F238E27FC236}">
                <a16:creationId xmlns:a16="http://schemas.microsoft.com/office/drawing/2014/main" id="{3D4A60FA-DD9D-4812-A053-4C245CF041F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53516" y="1434273"/>
            <a:ext cx="5200284" cy="4741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85803784"/>
      </p:ext>
    </p:extLst>
  </p:cSld>
  <p:clrMapOvr>
    <a:masterClrMapping/>
  </p:clrMapOvr>
  <p:transition>
    <p:sndAc>
      <p:stSnd>
        <p:snd r:embed="rId2" name="click.wav"/>
      </p:st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72CA23C-FC7D-43B3-BEDC-708190332936}"/>
              </a:ext>
            </a:extLst>
          </p:cNvPr>
          <p:cNvSpPr>
            <a:spLocks noGrp="1"/>
          </p:cNvSpPr>
          <p:nvPr>
            <p:ph idx="1"/>
          </p:nvPr>
        </p:nvSpPr>
        <p:spPr>
          <a:xfrm>
            <a:off x="838200" y="267286"/>
            <a:ext cx="10515600" cy="6089064"/>
          </a:xfrm>
        </p:spPr>
        <p:txBody>
          <a:bodyPr>
            <a:normAutofit/>
          </a:bodyPr>
          <a:lstStyle/>
          <a:p>
            <a:pPr marL="0" indent="0" algn="just">
              <a:buNone/>
            </a:pPr>
            <a:r>
              <a:rPr lang="es-ES" sz="1400" b="1" dirty="0">
                <a:latin typeface="Arial" panose="020B0604020202020204" pitchFamily="34" charset="0"/>
                <a:cs typeface="Arial" panose="020B0604020202020204" pitchFamily="34" charset="0"/>
              </a:rPr>
              <a:t>@JoeBiden</a:t>
            </a:r>
          </a:p>
          <a:p>
            <a:pPr marL="0" indent="0" algn="just">
              <a:buNone/>
            </a:pPr>
            <a:endParaRPr lang="es-ES" sz="1400" dirty="0">
              <a:latin typeface="Arial" panose="020B0604020202020204" pitchFamily="34" charset="0"/>
              <a:cs typeface="Arial" panose="020B0604020202020204" pitchFamily="34" charset="0"/>
            </a:endParaRPr>
          </a:p>
        </p:txBody>
      </p:sp>
      <p:sp>
        <p:nvSpPr>
          <p:cNvPr id="4" name="Marcador de fecha 3">
            <a:extLst>
              <a:ext uri="{FF2B5EF4-FFF2-40B4-BE49-F238E27FC236}">
                <a16:creationId xmlns:a16="http://schemas.microsoft.com/office/drawing/2014/main" id="{6FC5AA46-D36C-4D87-B4EF-AEA3C4D3B413}"/>
              </a:ext>
            </a:extLst>
          </p:cNvPr>
          <p:cNvSpPr>
            <a:spLocks noGrp="1"/>
          </p:cNvSpPr>
          <p:nvPr>
            <p:ph type="dt" sz="half" idx="10"/>
          </p:nvPr>
        </p:nvSpPr>
        <p:spPr/>
        <p:txBody>
          <a:bodyPr/>
          <a:lstStyle/>
          <a:p>
            <a:r>
              <a:rPr lang="es-ES"/>
              <a:t>10/01/2021</a:t>
            </a:r>
          </a:p>
        </p:txBody>
      </p:sp>
      <p:sp>
        <p:nvSpPr>
          <p:cNvPr id="5" name="Marcador de número de diapositiva 4">
            <a:extLst>
              <a:ext uri="{FF2B5EF4-FFF2-40B4-BE49-F238E27FC236}">
                <a16:creationId xmlns:a16="http://schemas.microsoft.com/office/drawing/2014/main" id="{D6BC71FB-34C1-4A65-9204-021AB2756E02}"/>
              </a:ext>
            </a:extLst>
          </p:cNvPr>
          <p:cNvSpPr>
            <a:spLocks noGrp="1"/>
          </p:cNvSpPr>
          <p:nvPr>
            <p:ph type="sldNum" sz="quarter" idx="12"/>
          </p:nvPr>
        </p:nvSpPr>
        <p:spPr/>
        <p:txBody>
          <a:bodyPr/>
          <a:lstStyle/>
          <a:p>
            <a:fld id="{63A00D4C-C4DC-484A-A73A-9B7DB728AB9C}" type="slidenum">
              <a:rPr lang="es-ES" smtClean="0"/>
              <a:t>17</a:t>
            </a:fld>
            <a:endParaRPr lang="es-ES"/>
          </a:p>
        </p:txBody>
      </p:sp>
      <p:pic>
        <p:nvPicPr>
          <p:cNvPr id="2051" name="Imagen 1">
            <a:extLst>
              <a:ext uri="{FF2B5EF4-FFF2-40B4-BE49-F238E27FC236}">
                <a16:creationId xmlns:a16="http://schemas.microsoft.com/office/drawing/2014/main" id="{CC0581DD-DCF5-4E7D-9AC6-66B4881802B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665944"/>
            <a:ext cx="5520397" cy="5690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Imagen 1">
            <a:extLst>
              <a:ext uri="{FF2B5EF4-FFF2-40B4-BE49-F238E27FC236}">
                <a16:creationId xmlns:a16="http://schemas.microsoft.com/office/drawing/2014/main" id="{4DDE271A-D767-4162-955D-E3B4BC26012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99274" y="665943"/>
            <a:ext cx="5110749" cy="5690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0678908"/>
      </p:ext>
    </p:extLst>
  </p:cSld>
  <p:clrMapOvr>
    <a:masterClrMapping/>
  </p:clrMapOvr>
  <p:transition>
    <p:sndAc>
      <p:stSnd>
        <p:snd r:embed="rId2" name="click.wav"/>
      </p:stSnd>
    </p:sndAc>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DC6BEC6B-5C77-412D-B45A-5B0F46FED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D29648F6-DB45-4F53-85F8-1E83C0DB5F98}"/>
              </a:ext>
            </a:extLst>
          </p:cNvPr>
          <p:cNvSpPr>
            <a:spLocks noGrp="1"/>
          </p:cNvSpPr>
          <p:nvPr>
            <p:ph idx="1"/>
          </p:nvPr>
        </p:nvSpPr>
        <p:spPr>
          <a:xfrm>
            <a:off x="838200" y="1847128"/>
            <a:ext cx="3990968" cy="4272681"/>
          </a:xfrm>
        </p:spPr>
        <p:txBody>
          <a:bodyPr>
            <a:normAutofit/>
          </a:bodyPr>
          <a:lstStyle/>
          <a:p>
            <a:pPr marL="0" indent="0">
              <a:buNone/>
            </a:pPr>
            <a:endParaRPr lang="es-ES" sz="2000" b="1" dirty="0">
              <a:latin typeface="Arial" panose="020B0604020202020204" pitchFamily="34" charset="0"/>
              <a:cs typeface="Arial" panose="020B0604020202020204" pitchFamily="34" charset="0"/>
            </a:endParaRPr>
          </a:p>
          <a:p>
            <a:pPr marL="0" indent="0">
              <a:buNone/>
            </a:pPr>
            <a:endParaRPr lang="es-ES" sz="2000" b="1" dirty="0">
              <a:latin typeface="Arial" panose="020B0604020202020204" pitchFamily="34" charset="0"/>
              <a:cs typeface="Arial" panose="020B0604020202020204" pitchFamily="34" charset="0"/>
            </a:endParaRPr>
          </a:p>
          <a:p>
            <a:pPr marL="0" indent="0">
              <a:buNone/>
            </a:pPr>
            <a:endParaRPr lang="es-ES" sz="2000" b="1" dirty="0">
              <a:latin typeface="Arial" panose="020B0604020202020204" pitchFamily="34" charset="0"/>
              <a:cs typeface="Arial" panose="020B0604020202020204" pitchFamily="34" charset="0"/>
            </a:endParaRPr>
          </a:p>
          <a:p>
            <a:pPr marL="0" indent="0" algn="just">
              <a:buNone/>
            </a:pPr>
            <a:r>
              <a:rPr lang="es-ES" sz="2000" b="1" dirty="0">
                <a:latin typeface="Arial" panose="020B0604020202020204" pitchFamily="34" charset="0"/>
                <a:cs typeface="Arial" panose="020B0604020202020204" pitchFamily="34" charset="0"/>
              </a:rPr>
              <a:t>Nube de palabras comparativa discursos de usuarios con más menciones a Trump y a Biden</a:t>
            </a:r>
          </a:p>
        </p:txBody>
      </p:sp>
      <p:pic>
        <p:nvPicPr>
          <p:cNvPr id="3074" name="Imagen 1">
            <a:extLst>
              <a:ext uri="{FF2B5EF4-FFF2-40B4-BE49-F238E27FC236}">
                <a16:creationId xmlns:a16="http://schemas.microsoft.com/office/drawing/2014/main" id="{D792C41F-6642-42F2-9E61-7935A075E59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5457" r="1" b="1"/>
          <a:stretch/>
        </p:blipFill>
        <p:spPr bwMode="auto">
          <a:xfrm>
            <a:off x="4829168" y="984739"/>
            <a:ext cx="6524630" cy="513506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Marcador de fecha 3">
            <a:extLst>
              <a:ext uri="{FF2B5EF4-FFF2-40B4-BE49-F238E27FC236}">
                <a16:creationId xmlns:a16="http://schemas.microsoft.com/office/drawing/2014/main" id="{098B5495-5D15-4B9F-919D-DBE77E55E1DC}"/>
              </a:ext>
            </a:extLst>
          </p:cNvPr>
          <p:cNvSpPr>
            <a:spLocks noGrp="1"/>
          </p:cNvSpPr>
          <p:nvPr>
            <p:ph type="dt" sz="half" idx="10"/>
          </p:nvPr>
        </p:nvSpPr>
        <p:spPr>
          <a:xfrm>
            <a:off x="838200" y="6356350"/>
            <a:ext cx="2743200" cy="365125"/>
          </a:xfrm>
        </p:spPr>
        <p:txBody>
          <a:bodyPr>
            <a:normAutofit/>
          </a:bodyPr>
          <a:lstStyle/>
          <a:p>
            <a:pPr>
              <a:spcAft>
                <a:spcPts val="600"/>
              </a:spcAft>
            </a:pPr>
            <a:r>
              <a:rPr lang="es-ES"/>
              <a:t>10/01/2021</a:t>
            </a:r>
          </a:p>
        </p:txBody>
      </p:sp>
      <p:sp>
        <p:nvSpPr>
          <p:cNvPr id="5" name="Marcador de número de diapositiva 4">
            <a:extLst>
              <a:ext uri="{FF2B5EF4-FFF2-40B4-BE49-F238E27FC236}">
                <a16:creationId xmlns:a16="http://schemas.microsoft.com/office/drawing/2014/main" id="{3DCF8206-21CE-495A-AAF5-0B14D70F5387}"/>
              </a:ext>
            </a:extLst>
          </p:cNvPr>
          <p:cNvSpPr>
            <a:spLocks noGrp="1"/>
          </p:cNvSpPr>
          <p:nvPr>
            <p:ph type="sldNum" sz="quarter" idx="12"/>
          </p:nvPr>
        </p:nvSpPr>
        <p:spPr>
          <a:xfrm>
            <a:off x="8610600" y="6356350"/>
            <a:ext cx="2743200" cy="365125"/>
          </a:xfrm>
        </p:spPr>
        <p:txBody>
          <a:bodyPr>
            <a:normAutofit/>
          </a:bodyPr>
          <a:lstStyle/>
          <a:p>
            <a:pPr>
              <a:spcAft>
                <a:spcPts val="600"/>
              </a:spcAft>
            </a:pPr>
            <a:fld id="{63A00D4C-C4DC-484A-A73A-9B7DB728AB9C}" type="slidenum">
              <a:rPr lang="es-ES" smtClean="0"/>
              <a:pPr>
                <a:spcAft>
                  <a:spcPts val="600"/>
                </a:spcAft>
              </a:pPr>
              <a:t>18</a:t>
            </a:fld>
            <a:endParaRPr lang="es-ES"/>
          </a:p>
        </p:txBody>
      </p:sp>
    </p:spTree>
    <p:extLst>
      <p:ext uri="{BB962C8B-B14F-4D97-AF65-F5344CB8AC3E}">
        <p14:creationId xmlns:p14="http://schemas.microsoft.com/office/powerpoint/2010/main" val="1549992511"/>
      </p:ext>
    </p:extLst>
  </p:cSld>
  <p:clrMapOvr>
    <a:masterClrMapping/>
  </p:clrMapOvr>
  <p:transition>
    <p:sndAc>
      <p:stSnd>
        <p:snd r:embed="rId2" name="click.wav"/>
      </p:stSnd>
    </p:sndAc>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804BD7-CFB8-4A00-ADA6-039F4587703F}"/>
              </a:ext>
            </a:extLst>
          </p:cNvPr>
          <p:cNvSpPr>
            <a:spLocks noGrp="1"/>
          </p:cNvSpPr>
          <p:nvPr>
            <p:ph type="title"/>
          </p:nvPr>
        </p:nvSpPr>
        <p:spPr>
          <a:xfrm>
            <a:off x="838200" y="365125"/>
            <a:ext cx="10515600" cy="854075"/>
          </a:xfrm>
        </p:spPr>
        <p:txBody>
          <a:bodyPr>
            <a:normAutofit fontScale="90000"/>
          </a:bodyPr>
          <a:lstStyle/>
          <a:p>
            <a:pPr algn="just"/>
            <a:r>
              <a:rPr lang="es-ES" sz="3200" b="1" dirty="0">
                <a:latin typeface="Arial" panose="020B0604020202020204" pitchFamily="34" charset="0"/>
                <a:cs typeface="Arial" panose="020B0604020202020204" pitchFamily="34" charset="0"/>
                <a:sym typeface="Wingdings" panose="05000000000000000000" pitchFamily="2" charset="2"/>
              </a:rPr>
              <a:t>	</a:t>
            </a:r>
            <a:r>
              <a:rPr lang="es-ES" sz="3200" b="1" dirty="0">
                <a:latin typeface="Arial" panose="020B0604020202020204" pitchFamily="34" charset="0"/>
                <a:cs typeface="Arial" panose="020B0604020202020204" pitchFamily="34" charset="0"/>
              </a:rPr>
              <a:t>Estrategia seguida por cada uno de los candidatos         	electorales</a:t>
            </a:r>
          </a:p>
        </p:txBody>
      </p:sp>
      <p:sp>
        <p:nvSpPr>
          <p:cNvPr id="3" name="Marcador de contenido 2">
            <a:extLst>
              <a:ext uri="{FF2B5EF4-FFF2-40B4-BE49-F238E27FC236}">
                <a16:creationId xmlns:a16="http://schemas.microsoft.com/office/drawing/2014/main" id="{77745CFF-BD0D-4480-BB75-81F6589FB510}"/>
              </a:ext>
            </a:extLst>
          </p:cNvPr>
          <p:cNvSpPr>
            <a:spLocks noGrp="1"/>
          </p:cNvSpPr>
          <p:nvPr>
            <p:ph idx="1"/>
          </p:nvPr>
        </p:nvSpPr>
        <p:spPr>
          <a:xfrm>
            <a:off x="838200" y="1497496"/>
            <a:ext cx="10515600" cy="4679467"/>
          </a:xfrm>
        </p:spPr>
        <p:txBody>
          <a:bodyPr>
            <a:normAutofit/>
          </a:bodyPr>
          <a:lstStyle/>
          <a:p>
            <a:pPr marL="0" indent="0" algn="just">
              <a:buNone/>
            </a:pPr>
            <a:r>
              <a:rPr lang="es-ES" sz="2600" dirty="0">
                <a:latin typeface="Arial" panose="020B0604020202020204" pitchFamily="34" charset="0"/>
                <a:cs typeface="Arial" panose="020B0604020202020204" pitchFamily="34" charset="0"/>
              </a:rPr>
              <a:t>En base a la lectura secuencial de algunos tuits, el lenguaje empleado, el tono y su orientación, se descubren las siguientes estrategias electorales:</a:t>
            </a:r>
          </a:p>
          <a:p>
            <a:pPr algn="just">
              <a:buFont typeface="Wingdings" panose="05000000000000000000" pitchFamily="2" charset="2"/>
              <a:buChar char="F"/>
            </a:pPr>
            <a:r>
              <a:rPr lang="es-ES" sz="2600" dirty="0">
                <a:latin typeface="Arial" panose="020B0604020202020204" pitchFamily="34" charset="0"/>
                <a:cs typeface="Arial" panose="020B0604020202020204" pitchFamily="34" charset="0"/>
                <a:sym typeface="Wingdings" panose="05000000000000000000" pitchFamily="2" charset="2"/>
              </a:rPr>
              <a:t>Donald Trump critica a su adversario, se reivindica como única opción válida de voto, apuesta por la polarización y el enfrentamiento sin narrativas constructivas y muestra un discurso claramente nacionalista y proteccionista.</a:t>
            </a:r>
          </a:p>
          <a:p>
            <a:pPr algn="just">
              <a:buFont typeface="Wingdings" panose="05000000000000000000" pitchFamily="2" charset="2"/>
              <a:buChar char="F"/>
            </a:pPr>
            <a:r>
              <a:rPr lang="es-ES" sz="2600" dirty="0">
                <a:latin typeface="Arial" panose="020B0604020202020204" pitchFamily="34" charset="0"/>
                <a:cs typeface="Arial" panose="020B0604020202020204" pitchFamily="34" charset="0"/>
                <a:sym typeface="Wingdings" panose="05000000000000000000" pitchFamily="2" charset="2"/>
              </a:rPr>
              <a:t>Joe Biden ha intentado mantener un perfil bajo y alejado de la confrontación, tratando de no cometer errores y teniendo como eje central de su discurso tratar de echar a Trump. Ha centrado su discurso en lo malo de su oponente y en la visión social de su programa.</a:t>
            </a:r>
            <a:endParaRPr lang="es-ES" sz="2600" dirty="0">
              <a:latin typeface="Arial" panose="020B0604020202020204" pitchFamily="34" charset="0"/>
              <a:cs typeface="Arial" panose="020B0604020202020204" pitchFamily="34" charset="0"/>
            </a:endParaRPr>
          </a:p>
        </p:txBody>
      </p:sp>
      <p:sp>
        <p:nvSpPr>
          <p:cNvPr id="4" name="Marcador de fecha 3">
            <a:extLst>
              <a:ext uri="{FF2B5EF4-FFF2-40B4-BE49-F238E27FC236}">
                <a16:creationId xmlns:a16="http://schemas.microsoft.com/office/drawing/2014/main" id="{6B03E024-1927-4AE6-A729-114EFC98A86C}"/>
              </a:ext>
            </a:extLst>
          </p:cNvPr>
          <p:cNvSpPr>
            <a:spLocks noGrp="1"/>
          </p:cNvSpPr>
          <p:nvPr>
            <p:ph type="dt" sz="half" idx="10"/>
          </p:nvPr>
        </p:nvSpPr>
        <p:spPr/>
        <p:txBody>
          <a:bodyPr/>
          <a:lstStyle/>
          <a:p>
            <a:r>
              <a:rPr lang="es-ES"/>
              <a:t>10/01/2021</a:t>
            </a:r>
          </a:p>
        </p:txBody>
      </p:sp>
      <p:sp>
        <p:nvSpPr>
          <p:cNvPr id="5" name="Marcador de número de diapositiva 4">
            <a:extLst>
              <a:ext uri="{FF2B5EF4-FFF2-40B4-BE49-F238E27FC236}">
                <a16:creationId xmlns:a16="http://schemas.microsoft.com/office/drawing/2014/main" id="{2910B9DF-CFCD-4F62-92B1-A56EB3C3D74A}"/>
              </a:ext>
            </a:extLst>
          </p:cNvPr>
          <p:cNvSpPr>
            <a:spLocks noGrp="1"/>
          </p:cNvSpPr>
          <p:nvPr>
            <p:ph type="sldNum" sz="quarter" idx="12"/>
          </p:nvPr>
        </p:nvSpPr>
        <p:spPr/>
        <p:txBody>
          <a:bodyPr/>
          <a:lstStyle/>
          <a:p>
            <a:fld id="{63A00D4C-C4DC-484A-A73A-9B7DB728AB9C}" type="slidenum">
              <a:rPr lang="es-ES" smtClean="0"/>
              <a:t>19</a:t>
            </a:fld>
            <a:endParaRPr lang="es-ES"/>
          </a:p>
        </p:txBody>
      </p:sp>
    </p:spTree>
    <p:extLst>
      <p:ext uri="{BB962C8B-B14F-4D97-AF65-F5344CB8AC3E}">
        <p14:creationId xmlns:p14="http://schemas.microsoft.com/office/powerpoint/2010/main" val="3082059508"/>
      </p:ext>
    </p:extLst>
  </p:cSld>
  <p:clrMapOvr>
    <a:masterClrMapping/>
  </p:clrMapOvr>
  <p:transition>
    <p:sndAc>
      <p:stSnd>
        <p:snd r:embed="rId2" name="click.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79FAAB-56F5-414B-8082-9F9101E070CD}"/>
              </a:ext>
            </a:extLst>
          </p:cNvPr>
          <p:cNvSpPr>
            <a:spLocks noGrp="1"/>
          </p:cNvSpPr>
          <p:nvPr>
            <p:ph type="title"/>
          </p:nvPr>
        </p:nvSpPr>
        <p:spPr>
          <a:xfrm>
            <a:off x="838200" y="365125"/>
            <a:ext cx="10515600" cy="1211883"/>
          </a:xfrm>
        </p:spPr>
        <p:txBody>
          <a:bodyPr>
            <a:normAutofit/>
          </a:bodyPr>
          <a:lstStyle/>
          <a:p>
            <a:r>
              <a:rPr lang="es-ES" sz="3200" b="1" dirty="0">
                <a:latin typeface="Arial" panose="020B0604020202020204" pitchFamily="34" charset="0"/>
                <a:cs typeface="Arial" panose="020B0604020202020204" pitchFamily="34" charset="0"/>
              </a:rPr>
              <a:t>Índice</a:t>
            </a:r>
          </a:p>
        </p:txBody>
      </p:sp>
      <p:sp>
        <p:nvSpPr>
          <p:cNvPr id="3" name="Marcador de contenido 2">
            <a:extLst>
              <a:ext uri="{FF2B5EF4-FFF2-40B4-BE49-F238E27FC236}">
                <a16:creationId xmlns:a16="http://schemas.microsoft.com/office/drawing/2014/main" id="{A9361513-0D42-41A9-98E3-48196494DBC3}"/>
              </a:ext>
            </a:extLst>
          </p:cNvPr>
          <p:cNvSpPr>
            <a:spLocks noGrp="1"/>
          </p:cNvSpPr>
          <p:nvPr>
            <p:ph idx="1"/>
          </p:nvPr>
        </p:nvSpPr>
        <p:spPr>
          <a:xfrm>
            <a:off x="838200" y="1987826"/>
            <a:ext cx="10515600" cy="4189137"/>
          </a:xfrm>
        </p:spPr>
        <p:txBody>
          <a:bodyPr/>
          <a:lstStyle/>
          <a:p>
            <a:pPr marL="0" indent="0">
              <a:buNone/>
            </a:pPr>
            <a:r>
              <a:rPr lang="es-ES" sz="2600" dirty="0">
                <a:latin typeface="Arial" panose="020B0604020202020204" pitchFamily="34" charset="0"/>
                <a:cs typeface="Arial" panose="020B0604020202020204" pitchFamily="34" charset="0"/>
              </a:rPr>
              <a:t>• Introducción …………………………………………. Diapositiva 3</a:t>
            </a:r>
          </a:p>
          <a:p>
            <a:pPr marL="0" indent="0">
              <a:buNone/>
            </a:pPr>
            <a:r>
              <a:rPr lang="es-ES" sz="2600" dirty="0">
                <a:latin typeface="Arial" panose="020B0604020202020204" pitchFamily="34" charset="0"/>
                <a:cs typeface="Arial" panose="020B0604020202020204" pitchFamily="34" charset="0"/>
              </a:rPr>
              <a:t>• Marco teórico ……………………………………….. Diapositivas 4 - 6</a:t>
            </a:r>
          </a:p>
          <a:p>
            <a:pPr marL="0" indent="0">
              <a:buNone/>
            </a:pPr>
            <a:r>
              <a:rPr lang="es-ES" sz="2600" dirty="0">
                <a:latin typeface="Arial" panose="020B0604020202020204" pitchFamily="34" charset="0"/>
                <a:cs typeface="Arial" panose="020B0604020202020204" pitchFamily="34" charset="0"/>
              </a:rPr>
              <a:t>• Metodología ……………………………………….... Diapositiva 7</a:t>
            </a:r>
          </a:p>
          <a:p>
            <a:pPr marL="0" indent="0">
              <a:buNone/>
            </a:pPr>
            <a:r>
              <a:rPr lang="es-ES" sz="2600" dirty="0">
                <a:latin typeface="Arial" panose="020B0604020202020204" pitchFamily="34" charset="0"/>
                <a:cs typeface="Arial" panose="020B0604020202020204" pitchFamily="34" charset="0"/>
              </a:rPr>
              <a:t>• Cuerpo de la presentación ………......................... Diapositivas 8 - 19</a:t>
            </a:r>
          </a:p>
          <a:p>
            <a:pPr marL="0" indent="0">
              <a:buNone/>
            </a:pPr>
            <a:r>
              <a:rPr lang="es-ES" sz="2600" dirty="0">
                <a:latin typeface="Arial" panose="020B0604020202020204" pitchFamily="34" charset="0"/>
                <a:cs typeface="Arial" panose="020B0604020202020204" pitchFamily="34" charset="0"/>
              </a:rPr>
              <a:t>• Conclusiones y líneas de trabajo futuras ………… Diapositivas 20-21</a:t>
            </a:r>
          </a:p>
          <a:p>
            <a:pPr marL="0" indent="0">
              <a:buNone/>
            </a:pPr>
            <a:r>
              <a:rPr lang="es-ES" sz="2600" dirty="0">
                <a:latin typeface="Arial" panose="020B0604020202020204" pitchFamily="34" charset="0"/>
                <a:cs typeface="Arial" panose="020B0604020202020204" pitchFamily="34" charset="0"/>
              </a:rPr>
              <a:t>• Recursos de aprendizaje …………………………... Diapositiva 22</a:t>
            </a:r>
          </a:p>
          <a:p>
            <a:pPr marL="0" indent="0">
              <a:buNone/>
            </a:pPr>
            <a:endParaRPr lang="es-ES" dirty="0"/>
          </a:p>
        </p:txBody>
      </p:sp>
      <p:sp>
        <p:nvSpPr>
          <p:cNvPr id="4" name="Marcador de fecha 3">
            <a:extLst>
              <a:ext uri="{FF2B5EF4-FFF2-40B4-BE49-F238E27FC236}">
                <a16:creationId xmlns:a16="http://schemas.microsoft.com/office/drawing/2014/main" id="{2E7599AE-DBBD-4977-AAF8-CB5E5B108B02}"/>
              </a:ext>
            </a:extLst>
          </p:cNvPr>
          <p:cNvSpPr>
            <a:spLocks noGrp="1"/>
          </p:cNvSpPr>
          <p:nvPr>
            <p:ph type="dt" sz="half" idx="10"/>
          </p:nvPr>
        </p:nvSpPr>
        <p:spPr/>
        <p:txBody>
          <a:bodyPr/>
          <a:lstStyle/>
          <a:p>
            <a:r>
              <a:rPr lang="es-ES"/>
              <a:t>10/01/2021</a:t>
            </a:r>
          </a:p>
        </p:txBody>
      </p:sp>
      <p:sp>
        <p:nvSpPr>
          <p:cNvPr id="5" name="Marcador de número de diapositiva 4">
            <a:extLst>
              <a:ext uri="{FF2B5EF4-FFF2-40B4-BE49-F238E27FC236}">
                <a16:creationId xmlns:a16="http://schemas.microsoft.com/office/drawing/2014/main" id="{58A57964-AA5B-470C-BB45-FC2C486C4EFD}"/>
              </a:ext>
            </a:extLst>
          </p:cNvPr>
          <p:cNvSpPr>
            <a:spLocks noGrp="1"/>
          </p:cNvSpPr>
          <p:nvPr>
            <p:ph type="sldNum" sz="quarter" idx="12"/>
          </p:nvPr>
        </p:nvSpPr>
        <p:spPr/>
        <p:txBody>
          <a:bodyPr/>
          <a:lstStyle/>
          <a:p>
            <a:fld id="{63A00D4C-C4DC-484A-A73A-9B7DB728AB9C}" type="slidenum">
              <a:rPr lang="es-ES" smtClean="0"/>
              <a:t>2</a:t>
            </a:fld>
            <a:endParaRPr lang="es-ES"/>
          </a:p>
        </p:txBody>
      </p:sp>
    </p:spTree>
    <p:extLst>
      <p:ext uri="{BB962C8B-B14F-4D97-AF65-F5344CB8AC3E}">
        <p14:creationId xmlns:p14="http://schemas.microsoft.com/office/powerpoint/2010/main" val="3986719108"/>
      </p:ext>
    </p:extLst>
  </p:cSld>
  <p:clrMapOvr>
    <a:masterClrMapping/>
  </p:clrMapOvr>
  <p:transition>
    <p:sndAc>
      <p:stSnd>
        <p:snd r:embed="rId2" name="click.wav"/>
      </p:stSnd>
    </p:sndAc>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919452-3417-4CF1-9CBF-7C9F7A1C5349}"/>
              </a:ext>
            </a:extLst>
          </p:cNvPr>
          <p:cNvSpPr>
            <a:spLocks noGrp="1"/>
          </p:cNvSpPr>
          <p:nvPr>
            <p:ph type="title"/>
          </p:nvPr>
        </p:nvSpPr>
        <p:spPr>
          <a:xfrm>
            <a:off x="838200" y="365126"/>
            <a:ext cx="10515600" cy="589032"/>
          </a:xfrm>
        </p:spPr>
        <p:txBody>
          <a:bodyPr>
            <a:normAutofit/>
          </a:bodyPr>
          <a:lstStyle/>
          <a:p>
            <a:pPr algn="just"/>
            <a:r>
              <a:rPr lang="es-ES" sz="3200" b="1" dirty="0">
                <a:latin typeface="Arial" panose="020B0604020202020204" pitchFamily="34" charset="0"/>
                <a:cs typeface="Arial" panose="020B0604020202020204" pitchFamily="34" charset="0"/>
              </a:rPr>
              <a:t>Conclusiones y líneas de trabajo futuras</a:t>
            </a:r>
          </a:p>
        </p:txBody>
      </p:sp>
      <p:sp>
        <p:nvSpPr>
          <p:cNvPr id="3" name="Marcador de contenido 2">
            <a:extLst>
              <a:ext uri="{FF2B5EF4-FFF2-40B4-BE49-F238E27FC236}">
                <a16:creationId xmlns:a16="http://schemas.microsoft.com/office/drawing/2014/main" id="{9298B963-E3D1-479E-97CA-DF777DB644BB}"/>
              </a:ext>
            </a:extLst>
          </p:cNvPr>
          <p:cNvSpPr>
            <a:spLocks noGrp="1"/>
          </p:cNvSpPr>
          <p:nvPr>
            <p:ph idx="1"/>
          </p:nvPr>
        </p:nvSpPr>
        <p:spPr>
          <a:xfrm>
            <a:off x="838200" y="1192696"/>
            <a:ext cx="10515600" cy="4984267"/>
          </a:xfrm>
        </p:spPr>
        <p:txBody>
          <a:bodyPr>
            <a:normAutofit/>
          </a:bodyPr>
          <a:lstStyle/>
          <a:p>
            <a:pPr algn="just">
              <a:buFont typeface="Wingdings" panose="05000000000000000000" pitchFamily="2" charset="2"/>
              <a:buChar char="ü"/>
            </a:pPr>
            <a:r>
              <a:rPr lang="es-ES" sz="2600" dirty="0">
                <a:latin typeface="Arial" panose="020B0604020202020204" pitchFamily="34" charset="0"/>
                <a:cs typeface="Arial" panose="020B0604020202020204" pitchFamily="34" charset="0"/>
                <a:sym typeface="Wingdings" panose="05000000000000000000" pitchFamily="2" charset="2"/>
              </a:rPr>
              <a:t>Se han obtenido, limpiado y radiografiado mensajes generados y difundidos en Twitter durante los últimos días de las elecciones presidenciales de 2020 en EEUU. No obstante, el resultado obtenido es susceptible de mejora y el proceso no estuvo exento de contratiempos técnicos y metodológicos. </a:t>
            </a:r>
          </a:p>
          <a:p>
            <a:pPr algn="just">
              <a:buFont typeface="Wingdings" panose="05000000000000000000" pitchFamily="2" charset="2"/>
              <a:buChar char="ü"/>
            </a:pPr>
            <a:r>
              <a:rPr lang="es-ES" sz="2600" dirty="0">
                <a:latin typeface="Arial" panose="020B0604020202020204" pitchFamily="34" charset="0"/>
                <a:cs typeface="Arial" panose="020B0604020202020204" pitchFamily="34" charset="0"/>
                <a:sym typeface="Wingdings" panose="05000000000000000000" pitchFamily="2" charset="2"/>
              </a:rPr>
              <a:t>Se han analizado publicaciones en Twitter correspondientes a menciones a los principales candidatos y a usos del hashtag neutro y se ha detectado lo dicho por parte de los que mencionan cada conjunto de datos.</a:t>
            </a:r>
          </a:p>
          <a:p>
            <a:pPr algn="just">
              <a:buFont typeface="Wingdings" panose="05000000000000000000" pitchFamily="2" charset="2"/>
              <a:buChar char="ü"/>
            </a:pPr>
            <a:r>
              <a:rPr lang="es-ES" sz="2600" dirty="0">
                <a:latin typeface="Arial" panose="020B0604020202020204" pitchFamily="34" charset="0"/>
                <a:cs typeface="Arial" panose="020B0604020202020204" pitchFamily="34" charset="0"/>
                <a:sym typeface="Wingdings" panose="05000000000000000000" pitchFamily="2" charset="2"/>
              </a:rPr>
              <a:t>El ejercicio de análisis y obtención de resultados llevado a cabo ha podido satisfacer también la mayor parte de objetivos secundarios o más específicos propuestos. </a:t>
            </a:r>
            <a:endParaRPr lang="es-ES" sz="2600" dirty="0">
              <a:latin typeface="Arial" panose="020B0604020202020204" pitchFamily="34" charset="0"/>
              <a:cs typeface="Arial" panose="020B0604020202020204" pitchFamily="34" charset="0"/>
            </a:endParaRPr>
          </a:p>
          <a:p>
            <a:pPr algn="just">
              <a:buFont typeface="Wingdings" panose="05000000000000000000" pitchFamily="2" charset="2"/>
              <a:buChar char="ü"/>
            </a:pPr>
            <a:endParaRPr lang="es-ES" sz="2600" dirty="0">
              <a:latin typeface="Arial" panose="020B0604020202020204" pitchFamily="34" charset="0"/>
              <a:cs typeface="Arial" panose="020B0604020202020204" pitchFamily="34" charset="0"/>
              <a:sym typeface="Wingdings" panose="05000000000000000000" pitchFamily="2" charset="2"/>
            </a:endParaRPr>
          </a:p>
        </p:txBody>
      </p:sp>
      <p:sp>
        <p:nvSpPr>
          <p:cNvPr id="4" name="Marcador de fecha 3">
            <a:extLst>
              <a:ext uri="{FF2B5EF4-FFF2-40B4-BE49-F238E27FC236}">
                <a16:creationId xmlns:a16="http://schemas.microsoft.com/office/drawing/2014/main" id="{5D58D710-C72B-4E7C-8C70-C4010762F489}"/>
              </a:ext>
            </a:extLst>
          </p:cNvPr>
          <p:cNvSpPr>
            <a:spLocks noGrp="1"/>
          </p:cNvSpPr>
          <p:nvPr>
            <p:ph type="dt" sz="half" idx="10"/>
          </p:nvPr>
        </p:nvSpPr>
        <p:spPr/>
        <p:txBody>
          <a:bodyPr/>
          <a:lstStyle/>
          <a:p>
            <a:r>
              <a:rPr lang="es-ES"/>
              <a:t>10/01/2021</a:t>
            </a:r>
          </a:p>
        </p:txBody>
      </p:sp>
      <p:sp>
        <p:nvSpPr>
          <p:cNvPr id="5" name="Marcador de número de diapositiva 4">
            <a:extLst>
              <a:ext uri="{FF2B5EF4-FFF2-40B4-BE49-F238E27FC236}">
                <a16:creationId xmlns:a16="http://schemas.microsoft.com/office/drawing/2014/main" id="{283EABAE-828E-4719-BBB3-B593F2956EB0}"/>
              </a:ext>
            </a:extLst>
          </p:cNvPr>
          <p:cNvSpPr>
            <a:spLocks noGrp="1"/>
          </p:cNvSpPr>
          <p:nvPr>
            <p:ph type="sldNum" sz="quarter" idx="12"/>
          </p:nvPr>
        </p:nvSpPr>
        <p:spPr/>
        <p:txBody>
          <a:bodyPr/>
          <a:lstStyle/>
          <a:p>
            <a:fld id="{63A00D4C-C4DC-484A-A73A-9B7DB728AB9C}" type="slidenum">
              <a:rPr lang="es-ES" smtClean="0"/>
              <a:t>20</a:t>
            </a:fld>
            <a:endParaRPr lang="es-ES"/>
          </a:p>
        </p:txBody>
      </p:sp>
    </p:spTree>
    <p:extLst>
      <p:ext uri="{BB962C8B-B14F-4D97-AF65-F5344CB8AC3E}">
        <p14:creationId xmlns:p14="http://schemas.microsoft.com/office/powerpoint/2010/main" val="1661116575"/>
      </p:ext>
    </p:extLst>
  </p:cSld>
  <p:clrMapOvr>
    <a:masterClrMapping/>
  </p:clrMapOvr>
  <p:transition>
    <p:sndAc>
      <p:stSnd>
        <p:snd r:embed="rId2" name="click.wav"/>
      </p:stSnd>
    </p:sndAc>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F6677E2-D7D2-4B1C-ADC2-A18826F4BBA2}"/>
              </a:ext>
            </a:extLst>
          </p:cNvPr>
          <p:cNvSpPr>
            <a:spLocks noGrp="1"/>
          </p:cNvSpPr>
          <p:nvPr>
            <p:ph idx="1"/>
          </p:nvPr>
        </p:nvSpPr>
        <p:spPr>
          <a:xfrm>
            <a:off x="838200" y="1086678"/>
            <a:ext cx="10515600" cy="5269672"/>
          </a:xfrm>
        </p:spPr>
        <p:txBody>
          <a:bodyPr>
            <a:normAutofit fontScale="92500" lnSpcReduction="10000"/>
          </a:bodyPr>
          <a:lstStyle/>
          <a:p>
            <a:pPr marL="0" indent="0" algn="just">
              <a:buNone/>
            </a:pPr>
            <a:r>
              <a:rPr lang="es-ES" dirty="0">
                <a:latin typeface="Arial" panose="020B0604020202020204" pitchFamily="34" charset="0"/>
                <a:cs typeface="Arial" panose="020B0604020202020204" pitchFamily="34" charset="0"/>
                <a:sym typeface="Wingdings" panose="05000000000000000000" pitchFamily="2" charset="2"/>
              </a:rPr>
              <a:t>La hipótesis de partida conforme existen diferencias significativas en  el contenido de las menciones para cada conjunto de datos, a la vista de los resultados obtenidos, queda </a:t>
            </a:r>
            <a:r>
              <a:rPr lang="es-ES" b="1" dirty="0">
                <a:latin typeface="Arial" panose="020B0604020202020204" pitchFamily="34" charset="0"/>
                <a:cs typeface="Arial" panose="020B0604020202020204" pitchFamily="34" charset="0"/>
                <a:sym typeface="Wingdings" panose="05000000000000000000" pitchFamily="2" charset="2"/>
              </a:rPr>
              <a:t>confirmada</a:t>
            </a:r>
            <a:r>
              <a:rPr lang="es-ES" dirty="0">
                <a:latin typeface="Arial" panose="020B0604020202020204" pitchFamily="34" charset="0"/>
                <a:cs typeface="Arial" panose="020B0604020202020204" pitchFamily="34" charset="0"/>
                <a:sym typeface="Wingdings" panose="05000000000000000000" pitchFamily="2" charset="2"/>
              </a:rPr>
              <a:t>. Estas diferencias se acentúan entre los perfiles relevantes que más mencionan a cada uno de los principales candidatos.</a:t>
            </a:r>
          </a:p>
          <a:p>
            <a:pPr algn="just">
              <a:buFont typeface="Wingdings" panose="05000000000000000000" pitchFamily="2" charset="2"/>
              <a:buChar char="G"/>
            </a:pPr>
            <a:r>
              <a:rPr lang="es-ES" dirty="0">
                <a:latin typeface="Arial" panose="020B0604020202020204" pitchFamily="34" charset="0"/>
                <a:cs typeface="Arial" panose="020B0604020202020204" pitchFamily="34" charset="0"/>
                <a:sym typeface="Wingdings" panose="05000000000000000000" pitchFamily="2" charset="2"/>
              </a:rPr>
              <a:t>Líneas de investigación futuras, en lo que concierne a análisis de sentimientos y polaridad de cierta calidad, deberán contemplar la información no textual que acompañe a mensajes y publicaciones.</a:t>
            </a:r>
          </a:p>
          <a:p>
            <a:pPr algn="just">
              <a:buFont typeface="Wingdings" panose="05000000000000000000" pitchFamily="2" charset="2"/>
              <a:buChar char="G"/>
            </a:pPr>
            <a:r>
              <a:rPr lang="es-ES" dirty="0">
                <a:latin typeface="Arial" panose="020B0604020202020204" pitchFamily="34" charset="0"/>
                <a:cs typeface="Arial" panose="020B0604020202020204" pitchFamily="34" charset="0"/>
                <a:sym typeface="Wingdings" panose="05000000000000000000" pitchFamily="2" charset="2"/>
              </a:rPr>
              <a:t>El nivel de detalle en que se miden los sentimientos se debe ampliar en el futuro, traspasando la escala binaria de lo positivo y lo negativo y dando el salto de los sentimientos a las emociones.</a:t>
            </a:r>
          </a:p>
          <a:p>
            <a:pPr algn="just">
              <a:buFont typeface="Wingdings" panose="05000000000000000000" pitchFamily="2" charset="2"/>
              <a:buChar char="G"/>
            </a:pPr>
            <a:r>
              <a:rPr lang="es-ES" dirty="0">
                <a:latin typeface="Arial" panose="020B0604020202020204" pitchFamily="34" charset="0"/>
                <a:cs typeface="Arial" panose="020B0604020202020204" pitchFamily="34" charset="0"/>
                <a:sym typeface="Wingdings" panose="05000000000000000000" pitchFamily="2" charset="2"/>
              </a:rPr>
              <a:t>Futuros trabajos más completos que esta investigación deberían ser capaces de predecir resultados electorales a partir de mensajes publicados en redes sociales como Twitter.</a:t>
            </a:r>
          </a:p>
          <a:p>
            <a:pPr algn="just">
              <a:buFont typeface="Wingdings" panose="05000000000000000000" pitchFamily="2" charset="2"/>
              <a:buChar char="G"/>
            </a:pPr>
            <a:endParaRPr lang="es-ES" sz="2600" dirty="0">
              <a:latin typeface="Arial" panose="020B0604020202020204" pitchFamily="34" charset="0"/>
              <a:cs typeface="Arial" panose="020B0604020202020204" pitchFamily="34" charset="0"/>
              <a:sym typeface="Wingdings" panose="05000000000000000000" pitchFamily="2" charset="2"/>
            </a:endParaRPr>
          </a:p>
          <a:p>
            <a:pPr algn="just">
              <a:buFont typeface="Wingdings" panose="05000000000000000000" pitchFamily="2" charset="2"/>
              <a:buChar char="G"/>
            </a:pPr>
            <a:endParaRPr lang="es-ES" sz="2600" dirty="0">
              <a:latin typeface="Arial" panose="020B0604020202020204" pitchFamily="34" charset="0"/>
              <a:cs typeface="Arial" panose="020B0604020202020204" pitchFamily="34" charset="0"/>
              <a:sym typeface="Wingdings" panose="05000000000000000000" pitchFamily="2" charset="2"/>
            </a:endParaRPr>
          </a:p>
          <a:p>
            <a:pPr marL="0" indent="0" algn="just">
              <a:buNone/>
            </a:pPr>
            <a:endParaRPr lang="es-ES" sz="2600" dirty="0">
              <a:latin typeface="Arial" panose="020B0604020202020204" pitchFamily="34" charset="0"/>
              <a:cs typeface="Arial" panose="020B0604020202020204" pitchFamily="34" charset="0"/>
              <a:sym typeface="Wingdings" panose="05000000000000000000" pitchFamily="2" charset="2"/>
            </a:endParaRPr>
          </a:p>
          <a:p>
            <a:pPr marL="0" indent="0">
              <a:buNone/>
            </a:pPr>
            <a:endParaRPr lang="es-ES" dirty="0"/>
          </a:p>
        </p:txBody>
      </p:sp>
      <p:sp>
        <p:nvSpPr>
          <p:cNvPr id="4" name="Marcador de fecha 3">
            <a:extLst>
              <a:ext uri="{FF2B5EF4-FFF2-40B4-BE49-F238E27FC236}">
                <a16:creationId xmlns:a16="http://schemas.microsoft.com/office/drawing/2014/main" id="{894C026D-5D9B-47B5-A61A-70EFC948E465}"/>
              </a:ext>
            </a:extLst>
          </p:cNvPr>
          <p:cNvSpPr>
            <a:spLocks noGrp="1"/>
          </p:cNvSpPr>
          <p:nvPr>
            <p:ph type="dt" sz="half" idx="10"/>
          </p:nvPr>
        </p:nvSpPr>
        <p:spPr/>
        <p:txBody>
          <a:bodyPr/>
          <a:lstStyle/>
          <a:p>
            <a:r>
              <a:rPr lang="es-ES"/>
              <a:t>10/01/2021</a:t>
            </a:r>
          </a:p>
        </p:txBody>
      </p:sp>
      <p:sp>
        <p:nvSpPr>
          <p:cNvPr id="5" name="Marcador de número de diapositiva 4">
            <a:extLst>
              <a:ext uri="{FF2B5EF4-FFF2-40B4-BE49-F238E27FC236}">
                <a16:creationId xmlns:a16="http://schemas.microsoft.com/office/drawing/2014/main" id="{5EA29FCF-EBF2-429D-9855-FE73C055F637}"/>
              </a:ext>
            </a:extLst>
          </p:cNvPr>
          <p:cNvSpPr>
            <a:spLocks noGrp="1"/>
          </p:cNvSpPr>
          <p:nvPr>
            <p:ph type="sldNum" sz="quarter" idx="12"/>
          </p:nvPr>
        </p:nvSpPr>
        <p:spPr/>
        <p:txBody>
          <a:bodyPr/>
          <a:lstStyle/>
          <a:p>
            <a:fld id="{63A00D4C-C4DC-484A-A73A-9B7DB728AB9C}" type="slidenum">
              <a:rPr lang="es-ES" smtClean="0"/>
              <a:t>21</a:t>
            </a:fld>
            <a:endParaRPr lang="es-ES"/>
          </a:p>
        </p:txBody>
      </p:sp>
    </p:spTree>
    <p:extLst>
      <p:ext uri="{BB962C8B-B14F-4D97-AF65-F5344CB8AC3E}">
        <p14:creationId xmlns:p14="http://schemas.microsoft.com/office/powerpoint/2010/main" val="4247697262"/>
      </p:ext>
    </p:extLst>
  </p:cSld>
  <p:clrMapOvr>
    <a:masterClrMapping/>
  </p:clrMapOvr>
  <p:transition>
    <p:sndAc>
      <p:stSnd>
        <p:snd r:embed="rId2" name="click.wav"/>
      </p:stSnd>
    </p:sndAc>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5FEFEE-7CAB-47FF-B683-D449A8EBF466}"/>
              </a:ext>
            </a:extLst>
          </p:cNvPr>
          <p:cNvSpPr>
            <a:spLocks noGrp="1"/>
          </p:cNvSpPr>
          <p:nvPr>
            <p:ph type="title"/>
          </p:nvPr>
        </p:nvSpPr>
        <p:spPr>
          <a:xfrm>
            <a:off x="838200" y="365125"/>
            <a:ext cx="10515600" cy="827571"/>
          </a:xfrm>
        </p:spPr>
        <p:txBody>
          <a:bodyPr>
            <a:normAutofit/>
          </a:bodyPr>
          <a:lstStyle/>
          <a:p>
            <a:pPr algn="just"/>
            <a:r>
              <a:rPr lang="es-ES" sz="3200" b="1" dirty="0">
                <a:latin typeface="Arial" panose="020B0604020202020204" pitchFamily="34" charset="0"/>
                <a:cs typeface="Arial" panose="020B0604020202020204" pitchFamily="34" charset="0"/>
              </a:rPr>
              <a:t>Recursos de aprendizaje</a:t>
            </a:r>
          </a:p>
        </p:txBody>
      </p:sp>
      <p:sp>
        <p:nvSpPr>
          <p:cNvPr id="3" name="Marcador de contenido 2">
            <a:extLst>
              <a:ext uri="{FF2B5EF4-FFF2-40B4-BE49-F238E27FC236}">
                <a16:creationId xmlns:a16="http://schemas.microsoft.com/office/drawing/2014/main" id="{4C2848D3-2301-41FE-BEEA-637ED3E8E68D}"/>
              </a:ext>
            </a:extLst>
          </p:cNvPr>
          <p:cNvSpPr>
            <a:spLocks noGrp="1"/>
          </p:cNvSpPr>
          <p:nvPr>
            <p:ph idx="1"/>
          </p:nvPr>
        </p:nvSpPr>
        <p:spPr>
          <a:xfrm>
            <a:off x="838200" y="1391478"/>
            <a:ext cx="10515600" cy="4785485"/>
          </a:xfrm>
        </p:spPr>
        <p:txBody>
          <a:bodyPr>
            <a:normAutofit/>
          </a:bodyPr>
          <a:lstStyle/>
          <a:p>
            <a:pPr marL="0" indent="0" algn="just">
              <a:buNone/>
            </a:pPr>
            <a:r>
              <a:rPr lang="es-ES" sz="2600" b="1" dirty="0">
                <a:effectLst/>
                <a:latin typeface="Arial" panose="020B0604020202020204" pitchFamily="34" charset="0"/>
                <a:ea typeface="Times New Roman" panose="02020603050405020304" pitchFamily="18" charset="0"/>
                <a:cs typeface="Arial" panose="020B0604020202020204" pitchFamily="34" charset="0"/>
              </a:rPr>
              <a:t>Da Cunha, I. </a:t>
            </a:r>
            <a:r>
              <a:rPr lang="es-ES" sz="2600" dirty="0">
                <a:effectLst/>
                <a:latin typeface="Arial" panose="020B0604020202020204" pitchFamily="34" charset="0"/>
                <a:ea typeface="Times New Roman" panose="02020603050405020304" pitchFamily="18" charset="0"/>
                <a:cs typeface="Arial" panose="020B0604020202020204" pitchFamily="34" charset="0"/>
              </a:rPr>
              <a:t>(2015)</a:t>
            </a:r>
            <a:r>
              <a:rPr lang="es-ES" sz="2600" b="1" dirty="0">
                <a:effectLst/>
                <a:latin typeface="Arial" panose="020B0604020202020204" pitchFamily="34" charset="0"/>
                <a:ea typeface="Times New Roman" panose="02020603050405020304" pitchFamily="18" charset="0"/>
                <a:cs typeface="Arial" panose="020B0604020202020204" pitchFamily="34" charset="0"/>
              </a:rPr>
              <a:t>. </a:t>
            </a:r>
            <a:r>
              <a:rPr lang="es-ES" sz="2600" i="1" dirty="0">
                <a:effectLst/>
                <a:latin typeface="Arial" panose="020B0604020202020204" pitchFamily="34" charset="0"/>
                <a:ea typeface="Times New Roman" panose="02020603050405020304" pitchFamily="18" charset="0"/>
                <a:cs typeface="Arial" panose="020B0604020202020204" pitchFamily="34" charset="0"/>
              </a:rPr>
              <a:t>El trabajo de fin de grado y de máster: Redacción, defensa y publicación.</a:t>
            </a:r>
            <a:r>
              <a:rPr lang="es-ES" sz="2600" dirty="0">
                <a:effectLst/>
                <a:latin typeface="Arial" panose="020B0604020202020204" pitchFamily="34" charset="0"/>
                <a:ea typeface="Times New Roman" panose="02020603050405020304" pitchFamily="18" charset="0"/>
                <a:cs typeface="Arial" panose="020B0604020202020204" pitchFamily="34" charset="0"/>
              </a:rPr>
              <a:t> </a:t>
            </a:r>
            <a:r>
              <a:rPr lang="es-ES" sz="2600" i="1" dirty="0">
                <a:latin typeface="Arial" panose="020B0604020202020204" pitchFamily="34" charset="0"/>
                <a:ea typeface="Times New Roman" panose="02020603050405020304" pitchFamily="18" charset="0"/>
                <a:cs typeface="Arial" panose="020B0604020202020204" pitchFamily="34" charset="0"/>
              </a:rPr>
              <a:t>Capítulo IV. La defensa oral del trabajo académico. </a:t>
            </a:r>
            <a:r>
              <a:rPr lang="es-ES" sz="2600" dirty="0">
                <a:effectLst/>
                <a:latin typeface="Arial" panose="020B0604020202020204" pitchFamily="34" charset="0"/>
                <a:ea typeface="Times New Roman" panose="02020603050405020304" pitchFamily="18" charset="0"/>
                <a:cs typeface="Arial" panose="020B0604020202020204" pitchFamily="34" charset="0"/>
              </a:rPr>
              <a:t>Barcelona: Universitat Oberta de Catalunya.</a:t>
            </a:r>
          </a:p>
          <a:p>
            <a:pPr marL="0" indent="0" algn="just">
              <a:buNone/>
            </a:pPr>
            <a:endParaRPr lang="es-ES" sz="2600" dirty="0">
              <a:latin typeface="Arial" panose="020B0604020202020204" pitchFamily="34" charset="0"/>
              <a:ea typeface="Times New Roman" panose="02020603050405020304" pitchFamily="18" charset="0"/>
              <a:cs typeface="Arial" panose="020B0604020202020204" pitchFamily="34" charset="0"/>
            </a:endParaRPr>
          </a:p>
          <a:p>
            <a:pPr marL="0" indent="0" algn="just">
              <a:buNone/>
            </a:pPr>
            <a:r>
              <a:rPr lang="es-ES" sz="2600" b="1" dirty="0">
                <a:effectLst/>
                <a:latin typeface="Arial" panose="020B0604020202020204" pitchFamily="34" charset="0"/>
                <a:ea typeface="Times New Roman" panose="02020603050405020304" pitchFamily="18" charset="0"/>
                <a:cs typeface="Times New Roman" panose="02020603050405020304" pitchFamily="18" charset="0"/>
              </a:rPr>
              <a:t>Beneito, R. </a:t>
            </a:r>
            <a:r>
              <a:rPr lang="es-ES" sz="2600" dirty="0">
                <a:latin typeface="Arial" panose="020B0604020202020204" pitchFamily="34" charset="0"/>
                <a:ea typeface="Times New Roman" panose="02020603050405020304" pitchFamily="18" charset="0"/>
                <a:cs typeface="Times New Roman" panose="02020603050405020304" pitchFamily="18" charset="0"/>
              </a:rPr>
              <a:t>(2014). </a:t>
            </a:r>
            <a:r>
              <a:rPr lang="es-ES" sz="2600" i="1" dirty="0">
                <a:latin typeface="Arial" panose="020B0604020202020204" pitchFamily="34" charset="0"/>
                <a:ea typeface="Times New Roman" panose="02020603050405020304" pitchFamily="18" charset="0"/>
                <a:cs typeface="Times New Roman" panose="02020603050405020304" pitchFamily="18" charset="0"/>
              </a:rPr>
              <a:t>Presentación de documentos y elaboración de presentaciones</a:t>
            </a:r>
            <a:r>
              <a:rPr lang="es-ES" sz="2600" dirty="0">
                <a:latin typeface="Arial" panose="020B0604020202020204" pitchFamily="34" charset="0"/>
                <a:ea typeface="Times New Roman" panose="02020603050405020304" pitchFamily="18" charset="0"/>
                <a:cs typeface="Times New Roman" panose="02020603050405020304" pitchFamily="18" charset="0"/>
              </a:rPr>
              <a:t>. Universitat Oberta de Catalunya.</a:t>
            </a:r>
          </a:p>
          <a:p>
            <a:pPr marL="0" indent="0" algn="just">
              <a:buNone/>
            </a:pPr>
            <a:endParaRPr lang="es-ES" sz="2600" b="1"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lgn="just">
              <a:buNone/>
            </a:pPr>
            <a:r>
              <a:rPr lang="es-ES" sz="2600" b="1" dirty="0">
                <a:effectLst/>
                <a:latin typeface="Arial" panose="020B0604020202020204" pitchFamily="34" charset="0"/>
                <a:ea typeface="Times New Roman" panose="02020603050405020304" pitchFamily="18" charset="0"/>
                <a:cs typeface="Times New Roman" panose="02020603050405020304" pitchFamily="18" charset="0"/>
              </a:rPr>
              <a:t>Martínez, A. </a:t>
            </a:r>
            <a:r>
              <a:rPr lang="es-ES" sz="2600" i="1" dirty="0">
                <a:effectLst/>
                <a:latin typeface="Arial" panose="020B0604020202020204" pitchFamily="34" charset="0"/>
                <a:ea typeface="Times New Roman" panose="02020603050405020304" pitchFamily="18" charset="0"/>
                <a:cs typeface="Times New Roman" panose="02020603050405020304" pitchFamily="18" charset="0"/>
              </a:rPr>
              <a:t>Presenting your research</a:t>
            </a:r>
            <a:r>
              <a:rPr lang="es-ES" sz="2600" dirty="0">
                <a:effectLst/>
                <a:latin typeface="Arial" panose="020B0604020202020204" pitchFamily="34" charset="0"/>
                <a:ea typeface="Times New Roman" panose="02020603050405020304" pitchFamily="18" charset="0"/>
                <a:cs typeface="Times New Roman" panose="02020603050405020304" pitchFamily="18" charset="0"/>
              </a:rPr>
              <a:t>. Universitat Oberta de Catalunya.</a:t>
            </a:r>
            <a:endParaRPr lang="es-ES" sz="2600" b="1"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lgn="just">
              <a:buNone/>
            </a:pPr>
            <a:endParaRPr lang="es-ES" sz="2600" dirty="0">
              <a:latin typeface="Arial" panose="020B0604020202020204" pitchFamily="34" charset="0"/>
              <a:cs typeface="Arial" panose="020B0604020202020204" pitchFamily="34" charset="0"/>
            </a:endParaRPr>
          </a:p>
        </p:txBody>
      </p:sp>
      <p:sp>
        <p:nvSpPr>
          <p:cNvPr id="4" name="Marcador de fecha 3">
            <a:extLst>
              <a:ext uri="{FF2B5EF4-FFF2-40B4-BE49-F238E27FC236}">
                <a16:creationId xmlns:a16="http://schemas.microsoft.com/office/drawing/2014/main" id="{3E7B69B7-BB29-42F1-815A-298CD63CA660}"/>
              </a:ext>
            </a:extLst>
          </p:cNvPr>
          <p:cNvSpPr>
            <a:spLocks noGrp="1"/>
          </p:cNvSpPr>
          <p:nvPr>
            <p:ph type="dt" sz="half" idx="10"/>
          </p:nvPr>
        </p:nvSpPr>
        <p:spPr/>
        <p:txBody>
          <a:bodyPr/>
          <a:lstStyle/>
          <a:p>
            <a:r>
              <a:rPr lang="es-ES"/>
              <a:t>10/01/2021</a:t>
            </a:r>
          </a:p>
        </p:txBody>
      </p:sp>
      <p:sp>
        <p:nvSpPr>
          <p:cNvPr id="5" name="Marcador de número de diapositiva 4">
            <a:extLst>
              <a:ext uri="{FF2B5EF4-FFF2-40B4-BE49-F238E27FC236}">
                <a16:creationId xmlns:a16="http://schemas.microsoft.com/office/drawing/2014/main" id="{F40FD4D7-B454-4F02-AF72-1F227642555A}"/>
              </a:ext>
            </a:extLst>
          </p:cNvPr>
          <p:cNvSpPr>
            <a:spLocks noGrp="1"/>
          </p:cNvSpPr>
          <p:nvPr>
            <p:ph type="sldNum" sz="quarter" idx="12"/>
          </p:nvPr>
        </p:nvSpPr>
        <p:spPr/>
        <p:txBody>
          <a:bodyPr/>
          <a:lstStyle/>
          <a:p>
            <a:fld id="{63A00D4C-C4DC-484A-A73A-9B7DB728AB9C}" type="slidenum">
              <a:rPr lang="es-ES" smtClean="0"/>
              <a:t>22</a:t>
            </a:fld>
            <a:endParaRPr lang="es-ES"/>
          </a:p>
        </p:txBody>
      </p:sp>
    </p:spTree>
    <p:extLst>
      <p:ext uri="{BB962C8B-B14F-4D97-AF65-F5344CB8AC3E}">
        <p14:creationId xmlns:p14="http://schemas.microsoft.com/office/powerpoint/2010/main" val="3310762628"/>
      </p:ext>
    </p:extLst>
  </p:cSld>
  <p:clrMapOvr>
    <a:masterClrMapping/>
  </p:clrMapOvr>
  <p:transition>
    <p:sndAc>
      <p:stSnd>
        <p:snd r:embed="rId2" name="click.wav"/>
      </p:stSnd>
    </p:sndAc>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40BB705-D09A-43AD-BADC-640C53C9320D}"/>
              </a:ext>
            </a:extLst>
          </p:cNvPr>
          <p:cNvSpPr>
            <a:spLocks noGrp="1"/>
          </p:cNvSpPr>
          <p:nvPr>
            <p:ph idx="1"/>
          </p:nvPr>
        </p:nvSpPr>
        <p:spPr>
          <a:xfrm>
            <a:off x="838200" y="2915477"/>
            <a:ext cx="10515600" cy="3261485"/>
          </a:xfrm>
        </p:spPr>
        <p:txBody>
          <a:bodyPr>
            <a:normAutofit/>
          </a:bodyPr>
          <a:lstStyle/>
          <a:p>
            <a:pPr marL="0" indent="0" algn="ctr">
              <a:buNone/>
            </a:pPr>
            <a:r>
              <a:rPr lang="es-ES" sz="2600" dirty="0">
                <a:latin typeface="Arial" panose="020B0604020202020204" pitchFamily="34" charset="0"/>
                <a:cs typeface="Arial" panose="020B0604020202020204" pitchFamily="34" charset="0"/>
              </a:rPr>
              <a:t>¡Gracias a tod@s por vuestra atención!</a:t>
            </a:r>
          </a:p>
        </p:txBody>
      </p:sp>
      <p:sp>
        <p:nvSpPr>
          <p:cNvPr id="4" name="Marcador de fecha 3">
            <a:extLst>
              <a:ext uri="{FF2B5EF4-FFF2-40B4-BE49-F238E27FC236}">
                <a16:creationId xmlns:a16="http://schemas.microsoft.com/office/drawing/2014/main" id="{40B7257B-6FA8-474A-8FA5-03FAD20C438B}"/>
              </a:ext>
            </a:extLst>
          </p:cNvPr>
          <p:cNvSpPr>
            <a:spLocks noGrp="1"/>
          </p:cNvSpPr>
          <p:nvPr>
            <p:ph type="dt" sz="half" idx="10"/>
          </p:nvPr>
        </p:nvSpPr>
        <p:spPr/>
        <p:txBody>
          <a:bodyPr/>
          <a:lstStyle/>
          <a:p>
            <a:r>
              <a:rPr lang="es-ES"/>
              <a:t>10/01/2021</a:t>
            </a:r>
          </a:p>
        </p:txBody>
      </p:sp>
      <p:sp>
        <p:nvSpPr>
          <p:cNvPr id="5" name="Marcador de número de diapositiva 4">
            <a:extLst>
              <a:ext uri="{FF2B5EF4-FFF2-40B4-BE49-F238E27FC236}">
                <a16:creationId xmlns:a16="http://schemas.microsoft.com/office/drawing/2014/main" id="{473B7C6E-EF5D-483C-BF0B-D6E3EBCFF14F}"/>
              </a:ext>
            </a:extLst>
          </p:cNvPr>
          <p:cNvSpPr>
            <a:spLocks noGrp="1"/>
          </p:cNvSpPr>
          <p:nvPr>
            <p:ph type="sldNum" sz="quarter" idx="12"/>
          </p:nvPr>
        </p:nvSpPr>
        <p:spPr/>
        <p:txBody>
          <a:bodyPr/>
          <a:lstStyle/>
          <a:p>
            <a:fld id="{63A00D4C-C4DC-484A-A73A-9B7DB728AB9C}" type="slidenum">
              <a:rPr lang="es-ES" smtClean="0"/>
              <a:t>23</a:t>
            </a:fld>
            <a:endParaRPr lang="es-ES"/>
          </a:p>
        </p:txBody>
      </p:sp>
    </p:spTree>
    <p:extLst>
      <p:ext uri="{BB962C8B-B14F-4D97-AF65-F5344CB8AC3E}">
        <p14:creationId xmlns:p14="http://schemas.microsoft.com/office/powerpoint/2010/main" val="3199601924"/>
      </p:ext>
    </p:extLst>
  </p:cSld>
  <p:clrMapOvr>
    <a:masterClrMapping/>
  </p:clrMapOvr>
  <p:transition>
    <p:sndAc>
      <p:stSnd>
        <p:snd r:embed="rId2" name="click.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84EB3F-5B27-4EE6-86A3-BA1A88A1636B}"/>
              </a:ext>
            </a:extLst>
          </p:cNvPr>
          <p:cNvSpPr>
            <a:spLocks noGrp="1"/>
          </p:cNvSpPr>
          <p:nvPr>
            <p:ph type="title"/>
          </p:nvPr>
        </p:nvSpPr>
        <p:spPr>
          <a:xfrm>
            <a:off x="838200" y="365126"/>
            <a:ext cx="10515600" cy="443257"/>
          </a:xfrm>
        </p:spPr>
        <p:txBody>
          <a:bodyPr>
            <a:noAutofit/>
          </a:bodyPr>
          <a:lstStyle/>
          <a:p>
            <a:pPr algn="just"/>
            <a:r>
              <a:rPr lang="es-ES" sz="3200" b="1" dirty="0">
                <a:latin typeface="Arial" panose="020B0604020202020204" pitchFamily="34" charset="0"/>
                <a:cs typeface="Arial" panose="020B0604020202020204" pitchFamily="34" charset="0"/>
              </a:rPr>
              <a:t>Introducción</a:t>
            </a:r>
          </a:p>
        </p:txBody>
      </p:sp>
      <p:sp>
        <p:nvSpPr>
          <p:cNvPr id="3" name="Marcador de contenido 2">
            <a:extLst>
              <a:ext uri="{FF2B5EF4-FFF2-40B4-BE49-F238E27FC236}">
                <a16:creationId xmlns:a16="http://schemas.microsoft.com/office/drawing/2014/main" id="{B929BE09-7781-4F85-B072-42181EB0324E}"/>
              </a:ext>
            </a:extLst>
          </p:cNvPr>
          <p:cNvSpPr>
            <a:spLocks noGrp="1"/>
          </p:cNvSpPr>
          <p:nvPr>
            <p:ph idx="1"/>
          </p:nvPr>
        </p:nvSpPr>
        <p:spPr>
          <a:xfrm>
            <a:off x="838200" y="927652"/>
            <a:ext cx="10515600" cy="5249311"/>
          </a:xfrm>
        </p:spPr>
        <p:txBody>
          <a:bodyPr>
            <a:normAutofit fontScale="92500" lnSpcReduction="10000"/>
          </a:bodyPr>
          <a:lstStyle/>
          <a:p>
            <a:pPr marL="0" indent="0" algn="just">
              <a:buNone/>
            </a:pPr>
            <a:r>
              <a:rPr lang="es-ES" dirty="0">
                <a:latin typeface="Arial" panose="020B0604020202020204" pitchFamily="34" charset="0"/>
                <a:cs typeface="Arial" panose="020B0604020202020204" pitchFamily="34" charset="0"/>
              </a:rPr>
              <a:t>• El problema que planteo es obtener una radiografía de tuits y un análisis de contenidos de los mismos en referencia al periodo 30 de octubre – 2 de noviembre de 2020, tomando como evento a considerar las elecciones presidenciales  del 3 de noviembre de 2020 en EE.UU.</a:t>
            </a:r>
          </a:p>
          <a:p>
            <a:pPr marL="0" indent="0" algn="just">
              <a:buNone/>
            </a:pPr>
            <a:r>
              <a:rPr lang="es-ES" dirty="0">
                <a:latin typeface="Arial" panose="020B0604020202020204" pitchFamily="34" charset="0"/>
                <a:cs typeface="Arial" panose="020B0604020202020204" pitchFamily="34" charset="0"/>
              </a:rPr>
              <a:t>• La captura de tuits se realiza en el entorno de desarrollo RStudio.</a:t>
            </a:r>
          </a:p>
          <a:p>
            <a:pPr marL="0" indent="0" algn="just">
              <a:buNone/>
            </a:pPr>
            <a:r>
              <a:rPr lang="es-ES" dirty="0">
                <a:latin typeface="Arial" panose="020B0604020202020204" pitchFamily="34" charset="0"/>
                <a:cs typeface="Arial" panose="020B0604020202020204" pitchFamily="34" charset="0"/>
              </a:rPr>
              <a:t>• La muestra de tuits obtenida se compone de un hashtag neutro (“#Elections2020”) y de los nombres de perfil de los principales candidatos (“@realDonaldTrump” y “@JoeBiden”).</a:t>
            </a:r>
          </a:p>
          <a:p>
            <a:pPr marL="0" indent="0" algn="just">
              <a:buNone/>
            </a:pPr>
            <a:r>
              <a:rPr lang="es-ES" dirty="0">
                <a:latin typeface="Arial" panose="020B0604020202020204" pitchFamily="34" charset="0"/>
                <a:cs typeface="Arial" panose="020B0604020202020204" pitchFamily="34" charset="0"/>
              </a:rPr>
              <a:t>• Pretendo detectar qué uso se hace de los tuits que usan el hashtag neutro y de los que interpelan a perfiles de candidatos, así como posibles diferencias significativas en el tono utilizado. La hipótesis de partida es que existen dichas diferencias significativas y que se acentúan en el caso de los perfiles relevantes que más mencionan a los principales candidatos. </a:t>
            </a:r>
          </a:p>
          <a:p>
            <a:pPr marL="0" indent="0" algn="just">
              <a:buNone/>
            </a:pPr>
            <a:endParaRPr lang="es-ES" dirty="0">
              <a:latin typeface="Arial" panose="020B0604020202020204" pitchFamily="34" charset="0"/>
              <a:cs typeface="Arial" panose="020B0604020202020204" pitchFamily="34" charset="0"/>
            </a:endParaRPr>
          </a:p>
        </p:txBody>
      </p:sp>
      <p:sp>
        <p:nvSpPr>
          <p:cNvPr id="4" name="Marcador de fecha 3">
            <a:extLst>
              <a:ext uri="{FF2B5EF4-FFF2-40B4-BE49-F238E27FC236}">
                <a16:creationId xmlns:a16="http://schemas.microsoft.com/office/drawing/2014/main" id="{1DFC828C-5C09-4F7B-B5DE-EAC24725348E}"/>
              </a:ext>
            </a:extLst>
          </p:cNvPr>
          <p:cNvSpPr>
            <a:spLocks noGrp="1"/>
          </p:cNvSpPr>
          <p:nvPr>
            <p:ph type="dt" sz="half" idx="10"/>
          </p:nvPr>
        </p:nvSpPr>
        <p:spPr/>
        <p:txBody>
          <a:bodyPr/>
          <a:lstStyle/>
          <a:p>
            <a:r>
              <a:rPr lang="es-ES"/>
              <a:t>10/01/2021</a:t>
            </a:r>
          </a:p>
        </p:txBody>
      </p:sp>
      <p:sp>
        <p:nvSpPr>
          <p:cNvPr id="5" name="Marcador de número de diapositiva 4">
            <a:extLst>
              <a:ext uri="{FF2B5EF4-FFF2-40B4-BE49-F238E27FC236}">
                <a16:creationId xmlns:a16="http://schemas.microsoft.com/office/drawing/2014/main" id="{C2227DF7-83AB-4B7D-B197-3557EA8D0A46}"/>
              </a:ext>
            </a:extLst>
          </p:cNvPr>
          <p:cNvSpPr>
            <a:spLocks noGrp="1"/>
          </p:cNvSpPr>
          <p:nvPr>
            <p:ph type="sldNum" sz="quarter" idx="12"/>
          </p:nvPr>
        </p:nvSpPr>
        <p:spPr/>
        <p:txBody>
          <a:bodyPr/>
          <a:lstStyle/>
          <a:p>
            <a:fld id="{63A00D4C-C4DC-484A-A73A-9B7DB728AB9C}" type="slidenum">
              <a:rPr lang="es-ES" smtClean="0"/>
              <a:t>3</a:t>
            </a:fld>
            <a:endParaRPr lang="es-ES"/>
          </a:p>
        </p:txBody>
      </p:sp>
    </p:spTree>
    <p:extLst>
      <p:ext uri="{BB962C8B-B14F-4D97-AF65-F5344CB8AC3E}">
        <p14:creationId xmlns:p14="http://schemas.microsoft.com/office/powerpoint/2010/main" val="35162900"/>
      </p:ext>
    </p:extLst>
  </p:cSld>
  <p:clrMapOvr>
    <a:masterClrMapping/>
  </p:clrMapOvr>
  <p:transition>
    <p:sndAc>
      <p:stSnd>
        <p:snd r:embed="rId2" name="click.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34DFA4-C5C3-406D-96AB-DCB911375B47}"/>
              </a:ext>
            </a:extLst>
          </p:cNvPr>
          <p:cNvSpPr>
            <a:spLocks noGrp="1"/>
          </p:cNvSpPr>
          <p:nvPr>
            <p:ph type="title"/>
          </p:nvPr>
        </p:nvSpPr>
        <p:spPr>
          <a:xfrm>
            <a:off x="838200" y="365126"/>
            <a:ext cx="10515600" cy="602284"/>
          </a:xfrm>
        </p:spPr>
        <p:txBody>
          <a:bodyPr>
            <a:normAutofit/>
          </a:bodyPr>
          <a:lstStyle/>
          <a:p>
            <a:pPr algn="just"/>
            <a:r>
              <a:rPr lang="es-ES" sz="3200" b="1" dirty="0">
                <a:latin typeface="Arial" panose="020B0604020202020204" pitchFamily="34" charset="0"/>
                <a:cs typeface="Arial" panose="020B0604020202020204" pitchFamily="34" charset="0"/>
              </a:rPr>
              <a:t>Marco teórico</a:t>
            </a:r>
          </a:p>
        </p:txBody>
      </p:sp>
      <p:sp>
        <p:nvSpPr>
          <p:cNvPr id="3" name="Marcador de contenido 2">
            <a:extLst>
              <a:ext uri="{FF2B5EF4-FFF2-40B4-BE49-F238E27FC236}">
                <a16:creationId xmlns:a16="http://schemas.microsoft.com/office/drawing/2014/main" id="{769253C5-AD6A-4444-A431-600BA422C34A}"/>
              </a:ext>
            </a:extLst>
          </p:cNvPr>
          <p:cNvSpPr>
            <a:spLocks noGrp="1"/>
          </p:cNvSpPr>
          <p:nvPr>
            <p:ph idx="1"/>
          </p:nvPr>
        </p:nvSpPr>
        <p:spPr>
          <a:xfrm>
            <a:off x="838200" y="967410"/>
            <a:ext cx="10515600" cy="5209553"/>
          </a:xfrm>
        </p:spPr>
        <p:txBody>
          <a:bodyPr>
            <a:normAutofit/>
          </a:bodyPr>
          <a:lstStyle/>
          <a:p>
            <a:pPr marL="0" indent="0" algn="just">
              <a:buNone/>
            </a:pPr>
            <a:r>
              <a:rPr lang="es-ES" sz="2400" dirty="0">
                <a:latin typeface="Arial" panose="020B0604020202020204" pitchFamily="34" charset="0"/>
                <a:cs typeface="Arial" panose="020B0604020202020204" pitchFamily="34" charset="0"/>
              </a:rPr>
              <a:t>• Twitter es, de todas las redes sociales, la que a día de hoy asume el liderazgo entre la clase política y periodística.</a:t>
            </a:r>
          </a:p>
          <a:p>
            <a:pPr marL="0" indent="0" algn="just">
              <a:buNone/>
            </a:pPr>
            <a:r>
              <a:rPr lang="es-ES" sz="2400" dirty="0">
                <a:latin typeface="Arial" panose="020B0604020202020204" pitchFamily="34" charset="0"/>
                <a:cs typeface="Arial" panose="020B0604020202020204" pitchFamily="34" charset="0"/>
              </a:rPr>
              <a:t>• Twitter ocupa un lugar muy destacado en el ámbito de la comunicación política y electoral.</a:t>
            </a:r>
          </a:p>
          <a:p>
            <a:pPr marL="0" indent="0" algn="just">
              <a:buNone/>
            </a:pPr>
            <a:r>
              <a:rPr lang="es-ES" sz="2400" dirty="0">
                <a:latin typeface="Arial" panose="020B0604020202020204" pitchFamily="34" charset="0"/>
                <a:cs typeface="Arial" panose="020B0604020202020204" pitchFamily="34" charset="0"/>
              </a:rPr>
              <a:t>• El uso de Twitter se intensifica en los periodos de campaña electoral.</a:t>
            </a:r>
          </a:p>
          <a:p>
            <a:pPr marL="0" indent="0" algn="just">
              <a:buNone/>
            </a:pPr>
            <a:r>
              <a:rPr lang="es-ES" sz="2400" dirty="0">
                <a:latin typeface="Arial" panose="020B0604020202020204" pitchFamily="34" charset="0"/>
                <a:cs typeface="Arial" panose="020B0604020202020204" pitchFamily="34" charset="0"/>
              </a:rPr>
              <a:t>• Las funciones más destacadas atribuidas a Twitter en campañas electorales son:</a:t>
            </a:r>
          </a:p>
          <a:p>
            <a:pPr marL="0" indent="0" algn="just">
              <a:buNone/>
            </a:pPr>
            <a:r>
              <a:rPr lang="es-ES" sz="2400" dirty="0">
                <a:latin typeface="Arial" panose="020B0604020202020204" pitchFamily="34" charset="0"/>
                <a:cs typeface="Arial" panose="020B0604020202020204" pitchFamily="34" charset="0"/>
              </a:rPr>
              <a:t>	- Difusión de propuestas políticas que integran los programas 		electorales</a:t>
            </a:r>
          </a:p>
          <a:p>
            <a:pPr marL="0" indent="0" algn="just">
              <a:buNone/>
            </a:pPr>
            <a:r>
              <a:rPr lang="es-ES" sz="2400" dirty="0">
                <a:latin typeface="Arial" panose="020B0604020202020204" pitchFamily="34" charset="0"/>
                <a:cs typeface="Arial" panose="020B0604020202020204" pitchFamily="34" charset="0"/>
              </a:rPr>
              <a:t>	- Participación y movilización, en estrecha dependencia con la 	trayectoria histórica de los líderes políticos</a:t>
            </a:r>
          </a:p>
          <a:p>
            <a:pPr marL="0" indent="0" algn="just">
              <a:buNone/>
            </a:pPr>
            <a:r>
              <a:rPr lang="es-ES" sz="2400" dirty="0">
                <a:latin typeface="Arial" panose="020B0604020202020204" pitchFamily="34" charset="0"/>
                <a:cs typeface="Arial" panose="020B0604020202020204" pitchFamily="34" charset="0"/>
              </a:rPr>
              <a:t>• Partidos y candidatos políticos son poco proclives a compartir en Twitter imágenes que muestren facetas íntimas.</a:t>
            </a:r>
          </a:p>
          <a:p>
            <a:pPr marL="0" indent="0" algn="just">
              <a:buNone/>
            </a:pPr>
            <a:endParaRPr lang="es-ES" sz="2400" dirty="0">
              <a:latin typeface="Arial" panose="020B0604020202020204" pitchFamily="34" charset="0"/>
              <a:cs typeface="Arial" panose="020B0604020202020204" pitchFamily="34" charset="0"/>
            </a:endParaRPr>
          </a:p>
          <a:p>
            <a:pPr marL="0" indent="0" algn="just">
              <a:buNone/>
            </a:pPr>
            <a:endParaRPr lang="es-ES" sz="2600" dirty="0">
              <a:latin typeface="Arial" panose="020B0604020202020204" pitchFamily="34" charset="0"/>
              <a:cs typeface="Arial" panose="020B0604020202020204" pitchFamily="34" charset="0"/>
            </a:endParaRPr>
          </a:p>
        </p:txBody>
      </p:sp>
      <p:sp>
        <p:nvSpPr>
          <p:cNvPr id="4" name="Marcador de fecha 3">
            <a:extLst>
              <a:ext uri="{FF2B5EF4-FFF2-40B4-BE49-F238E27FC236}">
                <a16:creationId xmlns:a16="http://schemas.microsoft.com/office/drawing/2014/main" id="{3D7115FC-9BB5-4BEE-8475-A41A905C93D7}"/>
              </a:ext>
            </a:extLst>
          </p:cNvPr>
          <p:cNvSpPr>
            <a:spLocks noGrp="1"/>
          </p:cNvSpPr>
          <p:nvPr>
            <p:ph type="dt" sz="half" idx="10"/>
          </p:nvPr>
        </p:nvSpPr>
        <p:spPr/>
        <p:txBody>
          <a:bodyPr/>
          <a:lstStyle/>
          <a:p>
            <a:r>
              <a:rPr lang="es-ES"/>
              <a:t>10/01/2021</a:t>
            </a:r>
          </a:p>
        </p:txBody>
      </p:sp>
      <p:sp>
        <p:nvSpPr>
          <p:cNvPr id="5" name="Marcador de número de diapositiva 4">
            <a:extLst>
              <a:ext uri="{FF2B5EF4-FFF2-40B4-BE49-F238E27FC236}">
                <a16:creationId xmlns:a16="http://schemas.microsoft.com/office/drawing/2014/main" id="{481C3089-DF8B-44CD-A9F2-A60355033DBC}"/>
              </a:ext>
            </a:extLst>
          </p:cNvPr>
          <p:cNvSpPr>
            <a:spLocks noGrp="1"/>
          </p:cNvSpPr>
          <p:nvPr>
            <p:ph type="sldNum" sz="quarter" idx="12"/>
          </p:nvPr>
        </p:nvSpPr>
        <p:spPr/>
        <p:txBody>
          <a:bodyPr/>
          <a:lstStyle/>
          <a:p>
            <a:fld id="{63A00D4C-C4DC-484A-A73A-9B7DB728AB9C}" type="slidenum">
              <a:rPr lang="es-ES" smtClean="0"/>
              <a:t>4</a:t>
            </a:fld>
            <a:endParaRPr lang="es-ES"/>
          </a:p>
        </p:txBody>
      </p:sp>
    </p:spTree>
    <p:extLst>
      <p:ext uri="{BB962C8B-B14F-4D97-AF65-F5344CB8AC3E}">
        <p14:creationId xmlns:p14="http://schemas.microsoft.com/office/powerpoint/2010/main" val="1529709781"/>
      </p:ext>
    </p:extLst>
  </p:cSld>
  <p:clrMapOvr>
    <a:masterClrMapping/>
  </p:clrMapOvr>
  <p:transition>
    <p:sndAc>
      <p:stSnd>
        <p:snd r:embed="rId2" name="click.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20B565F-780E-48BC-937C-05E047CE2DBB}"/>
              </a:ext>
            </a:extLst>
          </p:cNvPr>
          <p:cNvSpPr>
            <a:spLocks noGrp="1"/>
          </p:cNvSpPr>
          <p:nvPr>
            <p:ph idx="1"/>
          </p:nvPr>
        </p:nvSpPr>
        <p:spPr>
          <a:xfrm>
            <a:off x="838200" y="516835"/>
            <a:ext cx="10515600" cy="5660128"/>
          </a:xfrm>
        </p:spPr>
        <p:txBody>
          <a:bodyPr>
            <a:normAutofit lnSpcReduction="10000"/>
          </a:bodyPr>
          <a:lstStyle/>
          <a:p>
            <a:pPr marL="0" indent="0" algn="just">
              <a:buNone/>
            </a:pPr>
            <a:r>
              <a:rPr lang="es-ES" sz="2600" dirty="0">
                <a:latin typeface="Arial" panose="020B0604020202020204" pitchFamily="34" charset="0"/>
                <a:cs typeface="Arial" panose="020B0604020202020204" pitchFamily="34" charset="0"/>
              </a:rPr>
              <a:t>• Tendencia incipiente en el uso de Twitter hacia la hibridación entre los nuevos medios digitales y los convencionales. Se difunde en Twitter las apariciones televisivas de los líderes políticos.</a:t>
            </a:r>
          </a:p>
          <a:p>
            <a:pPr marL="0" indent="0" algn="just">
              <a:buNone/>
            </a:pPr>
            <a:r>
              <a:rPr lang="es-ES" sz="2600" dirty="0">
                <a:latin typeface="Arial" panose="020B0604020202020204" pitchFamily="34" charset="0"/>
                <a:cs typeface="Arial" panose="020B0604020202020204" pitchFamily="34" charset="0"/>
              </a:rPr>
              <a:t>• Los comentarios de los políticos en Twitter suelen referirse a la misma campaña electoral. Líderes conservadores abordan asuntos de inmigración, terrorismo y asuntos exteriores; líderes progresistas se decantan por asuntos de políticas sociales, corrupción y regeneración democrática.</a:t>
            </a:r>
          </a:p>
          <a:p>
            <a:pPr marL="0" indent="0" algn="just">
              <a:buNone/>
            </a:pPr>
            <a:r>
              <a:rPr lang="es-ES" sz="2600" dirty="0">
                <a:latin typeface="Arial" panose="020B0604020202020204" pitchFamily="34" charset="0"/>
                <a:cs typeface="Arial" panose="020B0604020202020204" pitchFamily="34" charset="0"/>
              </a:rPr>
              <a:t>• Técnicas de exploración del Big Data en estudios de redes sociales bajo contexto político:</a:t>
            </a:r>
          </a:p>
          <a:p>
            <a:pPr marL="0" indent="0" algn="just">
              <a:buNone/>
            </a:pPr>
            <a:r>
              <a:rPr lang="es-ES" sz="2600" dirty="0">
                <a:latin typeface="Arial" panose="020B0604020202020204" pitchFamily="34" charset="0"/>
                <a:cs typeface="Arial" panose="020B0604020202020204" pitchFamily="34" charset="0"/>
              </a:rPr>
              <a:t>	- </a:t>
            </a:r>
            <a:r>
              <a:rPr lang="es-ES" sz="2600" b="1" dirty="0">
                <a:latin typeface="Arial" panose="020B0604020202020204" pitchFamily="34" charset="0"/>
                <a:cs typeface="Arial" panose="020B0604020202020204" pitchFamily="34" charset="0"/>
              </a:rPr>
              <a:t>Minería de datos</a:t>
            </a:r>
          </a:p>
          <a:p>
            <a:pPr marL="0" indent="0" algn="just">
              <a:buNone/>
            </a:pPr>
            <a:r>
              <a:rPr lang="es-ES" sz="2600" dirty="0">
                <a:latin typeface="Arial" panose="020B0604020202020204" pitchFamily="34" charset="0"/>
                <a:cs typeface="Arial" panose="020B0604020202020204" pitchFamily="34" charset="0"/>
              </a:rPr>
              <a:t>	- </a:t>
            </a:r>
            <a:r>
              <a:rPr lang="es-ES" sz="2600" b="1" dirty="0">
                <a:latin typeface="Arial" panose="020B0604020202020204" pitchFamily="34" charset="0"/>
                <a:cs typeface="Arial" panose="020B0604020202020204" pitchFamily="34" charset="0"/>
              </a:rPr>
              <a:t>Clasificación automática de textos</a:t>
            </a:r>
          </a:p>
          <a:p>
            <a:pPr marL="0" indent="0" algn="just">
              <a:buNone/>
            </a:pPr>
            <a:r>
              <a:rPr lang="es-ES" sz="2600" dirty="0">
                <a:latin typeface="Arial" panose="020B0604020202020204" pitchFamily="34" charset="0"/>
                <a:cs typeface="Arial" panose="020B0604020202020204" pitchFamily="34" charset="0"/>
              </a:rPr>
              <a:t>• Hashtags y menciones son muy utilizados por los usuarios para influir en los temas de conversación política que acaecen en las redes.</a:t>
            </a:r>
          </a:p>
          <a:p>
            <a:pPr marL="0" indent="0" algn="just">
              <a:buNone/>
            </a:pPr>
            <a:endParaRPr lang="es-ES" sz="2600" dirty="0">
              <a:latin typeface="Arial" panose="020B0604020202020204" pitchFamily="34" charset="0"/>
              <a:cs typeface="Arial" panose="020B0604020202020204" pitchFamily="34" charset="0"/>
            </a:endParaRPr>
          </a:p>
        </p:txBody>
      </p:sp>
      <p:sp>
        <p:nvSpPr>
          <p:cNvPr id="4" name="Marcador de fecha 3">
            <a:extLst>
              <a:ext uri="{FF2B5EF4-FFF2-40B4-BE49-F238E27FC236}">
                <a16:creationId xmlns:a16="http://schemas.microsoft.com/office/drawing/2014/main" id="{EEA6BDA0-01FF-4EA1-8229-D06A3D792BE0}"/>
              </a:ext>
            </a:extLst>
          </p:cNvPr>
          <p:cNvSpPr>
            <a:spLocks noGrp="1"/>
          </p:cNvSpPr>
          <p:nvPr>
            <p:ph type="dt" sz="half" idx="10"/>
          </p:nvPr>
        </p:nvSpPr>
        <p:spPr/>
        <p:txBody>
          <a:bodyPr/>
          <a:lstStyle/>
          <a:p>
            <a:r>
              <a:rPr lang="es-ES"/>
              <a:t>10/01/2021</a:t>
            </a:r>
          </a:p>
        </p:txBody>
      </p:sp>
      <p:sp>
        <p:nvSpPr>
          <p:cNvPr id="5" name="Marcador de número de diapositiva 4">
            <a:extLst>
              <a:ext uri="{FF2B5EF4-FFF2-40B4-BE49-F238E27FC236}">
                <a16:creationId xmlns:a16="http://schemas.microsoft.com/office/drawing/2014/main" id="{C6B27C7C-2E76-4CE1-B0D8-84DCD5165515}"/>
              </a:ext>
            </a:extLst>
          </p:cNvPr>
          <p:cNvSpPr>
            <a:spLocks noGrp="1"/>
          </p:cNvSpPr>
          <p:nvPr>
            <p:ph type="sldNum" sz="quarter" idx="12"/>
          </p:nvPr>
        </p:nvSpPr>
        <p:spPr/>
        <p:txBody>
          <a:bodyPr/>
          <a:lstStyle/>
          <a:p>
            <a:fld id="{63A00D4C-C4DC-484A-A73A-9B7DB728AB9C}" type="slidenum">
              <a:rPr lang="es-ES" smtClean="0"/>
              <a:t>5</a:t>
            </a:fld>
            <a:endParaRPr lang="es-ES"/>
          </a:p>
        </p:txBody>
      </p:sp>
    </p:spTree>
    <p:extLst>
      <p:ext uri="{BB962C8B-B14F-4D97-AF65-F5344CB8AC3E}">
        <p14:creationId xmlns:p14="http://schemas.microsoft.com/office/powerpoint/2010/main" val="2675693004"/>
      </p:ext>
    </p:extLst>
  </p:cSld>
  <p:clrMapOvr>
    <a:masterClrMapping/>
  </p:clrMapOvr>
  <p:transition>
    <p:sndAc>
      <p:stSnd>
        <p:snd r:embed="rId2" name="click.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AE74548-30FE-4C61-AA77-9A2060E94004}"/>
              </a:ext>
            </a:extLst>
          </p:cNvPr>
          <p:cNvSpPr>
            <a:spLocks noGrp="1"/>
          </p:cNvSpPr>
          <p:nvPr>
            <p:ph idx="1"/>
          </p:nvPr>
        </p:nvSpPr>
        <p:spPr>
          <a:xfrm>
            <a:off x="838200" y="808383"/>
            <a:ext cx="10515600" cy="5368580"/>
          </a:xfrm>
        </p:spPr>
        <p:txBody>
          <a:bodyPr>
            <a:normAutofit/>
          </a:bodyPr>
          <a:lstStyle/>
          <a:p>
            <a:pPr marL="0" indent="0" algn="just">
              <a:buNone/>
            </a:pPr>
            <a:r>
              <a:rPr lang="es-ES" sz="2600" dirty="0">
                <a:latin typeface="Arial" panose="020B0604020202020204" pitchFamily="34" charset="0"/>
                <a:cs typeface="Arial" panose="020B0604020202020204" pitchFamily="34" charset="0"/>
              </a:rPr>
              <a:t>• Uso de metodología cuantitativa para extraer los datos cuantificables de los políticos en Twitter. Ello permite deducir el tipo de uso que se da en Twitter (qué tipo de mensajes contienen los tuits).</a:t>
            </a:r>
          </a:p>
          <a:p>
            <a:pPr marL="0" indent="0" algn="just">
              <a:buNone/>
            </a:pPr>
            <a:r>
              <a:rPr lang="es-ES" sz="2600" dirty="0">
                <a:latin typeface="Arial" panose="020B0604020202020204" pitchFamily="34" charset="0"/>
                <a:cs typeface="Arial" panose="020B0604020202020204" pitchFamily="34" charset="0"/>
              </a:rPr>
              <a:t>• Tendencias actuales en Big Data:</a:t>
            </a:r>
          </a:p>
          <a:p>
            <a:pPr marL="0" indent="0" algn="just">
              <a:buNone/>
            </a:pPr>
            <a:r>
              <a:rPr lang="es-ES" sz="2600" dirty="0">
                <a:latin typeface="Arial" panose="020B0604020202020204" pitchFamily="34" charset="0"/>
                <a:cs typeface="Arial" panose="020B0604020202020204" pitchFamily="34" charset="0"/>
              </a:rPr>
              <a:t>	- </a:t>
            </a:r>
            <a:r>
              <a:rPr lang="es-ES" sz="2600" b="1" dirty="0">
                <a:latin typeface="Arial" panose="020B0604020202020204" pitchFamily="34" charset="0"/>
                <a:cs typeface="Arial" panose="020B0604020202020204" pitchFamily="34" charset="0"/>
              </a:rPr>
              <a:t>Tecnologías Big Data </a:t>
            </a:r>
            <a:r>
              <a:rPr lang="es-ES" sz="2600" dirty="0">
                <a:latin typeface="Arial" panose="020B0604020202020204" pitchFamily="34" charset="0"/>
                <a:cs typeface="Arial" panose="020B0604020202020204" pitchFamily="34" charset="0"/>
              </a:rPr>
              <a:t>(análisis predictivo, bases de datos 		   NoSQL, </a:t>
            </a:r>
            <a:r>
              <a:rPr lang="es-ES" sz="2600" i="1" dirty="0">
                <a:latin typeface="Arial" panose="020B0604020202020204" pitchFamily="34" charset="0"/>
                <a:cs typeface="Arial" panose="020B0604020202020204" pitchFamily="34" charset="0"/>
              </a:rPr>
              <a:t>machine learning</a:t>
            </a:r>
            <a:r>
              <a:rPr lang="es-ES" sz="2600" dirty="0">
                <a:latin typeface="Arial" panose="020B0604020202020204" pitchFamily="34" charset="0"/>
                <a:cs typeface="Arial" panose="020B0604020202020204" pitchFamily="34" charset="0"/>
              </a:rPr>
              <a:t>)</a:t>
            </a:r>
          </a:p>
          <a:p>
            <a:pPr marL="0" indent="0" algn="just">
              <a:buNone/>
            </a:pPr>
            <a:r>
              <a:rPr lang="es-ES" sz="2600" dirty="0">
                <a:latin typeface="Arial" panose="020B0604020202020204" pitchFamily="34" charset="0"/>
                <a:cs typeface="Arial" panose="020B0604020202020204" pitchFamily="34" charset="0"/>
              </a:rPr>
              <a:t>	- </a:t>
            </a:r>
            <a:r>
              <a:rPr lang="es-ES" sz="2600" b="1" dirty="0">
                <a:latin typeface="Arial" panose="020B0604020202020204" pitchFamily="34" charset="0"/>
                <a:cs typeface="Arial" panose="020B0604020202020204" pitchFamily="34" charset="0"/>
              </a:rPr>
              <a:t>Herramientas Big Data </a:t>
            </a:r>
            <a:r>
              <a:rPr lang="es-ES" sz="2600" dirty="0">
                <a:latin typeface="Arial" panose="020B0604020202020204" pitchFamily="34" charset="0"/>
                <a:cs typeface="Arial" panose="020B0604020202020204" pitchFamily="34" charset="0"/>
              </a:rPr>
              <a:t>(Apache Hadoop, Apache Spark y 		  otras herramientas afines)</a:t>
            </a:r>
            <a:endParaRPr lang="es-ES" sz="2600" b="1" dirty="0">
              <a:latin typeface="Arial" panose="020B0604020202020204" pitchFamily="34" charset="0"/>
              <a:cs typeface="Arial" panose="020B0604020202020204" pitchFamily="34" charset="0"/>
            </a:endParaRPr>
          </a:p>
          <a:p>
            <a:pPr marL="0" indent="0" algn="just">
              <a:buNone/>
            </a:pPr>
            <a:r>
              <a:rPr lang="es-ES" sz="2600" dirty="0">
                <a:latin typeface="Arial" panose="020B0604020202020204" pitchFamily="34" charset="0"/>
                <a:cs typeface="Arial" panose="020B0604020202020204" pitchFamily="34" charset="0"/>
              </a:rPr>
              <a:t>	- </a:t>
            </a:r>
            <a:r>
              <a:rPr lang="es-ES" sz="2600" b="1" dirty="0">
                <a:latin typeface="Arial" panose="020B0604020202020204" pitchFamily="34" charset="0"/>
                <a:cs typeface="Arial" panose="020B0604020202020204" pitchFamily="34" charset="0"/>
              </a:rPr>
              <a:t>Bases de Datos a Gran Escala </a:t>
            </a:r>
            <a:r>
              <a:rPr lang="es-ES" sz="2600" dirty="0">
                <a:latin typeface="Arial" panose="020B0604020202020204" pitchFamily="34" charset="0"/>
                <a:cs typeface="Arial" panose="020B0604020202020204" pitchFamily="34" charset="0"/>
              </a:rPr>
              <a:t>(Sistemas gestores de Bases 	  de Datos tradicionales, sistemas Data Warehouse y Sistemas 	  de Bases de Datos NoSQL)</a:t>
            </a:r>
            <a:endParaRPr lang="es-ES" sz="2600" b="1" dirty="0">
              <a:latin typeface="Arial" panose="020B0604020202020204" pitchFamily="34" charset="0"/>
              <a:cs typeface="Arial" panose="020B0604020202020204" pitchFamily="34" charset="0"/>
            </a:endParaRPr>
          </a:p>
        </p:txBody>
      </p:sp>
      <p:sp>
        <p:nvSpPr>
          <p:cNvPr id="4" name="Marcador de fecha 3">
            <a:extLst>
              <a:ext uri="{FF2B5EF4-FFF2-40B4-BE49-F238E27FC236}">
                <a16:creationId xmlns:a16="http://schemas.microsoft.com/office/drawing/2014/main" id="{69A7CE39-D79E-4C92-800F-F42D6FC1CBD0}"/>
              </a:ext>
            </a:extLst>
          </p:cNvPr>
          <p:cNvSpPr>
            <a:spLocks noGrp="1"/>
          </p:cNvSpPr>
          <p:nvPr>
            <p:ph type="dt" sz="half" idx="10"/>
          </p:nvPr>
        </p:nvSpPr>
        <p:spPr/>
        <p:txBody>
          <a:bodyPr/>
          <a:lstStyle/>
          <a:p>
            <a:r>
              <a:rPr lang="es-ES"/>
              <a:t>10/01/2021</a:t>
            </a:r>
          </a:p>
        </p:txBody>
      </p:sp>
      <p:sp>
        <p:nvSpPr>
          <p:cNvPr id="5" name="Marcador de número de diapositiva 4">
            <a:extLst>
              <a:ext uri="{FF2B5EF4-FFF2-40B4-BE49-F238E27FC236}">
                <a16:creationId xmlns:a16="http://schemas.microsoft.com/office/drawing/2014/main" id="{8D3D4C7F-1FEE-45FB-8462-A3C8275F6DFA}"/>
              </a:ext>
            </a:extLst>
          </p:cNvPr>
          <p:cNvSpPr>
            <a:spLocks noGrp="1"/>
          </p:cNvSpPr>
          <p:nvPr>
            <p:ph type="sldNum" sz="quarter" idx="12"/>
          </p:nvPr>
        </p:nvSpPr>
        <p:spPr/>
        <p:txBody>
          <a:bodyPr/>
          <a:lstStyle/>
          <a:p>
            <a:fld id="{63A00D4C-C4DC-484A-A73A-9B7DB728AB9C}" type="slidenum">
              <a:rPr lang="es-ES" smtClean="0"/>
              <a:t>6</a:t>
            </a:fld>
            <a:endParaRPr lang="es-ES"/>
          </a:p>
        </p:txBody>
      </p:sp>
    </p:spTree>
    <p:extLst>
      <p:ext uri="{BB962C8B-B14F-4D97-AF65-F5344CB8AC3E}">
        <p14:creationId xmlns:p14="http://schemas.microsoft.com/office/powerpoint/2010/main" val="3497744136"/>
      </p:ext>
    </p:extLst>
  </p:cSld>
  <p:clrMapOvr>
    <a:masterClrMapping/>
  </p:clrMapOvr>
  <p:transition>
    <p:sndAc>
      <p:stSnd>
        <p:snd r:embed="rId2" name="click.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998EB2-29E3-47E6-80BB-37CC6045A643}"/>
              </a:ext>
            </a:extLst>
          </p:cNvPr>
          <p:cNvSpPr>
            <a:spLocks noGrp="1"/>
          </p:cNvSpPr>
          <p:nvPr>
            <p:ph type="title"/>
          </p:nvPr>
        </p:nvSpPr>
        <p:spPr>
          <a:xfrm>
            <a:off x="838200" y="136526"/>
            <a:ext cx="10515600" cy="375340"/>
          </a:xfrm>
        </p:spPr>
        <p:txBody>
          <a:bodyPr>
            <a:noAutofit/>
          </a:bodyPr>
          <a:lstStyle/>
          <a:p>
            <a:pPr algn="just"/>
            <a:r>
              <a:rPr lang="es-ES" sz="3200" b="1" dirty="0">
                <a:latin typeface="Arial" panose="020B0604020202020204" pitchFamily="34" charset="0"/>
                <a:cs typeface="Arial" panose="020B0604020202020204" pitchFamily="34" charset="0"/>
              </a:rPr>
              <a:t>Metodología</a:t>
            </a:r>
          </a:p>
        </p:txBody>
      </p:sp>
      <p:sp>
        <p:nvSpPr>
          <p:cNvPr id="3" name="Marcador de contenido 2">
            <a:extLst>
              <a:ext uri="{FF2B5EF4-FFF2-40B4-BE49-F238E27FC236}">
                <a16:creationId xmlns:a16="http://schemas.microsoft.com/office/drawing/2014/main" id="{2BBAAC14-FB13-404C-B8DE-FCE46BBB9B42}"/>
              </a:ext>
            </a:extLst>
          </p:cNvPr>
          <p:cNvSpPr>
            <a:spLocks noGrp="1"/>
          </p:cNvSpPr>
          <p:nvPr>
            <p:ph idx="1"/>
          </p:nvPr>
        </p:nvSpPr>
        <p:spPr>
          <a:xfrm>
            <a:off x="838200" y="622852"/>
            <a:ext cx="10893287" cy="5870713"/>
          </a:xfrm>
        </p:spPr>
        <p:txBody>
          <a:bodyPr>
            <a:noAutofit/>
          </a:bodyPr>
          <a:lstStyle/>
          <a:p>
            <a:pPr marL="0" indent="0" algn="just">
              <a:buNone/>
            </a:pPr>
            <a:r>
              <a:rPr lang="es-ES" sz="2600" dirty="0">
                <a:latin typeface="Arial" panose="020B0604020202020204" pitchFamily="34" charset="0"/>
                <a:cs typeface="Arial" panose="020B0604020202020204" pitchFamily="34" charset="0"/>
              </a:rPr>
              <a:t>• La estrategia seguida para realizar este trabajo es la de desarrollar un producto nuevo a partir de la recolecta de tuits procedentes de la red social. </a:t>
            </a:r>
          </a:p>
          <a:p>
            <a:pPr marL="0" indent="0" algn="just">
              <a:buNone/>
            </a:pPr>
            <a:r>
              <a:rPr lang="es-ES" sz="2600" dirty="0">
                <a:latin typeface="Arial" panose="020B0604020202020204" pitchFamily="34" charset="0"/>
                <a:cs typeface="Arial" panose="020B0604020202020204" pitchFamily="34" charset="0"/>
              </a:rPr>
              <a:t>• El trabajo se descompone en etapas o tareas que marcan unos objetivos que se intentan satisfacer en cada hito o entrega parcial. Se reservan holguras o cojines de tiempo en cada una de estas etapas para recuperar posibles desviaciones que se puedan presentar.</a:t>
            </a:r>
          </a:p>
          <a:p>
            <a:pPr marL="0" indent="0" algn="just">
              <a:buNone/>
            </a:pPr>
            <a:r>
              <a:rPr lang="es-ES" sz="2600" dirty="0">
                <a:latin typeface="Arial" panose="020B0604020202020204" pitchFamily="34" charset="0"/>
                <a:cs typeface="Arial" panose="020B0604020202020204" pitchFamily="34" charset="0"/>
              </a:rPr>
              <a:t>• Este trabajo es de temática investigadora y toma como punto de partida la revisión de la bibliografía publicada y relacionada con el tema de estudio, aportando además una importante tarea exploratoria de rastreo y seguimiento en la red social Twitter.</a:t>
            </a:r>
          </a:p>
          <a:p>
            <a:pPr marL="0" indent="0" algn="just">
              <a:buNone/>
            </a:pPr>
            <a:r>
              <a:rPr lang="es-ES" sz="2600" dirty="0">
                <a:latin typeface="Arial" panose="020B0604020202020204" pitchFamily="34" charset="0"/>
                <a:cs typeface="Arial" panose="020B0604020202020204" pitchFamily="34" charset="0"/>
              </a:rPr>
              <a:t>• Parte cualitativa muy importante en la metodología, a partir del análisis de sentimientos y la obtención de las palabras más frecuentes. Análisis métrico en el conjunto de tuits con menciones a cada candidato, a partir de palabras asociadas a diccionarios de sentimientos.</a:t>
            </a:r>
          </a:p>
        </p:txBody>
      </p:sp>
      <p:sp>
        <p:nvSpPr>
          <p:cNvPr id="4" name="Marcador de fecha 3">
            <a:extLst>
              <a:ext uri="{FF2B5EF4-FFF2-40B4-BE49-F238E27FC236}">
                <a16:creationId xmlns:a16="http://schemas.microsoft.com/office/drawing/2014/main" id="{84FFC17C-B336-4608-AF0E-0B32FD842F26}"/>
              </a:ext>
            </a:extLst>
          </p:cNvPr>
          <p:cNvSpPr>
            <a:spLocks noGrp="1"/>
          </p:cNvSpPr>
          <p:nvPr>
            <p:ph type="dt" sz="half" idx="10"/>
          </p:nvPr>
        </p:nvSpPr>
        <p:spPr/>
        <p:txBody>
          <a:bodyPr/>
          <a:lstStyle/>
          <a:p>
            <a:r>
              <a:rPr lang="es-ES"/>
              <a:t>10/01/2021</a:t>
            </a:r>
          </a:p>
        </p:txBody>
      </p:sp>
      <p:sp>
        <p:nvSpPr>
          <p:cNvPr id="5" name="Marcador de número de diapositiva 4">
            <a:extLst>
              <a:ext uri="{FF2B5EF4-FFF2-40B4-BE49-F238E27FC236}">
                <a16:creationId xmlns:a16="http://schemas.microsoft.com/office/drawing/2014/main" id="{DC20D89C-8538-4FF3-92FD-3E7F896B7765}"/>
              </a:ext>
            </a:extLst>
          </p:cNvPr>
          <p:cNvSpPr>
            <a:spLocks noGrp="1"/>
          </p:cNvSpPr>
          <p:nvPr>
            <p:ph type="sldNum" sz="quarter" idx="12"/>
          </p:nvPr>
        </p:nvSpPr>
        <p:spPr/>
        <p:txBody>
          <a:bodyPr/>
          <a:lstStyle/>
          <a:p>
            <a:fld id="{63A00D4C-C4DC-484A-A73A-9B7DB728AB9C}" type="slidenum">
              <a:rPr lang="es-ES" smtClean="0"/>
              <a:t>7</a:t>
            </a:fld>
            <a:endParaRPr lang="es-ES"/>
          </a:p>
        </p:txBody>
      </p:sp>
    </p:spTree>
    <p:extLst>
      <p:ext uri="{BB962C8B-B14F-4D97-AF65-F5344CB8AC3E}">
        <p14:creationId xmlns:p14="http://schemas.microsoft.com/office/powerpoint/2010/main" val="1619182927"/>
      </p:ext>
    </p:extLst>
  </p:cSld>
  <p:clrMapOvr>
    <a:masterClrMapping/>
  </p:clrMapOvr>
  <p:transition>
    <p:sndAc>
      <p:stSnd>
        <p:snd r:embed="rId2" name="click.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5E52985E-2553-471E-82AA-5ED7A32989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93308" y="352931"/>
            <a:ext cx="11438793" cy="1844256"/>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952331FF-F155-4ED6-AD1A-FFFF63D0D264}"/>
              </a:ext>
            </a:extLst>
          </p:cNvPr>
          <p:cNvSpPr>
            <a:spLocks noGrp="1"/>
          </p:cNvSpPr>
          <p:nvPr>
            <p:ph type="title"/>
          </p:nvPr>
        </p:nvSpPr>
        <p:spPr>
          <a:xfrm>
            <a:off x="649271" y="506727"/>
            <a:ext cx="2730034" cy="1526741"/>
          </a:xfrm>
        </p:spPr>
        <p:txBody>
          <a:bodyPr>
            <a:normAutofit/>
          </a:bodyPr>
          <a:lstStyle/>
          <a:p>
            <a:pPr algn="just"/>
            <a:r>
              <a:rPr lang="es-ES" sz="3200" b="1" dirty="0">
                <a:solidFill>
                  <a:schemeClr val="bg1"/>
                </a:solidFill>
                <a:latin typeface="Arial" panose="020B0604020202020204" pitchFamily="34" charset="0"/>
                <a:cs typeface="Arial" panose="020B0604020202020204" pitchFamily="34" charset="0"/>
              </a:rPr>
              <a:t>Cuerpo</a:t>
            </a:r>
            <a:r>
              <a:rPr lang="es-ES" sz="3000" b="1" dirty="0">
                <a:solidFill>
                  <a:schemeClr val="bg1"/>
                </a:solidFill>
                <a:latin typeface="Arial" panose="020B0604020202020204" pitchFamily="34" charset="0"/>
                <a:cs typeface="Arial" panose="020B0604020202020204" pitchFamily="34" charset="0"/>
              </a:rPr>
              <a:t> de la </a:t>
            </a:r>
            <a:r>
              <a:rPr lang="es-ES" sz="3200" b="1" dirty="0">
                <a:solidFill>
                  <a:schemeClr val="bg1"/>
                </a:solidFill>
                <a:latin typeface="Arial" panose="020B0604020202020204" pitchFamily="34" charset="0"/>
                <a:cs typeface="Arial" panose="020B0604020202020204" pitchFamily="34" charset="0"/>
              </a:rPr>
              <a:t>presentación</a:t>
            </a:r>
          </a:p>
        </p:txBody>
      </p:sp>
      <p:cxnSp>
        <p:nvCxnSpPr>
          <p:cNvPr id="74" name="Straight Connector 73">
            <a:extLst>
              <a:ext uri="{FF2B5EF4-FFF2-40B4-BE49-F238E27FC236}">
                <a16:creationId xmlns:a16="http://schemas.microsoft.com/office/drawing/2014/main" id="{DAE3ABC6-4042-4293-A7DF-F01181363B7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4739873" y="580963"/>
            <a:ext cx="0" cy="1371600"/>
          </a:xfrm>
          <a:prstGeom prst="line">
            <a:avLst/>
          </a:prstGeom>
          <a:ln w="19050">
            <a:solidFill>
              <a:schemeClr val="bg1">
                <a:alpha val="75000"/>
              </a:schemeClr>
            </a:solidFill>
          </a:ln>
        </p:spPr>
        <p:style>
          <a:lnRef idx="1">
            <a:schemeClr val="accent1"/>
          </a:lnRef>
          <a:fillRef idx="0">
            <a:schemeClr val="accent1"/>
          </a:fillRef>
          <a:effectRef idx="0">
            <a:schemeClr val="accent1"/>
          </a:effectRef>
          <a:fontRef idx="minor">
            <a:schemeClr val="tx1"/>
          </a:fontRef>
        </p:style>
      </p:cxnSp>
      <p:sp>
        <p:nvSpPr>
          <p:cNvPr id="3" name="Marcador de contenido 2">
            <a:extLst>
              <a:ext uri="{FF2B5EF4-FFF2-40B4-BE49-F238E27FC236}">
                <a16:creationId xmlns:a16="http://schemas.microsoft.com/office/drawing/2014/main" id="{7087D756-8975-4E99-9DC2-45FE0939BC15}"/>
              </a:ext>
            </a:extLst>
          </p:cNvPr>
          <p:cNvSpPr>
            <a:spLocks noGrp="1"/>
          </p:cNvSpPr>
          <p:nvPr>
            <p:ph idx="1"/>
          </p:nvPr>
        </p:nvSpPr>
        <p:spPr>
          <a:xfrm>
            <a:off x="4945336" y="506727"/>
            <a:ext cx="6609921" cy="1526741"/>
          </a:xfrm>
        </p:spPr>
        <p:txBody>
          <a:bodyPr anchor="ctr">
            <a:normAutofit fontScale="85000" lnSpcReduction="20000"/>
          </a:bodyPr>
          <a:lstStyle/>
          <a:p>
            <a:pPr marL="0" indent="0" algn="just">
              <a:buNone/>
            </a:pPr>
            <a:endParaRPr lang="es-ES" sz="2200" dirty="0">
              <a:solidFill>
                <a:schemeClr val="bg1"/>
              </a:solidFill>
              <a:latin typeface="Arial" panose="020B0604020202020204" pitchFamily="34" charset="0"/>
              <a:cs typeface="Arial" panose="020B0604020202020204" pitchFamily="34" charset="0"/>
            </a:endParaRPr>
          </a:p>
          <a:p>
            <a:pPr marL="0" indent="0" algn="just">
              <a:buNone/>
            </a:pPr>
            <a:r>
              <a:rPr lang="es-ES" dirty="0">
                <a:solidFill>
                  <a:schemeClr val="bg1"/>
                </a:solidFill>
                <a:latin typeface="Arial" panose="020B0604020202020204" pitchFamily="34" charset="0"/>
                <a:cs typeface="Arial" panose="020B0604020202020204" pitchFamily="34" charset="0"/>
              </a:rPr>
              <a:t>• El total de 41.363 tuits obtenidos en el entorno RStudio a partir de la función </a:t>
            </a:r>
            <a:r>
              <a:rPr lang="es-ES" i="1" dirty="0">
                <a:solidFill>
                  <a:schemeClr val="bg1"/>
                </a:solidFill>
                <a:latin typeface="Arial" panose="020B0604020202020204" pitchFamily="34" charset="0"/>
                <a:cs typeface="Arial" panose="020B0604020202020204" pitchFamily="34" charset="0"/>
              </a:rPr>
              <a:t>search_tweets </a:t>
            </a:r>
            <a:r>
              <a:rPr lang="es-ES" dirty="0">
                <a:solidFill>
                  <a:schemeClr val="bg1"/>
                </a:solidFill>
                <a:latin typeface="Arial" panose="020B0604020202020204" pitchFamily="34" charset="0"/>
                <a:cs typeface="Arial" panose="020B0604020202020204" pitchFamily="34" charset="0"/>
              </a:rPr>
              <a:t>de R se distribuye de la siguiente manera:</a:t>
            </a:r>
          </a:p>
          <a:p>
            <a:pPr marL="0" indent="0">
              <a:buNone/>
            </a:pPr>
            <a:endParaRPr lang="es-ES" sz="2200" dirty="0">
              <a:solidFill>
                <a:schemeClr val="bg1"/>
              </a:solidFill>
              <a:latin typeface="Arial" panose="020B0604020202020204" pitchFamily="34" charset="0"/>
              <a:cs typeface="Arial" panose="020B0604020202020204" pitchFamily="34" charset="0"/>
            </a:endParaRPr>
          </a:p>
        </p:txBody>
      </p:sp>
      <p:pic>
        <p:nvPicPr>
          <p:cNvPr id="1026" name="Gráfico 1" descr="Gráfico, Gráfico de barras&#10;&#10;Descripción generada automáticamente">
            <a:extLst>
              <a:ext uri="{FF2B5EF4-FFF2-40B4-BE49-F238E27FC236}">
                <a16:creationId xmlns:a16="http://schemas.microsoft.com/office/drawing/2014/main" id="{ACBFBBBC-017C-48F2-95ED-1C7BBD63F4A1}"/>
              </a:ext>
            </a:extLst>
          </p:cNvPr>
          <p:cNvPicPr>
            <a:picLocks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93308" y="2730591"/>
            <a:ext cx="5559480" cy="33356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Gráfico 1" descr="Gráfico, Gráfico de barras&#10;&#10;Descripción generada automáticamente">
            <a:extLst>
              <a:ext uri="{FF2B5EF4-FFF2-40B4-BE49-F238E27FC236}">
                <a16:creationId xmlns:a16="http://schemas.microsoft.com/office/drawing/2014/main" id="{A8028DB6-4698-4BCE-AA33-9092A98DD3F4}"/>
              </a:ext>
            </a:extLst>
          </p:cNvPr>
          <p:cNvPicPr>
            <a:picLocks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251736" y="2735480"/>
            <a:ext cx="5546955" cy="333407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Marcador de fecha 3">
            <a:extLst>
              <a:ext uri="{FF2B5EF4-FFF2-40B4-BE49-F238E27FC236}">
                <a16:creationId xmlns:a16="http://schemas.microsoft.com/office/drawing/2014/main" id="{FB696CBE-7F73-4E0B-AC50-44E41C11B374}"/>
              </a:ext>
            </a:extLst>
          </p:cNvPr>
          <p:cNvSpPr>
            <a:spLocks noGrp="1"/>
          </p:cNvSpPr>
          <p:nvPr>
            <p:ph type="dt" sz="half" idx="10"/>
          </p:nvPr>
        </p:nvSpPr>
        <p:spPr>
          <a:xfrm>
            <a:off x="838200" y="6356350"/>
            <a:ext cx="2743200" cy="365125"/>
          </a:xfrm>
        </p:spPr>
        <p:txBody>
          <a:bodyPr>
            <a:normAutofit/>
          </a:bodyPr>
          <a:lstStyle/>
          <a:p>
            <a:pPr>
              <a:spcAft>
                <a:spcPts val="600"/>
              </a:spcAft>
            </a:pPr>
            <a:r>
              <a:rPr lang="es-ES"/>
              <a:t>10/01/2021</a:t>
            </a:r>
          </a:p>
        </p:txBody>
      </p:sp>
      <p:sp>
        <p:nvSpPr>
          <p:cNvPr id="5" name="Marcador de número de diapositiva 4">
            <a:extLst>
              <a:ext uri="{FF2B5EF4-FFF2-40B4-BE49-F238E27FC236}">
                <a16:creationId xmlns:a16="http://schemas.microsoft.com/office/drawing/2014/main" id="{5329B69F-9727-4AC7-9DFD-5F7FAD7B1CB9}"/>
              </a:ext>
            </a:extLst>
          </p:cNvPr>
          <p:cNvSpPr>
            <a:spLocks noGrp="1"/>
          </p:cNvSpPr>
          <p:nvPr>
            <p:ph type="sldNum" sz="quarter" idx="12"/>
          </p:nvPr>
        </p:nvSpPr>
        <p:spPr>
          <a:xfrm>
            <a:off x="8610600" y="6356350"/>
            <a:ext cx="2743200" cy="365125"/>
          </a:xfrm>
        </p:spPr>
        <p:txBody>
          <a:bodyPr>
            <a:normAutofit/>
          </a:bodyPr>
          <a:lstStyle/>
          <a:p>
            <a:pPr>
              <a:spcAft>
                <a:spcPts val="600"/>
              </a:spcAft>
            </a:pPr>
            <a:fld id="{63A00D4C-C4DC-484A-A73A-9B7DB728AB9C}" type="slidenum">
              <a:rPr lang="es-ES" smtClean="0"/>
              <a:pPr>
                <a:spcAft>
                  <a:spcPts val="600"/>
                </a:spcAft>
              </a:pPr>
              <a:t>8</a:t>
            </a:fld>
            <a:endParaRPr lang="es-ES"/>
          </a:p>
        </p:txBody>
      </p:sp>
    </p:spTree>
    <p:extLst>
      <p:ext uri="{BB962C8B-B14F-4D97-AF65-F5344CB8AC3E}">
        <p14:creationId xmlns:p14="http://schemas.microsoft.com/office/powerpoint/2010/main" val="2737011498"/>
      </p:ext>
    </p:extLst>
  </p:cSld>
  <p:clrMapOvr>
    <a:masterClrMapping/>
  </p:clrMapOvr>
  <p:transition>
    <p:sndAc>
      <p:stSnd>
        <p:snd r:embed="rId2" name="click.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C4C9C9A-E6F7-4F2C-A701-F281FD79DCC4}"/>
              </a:ext>
            </a:extLst>
          </p:cNvPr>
          <p:cNvSpPr>
            <a:spLocks noGrp="1"/>
          </p:cNvSpPr>
          <p:nvPr>
            <p:ph idx="1"/>
          </p:nvPr>
        </p:nvSpPr>
        <p:spPr>
          <a:xfrm>
            <a:off x="838200" y="309490"/>
            <a:ext cx="10823917" cy="6046860"/>
          </a:xfrm>
        </p:spPr>
        <p:txBody>
          <a:bodyPr>
            <a:normAutofit/>
          </a:bodyPr>
          <a:lstStyle/>
          <a:p>
            <a:pPr marL="0" indent="0" algn="just">
              <a:buNone/>
            </a:pPr>
            <a:r>
              <a:rPr lang="es-ES" sz="2600" dirty="0">
                <a:latin typeface="Arial" panose="020B0604020202020204" pitchFamily="34" charset="0"/>
                <a:cs typeface="Arial" panose="020B0604020202020204" pitchFamily="34" charset="0"/>
              </a:rPr>
              <a:t>• Con los datos preprocesados para garantizar su limpieza y calidad, el análisis se concreta en las siguientes cuestiones:</a:t>
            </a:r>
          </a:p>
          <a:p>
            <a:pPr marL="0" indent="0" algn="just">
              <a:buNone/>
            </a:pPr>
            <a:r>
              <a:rPr lang="es-ES" sz="2600" dirty="0">
                <a:latin typeface="Arial" panose="020B0604020202020204" pitchFamily="34" charset="0"/>
                <a:cs typeface="Arial" panose="020B0604020202020204" pitchFamily="34" charset="0"/>
              </a:rPr>
              <a:t>- Palabras más frecuentes / </a:t>
            </a:r>
            <a:r>
              <a:rPr lang="es-ES" sz="2600" i="1" dirty="0">
                <a:latin typeface="Arial" panose="020B0604020202020204" pitchFamily="34" charset="0"/>
                <a:cs typeface="Arial" panose="020B0604020202020204" pitchFamily="34" charset="0"/>
              </a:rPr>
              <a:t>Wordclouds</a:t>
            </a:r>
            <a:r>
              <a:rPr lang="es-ES" sz="2600" dirty="0">
                <a:latin typeface="Arial" panose="020B0604020202020204" pitchFamily="34" charset="0"/>
                <a:cs typeface="Arial" panose="020B0604020202020204" pitchFamily="34" charset="0"/>
              </a:rPr>
              <a:t> de cada grupo de datos</a:t>
            </a:r>
          </a:p>
          <a:p>
            <a:pPr algn="just">
              <a:buFontTx/>
              <a:buChar char="-"/>
            </a:pPr>
            <a:r>
              <a:rPr lang="es-ES" sz="2600" dirty="0">
                <a:latin typeface="Arial" panose="020B0604020202020204" pitchFamily="34" charset="0"/>
                <a:cs typeface="Arial" panose="020B0604020202020204" pitchFamily="34" charset="0"/>
              </a:rPr>
              <a:t>Análisis de sentimientos</a:t>
            </a:r>
          </a:p>
          <a:p>
            <a:pPr algn="just">
              <a:buFontTx/>
              <a:buChar char="-"/>
            </a:pPr>
            <a:r>
              <a:rPr lang="es-ES" sz="2600" dirty="0">
                <a:latin typeface="Arial" panose="020B0604020202020204" pitchFamily="34" charset="0"/>
                <a:cs typeface="Arial" panose="020B0604020202020204" pitchFamily="34" charset="0"/>
              </a:rPr>
              <a:t>Análisis de contenidos en las menciones a cada grupo de datos</a:t>
            </a:r>
          </a:p>
          <a:p>
            <a:pPr algn="just">
              <a:buFontTx/>
              <a:buChar char="-"/>
            </a:pPr>
            <a:r>
              <a:rPr lang="es-ES" sz="2600" dirty="0">
                <a:latin typeface="Arial" panose="020B0604020202020204" pitchFamily="34" charset="0"/>
                <a:cs typeface="Arial" panose="020B0604020202020204" pitchFamily="34" charset="0"/>
              </a:rPr>
              <a:t>Detección de la estrategia seguida por cada uno de los principales candidatos electorales</a:t>
            </a:r>
          </a:p>
          <a:p>
            <a:pPr marL="0" indent="0" algn="just">
              <a:buNone/>
            </a:pPr>
            <a:r>
              <a:rPr lang="es-ES" sz="2600" b="1" i="1" dirty="0">
                <a:latin typeface="Arial" panose="020B0604020202020204" pitchFamily="34" charset="0"/>
                <a:cs typeface="Arial" panose="020B0604020202020204" pitchFamily="34" charset="0"/>
                <a:sym typeface="Wingdings" panose="05000000000000000000" pitchFamily="2" charset="2"/>
              </a:rPr>
              <a:t> </a:t>
            </a:r>
            <a:r>
              <a:rPr lang="es-ES" sz="2600" b="1" i="1" dirty="0">
                <a:latin typeface="Arial" panose="020B0604020202020204" pitchFamily="34" charset="0"/>
                <a:cs typeface="Arial" panose="020B0604020202020204" pitchFamily="34" charset="0"/>
              </a:rPr>
              <a:t>Wordclouds</a:t>
            </a:r>
          </a:p>
          <a:p>
            <a:pPr marL="0" indent="0" algn="just">
              <a:buNone/>
            </a:pPr>
            <a:r>
              <a:rPr lang="es-ES" sz="1400" dirty="0">
                <a:latin typeface="Arial" panose="020B0604020202020204" pitchFamily="34" charset="0"/>
                <a:cs typeface="Arial" panose="020B0604020202020204" pitchFamily="34" charset="0"/>
              </a:rPr>
              <a:t>       #Elections2020                                                           @realDonaldTrump                                                         @JoeBiden</a:t>
            </a:r>
          </a:p>
        </p:txBody>
      </p:sp>
      <p:sp>
        <p:nvSpPr>
          <p:cNvPr id="4" name="Marcador de fecha 3">
            <a:extLst>
              <a:ext uri="{FF2B5EF4-FFF2-40B4-BE49-F238E27FC236}">
                <a16:creationId xmlns:a16="http://schemas.microsoft.com/office/drawing/2014/main" id="{9E1734DE-C721-4116-ABD3-693C756D6231}"/>
              </a:ext>
            </a:extLst>
          </p:cNvPr>
          <p:cNvSpPr>
            <a:spLocks noGrp="1"/>
          </p:cNvSpPr>
          <p:nvPr>
            <p:ph type="dt" sz="half" idx="10"/>
          </p:nvPr>
        </p:nvSpPr>
        <p:spPr/>
        <p:txBody>
          <a:bodyPr/>
          <a:lstStyle/>
          <a:p>
            <a:r>
              <a:rPr lang="es-ES"/>
              <a:t>10/01/2021</a:t>
            </a:r>
          </a:p>
        </p:txBody>
      </p:sp>
      <p:sp>
        <p:nvSpPr>
          <p:cNvPr id="5" name="Marcador de número de diapositiva 4">
            <a:extLst>
              <a:ext uri="{FF2B5EF4-FFF2-40B4-BE49-F238E27FC236}">
                <a16:creationId xmlns:a16="http://schemas.microsoft.com/office/drawing/2014/main" id="{CE9CBAE4-839D-4CA7-B065-BE8EECDD4799}"/>
              </a:ext>
            </a:extLst>
          </p:cNvPr>
          <p:cNvSpPr>
            <a:spLocks noGrp="1"/>
          </p:cNvSpPr>
          <p:nvPr>
            <p:ph type="sldNum" sz="quarter" idx="12"/>
          </p:nvPr>
        </p:nvSpPr>
        <p:spPr/>
        <p:txBody>
          <a:bodyPr/>
          <a:lstStyle/>
          <a:p>
            <a:fld id="{63A00D4C-C4DC-484A-A73A-9B7DB728AB9C}" type="slidenum">
              <a:rPr lang="es-ES" smtClean="0"/>
              <a:t>9</a:t>
            </a:fld>
            <a:endParaRPr lang="es-ES"/>
          </a:p>
        </p:txBody>
      </p:sp>
      <p:pic>
        <p:nvPicPr>
          <p:cNvPr id="2050" name="Imagen 1">
            <a:extLst>
              <a:ext uri="{FF2B5EF4-FFF2-40B4-BE49-F238E27FC236}">
                <a16:creationId xmlns:a16="http://schemas.microsoft.com/office/drawing/2014/main" id="{11D84F72-E067-4FAA-A598-FB64D88189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4267201"/>
            <a:ext cx="2485218" cy="208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Imagen 1">
            <a:extLst>
              <a:ext uri="{FF2B5EF4-FFF2-40B4-BE49-F238E27FC236}">
                <a16:creationId xmlns:a16="http://schemas.microsoft.com/office/drawing/2014/main" id="{F9C5C291-ADAE-4F48-9C1C-330BDCCF224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82381" y="4267200"/>
            <a:ext cx="2485219" cy="2089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Imagen 1">
            <a:extLst>
              <a:ext uri="{FF2B5EF4-FFF2-40B4-BE49-F238E27FC236}">
                <a16:creationId xmlns:a16="http://schemas.microsoft.com/office/drawing/2014/main" id="{4041C581-A3EC-4677-94C2-02B76561591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50362" y="4267200"/>
            <a:ext cx="2485219" cy="2089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5638436"/>
      </p:ext>
    </p:extLst>
  </p:cSld>
  <p:clrMapOvr>
    <a:masterClrMapping/>
  </p:clrMapOvr>
  <p:transition>
    <p:sndAc>
      <p:stSnd>
        <p:snd r:embed="rId2" name="click.wav"/>
      </p:stSnd>
    </p:sndAc>
  </p:transition>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292</TotalTime>
  <Words>1486</Words>
  <Application>Microsoft Office PowerPoint</Application>
  <PresentationFormat>Panorámica</PresentationFormat>
  <Paragraphs>132</Paragraphs>
  <Slides>23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23</vt:i4>
      </vt:variant>
    </vt:vector>
  </HeadingPairs>
  <TitlesOfParts>
    <vt:vector size="28" baseType="lpstr">
      <vt:lpstr>Arial</vt:lpstr>
      <vt:lpstr>Calibri</vt:lpstr>
      <vt:lpstr>Calibri Light</vt:lpstr>
      <vt:lpstr>Wingdings</vt:lpstr>
      <vt:lpstr>Tema de Office</vt:lpstr>
      <vt:lpstr>Uso de Twitter durante los últimos días de una campaña electoral. Elecciones presidenciales en EEUU 2020.  </vt:lpstr>
      <vt:lpstr>Índice</vt:lpstr>
      <vt:lpstr>Introducción</vt:lpstr>
      <vt:lpstr>Marco teórico</vt:lpstr>
      <vt:lpstr>Presentación de PowerPoint</vt:lpstr>
      <vt:lpstr>Presentación de PowerPoint</vt:lpstr>
      <vt:lpstr>Metodología</vt:lpstr>
      <vt:lpstr>Cuerpo de la presentación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¿Qué dicen los usuarios que más mencionan a cada     candidato electoral?</vt:lpstr>
      <vt:lpstr>Presentación de PowerPoint</vt:lpstr>
      <vt:lpstr>Presentación de PowerPoint</vt:lpstr>
      <vt:lpstr> Estrategia seguida por cada uno de los candidatos          electorales</vt:lpstr>
      <vt:lpstr>Conclusiones y líneas de trabajo futuras</vt:lpstr>
      <vt:lpstr>Presentación de PowerPoint</vt:lpstr>
      <vt:lpstr>Recursos de aprendizaje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Uso de Twitter durante los últimos días de una campaña electoral. Elecciones presidenciales en EEUU 2020.  </dc:title>
  <dc:creator>Antonio Sánchez Navarro</dc:creator>
  <cp:lastModifiedBy>Antonio Sánchez Navarro</cp:lastModifiedBy>
  <cp:revision>17</cp:revision>
  <dcterms:created xsi:type="dcterms:W3CDTF">2021-01-03T15:31:11Z</dcterms:created>
  <dcterms:modified xsi:type="dcterms:W3CDTF">2021-01-04T18:32:40Z</dcterms:modified>
</cp:coreProperties>
</file>