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1" r:id="rId4"/>
    <p:sldId id="283" r:id="rId5"/>
    <p:sldId id="292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3" r:id="rId14"/>
    <p:sldId id="296" r:id="rId15"/>
    <p:sldId id="287" r:id="rId16"/>
    <p:sldId id="295" r:id="rId17"/>
    <p:sldId id="294" r:id="rId18"/>
    <p:sldId id="297" r:id="rId19"/>
    <p:sldId id="280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F8B"/>
    <a:srgbClr val="8AAC46"/>
    <a:srgbClr val="85A644"/>
    <a:srgbClr val="CDDEAC"/>
    <a:srgbClr val="C2D69A"/>
    <a:srgbClr val="B9D08C"/>
    <a:srgbClr val="AB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2830" autoAdjust="0"/>
  </p:normalViewPr>
  <p:slideViewPr>
    <p:cSldViewPr>
      <p:cViewPr varScale="1">
        <p:scale>
          <a:sx n="73" d="100"/>
          <a:sy n="73" d="100"/>
        </p:scale>
        <p:origin x="-19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B8CF8B"/>
            </a:solidFill>
          </c:spPr>
          <c:cat>
            <c:strRef>
              <c:f>Hoja1!$A$2:$A$4</c:f>
              <c:strCache>
                <c:ptCount val="3"/>
                <c:pt idx="0">
                  <c:v>2010</c:v>
                </c:pt>
                <c:pt idx="1">
                  <c:v>2014</c:v>
                </c:pt>
                <c:pt idx="2">
                  <c:v>2019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0.04</c:v>
                </c:pt>
                <c:pt idx="1">
                  <c:v>7.0000000000000007E-2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45216"/>
        <c:axId val="188224256"/>
      </c:areaChart>
      <c:catAx>
        <c:axId val="1871452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>
            <a:noFill/>
          </a:ln>
        </c:spPr>
        <c:crossAx val="188224256"/>
        <c:crosses val="autoZero"/>
        <c:auto val="1"/>
        <c:lblAlgn val="ctr"/>
        <c:lblOffset val="100"/>
        <c:noMultiLvlLbl val="0"/>
      </c:catAx>
      <c:valAx>
        <c:axId val="188224256"/>
        <c:scaling>
          <c:orientation val="minMax"/>
          <c:max val="0.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871452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9165-B28E-44A7-BCC7-35B172922BF9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0B35D-737F-4047-BCFF-564A90834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95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0B35D-737F-4047-BCFF-564A90834F6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05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328" y="1268760"/>
            <a:ext cx="9144000" cy="5589240"/>
          </a:xfrm>
          <a:prstGeom prst="rect">
            <a:avLst/>
          </a:prstGeom>
          <a:solidFill>
            <a:srgbClr val="CDD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1484784"/>
            <a:ext cx="9144000" cy="2088232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96944" cy="1152128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Diseño de la interfaz de una aplicación web de enseñanza de español </a:t>
            </a:r>
            <a:r>
              <a:rPr lang="es-ES_tradnl" sz="32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online</a:t>
            </a:r>
            <a:endParaRPr lang="es-ES" sz="5400" dirty="0">
              <a:solidFill>
                <a:schemeClr val="bg1"/>
              </a:solidFill>
            </a:endParaRPr>
          </a:p>
        </p:txBody>
      </p:sp>
      <p:pic>
        <p:nvPicPr>
          <p:cNvPr id="4" name="Picture 0" descr="marca_UOC_blau_pape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1213485" cy="88328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2972921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</a:t>
            </a:r>
            <a:r>
              <a:rPr lang="es-ES_tradnl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rabajo </a:t>
            </a:r>
            <a:r>
              <a:rPr lang="es-ES_tradnl" sz="2000" dirty="0">
                <a:solidFill>
                  <a:schemeClr val="bg1"/>
                </a:solidFill>
                <a:latin typeface="Gill Sans MT" panose="020B0502020104020203" pitchFamily="34" charset="0"/>
              </a:rPr>
              <a:t>F</a:t>
            </a:r>
            <a:r>
              <a:rPr lang="es-ES_tradnl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inal de Máster - </a:t>
            </a:r>
            <a:r>
              <a:rPr lang="es-ES" sz="2000" dirty="0" smtClean="0">
                <a:solidFill>
                  <a:schemeClr val="bg1"/>
                </a:solidFill>
              </a:rPr>
              <a:t>Máster Universitario en Aplicaciones Multimedia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40464" y="4698452"/>
            <a:ext cx="5105864" cy="575733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56488" y="4786263"/>
            <a:ext cx="348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Belén Llana Fernández</a:t>
            </a:r>
            <a:endParaRPr lang="es-E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1412776"/>
            <a:ext cx="83756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4365104"/>
            <a:ext cx="3888432" cy="2304256"/>
          </a:xfrm>
          <a:prstGeom prst="rect">
            <a:avLst/>
          </a:prstGeom>
          <a:noFill/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6176" y="1441048"/>
            <a:ext cx="3908898" cy="2852048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44008" y="1441048"/>
            <a:ext cx="3908898" cy="5228312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14179" y="2204864"/>
            <a:ext cx="79170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Materiales multimedia</a:t>
            </a:r>
            <a:endParaRPr lang="es-ES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17953"/>
      </p:ext>
    </p:extLst>
  </p:cSld>
  <p:clrMapOvr>
    <a:masterClrMapping/>
  </p:clrMapOvr>
  <p:transition spd="slow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1412776"/>
            <a:ext cx="83756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16016" y="3078088"/>
            <a:ext cx="3816424" cy="3519264"/>
          </a:xfrm>
          <a:prstGeom prst="rect">
            <a:avLst/>
          </a:prstGeom>
          <a:noFill/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5033" y="1440160"/>
            <a:ext cx="3908898" cy="5417840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720" y="1440160"/>
            <a:ext cx="3959719" cy="1626246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5389" y="2502024"/>
            <a:ext cx="3997333" cy="3519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Comunicación vía chat con el profesor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y otros estudiantes</a:t>
            </a:r>
            <a:endParaRPr lang="es-ES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17953"/>
      </p:ext>
    </p:extLst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 - Ejercicios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7710" y="5885268"/>
            <a:ext cx="7890713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Recursos recomendados y recursos generales acordes al nivel del estudiante organizados por habilidades lingüísticas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5629" r="4065" b="-1"/>
          <a:stretch/>
        </p:blipFill>
        <p:spPr>
          <a:xfrm>
            <a:off x="2210818" y="1659656"/>
            <a:ext cx="4464496" cy="4127552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3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 - Ejercicios</a:t>
            </a:r>
            <a:endParaRPr lang="es-ES" sz="36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71" y="1628800"/>
            <a:ext cx="5019985" cy="2839324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852546" y="4581128"/>
            <a:ext cx="728772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Ejercicios multimedia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52546" y="5242795"/>
            <a:ext cx="728888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Corrección automática 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52546" y="5904462"/>
            <a:ext cx="728772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Explicación gramatical en cada pregunta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 – Perfil del estudiante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5536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36723" y="2780928"/>
            <a:ext cx="4860031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Modificar datos personales y datos bancarios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16800" r="13878" b="10133"/>
          <a:stretch/>
        </p:blipFill>
        <p:spPr>
          <a:xfrm>
            <a:off x="323528" y="1658448"/>
            <a:ext cx="3721609" cy="5010912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4716016" y="4438956"/>
            <a:ext cx="4896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36723" y="3646475"/>
            <a:ext cx="4896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Consultar cursos actuales matriculados </a:t>
            </a: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y </a:t>
            </a: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cancelar de cursos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36723" y="4512023"/>
            <a:ext cx="4896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Consultar matrículas anteriores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5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Matriculación – Información sobre los cursos</a:t>
            </a:r>
            <a:endParaRPr lang="es-ES" sz="28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67544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31640" y="5877272"/>
            <a:ext cx="683237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Información detallada de cada curso: descripción, nivel, número de alumnos, duración y precio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5467" r="14705" b="15200"/>
          <a:stretch/>
        </p:blipFill>
        <p:spPr>
          <a:xfrm>
            <a:off x="1751797" y="1664176"/>
            <a:ext cx="5641849" cy="4069080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Matriculación – Selección de cursos</a:t>
            </a:r>
            <a:endParaRPr lang="es-ES" sz="28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"/>
          <a:stretch/>
        </p:blipFill>
        <p:spPr>
          <a:xfrm>
            <a:off x="486016" y="1678604"/>
            <a:ext cx="3194734" cy="4846740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220345" y="5076800"/>
            <a:ext cx="4545143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Posibilidad de matricular más de un curso a la vez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20344" y="3568824"/>
            <a:ext cx="452811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Formulario dinámico. Los campos se adaptan y muestran opciones que dependen de lo elegido en campos anteriores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20345" y="2060848"/>
            <a:ext cx="45281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Matriculación en la propia aplicación 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8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14:prism isContent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Matriculación – Pago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935040" y="4653136"/>
            <a:ext cx="45365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Pago en la propia aplicación mediante tarjeta o PayPal 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0 Imagen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28355" r="21911" b="7249"/>
          <a:stretch/>
        </p:blipFill>
        <p:spPr>
          <a:xfrm>
            <a:off x="395536" y="4091653"/>
            <a:ext cx="3252486" cy="2419109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18800" r="6779" b="48264"/>
          <a:stretch/>
        </p:blipFill>
        <p:spPr>
          <a:xfrm>
            <a:off x="1819222" y="1628800"/>
            <a:ext cx="1828800" cy="2258810"/>
          </a:xfrm>
          <a:prstGeom prst="rect">
            <a:avLst/>
          </a:prstGeom>
          <a:effectLst>
            <a:outerShdw blurRad="406400" dir="4560000" algn="tl" rotWithShape="0">
              <a:prstClr val="black">
                <a:alpha val="29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3923928" y="2335141"/>
            <a:ext cx="45342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Resumen con los cursos contratados y el precio antes de realizar el pago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Conclusiones y trabajo futuro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0104" y="1301093"/>
            <a:ext cx="8396392" cy="133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55803" y="4749149"/>
            <a:ext cx="8375930" cy="1436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Como trabajo futuro se </a:t>
            </a: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propone desarrollar </a:t>
            </a: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prototipo de toda la interfaz incluyendo también la interfaz del profesor y posteriormente desarrollar la versión final del </a:t>
            </a:r>
            <a:r>
              <a:rPr lang="es-ES" dirty="0" err="1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frontend</a:t>
            </a: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y del </a:t>
            </a:r>
            <a:r>
              <a:rPr lang="es-ES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backend</a:t>
            </a: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343915" y="1966555"/>
            <a:ext cx="8365580" cy="1436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 ha diseñado la interfaz de la aplicación web de enseñanza de español que integra todo lo necesario tanto para el aprendizaje con clases online, recursos interactivos y chat, como para gestionar matrículas y pagos.</a:t>
            </a:r>
          </a:p>
        </p:txBody>
      </p:sp>
      <p:sp>
        <p:nvSpPr>
          <p:cNvPr id="41" name="40 Elipse"/>
          <p:cNvSpPr/>
          <p:nvPr/>
        </p:nvSpPr>
        <p:spPr>
          <a:xfrm>
            <a:off x="1149006" y="875759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7529167" y="875759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33330" y="3357852"/>
            <a:ext cx="8365580" cy="1436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 ha seguido un diseño web adaptativo, accesible desde cualquier </a:t>
            </a:r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plataforma.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Content="1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0" y="3086076"/>
            <a:ext cx="9144000" cy="702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¡Muchas gracias!</a:t>
            </a:r>
            <a:endParaRPr lang="es-ES" sz="48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7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8296" y="237678"/>
            <a:ext cx="9144000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Crecimiento de la Educación Online</a:t>
            </a:r>
            <a:endParaRPr lang="es-ES" sz="28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86780" y="200394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807398970"/>
              </p:ext>
            </p:extLst>
          </p:nvPr>
        </p:nvGraphicFramePr>
        <p:xfrm>
          <a:off x="1524000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043608" y="5445224"/>
            <a:ext cx="741682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Porcentaje de personas de la Unión Europea entre 16 y 74 años que han realizado un curso online en los últimos 3 meses.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437321"/>
            <a:ext cx="1224136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Fuente: </a:t>
            </a:r>
            <a:r>
              <a:rPr lang="es-ES" sz="1200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Eurostat</a:t>
            </a:r>
            <a:endParaRPr lang="es-ES" sz="12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prism dir="u" isContent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8296" y="237678"/>
            <a:ext cx="9144000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español entre los idiomas más hablados y estudiados</a:t>
            </a:r>
            <a:endParaRPr lang="es-ES" sz="28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4536" y="3717032"/>
            <a:ext cx="741682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Lenguajes estudiados en más países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437321"/>
            <a:ext cx="2286780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Fuente:  Wikipedia y </a:t>
            </a:r>
            <a:r>
              <a:rPr lang="es-ES" sz="1200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Duolingo</a:t>
            </a:r>
            <a:endParaRPr lang="es-ES" sz="12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9148" y="1326370"/>
            <a:ext cx="741682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Lenguajes más hablados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8" y="1737840"/>
            <a:ext cx="9162296" cy="1532673"/>
          </a:xfrm>
          <a:prstGeom prst="rect">
            <a:avLst/>
          </a:prstGeom>
          <a:solidFill>
            <a:srgbClr val="CDD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-4536" y="4128574"/>
            <a:ext cx="9157684" cy="1532673"/>
          </a:xfrm>
          <a:prstGeom prst="rect">
            <a:avLst/>
          </a:prstGeom>
          <a:solidFill>
            <a:srgbClr val="CDD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</p:txBody>
      </p:sp>
      <p:pic>
        <p:nvPicPr>
          <p:cNvPr id="1027" name="Picture 3" descr="C:\Users\belen\AppData\Local\Microsoft\Windows\INetCache\IE\H3NKB43W\1200px-Flag_of_the_People's_Republic_of_Chin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23" y="1982649"/>
            <a:ext cx="1068475" cy="7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len\AppData\Local\Microsoft\Windows\INetCache\IE\LQGCWP8A\India-flag-a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71" y="1991803"/>
            <a:ext cx="1068474" cy="7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len\AppData\Local\Microsoft\Windows\INetCache\IE\H3NKB43W\1280px-Flag_of_the_United_Kingdom_(3-2_aspect_ratio)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7" y="1982649"/>
            <a:ext cx="1068473" cy="7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len\AppData\Local\Microsoft\Windows\INetCache\IE\LQGCWP8A\1200px-Flag_of_Spain_(Civil)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18" y="2005478"/>
            <a:ext cx="1068474" cy="7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850877" y="2792297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1132,4 M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03271" y="2792297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1116,6 M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971571" y="2792297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615,5 M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031918" y="2792297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534,3 M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 descr="C:\Users\belen\AppData\Local\Microsoft\Windows\INetCache\IE\H3NKB43W\1280px-Flag_of_the_United_Kingdom_(3-2_aspect_ratio)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7" y="4286905"/>
            <a:ext cx="1068473" cy="7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belen\AppData\Local\Microsoft\Windows\INetCache\IE\LQGCWP8A\1200px-Flag_of_Spain_(Civil)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71" y="4286625"/>
            <a:ext cx="1068474" cy="7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850877" y="5096553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116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971571" y="5073444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32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belen\AppData\Local\Microsoft\Windows\INetCache\IE\VERLVZHJ\1280px-Flag_of_Franc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71" y="4275597"/>
            <a:ext cx="1068474" cy="7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elen\AppData\Local\Microsoft\Windows\INetCache\IE\KVED77RI\1280px-Flag_of_Germany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19" y="4286905"/>
            <a:ext cx="1068473" cy="7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7015878" y="5073444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9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911223" y="5073443"/>
            <a:ext cx="1068474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35</a:t>
            </a:r>
            <a:endParaRPr lang="es-ES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Trabajo </a:t>
            </a:r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Realizado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0104" y="1301093"/>
            <a:ext cx="8396392" cy="133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32330" y="5517232"/>
            <a:ext cx="8375930" cy="1098900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Prototipo parcial desarrollado con HTML, CSS y </a:t>
            </a:r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JavaScript.</a:t>
            </a:r>
            <a:endParaRPr lang="es-ES" sz="24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37505" y="2564904"/>
            <a:ext cx="8365580" cy="1098900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Creación </a:t>
            </a:r>
            <a:r>
              <a:rPr lang="es-ES" sz="2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</a:t>
            </a:r>
            <a:r>
              <a:rPr lang="es-ES" sz="2400" dirty="0" err="1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wireframes</a:t>
            </a:r>
            <a:r>
              <a:rPr lang="es-ES" sz="2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Lo-FI </a:t>
            </a:r>
          </a:p>
        </p:txBody>
      </p:sp>
      <p:sp>
        <p:nvSpPr>
          <p:cNvPr id="41" name="40 Elipse"/>
          <p:cNvSpPr/>
          <p:nvPr/>
        </p:nvSpPr>
        <p:spPr>
          <a:xfrm>
            <a:off x="1149006" y="875759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7529167" y="875759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37505" y="4041068"/>
            <a:ext cx="8365580" cy="1098900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Diseño </a:t>
            </a:r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modelos de </a:t>
            </a:r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ejercicios con corrección </a:t>
            </a:r>
            <a:r>
              <a:rPr lang="es-ES" sz="24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automática y explicación gramatical en cada pregunta.</a:t>
            </a:r>
            <a:endParaRPr lang="es-ES" sz="24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1556792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Gill Sans MT" panose="020B0502020104020203" pitchFamily="34" charset="0"/>
                <a:cs typeface="Arial" panose="020B0604020202020204" pitchFamily="34" charset="0"/>
              </a:rPr>
              <a:t>Diseño de la interfaz de una aplicación web de enseñanza de español online centrada en el usuario, intuitiva y adaptativa.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2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Nuestra App - Características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877842" y="2594952"/>
            <a:ext cx="3024335" cy="1224136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Aplicación web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548387" y="2594952"/>
            <a:ext cx="3024335" cy="1224136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Enseñanza de español online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509046" y="4156371"/>
            <a:ext cx="3024335" cy="1224136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877842" y="4156371"/>
            <a:ext cx="3024335" cy="1224136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Matriculación</a:t>
            </a:r>
          </a:p>
        </p:txBody>
      </p:sp>
      <p:sp>
        <p:nvSpPr>
          <p:cNvPr id="3" name="2 Elipse"/>
          <p:cNvSpPr/>
          <p:nvPr/>
        </p:nvSpPr>
        <p:spPr>
          <a:xfrm>
            <a:off x="1188347" y="223491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23 Elipse"/>
          <p:cNvSpPr/>
          <p:nvPr/>
        </p:nvSpPr>
        <p:spPr>
          <a:xfrm>
            <a:off x="7542137" y="2234912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24 Elipse"/>
          <p:cNvSpPr/>
          <p:nvPr/>
        </p:nvSpPr>
        <p:spPr>
          <a:xfrm>
            <a:off x="1149006" y="5020467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529167" y="5020467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4</a:t>
            </a:r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Enseñanza de español online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belen\AppData\Local\Microsoft\Windows\INetCache\IE\LQGCWP8A\online-presenta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9" y="2761177"/>
            <a:ext cx="2396015" cy="23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419872" y="1844824"/>
            <a:ext cx="5040560" cy="1436623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Clases online en tiempo real dirigidas por un profesor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419872" y="3429000"/>
            <a:ext cx="5040560" cy="1436623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Clases grupales e individuales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419872" y="5003695"/>
            <a:ext cx="5040560" cy="1436623"/>
          </a:xfrm>
          <a:prstGeom prst="rect">
            <a:avLst/>
          </a:prstGeom>
          <a:solidFill>
            <a:srgbClr val="B8CF8B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Trabajo de las cuatro habilidades lingüísticas: </a:t>
            </a:r>
            <a:endParaRPr lang="es-ES" sz="2400" b="1" dirty="0" smtClean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comprensión </a:t>
            </a:r>
            <a:r>
              <a:rPr lang="es-ES" b="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oral, comprensión lectora, expresión oral y </a:t>
            </a:r>
            <a:r>
              <a:rPr lang="es-ES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expresión escrita</a:t>
            </a:r>
            <a:endParaRPr lang="es-ES" sz="2400" b="1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62090" y="294871"/>
            <a:ext cx="4864787" cy="4372150"/>
            <a:chOff x="-35949" y="-1387049"/>
            <a:chExt cx="4972233" cy="4434736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" r="5549"/>
            <a:stretch/>
          </p:blipFill>
          <p:spPr bwMode="auto">
            <a:xfrm>
              <a:off x="509285" y="319871"/>
              <a:ext cx="3819647" cy="246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 descr="Digital device mockup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44" b="89776" l="8147" r="924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5" r="8305" b="25625"/>
            <a:stretch/>
          </p:blipFill>
          <p:spPr bwMode="auto">
            <a:xfrm>
              <a:off x="-35949" y="-1387049"/>
              <a:ext cx="4972233" cy="443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3904786" y="1792615"/>
            <a:ext cx="3852259" cy="3686911"/>
            <a:chOff x="38777" y="-90761"/>
            <a:chExt cx="4652389" cy="4652389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26312"/>
              <a:ext cx="3096344" cy="2293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 descr="Digital device mockup Free Vecto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777" y="-90761"/>
              <a:ext cx="4652389" cy="465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Aplicación web 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6111162" y="2599718"/>
            <a:ext cx="2524764" cy="2304768"/>
            <a:chOff x="3923928" y="764704"/>
            <a:chExt cx="5962650" cy="5357967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5" y="1588738"/>
              <a:ext cx="2016224" cy="36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6" descr="Digital device mockup Free Vecto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764704"/>
              <a:ext cx="5962650" cy="535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1595542" y="4941168"/>
            <a:ext cx="7548455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Interfaz adaptativa</a:t>
            </a:r>
            <a:endParaRPr lang="es-ES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595541" y="5489754"/>
            <a:ext cx="7548455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Accesible desde cualquier plataforma</a:t>
            </a:r>
            <a:endParaRPr lang="es-ES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595543" y="6038341"/>
            <a:ext cx="7548455" cy="420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Aplicación bilingüe inglés-español</a:t>
            </a:r>
            <a:endParaRPr lang="es-ES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0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prism isContent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1412776"/>
            <a:ext cx="83756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" y="1412776"/>
            <a:ext cx="83756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44" y="0"/>
            <a:ext cx="9142555" cy="144016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1445" y="0"/>
            <a:ext cx="914255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Aula virtual</a:t>
            </a:r>
            <a:endParaRPr lang="es-ES" sz="32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83568" y="360040"/>
            <a:ext cx="720080" cy="720080"/>
          </a:xfrm>
          <a:prstGeom prst="ellipse">
            <a:avLst/>
          </a:pr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85A64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83574" y="3068960"/>
            <a:ext cx="3958542" cy="3773065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5033" y="4365104"/>
            <a:ext cx="3908898" cy="2492896"/>
          </a:xfrm>
          <a:prstGeom prst="rect">
            <a:avLst/>
          </a:prstGeom>
          <a:solidFill>
            <a:schemeClr val="bg1">
              <a:alpha val="74000"/>
            </a:schemeClr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5033" y="4725144"/>
            <a:ext cx="79170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Acceso a calendario y a clases online</a:t>
            </a:r>
            <a:endParaRPr lang="es-ES" sz="28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636608" y="1551008"/>
            <a:ext cx="7882359" cy="2685326"/>
          </a:xfrm>
          <a:custGeom>
            <a:avLst/>
            <a:gdLst>
              <a:gd name="connsiteX0" fmla="*/ 0 w 7882359"/>
              <a:gd name="connsiteY0" fmla="*/ 2685326 h 2685326"/>
              <a:gd name="connsiteX1" fmla="*/ 0 w 7882359"/>
              <a:gd name="connsiteY1" fmla="*/ 0 h 2685326"/>
              <a:gd name="connsiteX2" fmla="*/ 7882359 w 7882359"/>
              <a:gd name="connsiteY2" fmla="*/ 0 h 2685326"/>
              <a:gd name="connsiteX3" fmla="*/ 7882359 w 7882359"/>
              <a:gd name="connsiteY3" fmla="*/ 1435260 h 2685326"/>
              <a:gd name="connsiteX4" fmla="*/ 3819645 w 7882359"/>
              <a:gd name="connsiteY4" fmla="*/ 1435260 h 2685326"/>
              <a:gd name="connsiteX5" fmla="*/ 3819645 w 7882359"/>
              <a:gd name="connsiteY5" fmla="*/ 2685326 h 2685326"/>
              <a:gd name="connsiteX6" fmla="*/ 0 w 7882359"/>
              <a:gd name="connsiteY6" fmla="*/ 2685326 h 26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2359" h="2685326">
                <a:moveTo>
                  <a:pt x="0" y="2685326"/>
                </a:moveTo>
                <a:lnTo>
                  <a:pt x="0" y="0"/>
                </a:lnTo>
                <a:lnTo>
                  <a:pt x="7882359" y="0"/>
                </a:lnTo>
                <a:lnTo>
                  <a:pt x="7882359" y="1435260"/>
                </a:lnTo>
                <a:lnTo>
                  <a:pt x="3819645" y="1435260"/>
                </a:lnTo>
                <a:lnTo>
                  <a:pt x="3819645" y="2685326"/>
                </a:lnTo>
                <a:lnTo>
                  <a:pt x="0" y="2685326"/>
                </a:lnTo>
                <a:close/>
              </a:path>
            </a:pathLst>
          </a:custGeom>
          <a:noFill/>
          <a:ln w="76200" cap="rnd">
            <a:solidFill>
              <a:srgbClr val="85A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>
              <a:solidFill>
                <a:srgbClr val="85A644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93640"/>
      </p:ext>
    </p:extLst>
  </p:cSld>
  <p:clrMapOvr>
    <a:masterClrMapping/>
  </p:clrMapOvr>
  <p:transition spd="slow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481</Words>
  <Application>Microsoft Office PowerPoint</Application>
  <PresentationFormat>Presentación en pantalla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Diseño de la interfaz de una aplicación web de enseñanza de español online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Wireframes en baja fidelidad</dc:title>
  <dc:creator>Belén LF</dc:creator>
  <cp:lastModifiedBy>Belén LF</cp:lastModifiedBy>
  <cp:revision>109</cp:revision>
  <dcterms:created xsi:type="dcterms:W3CDTF">2020-12-22T17:13:10Z</dcterms:created>
  <dcterms:modified xsi:type="dcterms:W3CDTF">2020-12-30T01:04:34Z</dcterms:modified>
</cp:coreProperties>
</file>