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57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78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93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86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7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89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70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38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80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8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35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262DD0E-9BCE-48C1-86EF-DC2B87B31B47}" type="datetimeFigureOut">
              <a:rPr lang="es-ES" smtClean="0"/>
              <a:t>15/02/2021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889C193-174A-44EF-BE80-5EC7C5E7D9F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6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817" y="457200"/>
            <a:ext cx="4602209" cy="6217920"/>
          </a:xfrm>
        </p:spPr>
        <p:txBody>
          <a:bodyPr>
            <a:normAutofit/>
          </a:bodyPr>
          <a:lstStyle/>
          <a:p>
            <a:br>
              <a:rPr lang="es-ES" dirty="0"/>
            </a:br>
            <a:endParaRPr lang="es-ES" dirty="0"/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8" b="35958"/>
          <a:stretch>
            <a:fillRect/>
          </a:stretch>
        </p:blipFill>
        <p:spPr>
          <a:xfrm>
            <a:off x="15" y="0"/>
            <a:ext cx="12191985" cy="4915076"/>
          </a:xfr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69817" y="2158357"/>
            <a:ext cx="5482046" cy="263869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s-ES_tradnl" dirty="0">
                <a:latin typeface="Verdana" panose="020B0604030504040204" pitchFamily="34" charset="0"/>
                <a:ea typeface="Verdana" panose="020B0604030504040204" pitchFamily="34" charset="0"/>
              </a:rPr>
              <a:t>                </a:t>
            </a:r>
          </a:p>
          <a:p>
            <a:pPr marL="0" indent="0" algn="just">
              <a:buNone/>
            </a:pPr>
            <a:endParaRPr lang="es-ES_trad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s-ES_trad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s-ES_trad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Treball</a:t>
            </a: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Final de Grau</a:t>
            </a:r>
          </a:p>
          <a:p>
            <a:pPr marL="0" indent="0">
              <a:buNone/>
            </a:pP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Juny</a:t>
            </a: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2020</a:t>
            </a:r>
          </a:p>
          <a:p>
            <a:pPr marL="0" indent="0">
              <a:buNone/>
            </a:pP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Autora: </a:t>
            </a: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Maria</a:t>
            </a: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Julià</a:t>
            </a: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Fernández</a:t>
            </a:r>
          </a:p>
          <a:p>
            <a:pPr marL="0" indent="0">
              <a:buNone/>
            </a:pP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Directora: Marta Sancho</a:t>
            </a:r>
          </a:p>
          <a:p>
            <a:pPr marL="0" indent="0">
              <a:buNone/>
            </a:pP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Àrea</a:t>
            </a:r>
            <a:r>
              <a:rPr lang="es-ES_tradnl" sz="7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ES_tradnl" sz="7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Història</a:t>
            </a:r>
            <a:endParaRPr lang="es-ES_tradnl" sz="7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6" y="5325372"/>
            <a:ext cx="4245428" cy="11800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6756" y="1296043"/>
            <a:ext cx="5495107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MÀRIUS DÍAZ BIELSA</a:t>
            </a:r>
          </a:p>
          <a:p>
            <a:r>
              <a:rPr lang="es-ES_tradnl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 PEÇA CLAU EN LA BADALONA DEMOCRÀTICA                         </a:t>
            </a:r>
            <a:endParaRPr lang="es-ES" sz="2800" dirty="0">
              <a:solidFill>
                <a:srgbClr val="002060"/>
              </a:solidFill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598" y="5915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0" y="300447"/>
            <a:ext cx="10058400" cy="822960"/>
          </a:xfrm>
        </p:spPr>
        <p:txBody>
          <a:bodyPr>
            <a:normAutofit/>
          </a:bodyPr>
          <a:lstStyle/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MOTIVACIÓ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3406" y="1349346"/>
            <a:ext cx="10058400" cy="4023360"/>
          </a:xfrm>
        </p:spPr>
        <p:txBody>
          <a:bodyPr>
            <a:normAutofit/>
          </a:bodyPr>
          <a:lstStyle/>
          <a:p>
            <a:pPr lvl="0"/>
            <a:endParaRPr lang="ca-ES" b="1" dirty="0"/>
          </a:p>
          <a:p>
            <a:pPr lvl="0"/>
            <a:endParaRPr lang="ca-ES" b="1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ca-ES" b="1" dirty="0">
                <a:solidFill>
                  <a:schemeClr val="tx1"/>
                </a:solidFill>
              </a:rPr>
              <a:t>  INTERÈS PEL PROCÉS DE LA TRANSICIÓ</a:t>
            </a: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a-ES" b="1" dirty="0">
                <a:solidFill>
                  <a:schemeClr val="tx1"/>
                </a:solidFill>
              </a:rPr>
              <a:t> </a:t>
            </a:r>
            <a:endParaRPr lang="es-ES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ca-ES" b="1" dirty="0">
                <a:solidFill>
                  <a:schemeClr val="tx1"/>
                </a:solidFill>
              </a:rPr>
              <a:t>  COM ES RESTABLEIX UN CONTEXT DEMOCRÀTIC DESPRÉS D’UNA DICTADURA FRANQUISTA</a:t>
            </a: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a-ES" b="1" dirty="0">
                <a:solidFill>
                  <a:schemeClr val="tx1"/>
                </a:solidFill>
              </a:rPr>
              <a:t> </a:t>
            </a:r>
            <a:endParaRPr lang="es-ES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ca-ES" b="1" dirty="0">
                <a:solidFill>
                  <a:schemeClr val="tx1"/>
                </a:solidFill>
              </a:rPr>
              <a:t>  CURIOSITAT DE COM ES VA FER EN EL MEU POBLE D’ACOLLIDA</a:t>
            </a: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a-ES" b="1" dirty="0">
                <a:solidFill>
                  <a:schemeClr val="tx1"/>
                </a:solidFill>
              </a:rPr>
              <a:t> 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/>
          </a:p>
          <a:p>
            <a:pPr marL="0" indent="0">
              <a:buNone/>
            </a:pPr>
            <a:endParaRPr lang="es-ES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549" y="5632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175657" y="1911048"/>
            <a:ext cx="9993086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DEMOSTRAR EL CARISMA I LA FEINA FETA DE MÀRIUS DÍAZ</a:t>
            </a:r>
          </a:p>
          <a:p>
            <a:pPr>
              <a:buFont typeface="Courier New" panose="02070309020205020404" pitchFamily="49" charset="0"/>
              <a:buChar char="o"/>
            </a:pPr>
            <a:endParaRPr lang="es-ES_tradnl" b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APROFUNDIR EN LA SEVA PERSONA PER MITJA DE: </a:t>
            </a:r>
          </a:p>
          <a:p>
            <a:pPr marL="0" indent="0">
              <a:buNone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   </a:t>
            </a:r>
            <a:r>
              <a:rPr lang="es-ES_tradnl" dirty="0" err="1">
                <a:solidFill>
                  <a:schemeClr val="tx1"/>
                </a:solidFill>
              </a:rPr>
              <a:t>Testimonis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orals</a:t>
            </a:r>
            <a:r>
              <a:rPr lang="es-ES_tradnl" dirty="0">
                <a:solidFill>
                  <a:schemeClr val="tx1"/>
                </a:solidFill>
              </a:rPr>
              <a:t>, </a:t>
            </a:r>
            <a:r>
              <a:rPr lang="es-ES_tradnl" dirty="0" err="1">
                <a:solidFill>
                  <a:schemeClr val="tx1"/>
                </a:solidFill>
              </a:rPr>
              <a:t>companys</a:t>
            </a:r>
            <a:r>
              <a:rPr lang="es-ES_tradnl" dirty="0">
                <a:solidFill>
                  <a:schemeClr val="tx1"/>
                </a:solidFill>
              </a:rPr>
              <a:t> de </a:t>
            </a:r>
            <a:r>
              <a:rPr lang="es-ES_tradnl" dirty="0" err="1">
                <a:solidFill>
                  <a:schemeClr val="tx1"/>
                </a:solidFill>
              </a:rPr>
              <a:t>govern</a:t>
            </a:r>
            <a:r>
              <a:rPr lang="es-ES_tradnl" dirty="0">
                <a:solidFill>
                  <a:schemeClr val="tx1"/>
                </a:solidFill>
              </a:rPr>
              <a:t> i </a:t>
            </a:r>
            <a:r>
              <a:rPr lang="es-ES_tradnl" dirty="0" err="1">
                <a:solidFill>
                  <a:schemeClr val="tx1"/>
                </a:solidFill>
              </a:rPr>
              <a:t>família</a:t>
            </a:r>
            <a:endParaRPr lang="es-ES_trad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  <a:sym typeface="Wingdings" panose="05000000000000000000" pitchFamily="2" charset="2"/>
              </a:rPr>
              <a:t>  </a:t>
            </a: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ENDINSAR-ME EN ELS ÈXITS ACONSEGUITS PEL PRIMER GOVERN DEMOCRÀTIC DE              BADALONA (1979-1983)</a:t>
            </a:r>
          </a:p>
          <a:p>
            <a:pPr>
              <a:buFont typeface="Courier New" panose="02070309020205020404" pitchFamily="49" charset="0"/>
              <a:buChar char="o"/>
            </a:pPr>
            <a:endParaRPr lang="es-ES_tradnl" b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DEMOSTRAR QUE CAL ESCRIURE UNA BIOGRAFIA DEL PERSONATGE.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65760" y="300447"/>
            <a:ext cx="10058400" cy="822960"/>
          </a:xfrm>
        </p:spPr>
        <p:txBody>
          <a:bodyPr>
            <a:normAutofit/>
          </a:bodyPr>
          <a:lstStyle/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OBJECTIUS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5629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0" y="3086471"/>
            <a:ext cx="6096000" cy="5809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227908" y="2080866"/>
            <a:ext cx="9966960" cy="4023360"/>
          </a:xfrm>
        </p:spPr>
        <p:txBody>
          <a:bodyPr/>
          <a:lstStyle/>
          <a:p>
            <a:pPr marL="292608" lvl="1" indent="0">
              <a:buNone/>
            </a:pPr>
            <a:endParaRPr lang="es-ES_tradnl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92608" lvl="1" indent="0">
              <a:buNone/>
            </a:pP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  1ª </a:t>
            </a:r>
            <a:r>
              <a:rPr lang="es-ES_tradnl" sz="2000" b="1" dirty="0" err="1">
                <a:solidFill>
                  <a:schemeClr val="tx1"/>
                </a:solidFill>
                <a:ea typeface="Verdana" panose="020B0604030504040204" pitchFamily="34" charset="0"/>
              </a:rPr>
              <a:t>Part</a:t>
            </a: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: 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Marc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històric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per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contextualitzar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el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treball</a:t>
            </a: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marL="201168" lvl="1" indent="0">
              <a:buNone/>
            </a:pP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 </a:t>
            </a: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2ª </a:t>
            </a:r>
            <a:r>
              <a:rPr lang="es-ES_tradnl" sz="2000" b="1" dirty="0" err="1">
                <a:solidFill>
                  <a:schemeClr val="tx1"/>
                </a:solidFill>
                <a:ea typeface="Verdana" panose="020B0604030504040204" pitchFamily="34" charset="0"/>
              </a:rPr>
              <a:t>Part</a:t>
            </a: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: 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La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biografia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personal de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Màrius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Díaz Bielsa</a:t>
            </a:r>
            <a:endParaRPr lang="es-ES_tradnl" sz="2000" dirty="0">
              <a:solidFill>
                <a:schemeClr val="tx1"/>
              </a:solidFill>
            </a:endParaRPr>
          </a:p>
          <a:p>
            <a:pPr marL="201168" lvl="1" indent="0" algn="just">
              <a:buNone/>
            </a:pP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  3ª </a:t>
            </a:r>
            <a:r>
              <a:rPr lang="es-ES_tradnl" sz="2000" b="1" dirty="0" err="1">
                <a:solidFill>
                  <a:schemeClr val="tx1"/>
                </a:solidFill>
                <a:ea typeface="Verdana" panose="020B0604030504040204" pitchFamily="34" charset="0"/>
              </a:rPr>
              <a:t>Part</a:t>
            </a: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: 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La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precampanya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electoral i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els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quatre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anys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al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govern</a:t>
            </a: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endParaRPr lang="es-ES_tradnl" sz="2000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  4ª </a:t>
            </a:r>
            <a:r>
              <a:rPr lang="es-ES_tradnl" sz="2000" b="1" dirty="0" err="1">
                <a:solidFill>
                  <a:schemeClr val="tx1"/>
                </a:solidFill>
                <a:ea typeface="Verdana" panose="020B0604030504040204" pitchFamily="34" charset="0"/>
              </a:rPr>
              <a:t>Part</a:t>
            </a:r>
            <a:r>
              <a:rPr lang="es-ES_tradnl" sz="2000" b="1" dirty="0">
                <a:solidFill>
                  <a:schemeClr val="tx1"/>
                </a:solidFill>
                <a:ea typeface="Verdana" panose="020B0604030504040204" pitchFamily="34" charset="0"/>
              </a:rPr>
              <a:t>: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Fill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ea typeface="Verdana" panose="020B0604030504040204" pitchFamily="34" charset="0"/>
              </a:rPr>
              <a:t>adoptiu</a:t>
            </a:r>
            <a:r>
              <a:rPr lang="es-ES_tradnl" sz="2000" dirty="0">
                <a:solidFill>
                  <a:schemeClr val="tx1"/>
                </a:solidFill>
                <a:ea typeface="Verdana" panose="020B0604030504040204" pitchFamily="34" charset="0"/>
              </a:rPr>
              <a:t> de Badalona</a:t>
            </a:r>
          </a:p>
          <a:p>
            <a:pPr lvl="1" algn="just">
              <a:buFont typeface="Courier New" panose="02070309020205020404" pitchFamily="49" charset="0"/>
              <a:buChar char="o"/>
            </a:pPr>
            <a:endParaRPr lang="es-ES" sz="2000" dirty="0">
              <a:solidFill>
                <a:schemeClr val="tx1"/>
              </a:solidFill>
              <a:ea typeface="Verdana" panose="020B060403050404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65760" y="300447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DESENVOLUPAMENT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56587" y="1805846"/>
            <a:ext cx="72890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ea typeface="Verdana" panose="020B0604030504040204" pitchFamily="34" charset="0"/>
              </a:rPr>
              <a:t>Vaig</a:t>
            </a:r>
            <a:r>
              <a:rPr lang="es-ES_tradnl" sz="2000" dirty="0">
                <a:ea typeface="Verdana" panose="020B0604030504040204" pitchFamily="34" charset="0"/>
              </a:rPr>
              <a:t> decidir dividir la </a:t>
            </a:r>
            <a:r>
              <a:rPr lang="es-ES_tradnl" sz="2000" dirty="0" err="1">
                <a:ea typeface="Verdana" panose="020B0604030504040204" pitchFamily="34" charset="0"/>
              </a:rPr>
              <a:t>matèria</a:t>
            </a:r>
            <a:r>
              <a:rPr lang="es-ES_tradnl" sz="2000" dirty="0">
                <a:ea typeface="Verdana" panose="020B0604030504040204" pitchFamily="34" charset="0"/>
              </a:rPr>
              <a:t> en QUATRE PARTS:</a:t>
            </a:r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" y="5645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1021521" y="1958340"/>
            <a:ext cx="4937760" cy="4023360"/>
          </a:xfrm>
        </p:spPr>
        <p:txBody>
          <a:bodyPr/>
          <a:lstStyle/>
          <a:p>
            <a:endParaRPr lang="es-ES_tradnl" dirty="0"/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LA CATALUNYA PREFRANQUISTA</a:t>
            </a:r>
          </a:p>
          <a:p>
            <a:endParaRPr lang="es-ES_tradnl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LA TRANSICIÓ A CATALUNYA</a:t>
            </a:r>
          </a:p>
          <a:p>
            <a:endParaRPr lang="es-ES_tradnl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BADALONA: 1976-1979</a:t>
            </a:r>
            <a:endParaRPr lang="es-ES" b="1" dirty="0">
              <a:solidFill>
                <a:schemeClr val="tx1"/>
              </a:solidFill>
              <a:ea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92" y="3404578"/>
            <a:ext cx="2506327" cy="26910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53" y="3522034"/>
            <a:ext cx="3650634" cy="2573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4" y="572805"/>
            <a:ext cx="5546065" cy="2962292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509450" y="383321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 HISTÒRIC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650" y="567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175656" y="2325696"/>
            <a:ext cx="4650378" cy="453230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ES_tradnl" b="1" dirty="0">
                <a:solidFill>
                  <a:schemeClr val="tx1"/>
                </a:solidFill>
                <a:ea typeface="Verdana" panose="020B0604030504040204" pitchFamily="34" charset="0"/>
              </a:rPr>
              <a:t>  DE CIUTADÀ NOUVINGUT A BADALONÍ COMPROMÈS</a:t>
            </a:r>
          </a:p>
          <a:p>
            <a:pPr marL="0" indent="0">
              <a:buNone/>
            </a:pPr>
            <a:endParaRPr lang="es-ES_tradnl" b="1" dirty="0">
              <a:ea typeface="Verdana" panose="020B060403050404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_tradnl" b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s-ES_tradn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endParaRPr lang="es-ES" sz="1800" dirty="0">
              <a:solidFill>
                <a:schemeClr val="tx1"/>
              </a:solidFill>
              <a:ea typeface="Verdan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09450" y="383321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MÀRIUS DÍAZ BIELSA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20" y="2235939"/>
            <a:ext cx="5007115" cy="33610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766" y="5596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768" y="1990729"/>
            <a:ext cx="11495314" cy="1450757"/>
          </a:xfrm>
        </p:spPr>
        <p:txBody>
          <a:bodyPr>
            <a:normAutofit/>
          </a:bodyPr>
          <a:lstStyle/>
          <a:p>
            <a:r>
              <a:rPr lang="es-ES" sz="1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s-ES" sz="1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CANVIS A BADALONA EN EL SEU MANDAT: 1979-1983</a:t>
            </a:r>
            <a:br>
              <a:rPr lang="es-ES" sz="1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</a:br>
            <a:br>
              <a:rPr lang="es-ES" sz="1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</a:br>
            <a:endParaRPr lang="es-E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68" y="3801679"/>
            <a:ext cx="3564075" cy="2340409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9" y="3801677"/>
            <a:ext cx="2415679" cy="2340409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18" y="3801678"/>
            <a:ext cx="3366646" cy="23404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768" y="3151534"/>
            <a:ext cx="749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s-ES" dirty="0">
                <a:ea typeface="Verdana" panose="020B0604030504040204" pitchFamily="34" charset="0"/>
              </a:rPr>
              <a:t>DARRERA ETAPA</a:t>
            </a:r>
            <a:br>
              <a:rPr lang="es-ES" b="1" dirty="0">
                <a:ea typeface="Verdana" panose="020B0604030504040204" pitchFamily="34" charset="0"/>
              </a:rPr>
            </a:b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1187768" y="2060755"/>
            <a:ext cx="455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s-ES_tradnl" dirty="0">
                <a:ea typeface="Verdana" panose="020B0604030504040204" pitchFamily="34" charset="0"/>
              </a:rPr>
              <a:t>MÀRIUS DÍAZ COM ALCALDE (1979 – 1983)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1187768" y="1078412"/>
            <a:ext cx="346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ES_tradnl" sz="2000" b="1" dirty="0">
                <a:ea typeface="Verdana" panose="020B0604030504040204" pitchFamily="34" charset="0"/>
              </a:rPr>
              <a:t> EL GOVERN DE MÀRIUS DÍAZ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231" y="5532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509450" y="383321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CONCLUSIONS</a:t>
            </a:r>
            <a:endParaRPr lang="es-ES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" r="14868" b="3944"/>
          <a:stretch/>
        </p:blipFill>
        <p:spPr>
          <a:xfrm>
            <a:off x="8331107" y="1995467"/>
            <a:ext cx="2787155" cy="38044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4" y="1995467"/>
            <a:ext cx="2505073" cy="38044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8" y="121174"/>
            <a:ext cx="1289957" cy="3585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1995467"/>
            <a:ext cx="4598125" cy="3804442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650" y="5593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7550</TotalTime>
  <Words>232</Words>
  <Application>Microsoft Office PowerPoint</Application>
  <PresentationFormat>Panorámica</PresentationFormat>
  <Paragraphs>58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Verdana</vt:lpstr>
      <vt:lpstr>Wingdings</vt:lpstr>
      <vt:lpstr>Retrospección</vt:lpstr>
      <vt:lpstr> </vt:lpstr>
      <vt:lpstr>MOTIVACIÓ</vt:lpstr>
      <vt:lpstr>OBJECTIUS</vt:lpstr>
      <vt:lpstr>Presentación de PowerPoint</vt:lpstr>
      <vt:lpstr>Presentación de PowerPoint</vt:lpstr>
      <vt:lpstr>Presentación de PowerPoint</vt:lpstr>
      <vt:lpstr> CANVIS A BADALONA EN EL SEU MANDAT: 1979-1983 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més important és que prepareu un Power Point amb poques diapositives però molt clares, en les que es recullin els objectius i la metodologia, el cos del treball i les conclusions.</dc:title>
  <dc:creator>Gloria</dc:creator>
  <cp:lastModifiedBy>Glòria</cp:lastModifiedBy>
  <cp:revision>73</cp:revision>
  <dcterms:created xsi:type="dcterms:W3CDTF">2020-06-13T05:44:03Z</dcterms:created>
  <dcterms:modified xsi:type="dcterms:W3CDTF">2021-02-15T08:42:52Z</dcterms:modified>
</cp:coreProperties>
</file>