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8" r:id="rId2"/>
    <p:sldId id="261" r:id="rId3"/>
    <p:sldId id="284" r:id="rId4"/>
    <p:sldId id="262" r:id="rId5"/>
    <p:sldId id="263" r:id="rId6"/>
    <p:sldId id="266" r:id="rId7"/>
    <p:sldId id="268" r:id="rId8"/>
    <p:sldId id="269" r:id="rId9"/>
    <p:sldId id="267" r:id="rId10"/>
    <p:sldId id="271" r:id="rId11"/>
    <p:sldId id="272" r:id="rId12"/>
    <p:sldId id="273" r:id="rId13"/>
    <p:sldId id="274" r:id="rId14"/>
    <p:sldId id="277" r:id="rId15"/>
    <p:sldId id="279" r:id="rId16"/>
    <p:sldId id="282" r:id="rId17"/>
    <p:sldId id="283" r:id="rId18"/>
    <p:sldId id="285" r:id="rId19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FF"/>
    <a:srgbClr val="000077"/>
    <a:srgbClr val="73E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2"/>
    <p:restoredTop sz="97020"/>
  </p:normalViewPr>
  <p:slideViewPr>
    <p:cSldViewPr snapToGrid="0" snapToObjects="1">
      <p:cViewPr varScale="1">
        <p:scale>
          <a:sx n="125" d="100"/>
          <a:sy n="125" d="100"/>
        </p:scale>
        <p:origin x="192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54DF9-D382-F74B-9019-96C92E7B618B}" type="datetimeFigureOut">
              <a:rPr lang="es-ES_tradnl" smtClean="0"/>
              <a:t>29/6/21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62A7A-BC35-A545-BE10-56B501B2CA7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8205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62A7A-BC35-A545-BE10-56B501B2CA7E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2025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A747-ADA1-0D45-9755-A9F81CAE24A0}" type="datetimeFigureOut">
              <a:rPr lang="es-ES_tradnl" smtClean="0"/>
              <a:t>29/6/21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6B16-121D-D543-9F4D-CD35A6A8591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7407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A747-ADA1-0D45-9755-A9F81CAE24A0}" type="datetimeFigureOut">
              <a:rPr lang="es-ES_tradnl" smtClean="0"/>
              <a:t>29/6/21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6B16-121D-D543-9F4D-CD35A6A8591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7861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A747-ADA1-0D45-9755-A9F81CAE24A0}" type="datetimeFigureOut">
              <a:rPr lang="es-ES_tradnl" smtClean="0"/>
              <a:t>29/6/21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6B16-121D-D543-9F4D-CD35A6A8591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9432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00007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27330" y="1845872"/>
            <a:ext cx="50774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0007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3584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A747-ADA1-0D45-9755-A9F81CAE24A0}" type="datetimeFigureOut">
              <a:rPr lang="es-ES_tradnl" smtClean="0"/>
              <a:t>29/6/21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6B16-121D-D543-9F4D-CD35A6A8591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689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A747-ADA1-0D45-9755-A9F81CAE24A0}" type="datetimeFigureOut">
              <a:rPr lang="es-ES_tradnl" smtClean="0"/>
              <a:t>29/6/21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6B16-121D-D543-9F4D-CD35A6A8591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930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A747-ADA1-0D45-9755-A9F81CAE24A0}" type="datetimeFigureOut">
              <a:rPr lang="es-ES_tradnl" smtClean="0"/>
              <a:t>29/6/21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6B16-121D-D543-9F4D-CD35A6A8591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462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A747-ADA1-0D45-9755-A9F81CAE24A0}" type="datetimeFigureOut">
              <a:rPr lang="es-ES_tradnl" smtClean="0"/>
              <a:t>29/6/21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6B16-121D-D543-9F4D-CD35A6A8591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61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A747-ADA1-0D45-9755-A9F81CAE24A0}" type="datetimeFigureOut">
              <a:rPr lang="es-ES_tradnl" smtClean="0"/>
              <a:t>29/6/21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6B16-121D-D543-9F4D-CD35A6A8591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6142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A747-ADA1-0D45-9755-A9F81CAE24A0}" type="datetimeFigureOut">
              <a:rPr lang="es-ES_tradnl" smtClean="0"/>
              <a:t>29/6/21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6B16-121D-D543-9F4D-CD35A6A8591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61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A747-ADA1-0D45-9755-A9F81CAE24A0}" type="datetimeFigureOut">
              <a:rPr lang="es-ES_tradnl" smtClean="0"/>
              <a:t>29/6/21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6B16-121D-D543-9F4D-CD35A6A8591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01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A747-ADA1-0D45-9755-A9F81CAE24A0}" type="datetimeFigureOut">
              <a:rPr lang="es-ES_tradnl" smtClean="0"/>
              <a:t>29/6/21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6B16-121D-D543-9F4D-CD35A6A8591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3989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DA747-ADA1-0D45-9755-A9F81CAE24A0}" type="datetimeFigureOut">
              <a:rPr lang="es-ES_tradnl" smtClean="0"/>
              <a:t>29/6/21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16B16-121D-D543-9F4D-CD35A6A8591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746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microsoft.com/office/2007/relationships/hdphoto" Target="../media/hdphoto1.wdp"/><Relationship Id="rId13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jpg"/><Relationship Id="rId7" Type="http://schemas.openxmlformats.org/officeDocument/2006/relationships/image" Target="../media/image4.jpg"/><Relationship Id="rId8" Type="http://schemas.openxmlformats.org/officeDocument/2006/relationships/image" Target="../media/image5.jpg"/><Relationship Id="rId9" Type="http://schemas.openxmlformats.org/officeDocument/2006/relationships/image" Target="../media/image6.jpg"/><Relationship Id="rId10" Type="http://schemas.openxmlformats.org/officeDocument/2006/relationships/image" Target="../media/image7.jpg"/><Relationship Id="rId11" Type="http://schemas.openxmlformats.org/officeDocument/2006/relationships/image" Target="../media/image8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 flipV="1">
            <a:off x="305698" y="4782491"/>
            <a:ext cx="11543334" cy="54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ángulo 16"/>
          <p:cNvSpPr/>
          <p:nvPr/>
        </p:nvSpPr>
        <p:spPr>
          <a:xfrm flipV="1">
            <a:off x="305698" y="6376539"/>
            <a:ext cx="11543334" cy="54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object 9"/>
          <p:cNvSpPr txBox="1"/>
          <p:nvPr/>
        </p:nvSpPr>
        <p:spPr>
          <a:xfrm>
            <a:off x="1455986" y="5611270"/>
            <a:ext cx="9974579" cy="50441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lang="es-ES" sz="3200" spc="-7" dirty="0" smtClean="0">
                <a:solidFill>
                  <a:srgbClr val="000077"/>
                </a:solidFill>
                <a:latin typeface="Georgia"/>
                <a:cs typeface="Georgia"/>
              </a:rPr>
              <a:t>Jorge Luis Barreto Siavichay</a:t>
            </a:r>
          </a:p>
        </p:txBody>
      </p:sp>
      <p:sp>
        <p:nvSpPr>
          <p:cNvPr id="23" name="object 10"/>
          <p:cNvSpPr txBox="1">
            <a:spLocks/>
          </p:cNvSpPr>
          <p:nvPr/>
        </p:nvSpPr>
        <p:spPr>
          <a:xfrm>
            <a:off x="1384300" y="1168336"/>
            <a:ext cx="7512473" cy="2229671"/>
          </a:xfrm>
          <a:prstGeom prst="rect">
            <a:avLst/>
          </a:prstGeom>
        </p:spPr>
        <p:txBody>
          <a:bodyPr vert="horz" wrap="square" lIns="0" tIns="1354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 marR="6773">
              <a:lnSpc>
                <a:spcPct val="100299"/>
              </a:lnSpc>
              <a:spcBef>
                <a:spcPts val="107"/>
              </a:spcBef>
            </a:pPr>
            <a:r>
              <a:rPr lang="es-ES_tradnl" sz="4800" b="1" spc="-13" dirty="0" smtClean="0">
                <a:solidFill>
                  <a:srgbClr val="0098FF"/>
                </a:solidFill>
                <a:latin typeface="Arial" charset="0"/>
                <a:ea typeface="Arial" charset="0"/>
                <a:cs typeface="Arial" charset="0"/>
              </a:rPr>
              <a:t>Desarrollo de la aplicación</a:t>
            </a:r>
            <a:r>
              <a:rPr lang="es-ES" sz="4800" b="1" spc="-13" dirty="0" smtClean="0">
                <a:solidFill>
                  <a:srgbClr val="0098FF"/>
                </a:solidFill>
                <a:latin typeface="Arial" charset="0"/>
                <a:ea typeface="Arial" charset="0"/>
                <a:cs typeface="Arial" charset="0"/>
              </a:rPr>
              <a:t> móvil Acolitapp</a:t>
            </a:r>
            <a:endParaRPr lang="es-ES_tradnl" sz="4800" b="1" spc="-7" dirty="0" smtClean="0">
              <a:solidFill>
                <a:srgbClr val="0098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312860" y="3705792"/>
            <a:ext cx="74863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933" marR="6773">
              <a:lnSpc>
                <a:spcPct val="100299"/>
              </a:lnSpc>
              <a:spcBef>
                <a:spcPts val="107"/>
              </a:spcBef>
            </a:pPr>
            <a:r>
              <a:rPr lang="es-ES" sz="4000" b="1" spc="-13" dirty="0" smtClean="0">
                <a:solidFill>
                  <a:srgbClr val="000077"/>
                </a:solidFill>
                <a:latin typeface="Arial" charset="0"/>
                <a:ea typeface="Arial" charset="0"/>
                <a:cs typeface="Arial" charset="0"/>
              </a:rPr>
              <a:t>Una </a:t>
            </a:r>
            <a:r>
              <a:rPr lang="es-ES" sz="4000" b="1" spc="-13" dirty="0">
                <a:solidFill>
                  <a:srgbClr val="000077"/>
                </a:solidFill>
                <a:latin typeface="Arial" charset="0"/>
                <a:ea typeface="Arial" charset="0"/>
                <a:cs typeface="Arial" charset="0"/>
              </a:rPr>
              <a:t>app para solicitar favores</a:t>
            </a:r>
            <a:endParaRPr lang="es-ES_tradnl" sz="4000" b="1" spc="-13" dirty="0">
              <a:solidFill>
                <a:srgbClr val="0000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370012" y="4888747"/>
            <a:ext cx="9557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2400" dirty="0" smtClean="0">
                <a:solidFill>
                  <a:srgbClr val="000077"/>
                </a:solidFill>
                <a:latin typeface="Georgia" charset="0"/>
                <a:ea typeface="Georgia" charset="0"/>
                <a:cs typeface="Georgia" charset="0"/>
              </a:rPr>
              <a:t>TFM - Máster en Desarrollo </a:t>
            </a:r>
            <a:r>
              <a:rPr lang="es-EC" sz="2400" dirty="0">
                <a:solidFill>
                  <a:srgbClr val="000077"/>
                </a:solidFill>
                <a:latin typeface="Georgia" charset="0"/>
                <a:ea typeface="Georgia" charset="0"/>
                <a:cs typeface="Georgia" charset="0"/>
              </a:rPr>
              <a:t>de aplicaciones para dispositivos móviles</a:t>
            </a:r>
            <a:endParaRPr lang="es-ES_tradnl" sz="2400" dirty="0">
              <a:solidFill>
                <a:srgbClr val="000077"/>
              </a:solidFill>
              <a:effectLst/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25" name="Agrupar 24"/>
          <p:cNvGrpSpPr/>
          <p:nvPr/>
        </p:nvGrpSpPr>
        <p:grpSpPr>
          <a:xfrm>
            <a:off x="203200" y="109939"/>
            <a:ext cx="11866564" cy="916007"/>
            <a:chOff x="203200" y="109939"/>
            <a:chExt cx="11866564" cy="916007"/>
          </a:xfrm>
        </p:grpSpPr>
        <p:sp>
          <p:nvSpPr>
            <p:cNvPr id="5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2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4" name="Rectángulo 13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8345813" y="109939"/>
              <a:ext cx="2265044" cy="5796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6933" algn="just">
                <a:lnSpc>
                  <a:spcPts val="3820"/>
                </a:lnSpc>
                <a:spcBef>
                  <a:spcPts val="133"/>
                </a:spcBef>
              </a:pPr>
              <a:r>
                <a:rPr lang="es-ES_tradnl" dirty="0">
                  <a:solidFill>
                    <a:srgbClr val="0098FF"/>
                  </a:solidFill>
                  <a:latin typeface="Georgia"/>
                  <a:cs typeface="Georgia"/>
                </a:rPr>
                <a:t>02 de Junio de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309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7"/>
    </mc:Choice>
    <mc:Fallback xmlns="">
      <p:transition spd="slow" advTm="864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57962" y="1149644"/>
            <a:ext cx="8343251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s-ES" sz="3200" spc="-7" dirty="0" smtClean="0">
                <a:solidFill>
                  <a:srgbClr val="0098FF"/>
                </a:solidFill>
              </a:rPr>
              <a:t>Arquitectura del Sistema (Cliente-Servidor)</a:t>
            </a:r>
            <a:endParaRPr sz="3200" dirty="0">
              <a:solidFill>
                <a:srgbClr val="0098FF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2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268" t="1494" r="763" b="2768"/>
          <a:stretch/>
        </p:blipFill>
        <p:spPr>
          <a:xfrm>
            <a:off x="571327" y="2014540"/>
            <a:ext cx="10910705" cy="40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6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57962" y="1149644"/>
            <a:ext cx="8343251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s-ES" sz="3200" spc="-7" dirty="0" smtClean="0">
                <a:solidFill>
                  <a:srgbClr val="0098FF"/>
                </a:solidFill>
              </a:rPr>
              <a:t>Arquitectura de la aplicación (MVC)</a:t>
            </a:r>
            <a:endParaRPr sz="3200" dirty="0">
              <a:solidFill>
                <a:srgbClr val="0098FF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2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t="2446" b="10026"/>
          <a:stretch/>
        </p:blipFill>
        <p:spPr>
          <a:xfrm>
            <a:off x="1229369" y="1786034"/>
            <a:ext cx="9514053" cy="47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5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2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object 12"/>
          <p:cNvSpPr txBox="1">
            <a:spLocks/>
          </p:cNvSpPr>
          <p:nvPr/>
        </p:nvSpPr>
        <p:spPr>
          <a:xfrm>
            <a:off x="1095436" y="2512133"/>
            <a:ext cx="7719952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i="0" kern="1200">
                <a:solidFill>
                  <a:srgbClr val="00007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pc="-10" dirty="0" smtClean="0">
                <a:solidFill>
                  <a:srgbClr val="0098FF"/>
                </a:solidFill>
              </a:rPr>
              <a:t>Implementación</a:t>
            </a:r>
            <a:endParaRPr lang="es-ES_tradnl" spc="-5" dirty="0">
              <a:solidFill>
                <a:srgbClr val="009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8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57962" y="1149644"/>
            <a:ext cx="7700311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s-ES" sz="3200" spc="-7" dirty="0" smtClean="0">
                <a:solidFill>
                  <a:srgbClr val="0098FF"/>
                </a:solidFill>
              </a:rPr>
              <a:t>Tecnología utilizadas</a:t>
            </a:r>
            <a:endParaRPr sz="3200" dirty="0">
              <a:solidFill>
                <a:srgbClr val="0098FF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2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3853" t="5932" r="13279" b="6425"/>
          <a:stretch/>
        </p:blipFill>
        <p:spPr>
          <a:xfrm>
            <a:off x="5860592" y="1758644"/>
            <a:ext cx="2374711" cy="163210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/>
          <a:srcRect l="10522" t="22323" r="11834" b="24654"/>
          <a:stretch/>
        </p:blipFill>
        <p:spPr>
          <a:xfrm>
            <a:off x="4183505" y="3338087"/>
            <a:ext cx="4067550" cy="138709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6410" y="3595456"/>
            <a:ext cx="3298027" cy="192599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7"/>
          <a:srcRect l="9989" t="16373" r="10333" b="20852"/>
          <a:stretch/>
        </p:blipFill>
        <p:spPr>
          <a:xfrm>
            <a:off x="116471" y="4204399"/>
            <a:ext cx="4067034" cy="180150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8"/>
          <a:srcRect l="4127" t="21329" r="3443" b="21708"/>
          <a:stretch/>
        </p:blipFill>
        <p:spPr>
          <a:xfrm>
            <a:off x="4894103" y="4686006"/>
            <a:ext cx="2840469" cy="175052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200" y="1997315"/>
            <a:ext cx="3616799" cy="181984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0"/>
          <a:srcRect l="16327" t="13239" r="13217" b="18225"/>
          <a:stretch/>
        </p:blipFill>
        <p:spPr>
          <a:xfrm>
            <a:off x="3988513" y="1725134"/>
            <a:ext cx="1610436" cy="150125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2279" t="9994" r="33042" b="4707"/>
          <a:stretch/>
        </p:blipFill>
        <p:spPr>
          <a:xfrm>
            <a:off x="8671979" y="1435493"/>
            <a:ext cx="2072193" cy="214069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3"/>
          <a:srcRect l="6176" t="35271" r="5814" b="34180"/>
          <a:stretch/>
        </p:blipFill>
        <p:spPr>
          <a:xfrm>
            <a:off x="7734572" y="5678546"/>
            <a:ext cx="3939865" cy="68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57962" y="1149644"/>
            <a:ext cx="7700311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s-ES" sz="3200" spc="-7" dirty="0" smtClean="0">
                <a:solidFill>
                  <a:srgbClr val="0098FF"/>
                </a:solidFill>
              </a:rPr>
              <a:t>Demo</a:t>
            </a:r>
            <a:endParaRPr sz="3200" dirty="0">
              <a:solidFill>
                <a:srgbClr val="0098FF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2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object 8"/>
          <p:cNvSpPr txBox="1">
            <a:spLocks/>
          </p:cNvSpPr>
          <p:nvPr/>
        </p:nvSpPr>
        <p:spPr>
          <a:xfrm>
            <a:off x="203200" y="968497"/>
            <a:ext cx="4311589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i="0" kern="1200">
                <a:solidFill>
                  <a:srgbClr val="00007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s-ES" sz="3200" spc="-7" dirty="0" smtClean="0">
                <a:solidFill>
                  <a:srgbClr val="0098FF"/>
                </a:solidFill>
              </a:rPr>
              <a:t>Solicitante (Jorge)</a:t>
            </a:r>
            <a:endParaRPr lang="es-ES" sz="3200" dirty="0">
              <a:solidFill>
                <a:srgbClr val="0098FF"/>
              </a:solidFill>
            </a:endParaRPr>
          </a:p>
        </p:txBody>
      </p:sp>
      <p:sp>
        <p:nvSpPr>
          <p:cNvPr id="17" name="object 8"/>
          <p:cNvSpPr txBox="1">
            <a:spLocks/>
          </p:cNvSpPr>
          <p:nvPr/>
        </p:nvSpPr>
        <p:spPr>
          <a:xfrm>
            <a:off x="4654543" y="968497"/>
            <a:ext cx="3928948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i="0" kern="1200">
                <a:solidFill>
                  <a:srgbClr val="00007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s-ES" sz="3200" spc="-7" dirty="0" smtClean="0">
                <a:solidFill>
                  <a:srgbClr val="0098FF"/>
                </a:solidFill>
              </a:rPr>
              <a:t>Ayudante (Lolita)</a:t>
            </a:r>
            <a:endParaRPr lang="es-ES" sz="3200" dirty="0">
              <a:solidFill>
                <a:srgbClr val="0098FF"/>
              </a:solidFill>
            </a:endParaRPr>
          </a:p>
        </p:txBody>
      </p:sp>
      <p:sp>
        <p:nvSpPr>
          <p:cNvPr id="18" name="object 8"/>
          <p:cNvSpPr txBox="1">
            <a:spLocks/>
          </p:cNvSpPr>
          <p:nvPr/>
        </p:nvSpPr>
        <p:spPr>
          <a:xfrm>
            <a:off x="9058273" y="722275"/>
            <a:ext cx="2695141" cy="1001983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i="0" kern="1200">
                <a:solidFill>
                  <a:srgbClr val="00007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s-ES" sz="3200" spc="-7" dirty="0" smtClean="0">
                <a:solidFill>
                  <a:srgbClr val="0098FF"/>
                </a:solidFill>
              </a:rPr>
              <a:t>Otro (Carlos)</a:t>
            </a:r>
            <a:endParaRPr lang="es-ES" sz="3200" dirty="0">
              <a:solidFill>
                <a:srgbClr val="0098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58" y="1478037"/>
            <a:ext cx="2365976" cy="48856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485" y="1549768"/>
            <a:ext cx="3021242" cy="48654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37817" t="21784" r="39366" b="10798"/>
          <a:stretch/>
        </p:blipFill>
        <p:spPr>
          <a:xfrm>
            <a:off x="4843426" y="1544880"/>
            <a:ext cx="2858140" cy="475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5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2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object 12"/>
          <p:cNvSpPr txBox="1">
            <a:spLocks/>
          </p:cNvSpPr>
          <p:nvPr/>
        </p:nvSpPr>
        <p:spPr>
          <a:xfrm>
            <a:off x="1095436" y="2512133"/>
            <a:ext cx="7719952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i="0" kern="1200">
                <a:solidFill>
                  <a:srgbClr val="00007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pc="-10" dirty="0" smtClean="0">
                <a:solidFill>
                  <a:srgbClr val="0098FF"/>
                </a:solidFill>
              </a:rPr>
              <a:t>Conclusiones</a:t>
            </a:r>
            <a:endParaRPr lang="es-ES_tradnl" spc="-5" dirty="0">
              <a:solidFill>
                <a:srgbClr val="009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5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57962" y="1149644"/>
            <a:ext cx="7700311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s-ES" sz="3200" spc="-7" dirty="0" smtClean="0">
                <a:solidFill>
                  <a:srgbClr val="0098FF"/>
                </a:solidFill>
              </a:rPr>
              <a:t>Conclusiones generales</a:t>
            </a:r>
            <a:endParaRPr sz="3200" dirty="0">
              <a:solidFill>
                <a:srgbClr val="0098FF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2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object 3"/>
          <p:cNvSpPr txBox="1"/>
          <p:nvPr/>
        </p:nvSpPr>
        <p:spPr>
          <a:xfrm>
            <a:off x="1384299" y="1786035"/>
            <a:ext cx="7673975" cy="2006318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Experiencia y nuevas habilidades adquiridas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Curva de aprendizaje alta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>
                <a:solidFill>
                  <a:srgbClr val="000077"/>
                </a:solidFill>
                <a:latin typeface="Arial"/>
                <a:cs typeface="Arial"/>
              </a:rPr>
              <a:t>Decisiones tomadas a última hora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Logro </a:t>
            </a:r>
            <a:r>
              <a:rPr lang="es-ES" sz="2000" b="1" dirty="0">
                <a:solidFill>
                  <a:srgbClr val="000077"/>
                </a:solidFill>
                <a:latin typeface="Arial"/>
                <a:cs typeface="Arial"/>
              </a:rPr>
              <a:t>de </a:t>
            </a: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objetivos</a:t>
            </a:r>
            <a:endParaRPr lang="es-ES" sz="2000" b="1" dirty="0">
              <a:solidFill>
                <a:srgbClr val="00007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730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57962" y="1149644"/>
            <a:ext cx="7700311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s-ES" sz="3200" spc="-7" dirty="0" smtClean="0">
                <a:solidFill>
                  <a:srgbClr val="0098FF"/>
                </a:solidFill>
              </a:rPr>
              <a:t>Líneas de trabajo futuro</a:t>
            </a:r>
            <a:endParaRPr sz="3200" dirty="0">
              <a:solidFill>
                <a:srgbClr val="0098FF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2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object 3"/>
          <p:cNvSpPr txBox="1"/>
          <p:nvPr/>
        </p:nvSpPr>
        <p:spPr>
          <a:xfrm>
            <a:off x="1384299" y="1786035"/>
            <a:ext cx="7673975" cy="3852978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Mejorar las funcionalidades.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Detectar la ubicación del usuario.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Diseñar Interfaces responsivas y más atractivas.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Notificaciones push.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>
                <a:solidFill>
                  <a:srgbClr val="000077"/>
                </a:solidFill>
                <a:latin typeface="Arial"/>
                <a:cs typeface="Arial"/>
              </a:rPr>
              <a:t>B</a:t>
            </a: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úsqueda de favores.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Chat.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Publicar en la tienda de aplicaciones.</a:t>
            </a:r>
          </a:p>
          <a:p>
            <a:pPr marL="355600" indent="-342900">
              <a:spcBef>
                <a:spcPts val="345"/>
              </a:spcBef>
              <a:buFont typeface="Arial" charset="0"/>
              <a:buChar char="•"/>
            </a:pPr>
            <a:endParaRPr lang="es-ES" sz="2000" b="1" dirty="0">
              <a:solidFill>
                <a:srgbClr val="00007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2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object 12"/>
          <p:cNvSpPr txBox="1">
            <a:spLocks/>
          </p:cNvSpPr>
          <p:nvPr/>
        </p:nvSpPr>
        <p:spPr>
          <a:xfrm>
            <a:off x="1095435" y="2512133"/>
            <a:ext cx="9738819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i="0" kern="1200">
                <a:solidFill>
                  <a:srgbClr val="00007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pc="-10" dirty="0" smtClean="0">
                <a:solidFill>
                  <a:srgbClr val="0098FF"/>
                </a:solidFill>
              </a:rPr>
              <a:t>Gracias por su atención</a:t>
            </a:r>
            <a:endParaRPr lang="es-ES_tradnl" spc="-5" dirty="0">
              <a:solidFill>
                <a:srgbClr val="009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7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3734" y="1987297"/>
            <a:ext cx="796713" cy="36000"/>
          </a:xfrm>
          <a:custGeom>
            <a:avLst/>
            <a:gdLst/>
            <a:ahLst/>
            <a:cxnLst/>
            <a:rect l="l" t="t" r="r" b="b"/>
            <a:pathLst>
              <a:path w="597535" h="29209">
                <a:moveTo>
                  <a:pt x="597298" y="28799"/>
                </a:moveTo>
                <a:lnTo>
                  <a:pt x="0" y="28799"/>
                </a:lnTo>
                <a:lnTo>
                  <a:pt x="0" y="0"/>
                </a:lnTo>
                <a:lnTo>
                  <a:pt x="597298" y="0"/>
                </a:lnTo>
                <a:lnTo>
                  <a:pt x="597298" y="28799"/>
                </a:lnTo>
                <a:close/>
              </a:path>
            </a:pathLst>
          </a:custGeom>
          <a:solidFill>
            <a:srgbClr val="72ED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6070493" y="2143297"/>
            <a:ext cx="3902181" cy="3615519"/>
          </a:xfrm>
          <a:prstGeom prst="rect">
            <a:avLst/>
          </a:prstGeom>
        </p:spPr>
        <p:txBody>
          <a:bodyPr vert="horz" wrap="square" lIns="0" tIns="62653" rIns="0" bIns="0" rtlCol="0">
            <a:spAutoFit/>
          </a:bodyPr>
          <a:lstStyle/>
          <a:p>
            <a:pPr marL="473287" indent="-457200">
              <a:spcBef>
                <a:spcPts val="493"/>
              </a:spcBef>
              <a:buFont typeface="+mj-lt"/>
              <a:buAutoNum type="arabicPeriod" startAt="3"/>
              <a:tabLst>
                <a:tab pos="518994" algn="l"/>
                <a:tab pos="519840" algn="l"/>
              </a:tabLst>
            </a:pPr>
            <a:r>
              <a:rPr lang="es-ES" sz="2000" b="1" spc="-7" dirty="0" smtClean="0">
                <a:solidFill>
                  <a:srgbClr val="000077"/>
                </a:solidFill>
                <a:latin typeface="Arial"/>
                <a:cs typeface="Arial"/>
              </a:rPr>
              <a:t>Implementación</a:t>
            </a:r>
            <a:endParaRPr sz="2000" dirty="0">
              <a:latin typeface="Arial"/>
              <a:cs typeface="Arial"/>
            </a:endParaRPr>
          </a:p>
          <a:p>
            <a:pPr marL="1128578" lvl="1" indent="-503754">
              <a:spcBef>
                <a:spcPts val="360"/>
              </a:spcBef>
              <a:buAutoNum type="alphaLcPeriod"/>
              <a:tabLst>
                <a:tab pos="1128578" algn="l"/>
                <a:tab pos="1129425" algn="l"/>
              </a:tabLst>
            </a:pPr>
            <a:r>
              <a:rPr lang="es-ES" sz="2000" spc="-7" dirty="0" smtClean="0">
                <a:solidFill>
                  <a:srgbClr val="000077"/>
                </a:solidFill>
                <a:latin typeface="Arial"/>
                <a:cs typeface="Arial"/>
              </a:rPr>
              <a:t>Tecnologías utilizadas</a:t>
            </a:r>
            <a:endParaRPr sz="2000" dirty="0">
              <a:latin typeface="Arial"/>
              <a:cs typeface="Arial"/>
            </a:endParaRPr>
          </a:p>
          <a:p>
            <a:pPr marL="1128578" lvl="1" indent="-490208">
              <a:spcBef>
                <a:spcPts val="360"/>
              </a:spcBef>
              <a:buAutoNum type="alphaLcPeriod"/>
              <a:tabLst>
                <a:tab pos="1128578" algn="l"/>
                <a:tab pos="1129425" algn="l"/>
              </a:tabLst>
            </a:pPr>
            <a:r>
              <a:rPr lang="es-ES" sz="2000" spc="-7" dirty="0" smtClean="0">
                <a:solidFill>
                  <a:srgbClr val="000077"/>
                </a:solidFill>
                <a:latin typeface="Arial"/>
                <a:cs typeface="Arial"/>
              </a:rPr>
              <a:t>Estados</a:t>
            </a:r>
          </a:p>
          <a:p>
            <a:pPr marL="1128578" lvl="1" indent="-490208">
              <a:spcBef>
                <a:spcPts val="360"/>
              </a:spcBef>
              <a:buAutoNum type="alphaLcPeriod"/>
              <a:tabLst>
                <a:tab pos="1128578" algn="l"/>
                <a:tab pos="1129425" algn="l"/>
              </a:tabLst>
            </a:pPr>
            <a:r>
              <a:rPr lang="es-ES" sz="2000" spc="-7" dirty="0" smtClean="0">
                <a:solidFill>
                  <a:srgbClr val="000077"/>
                </a:solidFill>
                <a:latin typeface="Arial"/>
                <a:cs typeface="Arial"/>
              </a:rPr>
              <a:t>Aspectos relevantes</a:t>
            </a:r>
            <a:endParaRPr sz="2000" dirty="0">
              <a:latin typeface="Arial"/>
              <a:cs typeface="Arial"/>
            </a:endParaRPr>
          </a:p>
          <a:p>
            <a:pPr marL="1128578" lvl="1" indent="-503754">
              <a:spcBef>
                <a:spcPts val="360"/>
              </a:spcBef>
              <a:buAutoNum type="alphaLcPeriod"/>
              <a:tabLst>
                <a:tab pos="1128578" algn="l"/>
                <a:tab pos="1129425" algn="l"/>
              </a:tabLst>
            </a:pPr>
            <a:r>
              <a:rPr lang="es-ES" sz="2000" spc="-7" dirty="0" smtClean="0">
                <a:solidFill>
                  <a:srgbClr val="000077"/>
                </a:solidFill>
                <a:latin typeface="Arial"/>
                <a:cs typeface="Arial"/>
              </a:rPr>
              <a:t>Demo</a:t>
            </a:r>
          </a:p>
          <a:p>
            <a:pPr marL="1128578" lvl="1" indent="-503754">
              <a:spcBef>
                <a:spcPts val="360"/>
              </a:spcBef>
              <a:buAutoNum type="alphaLcPeriod"/>
              <a:tabLst>
                <a:tab pos="1128578" algn="l"/>
                <a:tab pos="1129425" algn="l"/>
              </a:tabLst>
            </a:pPr>
            <a:endParaRPr sz="2000" dirty="0">
              <a:latin typeface="Arial"/>
              <a:cs typeface="Arial"/>
            </a:endParaRPr>
          </a:p>
          <a:p>
            <a:pPr marL="518994" indent="-502907">
              <a:spcBef>
                <a:spcPts val="493"/>
              </a:spcBef>
              <a:buAutoNum type="arabicPeriod" startAt="4"/>
              <a:tabLst>
                <a:tab pos="518994" algn="l"/>
                <a:tab pos="519840" algn="l"/>
              </a:tabLst>
            </a:pPr>
            <a:r>
              <a:rPr lang="es-ES_tradnl" sz="2000" b="1" spc="-7" dirty="0" smtClean="0">
                <a:solidFill>
                  <a:srgbClr val="000077"/>
                </a:solidFill>
                <a:latin typeface="Arial"/>
                <a:cs typeface="Arial"/>
              </a:rPr>
              <a:t>Conclusiones</a:t>
            </a:r>
            <a:endParaRPr lang="es-ES_tradnl" sz="2000" dirty="0">
              <a:latin typeface="Arial"/>
              <a:cs typeface="Arial"/>
            </a:endParaRPr>
          </a:p>
          <a:p>
            <a:pPr marL="1128578" lvl="1" indent="-503754">
              <a:spcBef>
                <a:spcPts val="360"/>
              </a:spcBef>
              <a:buAutoNum type="alphaLcPeriod"/>
              <a:tabLst>
                <a:tab pos="1128578" algn="l"/>
                <a:tab pos="1129425" algn="l"/>
              </a:tabLst>
            </a:pPr>
            <a:r>
              <a:rPr lang="es-ES_tradnl" sz="2000" spc="-7" dirty="0" smtClean="0">
                <a:solidFill>
                  <a:srgbClr val="000077"/>
                </a:solidFill>
                <a:latin typeface="Arial"/>
                <a:cs typeface="Arial"/>
              </a:rPr>
              <a:t>Requisitos cumplidos</a:t>
            </a:r>
          </a:p>
          <a:p>
            <a:pPr marL="1128578" lvl="1" indent="-503754">
              <a:spcBef>
                <a:spcPts val="360"/>
              </a:spcBef>
              <a:buAutoNum type="alphaLcPeriod"/>
              <a:tabLst>
                <a:tab pos="1128578" algn="l"/>
                <a:tab pos="1129425" algn="l"/>
              </a:tabLst>
            </a:pPr>
            <a:r>
              <a:rPr lang="es-ES_tradnl" sz="2000" spc="-7" dirty="0" smtClean="0">
                <a:solidFill>
                  <a:srgbClr val="000077"/>
                </a:solidFill>
                <a:latin typeface="Arial"/>
                <a:cs typeface="Arial"/>
              </a:rPr>
              <a:t>Conclusiones generales</a:t>
            </a:r>
            <a:endParaRPr lang="es-ES_tradnl" sz="2000" dirty="0">
              <a:latin typeface="Arial"/>
              <a:cs typeface="Arial"/>
            </a:endParaRPr>
          </a:p>
          <a:p>
            <a:pPr marL="1128578" lvl="1" indent="-503754">
              <a:spcBef>
                <a:spcPts val="360"/>
              </a:spcBef>
              <a:buAutoNum type="alphaLcPeriod"/>
              <a:tabLst>
                <a:tab pos="1128578" algn="l"/>
                <a:tab pos="1129425" algn="l"/>
              </a:tabLst>
            </a:pPr>
            <a:r>
              <a:rPr lang="es-ES_tradnl" sz="2000" dirty="0" smtClean="0">
                <a:solidFill>
                  <a:srgbClr val="000077"/>
                </a:solidFill>
                <a:latin typeface="Arial"/>
                <a:cs typeface="Arial"/>
              </a:rPr>
              <a:t>Líneas de trabajo futuro</a:t>
            </a:r>
            <a:endParaRPr lang="es-ES_tradnl" sz="2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57963" y="1149644"/>
            <a:ext cx="1206500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3200" spc="-7" dirty="0">
                <a:solidFill>
                  <a:srgbClr val="0098FF"/>
                </a:solidFill>
              </a:rPr>
              <a:t>Índice</a:t>
            </a:r>
            <a:endParaRPr sz="3200" dirty="0">
              <a:solidFill>
                <a:srgbClr val="0098FF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2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5" name="Rectángulo 14"/>
          <p:cNvSpPr/>
          <p:nvPr/>
        </p:nvSpPr>
        <p:spPr>
          <a:xfrm flipV="1">
            <a:off x="1158731" y="1987297"/>
            <a:ext cx="106884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object 4"/>
          <p:cNvSpPr txBox="1"/>
          <p:nvPr/>
        </p:nvSpPr>
        <p:spPr>
          <a:xfrm>
            <a:off x="1722320" y="2138529"/>
            <a:ext cx="3710940" cy="3967200"/>
          </a:xfrm>
          <a:prstGeom prst="rect">
            <a:avLst/>
          </a:prstGeom>
        </p:spPr>
        <p:txBody>
          <a:bodyPr vert="horz" wrap="square" lIns="0" tIns="62653" rIns="0" bIns="0" rtlCol="0">
            <a:spAutoFit/>
          </a:bodyPr>
          <a:lstStyle/>
          <a:p>
            <a:pPr marL="473287" indent="-457200">
              <a:spcBef>
                <a:spcPts val="493"/>
              </a:spcBef>
              <a:buAutoNum type="arabicPeriod"/>
              <a:tabLst>
                <a:tab pos="518994" algn="l"/>
                <a:tab pos="519840" algn="l"/>
              </a:tabLst>
            </a:pPr>
            <a:r>
              <a:rPr lang="es-ES" sz="2000" b="1" spc="-7" dirty="0" smtClean="0">
                <a:solidFill>
                  <a:srgbClr val="000077"/>
                </a:solidFill>
                <a:latin typeface="Arial"/>
                <a:cs typeface="Arial"/>
              </a:rPr>
              <a:t>Introducción</a:t>
            </a:r>
          </a:p>
          <a:p>
            <a:pPr marL="1128578" lvl="1" indent="-503754">
              <a:spcBef>
                <a:spcPts val="360"/>
              </a:spcBef>
              <a:buAutoNum type="alphaLcPeriod"/>
              <a:tabLst>
                <a:tab pos="1128578" algn="l"/>
                <a:tab pos="1129425" algn="l"/>
              </a:tabLst>
            </a:pPr>
            <a:r>
              <a:rPr lang="es-ES" sz="2000" spc="-7" dirty="0" smtClean="0">
                <a:solidFill>
                  <a:srgbClr val="000077"/>
                </a:solidFill>
                <a:latin typeface="Arial"/>
                <a:cs typeface="Arial"/>
              </a:rPr>
              <a:t>Problemática</a:t>
            </a:r>
            <a:endParaRPr lang="es-ES" sz="2000" dirty="0">
              <a:latin typeface="Arial"/>
              <a:cs typeface="Arial"/>
            </a:endParaRPr>
          </a:p>
          <a:p>
            <a:pPr marL="1128578" lvl="1" indent="-503754">
              <a:spcBef>
                <a:spcPts val="360"/>
              </a:spcBef>
              <a:buAutoNum type="alphaLcPeriod"/>
              <a:tabLst>
                <a:tab pos="1128578" algn="l"/>
                <a:tab pos="1129425" algn="l"/>
              </a:tabLst>
            </a:pPr>
            <a:r>
              <a:rPr lang="es-ES" sz="2000" dirty="0" smtClean="0">
                <a:solidFill>
                  <a:srgbClr val="000077"/>
                </a:solidFill>
                <a:latin typeface="Arial"/>
                <a:cs typeface="Arial"/>
              </a:rPr>
              <a:t>Solución</a:t>
            </a:r>
          </a:p>
          <a:p>
            <a:pPr marL="1128578" lvl="1" indent="-503754">
              <a:spcBef>
                <a:spcPts val="360"/>
              </a:spcBef>
              <a:buAutoNum type="alphaLcPeriod"/>
              <a:tabLst>
                <a:tab pos="1128578" algn="l"/>
                <a:tab pos="1129425" algn="l"/>
              </a:tabLst>
            </a:pPr>
            <a:r>
              <a:rPr lang="es-ES" sz="2000" dirty="0" smtClean="0">
                <a:solidFill>
                  <a:srgbClr val="000077"/>
                </a:solidFill>
                <a:latin typeface="Arial"/>
                <a:cs typeface="Arial"/>
              </a:rPr>
              <a:t>Objetivos</a:t>
            </a:r>
          </a:p>
          <a:p>
            <a:pPr marL="1128578" lvl="1" indent="-503754">
              <a:spcBef>
                <a:spcPts val="360"/>
              </a:spcBef>
              <a:buAutoNum type="alphaLcPeriod"/>
              <a:tabLst>
                <a:tab pos="1128578" algn="l"/>
                <a:tab pos="1129425" algn="l"/>
              </a:tabLst>
            </a:pPr>
            <a:r>
              <a:rPr lang="es-ES" sz="2000" dirty="0" smtClean="0">
                <a:solidFill>
                  <a:srgbClr val="000077"/>
                </a:solidFill>
                <a:latin typeface="Arial"/>
                <a:cs typeface="Arial"/>
              </a:rPr>
              <a:t>Metodología</a:t>
            </a:r>
          </a:p>
          <a:p>
            <a:pPr marL="1128578" lvl="1" indent="-503754">
              <a:spcBef>
                <a:spcPts val="360"/>
              </a:spcBef>
              <a:buAutoNum type="alphaLcPeriod"/>
              <a:tabLst>
                <a:tab pos="1128578" algn="l"/>
                <a:tab pos="1129425" algn="l"/>
              </a:tabLst>
            </a:pPr>
            <a:endParaRPr lang="es-ES" sz="2000" dirty="0">
              <a:latin typeface="Arial"/>
              <a:cs typeface="Arial"/>
            </a:endParaRPr>
          </a:p>
          <a:p>
            <a:pPr marL="473287" indent="-457200">
              <a:spcBef>
                <a:spcPts val="493"/>
              </a:spcBef>
              <a:buAutoNum type="arabicPeriod"/>
              <a:tabLst>
                <a:tab pos="518994" algn="l"/>
                <a:tab pos="519840" algn="l"/>
              </a:tabLst>
            </a:pPr>
            <a:r>
              <a:rPr lang="es-ES" sz="2000" b="1" spc="-7" dirty="0" smtClean="0">
                <a:solidFill>
                  <a:srgbClr val="000077"/>
                </a:solidFill>
                <a:latin typeface="Arial"/>
                <a:cs typeface="Arial"/>
              </a:rPr>
              <a:t>Análisis y Diseño</a:t>
            </a:r>
            <a:endParaRPr lang="es-ES" sz="2000" b="1" spc="-7" dirty="0">
              <a:solidFill>
                <a:srgbClr val="000077"/>
              </a:solidFill>
              <a:latin typeface="Arial"/>
              <a:cs typeface="Arial"/>
            </a:endParaRPr>
          </a:p>
          <a:p>
            <a:pPr marL="1128578" lvl="1" indent="-503754">
              <a:spcBef>
                <a:spcPts val="360"/>
              </a:spcBef>
              <a:buAutoNum type="alphaLcPeriod"/>
              <a:tabLst>
                <a:tab pos="1128578" algn="l"/>
                <a:tab pos="1129425" algn="l"/>
              </a:tabLst>
            </a:pPr>
            <a:r>
              <a:rPr lang="es-ES" sz="2000" spc="-7" dirty="0" smtClean="0">
                <a:solidFill>
                  <a:srgbClr val="000077"/>
                </a:solidFill>
                <a:latin typeface="Arial"/>
                <a:cs typeface="Arial"/>
              </a:rPr>
              <a:t>Perfiles de usuario</a:t>
            </a:r>
            <a:endParaRPr lang="es-ES" sz="2000" dirty="0" smtClean="0">
              <a:latin typeface="Arial"/>
              <a:cs typeface="Arial"/>
            </a:endParaRPr>
          </a:p>
          <a:p>
            <a:pPr marL="1128578" lvl="1" indent="-503754">
              <a:spcBef>
                <a:spcPts val="360"/>
              </a:spcBef>
              <a:buAutoNum type="alphaLcPeriod"/>
              <a:tabLst>
                <a:tab pos="1128578" algn="l"/>
                <a:tab pos="1129425" algn="l"/>
              </a:tabLst>
            </a:pPr>
            <a:r>
              <a:rPr lang="es-ES" sz="2000" dirty="0" smtClean="0">
                <a:solidFill>
                  <a:srgbClr val="000077"/>
                </a:solidFill>
                <a:latin typeface="Arial"/>
                <a:cs typeface="Arial"/>
              </a:rPr>
              <a:t>Funcionalidades</a:t>
            </a:r>
          </a:p>
          <a:p>
            <a:pPr marL="1128578" lvl="1" indent="-503754">
              <a:spcBef>
                <a:spcPts val="360"/>
              </a:spcBef>
              <a:buAutoNum type="alphaLcPeriod"/>
              <a:tabLst>
                <a:tab pos="1128578" algn="l"/>
                <a:tab pos="1129425" algn="l"/>
              </a:tabLst>
            </a:pPr>
            <a:r>
              <a:rPr lang="es-ES" sz="2000" dirty="0" smtClean="0">
                <a:solidFill>
                  <a:srgbClr val="000077"/>
                </a:solidFill>
                <a:latin typeface="Arial"/>
                <a:cs typeface="Arial"/>
              </a:rPr>
              <a:t>Arquitectura</a:t>
            </a:r>
            <a:endParaRPr lang="es-ES" sz="2000" dirty="0" smtClean="0">
              <a:latin typeface="Arial"/>
              <a:cs typeface="Arial"/>
            </a:endParaRPr>
          </a:p>
          <a:p>
            <a:pPr marL="473287" indent="-457200">
              <a:spcBef>
                <a:spcPts val="493"/>
              </a:spcBef>
              <a:buAutoNum type="arabicPeriod"/>
              <a:tabLst>
                <a:tab pos="518994" algn="l"/>
                <a:tab pos="519840" algn="l"/>
              </a:tabLst>
            </a:pPr>
            <a:endParaRPr lang="es-ES" sz="1867" b="1" spc="-7" dirty="0" smtClean="0">
              <a:solidFill>
                <a:srgbClr val="00007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2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"/>
    </mc:Choice>
    <mc:Fallback xmlns="">
      <p:transition spd="slow" advTm="57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2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object 12"/>
          <p:cNvSpPr txBox="1">
            <a:spLocks/>
          </p:cNvSpPr>
          <p:nvPr/>
        </p:nvSpPr>
        <p:spPr>
          <a:xfrm>
            <a:off x="1095436" y="2512133"/>
            <a:ext cx="7719952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i="0" kern="1200">
                <a:solidFill>
                  <a:srgbClr val="00007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pc="-10" dirty="0" smtClean="0">
                <a:solidFill>
                  <a:srgbClr val="0098FF"/>
                </a:solidFill>
              </a:rPr>
              <a:t>Introducción</a:t>
            </a:r>
            <a:endParaRPr lang="es-ES_tradnl" spc="-5" dirty="0">
              <a:solidFill>
                <a:srgbClr val="009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"/>
    </mc:Choice>
    <mc:Fallback xmlns="">
      <p:transition spd="slow" advTm="54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57962" y="1149644"/>
            <a:ext cx="7700311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s-ES" sz="3200" spc="-7" dirty="0" smtClean="0">
                <a:solidFill>
                  <a:srgbClr val="0098FF"/>
                </a:solidFill>
              </a:rPr>
              <a:t>Problemática</a:t>
            </a:r>
            <a:endParaRPr sz="3200" dirty="0">
              <a:solidFill>
                <a:srgbClr val="0098FF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4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object 3"/>
          <p:cNvSpPr txBox="1"/>
          <p:nvPr/>
        </p:nvSpPr>
        <p:spPr>
          <a:xfrm>
            <a:off x="1384299" y="1786035"/>
            <a:ext cx="7673975" cy="507639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Múltiples actividades a la vez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>
                <a:solidFill>
                  <a:srgbClr val="000077"/>
                </a:solidFill>
                <a:latin typeface="Arial"/>
                <a:cs typeface="Arial"/>
              </a:rPr>
              <a:t>Tiempo </a:t>
            </a: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disponible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>
                <a:solidFill>
                  <a:srgbClr val="000077"/>
                </a:solidFill>
                <a:latin typeface="Arial"/>
                <a:cs typeface="Arial"/>
              </a:rPr>
              <a:t>H</a:t>
            </a: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orarios no flexibles</a:t>
            </a:r>
            <a:endParaRPr lang="es-ES" sz="2000" b="1" dirty="0">
              <a:solidFill>
                <a:srgbClr val="000077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endParaRPr lang="es-ES" sz="2800" b="1" dirty="0" smtClean="0">
              <a:solidFill>
                <a:srgbClr val="0098FF"/>
              </a:solidFill>
              <a:latin typeface="Arial"/>
              <a:cs typeface="Arial"/>
            </a:endParaRPr>
          </a:p>
          <a:p>
            <a:pPr marL="12700">
              <a:spcBef>
                <a:spcPts val="345"/>
              </a:spcBef>
            </a:pPr>
            <a:r>
              <a:rPr lang="es-ES" sz="2400" b="1" dirty="0" smtClean="0">
                <a:solidFill>
                  <a:srgbClr val="0098FF"/>
                </a:solidFill>
                <a:latin typeface="Arial"/>
                <a:cs typeface="Arial"/>
              </a:rPr>
              <a:t>OCASIONA:</a:t>
            </a:r>
            <a:endParaRPr lang="es-ES" sz="2000" b="1" dirty="0" smtClean="0">
              <a:solidFill>
                <a:srgbClr val="000077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Actividades incompletas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Priorizar actividades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Pedir permiso / no acudir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Cerrar negocio</a:t>
            </a:r>
          </a:p>
          <a:p>
            <a:pPr marL="12700">
              <a:spcBef>
                <a:spcPts val="345"/>
              </a:spcBef>
            </a:pPr>
            <a:endParaRPr lang="es-ES" sz="2000" dirty="0" smtClean="0">
              <a:latin typeface="Arial"/>
              <a:cs typeface="Arial"/>
            </a:endParaRPr>
          </a:p>
          <a:p>
            <a:pPr marL="355600" indent="-342900">
              <a:spcBef>
                <a:spcPts val="345"/>
              </a:spcBef>
              <a:buFont typeface="Arial" charset="0"/>
              <a:buChar char="•"/>
            </a:pPr>
            <a:endParaRPr lang="es-ES" sz="2000" dirty="0" smtClean="0">
              <a:latin typeface="Arial"/>
              <a:cs typeface="Arial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15" y="2379037"/>
            <a:ext cx="5216685" cy="277609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94" y="2380243"/>
            <a:ext cx="5291328" cy="277368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740" y="2376433"/>
            <a:ext cx="4378036" cy="27813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77" y="2382543"/>
            <a:ext cx="4387362" cy="276907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08" y="2380852"/>
            <a:ext cx="4635500" cy="2772461"/>
          </a:xfrm>
          <a:prstGeom prst="rect">
            <a:avLst/>
          </a:prstGeom>
        </p:spPr>
      </p:pic>
      <p:pic>
        <p:nvPicPr>
          <p:cNvPr id="22" name="Imagen 21" title="Act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32" y="2378857"/>
            <a:ext cx="4148051" cy="27764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181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0"/>
    </mc:Choice>
    <mc:Fallback xmlns="">
      <p:transition spd="slow" advTm="11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57962" y="1149644"/>
            <a:ext cx="7700311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s-ES" sz="3200" spc="-7" dirty="0" smtClean="0">
                <a:solidFill>
                  <a:srgbClr val="0098FF"/>
                </a:solidFill>
              </a:rPr>
              <a:t>Solución</a:t>
            </a:r>
            <a:endParaRPr sz="3200" dirty="0">
              <a:solidFill>
                <a:srgbClr val="0098FF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2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585" y="1922904"/>
            <a:ext cx="5593670" cy="3194530"/>
          </a:xfrm>
          <a:prstGeom prst="rect">
            <a:avLst/>
          </a:prstGeom>
        </p:spPr>
      </p:pic>
      <p:sp>
        <p:nvSpPr>
          <p:cNvPr id="13" name="object 3"/>
          <p:cNvSpPr txBox="1"/>
          <p:nvPr/>
        </p:nvSpPr>
        <p:spPr>
          <a:xfrm>
            <a:off x="1384299" y="1786035"/>
            <a:ext cx="7673975" cy="3637534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Pedir ayuda (acolita)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Usar una app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endParaRPr lang="es-ES" sz="2000" b="1" dirty="0">
              <a:solidFill>
                <a:srgbClr val="000077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345"/>
              </a:spcBef>
            </a:pPr>
            <a:r>
              <a:rPr lang="es-ES" sz="2400" b="1" dirty="0" smtClean="0">
                <a:solidFill>
                  <a:srgbClr val="0098FF"/>
                </a:solidFill>
                <a:latin typeface="Arial"/>
                <a:cs typeface="Arial"/>
              </a:rPr>
              <a:t>NUESTRA SOLUCIÓN:</a:t>
            </a:r>
            <a:endParaRPr lang="es-ES" sz="2000" b="1" dirty="0" smtClean="0">
              <a:solidFill>
                <a:srgbClr val="000077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Acolitapp - App para solicitar favores.</a:t>
            </a:r>
          </a:p>
          <a:p>
            <a:pPr marL="355600" indent="-342900">
              <a:spcBef>
                <a:spcPts val="345"/>
              </a:spcBef>
              <a:buFont typeface="Arial" charset="0"/>
              <a:buChar char="•"/>
            </a:pPr>
            <a:endParaRPr lang="es-ES" sz="2000" b="1" dirty="0" smtClean="0">
              <a:solidFill>
                <a:srgbClr val="000077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345"/>
              </a:spcBef>
              <a:buFont typeface="Arial" charset="0"/>
              <a:buChar char="•"/>
            </a:pPr>
            <a:endParaRPr lang="es-ES" sz="2000" dirty="0" smtClean="0">
              <a:latin typeface="Arial"/>
              <a:cs typeface="Arial"/>
            </a:endParaRPr>
          </a:p>
          <a:p>
            <a:pPr marL="355600" indent="-342900">
              <a:spcBef>
                <a:spcPts val="345"/>
              </a:spcBef>
              <a:buFont typeface="Arial" charset="0"/>
              <a:buChar char="•"/>
            </a:pPr>
            <a:endParaRPr lang="es-ES" sz="2000" dirty="0" smtClean="0">
              <a:latin typeface="Arial"/>
              <a:cs typeface="Arial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6942070" y="1088684"/>
            <a:ext cx="2756125" cy="5344626"/>
            <a:chOff x="6942070" y="1088684"/>
            <a:chExt cx="2756125" cy="534462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2070" y="1088684"/>
              <a:ext cx="2756125" cy="534462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88" b="17114"/>
            <a:stretch/>
          </p:blipFill>
          <p:spPr>
            <a:xfrm>
              <a:off x="7068744" y="1674423"/>
              <a:ext cx="2475517" cy="4208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416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57962" y="1149644"/>
            <a:ext cx="7700311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s-ES" sz="3200" spc="-7" dirty="0" smtClean="0">
                <a:solidFill>
                  <a:srgbClr val="0098FF"/>
                </a:solidFill>
              </a:rPr>
              <a:t>Objetivos</a:t>
            </a:r>
            <a:endParaRPr sz="3200" dirty="0">
              <a:solidFill>
                <a:srgbClr val="0098FF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2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object 3"/>
          <p:cNvSpPr txBox="1"/>
          <p:nvPr/>
        </p:nvSpPr>
        <p:spPr>
          <a:xfrm>
            <a:off x="1384299" y="1786035"/>
            <a:ext cx="7673975" cy="3545201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Desarrollar la app Acolitapp.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Aplicar conocimientos adquiridos.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Planificar y sacar adelante un proyecto completo.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Reforzar conocimiento (Aplicación multiplataforma).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Generar una versión beta de la app (Android).</a:t>
            </a:r>
          </a:p>
          <a:p>
            <a:pPr marL="355600" indent="-342900">
              <a:spcBef>
                <a:spcPts val="345"/>
              </a:spcBef>
              <a:buFont typeface="Arial" charset="0"/>
              <a:buChar char="•"/>
            </a:pPr>
            <a:endParaRPr lang="es-ES" sz="2000" b="1" dirty="0" smtClean="0">
              <a:solidFill>
                <a:srgbClr val="000077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345"/>
              </a:spcBef>
              <a:buFont typeface="Arial" charset="0"/>
              <a:buChar char="•"/>
            </a:pPr>
            <a:endParaRPr lang="es-ES" sz="2000" dirty="0" smtClean="0">
              <a:latin typeface="Arial"/>
              <a:cs typeface="Arial"/>
            </a:endParaRPr>
          </a:p>
          <a:p>
            <a:pPr marL="355600" indent="-342900">
              <a:spcBef>
                <a:spcPts val="345"/>
              </a:spcBef>
              <a:buFont typeface="Arial" charset="0"/>
              <a:buChar char="•"/>
            </a:pPr>
            <a:endParaRPr lang="es-ES" sz="2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659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57962" y="1149644"/>
            <a:ext cx="7700311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s-ES" sz="3200" spc="-7" dirty="0" smtClean="0">
                <a:solidFill>
                  <a:srgbClr val="0098FF"/>
                </a:solidFill>
              </a:rPr>
              <a:t>M</a:t>
            </a:r>
            <a:r>
              <a:rPr lang="es-ES" sz="3200" spc="-7" dirty="0">
                <a:solidFill>
                  <a:srgbClr val="0098FF"/>
                </a:solidFill>
              </a:rPr>
              <a:t>e</a:t>
            </a:r>
            <a:r>
              <a:rPr lang="es-ES" sz="3200" spc="-7" dirty="0" smtClean="0">
                <a:solidFill>
                  <a:srgbClr val="0098FF"/>
                </a:solidFill>
              </a:rPr>
              <a:t>todología</a:t>
            </a:r>
            <a:endParaRPr sz="3200" dirty="0">
              <a:solidFill>
                <a:srgbClr val="0098FF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2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3" name="Grupo 2"/>
          <p:cNvGrpSpPr/>
          <p:nvPr/>
        </p:nvGrpSpPr>
        <p:grpSpPr>
          <a:xfrm>
            <a:off x="6587330" y="1963139"/>
            <a:ext cx="4933664" cy="3325193"/>
            <a:chOff x="6587330" y="1963139"/>
            <a:chExt cx="4933664" cy="332519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14920" t="8490" r="18100" b="7332"/>
            <a:stretch/>
          </p:blipFill>
          <p:spPr>
            <a:xfrm>
              <a:off x="6782937" y="2041448"/>
              <a:ext cx="3645612" cy="3075985"/>
            </a:xfrm>
            <a:prstGeom prst="rect">
              <a:avLst/>
            </a:prstGeom>
          </p:spPr>
        </p:pic>
        <p:sp>
          <p:nvSpPr>
            <p:cNvPr id="17" name="object 8"/>
            <p:cNvSpPr txBox="1">
              <a:spLocks/>
            </p:cNvSpPr>
            <p:nvPr/>
          </p:nvSpPr>
          <p:spPr>
            <a:xfrm>
              <a:off x="6587331" y="1963139"/>
              <a:ext cx="2010759" cy="417208"/>
            </a:xfrm>
            <a:prstGeom prst="rect">
              <a:avLst/>
            </a:prstGeom>
          </p:spPr>
          <p:txBody>
            <a:bodyPr vert="horz" wrap="square" lIns="0" tIns="16933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400" b="1" i="0" kern="1200">
                  <a:solidFill>
                    <a:srgbClr val="000077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marL="16933">
                <a:lnSpc>
                  <a:spcPct val="100000"/>
                </a:lnSpc>
                <a:spcBef>
                  <a:spcPts val="133"/>
                </a:spcBef>
              </a:pPr>
              <a:r>
                <a:rPr lang="es-ES" sz="2600" spc="-7" dirty="0" smtClean="0">
                  <a:solidFill>
                    <a:srgbClr val="0098FF"/>
                  </a:solidFill>
                  <a:latin typeface="Georgia" panose="02040502050405020303" pitchFamily="18" charset="0"/>
                </a:rPr>
                <a:t>Análisis</a:t>
              </a:r>
              <a:endParaRPr lang="es-ES" sz="2600" dirty="0">
                <a:solidFill>
                  <a:srgbClr val="0098FF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8" name="object 8"/>
            <p:cNvSpPr txBox="1">
              <a:spLocks/>
            </p:cNvSpPr>
            <p:nvPr/>
          </p:nvSpPr>
          <p:spPr>
            <a:xfrm>
              <a:off x="9510235" y="1965411"/>
              <a:ext cx="2010759" cy="417208"/>
            </a:xfrm>
            <a:prstGeom prst="rect">
              <a:avLst/>
            </a:prstGeom>
          </p:spPr>
          <p:txBody>
            <a:bodyPr vert="horz" wrap="square" lIns="0" tIns="16933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400" b="1" i="0" kern="1200">
                  <a:solidFill>
                    <a:srgbClr val="000077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marL="16933">
                <a:lnSpc>
                  <a:spcPct val="100000"/>
                </a:lnSpc>
                <a:spcBef>
                  <a:spcPts val="133"/>
                </a:spcBef>
              </a:pPr>
              <a:r>
                <a:rPr lang="es-ES" sz="2600" spc="-7" dirty="0" smtClean="0">
                  <a:solidFill>
                    <a:srgbClr val="0098FF"/>
                  </a:solidFill>
                  <a:latin typeface="Georgia" panose="02040502050405020303" pitchFamily="18" charset="0"/>
                </a:rPr>
                <a:t>Diseño</a:t>
              </a:r>
              <a:endParaRPr lang="es-ES" sz="2600" dirty="0">
                <a:solidFill>
                  <a:srgbClr val="0098FF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9" name="object 8"/>
            <p:cNvSpPr txBox="1">
              <a:spLocks/>
            </p:cNvSpPr>
            <p:nvPr/>
          </p:nvSpPr>
          <p:spPr>
            <a:xfrm>
              <a:off x="6587330" y="4871124"/>
              <a:ext cx="2010759" cy="417208"/>
            </a:xfrm>
            <a:prstGeom prst="rect">
              <a:avLst/>
            </a:prstGeom>
          </p:spPr>
          <p:txBody>
            <a:bodyPr vert="horz" wrap="square" lIns="0" tIns="16933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400" b="1" i="0" kern="1200">
                  <a:solidFill>
                    <a:srgbClr val="000077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marL="16933">
                <a:lnSpc>
                  <a:spcPct val="100000"/>
                </a:lnSpc>
                <a:spcBef>
                  <a:spcPts val="133"/>
                </a:spcBef>
              </a:pPr>
              <a:r>
                <a:rPr lang="es-ES" sz="2600" spc="-7" dirty="0" smtClean="0">
                  <a:solidFill>
                    <a:srgbClr val="0098FF"/>
                  </a:solidFill>
                  <a:latin typeface="Georgia" panose="02040502050405020303" pitchFamily="18" charset="0"/>
                </a:rPr>
                <a:t>Pruebas</a:t>
              </a:r>
              <a:endParaRPr lang="es-ES" sz="2600" dirty="0">
                <a:solidFill>
                  <a:srgbClr val="0098FF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20" name="object 8"/>
            <p:cNvSpPr txBox="1">
              <a:spLocks/>
            </p:cNvSpPr>
            <p:nvPr/>
          </p:nvSpPr>
          <p:spPr>
            <a:xfrm>
              <a:off x="9430619" y="4806424"/>
              <a:ext cx="2010759" cy="417208"/>
            </a:xfrm>
            <a:prstGeom prst="rect">
              <a:avLst/>
            </a:prstGeom>
          </p:spPr>
          <p:txBody>
            <a:bodyPr vert="horz" wrap="square" lIns="0" tIns="16933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400" b="1" i="0" kern="1200">
                  <a:solidFill>
                    <a:srgbClr val="000077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marL="16933">
                <a:lnSpc>
                  <a:spcPct val="100000"/>
                </a:lnSpc>
                <a:spcBef>
                  <a:spcPts val="133"/>
                </a:spcBef>
              </a:pPr>
              <a:r>
                <a:rPr lang="es-ES" sz="2600" spc="-7" dirty="0" smtClean="0">
                  <a:solidFill>
                    <a:srgbClr val="0098FF"/>
                  </a:solidFill>
                  <a:latin typeface="Georgia" panose="02040502050405020303" pitchFamily="18" charset="0"/>
                </a:rPr>
                <a:t>Desarrollo</a:t>
              </a:r>
              <a:endParaRPr lang="es-ES" sz="2600" dirty="0">
                <a:solidFill>
                  <a:srgbClr val="0098FF"/>
                </a:solidFill>
                <a:latin typeface="Georgia" panose="02040502050405020303" pitchFamily="18" charset="0"/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t="9625" r="7399"/>
          <a:stretch/>
        </p:blipFill>
        <p:spPr>
          <a:xfrm>
            <a:off x="6063855" y="1155996"/>
            <a:ext cx="5145300" cy="50216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7131" t="3116" r="3377" b="20481"/>
          <a:stretch/>
        </p:blipFill>
        <p:spPr>
          <a:xfrm>
            <a:off x="3891721" y="3269112"/>
            <a:ext cx="7055443" cy="3144108"/>
          </a:xfrm>
          <a:prstGeom prst="rect">
            <a:avLst/>
          </a:prstGeom>
        </p:spPr>
      </p:pic>
      <p:sp>
        <p:nvSpPr>
          <p:cNvPr id="13" name="object 3"/>
          <p:cNvSpPr txBox="1"/>
          <p:nvPr/>
        </p:nvSpPr>
        <p:spPr>
          <a:xfrm>
            <a:off x="1384299" y="1786035"/>
            <a:ext cx="7673975" cy="38914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Ciclo de vida de un software.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Diseño centrado en el usuario.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Implementación: Ionic framework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Pruebas: emulador y dispositivo real.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Método kanban</a:t>
            </a:r>
          </a:p>
          <a:p>
            <a:pPr marL="355600" indent="-342900">
              <a:spcBef>
                <a:spcPts val="345"/>
              </a:spcBef>
              <a:buFont typeface="Arial" charset="0"/>
              <a:buChar char="•"/>
            </a:pPr>
            <a:endParaRPr lang="es-ES" sz="2000" b="1" dirty="0" smtClean="0">
              <a:solidFill>
                <a:srgbClr val="000077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345"/>
              </a:spcBef>
              <a:buFont typeface="Arial" charset="0"/>
              <a:buChar char="•"/>
            </a:pPr>
            <a:endParaRPr lang="es-ES" sz="2000" b="1" dirty="0" smtClean="0">
              <a:solidFill>
                <a:srgbClr val="000077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345"/>
              </a:spcBef>
              <a:buFont typeface="Arial" charset="0"/>
              <a:buChar char="•"/>
            </a:pPr>
            <a:endParaRPr lang="es-ES" sz="2000" dirty="0" smtClean="0">
              <a:latin typeface="Arial"/>
              <a:cs typeface="Arial"/>
            </a:endParaRPr>
          </a:p>
          <a:p>
            <a:pPr marL="355600" indent="-342900">
              <a:spcBef>
                <a:spcPts val="345"/>
              </a:spcBef>
              <a:buFont typeface="Arial" charset="0"/>
              <a:buChar char="•"/>
            </a:pPr>
            <a:endParaRPr lang="es-ES" sz="2000" dirty="0" smtClean="0">
              <a:latin typeface="Arial"/>
              <a:cs typeface="Arial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5814" y="2037541"/>
            <a:ext cx="5657143" cy="3257143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5885889" y="1475122"/>
            <a:ext cx="5466306" cy="4920858"/>
            <a:chOff x="5885889" y="1488770"/>
            <a:chExt cx="5466306" cy="4920858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85889" y="3697340"/>
              <a:ext cx="2696543" cy="2696543"/>
            </a:xfrm>
            <a:prstGeom prst="rect">
              <a:avLst/>
            </a:prstGeom>
          </p:spPr>
        </p:pic>
        <p:pic>
          <p:nvPicPr>
            <p:cNvPr id="1030" name="Picture 6" descr="Quick start - Chat SDK for Android – Zendesk Develop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7207" y="1488770"/>
              <a:ext cx="2764988" cy="4920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193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2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object 12"/>
          <p:cNvSpPr txBox="1">
            <a:spLocks/>
          </p:cNvSpPr>
          <p:nvPr/>
        </p:nvSpPr>
        <p:spPr>
          <a:xfrm>
            <a:off x="1095436" y="2512133"/>
            <a:ext cx="7719952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i="0" kern="1200">
                <a:solidFill>
                  <a:srgbClr val="00007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-10" dirty="0" err="1" smtClean="0">
                <a:solidFill>
                  <a:srgbClr val="0098FF"/>
                </a:solidFill>
              </a:rPr>
              <a:t>An</a:t>
            </a:r>
            <a:r>
              <a:rPr lang="es-ES" spc="-10" dirty="0" smtClean="0">
                <a:solidFill>
                  <a:srgbClr val="0098FF"/>
                </a:solidFill>
              </a:rPr>
              <a:t>álisis y Diseño</a:t>
            </a:r>
            <a:endParaRPr lang="es-ES_tradnl" spc="-5" dirty="0">
              <a:solidFill>
                <a:srgbClr val="009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" b="5224"/>
          <a:stretch/>
        </p:blipFill>
        <p:spPr>
          <a:xfrm>
            <a:off x="6737267" y="1064525"/>
            <a:ext cx="2796631" cy="53772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" b="4761"/>
          <a:stretch/>
        </p:blipFill>
        <p:spPr>
          <a:xfrm>
            <a:off x="6737267" y="1064525"/>
            <a:ext cx="2796631" cy="54045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" b="4762"/>
          <a:stretch/>
        </p:blipFill>
        <p:spPr>
          <a:xfrm>
            <a:off x="6737267" y="1050878"/>
            <a:ext cx="2796631" cy="54181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 b="6611"/>
          <a:stretch/>
        </p:blipFill>
        <p:spPr>
          <a:xfrm>
            <a:off x="6738113" y="1078173"/>
            <a:ext cx="2795175" cy="528168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" b="5455"/>
          <a:stretch/>
        </p:blipFill>
        <p:spPr>
          <a:xfrm>
            <a:off x="6737267" y="1064525"/>
            <a:ext cx="2796631" cy="536357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" b="5224"/>
          <a:stretch/>
        </p:blipFill>
        <p:spPr>
          <a:xfrm>
            <a:off x="6737267" y="1050878"/>
            <a:ext cx="2796631" cy="539086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" b="5455"/>
          <a:stretch/>
        </p:blipFill>
        <p:spPr>
          <a:xfrm>
            <a:off x="6737267" y="1050877"/>
            <a:ext cx="2796631" cy="537721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57962" y="1149644"/>
            <a:ext cx="7700311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s-ES" sz="3200" spc="-7" dirty="0" smtClean="0">
                <a:solidFill>
                  <a:srgbClr val="0098FF"/>
                </a:solidFill>
              </a:rPr>
              <a:t>Funcionalidades</a:t>
            </a:r>
            <a:endParaRPr sz="3200" dirty="0">
              <a:solidFill>
                <a:srgbClr val="0098FF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203200" y="147057"/>
            <a:ext cx="11866564" cy="878889"/>
            <a:chOff x="203200" y="147057"/>
            <a:chExt cx="11866564" cy="878889"/>
          </a:xfrm>
        </p:grpSpPr>
        <p:sp>
          <p:nvSpPr>
            <p:cNvPr id="9" name="object 7"/>
            <p:cNvSpPr/>
            <p:nvPr/>
          </p:nvSpPr>
          <p:spPr>
            <a:xfrm>
              <a:off x="203200" y="203199"/>
              <a:ext cx="3297238" cy="816395"/>
            </a:xfrm>
            <a:prstGeom prst="rect">
              <a:avLst/>
            </a:prstGeom>
            <a:blipFill>
              <a:blip r:embed="rId9" cstate="print"/>
              <a:srcRect/>
              <a:stretch>
                <a:fillRect r="-257438"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7756" b="21496"/>
            <a:stretch/>
          </p:blipFill>
          <p:spPr>
            <a:xfrm>
              <a:off x="10677062" y="147057"/>
              <a:ext cx="1392702" cy="87888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1384300" y="968794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384300" y="203199"/>
              <a:ext cx="9169400" cy="54000"/>
            </a:xfrm>
            <a:prstGeom prst="rect">
              <a:avLst/>
            </a:prstGeom>
            <a:gradFill flip="none" rotWithShape="1">
              <a:gsLst>
                <a:gs pos="15000">
                  <a:srgbClr val="73EDFE"/>
                </a:gs>
                <a:gs pos="85000">
                  <a:srgbClr val="0098F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Rectángulo 15"/>
          <p:cNvSpPr/>
          <p:nvPr/>
        </p:nvSpPr>
        <p:spPr>
          <a:xfrm flipV="1">
            <a:off x="305698" y="6519419"/>
            <a:ext cx="11538000" cy="36000"/>
          </a:xfrm>
          <a:prstGeom prst="rect">
            <a:avLst/>
          </a:prstGeom>
          <a:gradFill flip="none" rotWithShape="1">
            <a:gsLst>
              <a:gs pos="15000">
                <a:srgbClr val="73EDFE"/>
              </a:gs>
              <a:gs pos="85000">
                <a:srgbClr val="0098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object 3"/>
          <p:cNvSpPr txBox="1"/>
          <p:nvPr/>
        </p:nvSpPr>
        <p:spPr>
          <a:xfrm>
            <a:off x="1384299" y="1786035"/>
            <a:ext cx="7673975" cy="4853252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Registrar usuarios.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Iniciar sesión.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Ver lista de favores.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Solicitar nuevo favor.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Diferentes formas de pago.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Brindar ayuda.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Ver información del usuario.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Calificar el favor.</a:t>
            </a:r>
          </a:p>
          <a:p>
            <a:pPr marL="355600" indent="-342900">
              <a:lnSpc>
                <a:spcPct val="150000"/>
              </a:lnSpc>
              <a:spcBef>
                <a:spcPts val="345"/>
              </a:spcBef>
              <a:buFont typeface="Arial" charset="0"/>
              <a:buChar char="•"/>
            </a:pPr>
            <a:r>
              <a:rPr lang="es-ES" sz="2000" b="1" dirty="0" smtClean="0">
                <a:solidFill>
                  <a:srgbClr val="000077"/>
                </a:solidFill>
                <a:latin typeface="Arial"/>
                <a:cs typeface="Arial"/>
              </a:rPr>
              <a:t>Filtrar Favores.</a:t>
            </a:r>
            <a:endParaRPr lang="es-ES" sz="2000" dirty="0" smtClean="0">
              <a:latin typeface="Arial"/>
              <a:cs typeface="Arial"/>
            </a:endParaRPr>
          </a:p>
          <a:p>
            <a:pPr marL="355600" indent="-342900">
              <a:spcBef>
                <a:spcPts val="345"/>
              </a:spcBef>
              <a:buFont typeface="Arial" charset="0"/>
              <a:buChar char="•"/>
            </a:pPr>
            <a:endParaRPr lang="es-ES" sz="2000" dirty="0" smtClean="0">
              <a:latin typeface="Arial"/>
              <a:cs typeface="Arial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b="4508"/>
          <a:stretch/>
        </p:blipFill>
        <p:spPr>
          <a:xfrm>
            <a:off x="6738113" y="1050876"/>
            <a:ext cx="2796631" cy="541816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 b="6611"/>
          <a:stretch/>
        </p:blipFill>
        <p:spPr>
          <a:xfrm>
            <a:off x="6739569" y="1091821"/>
            <a:ext cx="2795175" cy="528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0.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2665</TotalTime>
  <Words>300</Words>
  <Application>Microsoft Macintosh PowerPoint</Application>
  <PresentationFormat>Panorámica</PresentationFormat>
  <Paragraphs>98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Georgia</vt:lpstr>
      <vt:lpstr>Tema de Office</vt:lpstr>
      <vt:lpstr>Presentación de PowerPoint</vt:lpstr>
      <vt:lpstr>Índice</vt:lpstr>
      <vt:lpstr>Presentación de PowerPoint</vt:lpstr>
      <vt:lpstr>Problemática</vt:lpstr>
      <vt:lpstr>Solución</vt:lpstr>
      <vt:lpstr>Objetivos</vt:lpstr>
      <vt:lpstr>Metodología</vt:lpstr>
      <vt:lpstr>Presentación de PowerPoint</vt:lpstr>
      <vt:lpstr>Funcionalidades</vt:lpstr>
      <vt:lpstr>Arquitectura del Sistema (Cliente-Servidor)</vt:lpstr>
      <vt:lpstr>Arquitectura de la aplicación (MVC)</vt:lpstr>
      <vt:lpstr>Presentación de PowerPoint</vt:lpstr>
      <vt:lpstr>Tecnología utilizadas</vt:lpstr>
      <vt:lpstr>Demo</vt:lpstr>
      <vt:lpstr>Presentación de PowerPoint</vt:lpstr>
      <vt:lpstr>Conclusiones generales</vt:lpstr>
      <vt:lpstr>Líneas de trabajo futuro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Barreto</dc:creator>
  <cp:lastModifiedBy>Jorge Barreto</cp:lastModifiedBy>
  <cp:revision>99</cp:revision>
  <cp:lastPrinted>2021-06-30T02:52:28Z</cp:lastPrinted>
  <dcterms:created xsi:type="dcterms:W3CDTF">2021-06-02T02:34:02Z</dcterms:created>
  <dcterms:modified xsi:type="dcterms:W3CDTF">2021-06-30T02:56:13Z</dcterms:modified>
</cp:coreProperties>
</file>