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358" r:id="rId2"/>
    <p:sldId id="359" r:id="rId3"/>
    <p:sldId id="360" r:id="rId4"/>
    <p:sldId id="361" r:id="rId5"/>
    <p:sldId id="362" r:id="rId6"/>
    <p:sldId id="364" r:id="rId7"/>
    <p:sldId id="366" r:id="rId8"/>
    <p:sldId id="367" r:id="rId9"/>
    <p:sldId id="369" r:id="rId10"/>
    <p:sldId id="370" r:id="rId11"/>
    <p:sldId id="371" r:id="rId12"/>
    <p:sldId id="372"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392" r:id="rId27"/>
    <p:sldId id="393"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A7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4632" autoAdjust="0"/>
  </p:normalViewPr>
  <p:slideViewPr>
    <p:cSldViewPr snapToGrid="0">
      <p:cViewPr varScale="1">
        <p:scale>
          <a:sx n="82" d="100"/>
          <a:sy n="82" d="100"/>
        </p:scale>
        <p:origin x="81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EB51D-AE5A-4262-8A07-3DF6D3ECD1C7}" type="datetimeFigureOut">
              <a:rPr lang="es-ES" smtClean="0"/>
              <a:t>06/06/2021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528AB-7995-453A-BAB7-4629614315E2}" type="slidenum">
              <a:rPr lang="es-ES" smtClean="0"/>
              <a:t>‹Nº›</a:t>
            </a:fld>
            <a:endParaRPr lang="es-ES"/>
          </a:p>
        </p:txBody>
      </p:sp>
    </p:spTree>
    <p:extLst>
      <p:ext uri="{BB962C8B-B14F-4D97-AF65-F5344CB8AC3E}">
        <p14:creationId xmlns:p14="http://schemas.microsoft.com/office/powerpoint/2010/main" val="429279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00528AB-7995-453A-BAB7-4629614315E2}" type="slidenum">
              <a:rPr lang="es-ES" smtClean="0"/>
              <a:t>23</a:t>
            </a:fld>
            <a:endParaRPr lang="es-ES"/>
          </a:p>
        </p:txBody>
      </p:sp>
    </p:spTree>
    <p:extLst>
      <p:ext uri="{BB962C8B-B14F-4D97-AF65-F5344CB8AC3E}">
        <p14:creationId xmlns:p14="http://schemas.microsoft.com/office/powerpoint/2010/main" val="360555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EE57B9-5B90-4509-A20D-B6A168350F1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37A3134-84EC-4DFA-9A9C-BE64B0A114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3CA671E-144E-4D2F-9150-1462E3A6386C}"/>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E1C06BC8-D1CD-46C6-BDBE-D868CA66C2E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6EC20F9-0896-4C40-A912-A1583ADE4F08}"/>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182332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EC51F-35C9-4135-BC2D-B180DF53383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8464DA4-598E-4426-812D-DAFB66CCCEC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573DD91-21B1-44F4-AB6B-0836E2A62F1D}"/>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10A49A1C-25AA-43A3-B0ED-F157E408864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28E109D-F839-43E8-BC08-7445987A0B7A}"/>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200897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27BB54-F18D-4AFD-9ED5-C0E4F956122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10A4F21-2DC2-4EF7-91CA-01EF822BA40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2A54B69-8579-45F5-AD79-3CB0576D85EA}"/>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DD790FF6-D987-40CD-A81C-EA3E327DA09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944A20D-7A8A-481C-8EFA-0A3D434E0F51}"/>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123678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1791A-4475-4467-BE6C-52A2DA65083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C1D0203-0720-4960-82F2-4AAE0F623A5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E322D3-0272-4E41-BE14-AE65CD426A08}"/>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1822CA36-937C-4DB4-BD5C-7BE2C8643AB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41CBAD6-4BD4-4468-BE5F-042465C30053}"/>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95920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9F281-EFBC-44A8-A58A-80B8BDDAB74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F5B68B7-12BC-46A3-9D17-8BB478F51F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5E96A6C-BC31-49E2-8598-237E1ED7C485}"/>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88A16785-0729-404B-8D29-C7D5B29DEF6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33D9B9D-B5EB-4D15-A04D-B6ECC1A68D90}"/>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130421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1D450-770D-4F72-854A-F2A9DB865BE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B7DB33D-2B60-42C2-B2CB-318A798E1C6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B3DC71B-AD32-4991-90D8-830707D50B4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4E669BA-CF99-4A35-8784-D1621474315E}"/>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6" name="Marcador de pie de página 5">
            <a:extLst>
              <a:ext uri="{FF2B5EF4-FFF2-40B4-BE49-F238E27FC236}">
                <a16:creationId xmlns:a16="http://schemas.microsoft.com/office/drawing/2014/main" id="{ED453D77-919F-4DF8-B1EC-B49D7F720AC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867DD5B-C100-462A-9FC4-CC10CB6DED13}"/>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208812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FF37E-C56C-477A-9A56-89C998875EC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6695179-B2C0-4044-B7EF-EA2262529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51D78A9-A9B5-4697-88C2-D64AE0EDA3F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C288F75-3E11-4271-AE7D-56162F526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866F9B2-2B34-46F2-8A54-218D57B0FB5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AC74C5B6-DF37-429A-A074-3A011EFA15FB}"/>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8" name="Marcador de pie de página 7">
            <a:extLst>
              <a:ext uri="{FF2B5EF4-FFF2-40B4-BE49-F238E27FC236}">
                <a16:creationId xmlns:a16="http://schemas.microsoft.com/office/drawing/2014/main" id="{683698F9-D82F-4A55-807F-720A2771F13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6B8C25B2-53C9-4B28-A448-4D2FE167A3DD}"/>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360042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43927-B533-4806-94E3-FD61E4F4290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9A8608A-9166-4FD8-905E-DEBB30ED2B17}"/>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4" name="Marcador de pie de página 3">
            <a:extLst>
              <a:ext uri="{FF2B5EF4-FFF2-40B4-BE49-F238E27FC236}">
                <a16:creationId xmlns:a16="http://schemas.microsoft.com/office/drawing/2014/main" id="{E84F7A72-C424-450E-B017-87850801CCC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24F3F9E-BDB1-4C09-9666-5F7E8E610B16}"/>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216034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E073577-56FF-4E6F-A2F6-1455BA2EBB6E}"/>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3" name="Marcador de pie de página 2">
            <a:extLst>
              <a:ext uri="{FF2B5EF4-FFF2-40B4-BE49-F238E27FC236}">
                <a16:creationId xmlns:a16="http://schemas.microsoft.com/office/drawing/2014/main" id="{738338DF-A45E-4299-B238-DFB67AE94BD0}"/>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C996DBE9-2480-45DF-AE71-302BB70A5AC2}"/>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17386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C35B7-1FD4-428C-97E9-173C72CFEC8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381C6B6-AD2E-46F5-B866-07FB059C4E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B07D59B-2B8C-4304-A12B-6FF1983C8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284576-EA30-4D38-AFB5-046B6959DF1D}"/>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6" name="Marcador de pie de página 5">
            <a:extLst>
              <a:ext uri="{FF2B5EF4-FFF2-40B4-BE49-F238E27FC236}">
                <a16:creationId xmlns:a16="http://schemas.microsoft.com/office/drawing/2014/main" id="{E26FAE2E-FCD6-41D3-B599-09643FB2EE3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F0F46D4-91EF-474E-B38B-6ECD1B030C8B}"/>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366758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E74517-6350-4ED7-8C7E-F0BEC3B1553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F38957A-F993-4335-97BD-2834B85901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04B9D39-BDCA-4B39-88D0-97B747FAA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4D66F49-CCA6-4BC0-A297-BD8C802F7D71}"/>
              </a:ext>
            </a:extLst>
          </p:cNvPr>
          <p:cNvSpPr>
            <a:spLocks noGrp="1"/>
          </p:cNvSpPr>
          <p:nvPr>
            <p:ph type="dt" sz="half" idx="10"/>
          </p:nvPr>
        </p:nvSpPr>
        <p:spPr/>
        <p:txBody>
          <a:bodyPr/>
          <a:lstStyle/>
          <a:p>
            <a:fld id="{AD2DC045-9A27-437D-8438-FBC72A425F64}" type="datetimeFigureOut">
              <a:rPr lang="es-ES" smtClean="0"/>
              <a:t>06/06/2021</a:t>
            </a:fld>
            <a:endParaRPr lang="es-ES"/>
          </a:p>
        </p:txBody>
      </p:sp>
      <p:sp>
        <p:nvSpPr>
          <p:cNvPr id="6" name="Marcador de pie de página 5">
            <a:extLst>
              <a:ext uri="{FF2B5EF4-FFF2-40B4-BE49-F238E27FC236}">
                <a16:creationId xmlns:a16="http://schemas.microsoft.com/office/drawing/2014/main" id="{7C5B91D0-9FFD-4ACC-A2FE-1DF1B327A2D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8D5E9E0-4DDE-4A16-B74A-FA329D9ADA72}"/>
              </a:ext>
            </a:extLst>
          </p:cNvPr>
          <p:cNvSpPr>
            <a:spLocks noGrp="1"/>
          </p:cNvSpPr>
          <p:nvPr>
            <p:ph type="sldNum" sz="quarter" idx="12"/>
          </p:nvPr>
        </p:nvSpPr>
        <p:spPr/>
        <p:txBody>
          <a:bodyPr/>
          <a:lstStyle/>
          <a:p>
            <a:fld id="{A772C255-1FA4-40C4-B78F-3934D08DB134}" type="slidenum">
              <a:rPr lang="es-ES" smtClean="0"/>
              <a:t>‹Nº›</a:t>
            </a:fld>
            <a:endParaRPr lang="es-ES"/>
          </a:p>
        </p:txBody>
      </p:sp>
    </p:spTree>
    <p:extLst>
      <p:ext uri="{BB962C8B-B14F-4D97-AF65-F5344CB8AC3E}">
        <p14:creationId xmlns:p14="http://schemas.microsoft.com/office/powerpoint/2010/main" val="375747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0BC9CF1-740E-4DF1-8D65-2FA4484748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4178E43-BB41-45F8-BB79-D1D4030C1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EE5206B-5ACF-48AA-9716-EF86683D7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DC045-9A27-437D-8438-FBC72A425F64}" type="datetimeFigureOut">
              <a:rPr lang="es-ES" smtClean="0"/>
              <a:t>06/06/2021</a:t>
            </a:fld>
            <a:endParaRPr lang="es-ES"/>
          </a:p>
        </p:txBody>
      </p:sp>
      <p:sp>
        <p:nvSpPr>
          <p:cNvPr id="5" name="Marcador de pie de página 4">
            <a:extLst>
              <a:ext uri="{FF2B5EF4-FFF2-40B4-BE49-F238E27FC236}">
                <a16:creationId xmlns:a16="http://schemas.microsoft.com/office/drawing/2014/main" id="{1E5DB657-B5A3-49EE-9D7A-F50B9C89D1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DD138850-F7BA-4AA8-8B8A-9B110145E3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2C255-1FA4-40C4-B78F-3934D08DB134}" type="slidenum">
              <a:rPr lang="es-ES" smtClean="0"/>
              <a:t>‹Nº›</a:t>
            </a:fld>
            <a:endParaRPr lang="es-ES"/>
          </a:p>
        </p:txBody>
      </p:sp>
      <p:pic>
        <p:nvPicPr>
          <p:cNvPr id="8" name="Imagen 7">
            <a:extLst>
              <a:ext uri="{FF2B5EF4-FFF2-40B4-BE49-F238E27FC236}">
                <a16:creationId xmlns:a16="http://schemas.microsoft.com/office/drawing/2014/main" id="{0C14D4D9-6A82-4F7A-BF84-6D1E835DBD2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45058" y="6143252"/>
            <a:ext cx="1365942" cy="426195"/>
          </a:xfrm>
          <a:prstGeom prst="rect">
            <a:avLst/>
          </a:prstGeom>
        </p:spPr>
      </p:pic>
    </p:spTree>
    <p:extLst>
      <p:ext uri="{BB962C8B-B14F-4D97-AF65-F5344CB8AC3E}">
        <p14:creationId xmlns:p14="http://schemas.microsoft.com/office/powerpoint/2010/main" val="367803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C6F09E3A-D0D0-480D-897F-83ECC1FABD35}"/>
              </a:ext>
            </a:extLst>
          </p:cNvPr>
          <p:cNvSpPr txBox="1">
            <a:spLocks/>
          </p:cNvSpPr>
          <p:nvPr/>
        </p:nvSpPr>
        <p:spPr>
          <a:xfrm>
            <a:off x="838200" y="1820354"/>
            <a:ext cx="10515599" cy="4542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s-ES" sz="1400" dirty="0">
              <a:solidFill>
                <a:schemeClr val="accent6">
                  <a:lumMod val="50000"/>
                </a:schemeClr>
              </a:solidFill>
            </a:endParaRPr>
          </a:p>
        </p:txBody>
      </p:sp>
      <p:pic>
        <p:nvPicPr>
          <p:cNvPr id="3" name="Imagen 2">
            <a:extLst>
              <a:ext uri="{FF2B5EF4-FFF2-40B4-BE49-F238E27FC236}">
                <a16:creationId xmlns:a16="http://schemas.microsoft.com/office/drawing/2014/main" id="{A8AC4754-5A4B-409C-8655-71CF1F5F3F3C}"/>
              </a:ext>
            </a:extLst>
          </p:cNvPr>
          <p:cNvPicPr>
            <a:picLocks noChangeAspect="1"/>
          </p:cNvPicPr>
          <p:nvPr/>
        </p:nvPicPr>
        <p:blipFill rotWithShape="1">
          <a:blip r:embed="rId2">
            <a:extLst>
              <a:ext uri="{28A0092B-C50C-407E-A947-70E740481C1C}">
                <a14:useLocalDpi xmlns:a14="http://schemas.microsoft.com/office/drawing/2010/main" val="0"/>
              </a:ext>
            </a:extLst>
          </a:blip>
          <a:srcRect b="24754"/>
          <a:stretch/>
        </p:blipFill>
        <p:spPr>
          <a:xfrm>
            <a:off x="2220248" y="1380525"/>
            <a:ext cx="7751502" cy="1819876"/>
          </a:xfrm>
          <a:prstGeom prst="rect">
            <a:avLst/>
          </a:prstGeom>
        </p:spPr>
      </p:pic>
      <p:sp>
        <p:nvSpPr>
          <p:cNvPr id="4" name="CuadroTexto 3">
            <a:extLst>
              <a:ext uri="{FF2B5EF4-FFF2-40B4-BE49-F238E27FC236}">
                <a16:creationId xmlns:a16="http://schemas.microsoft.com/office/drawing/2014/main" id="{E5D2B270-1C60-4481-B325-B4CA79A802E0}"/>
              </a:ext>
            </a:extLst>
          </p:cNvPr>
          <p:cNvSpPr txBox="1"/>
          <p:nvPr/>
        </p:nvSpPr>
        <p:spPr>
          <a:xfrm>
            <a:off x="2220248" y="3190473"/>
            <a:ext cx="7751502" cy="461665"/>
          </a:xfrm>
          <a:prstGeom prst="rect">
            <a:avLst/>
          </a:prstGeom>
          <a:noFill/>
        </p:spPr>
        <p:txBody>
          <a:bodyPr wrap="square" rtlCol="0">
            <a:spAutoFit/>
          </a:bodyPr>
          <a:lstStyle/>
          <a:p>
            <a:pPr algn="ct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Step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into</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the</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train</a:t>
            </a:r>
            <a:endParaRPr lang="es-ES" sz="24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sp>
        <p:nvSpPr>
          <p:cNvPr id="5" name="Rectángulo 4">
            <a:extLst>
              <a:ext uri="{FF2B5EF4-FFF2-40B4-BE49-F238E27FC236}">
                <a16:creationId xmlns:a16="http://schemas.microsoft.com/office/drawing/2014/main" id="{E12AAA55-6B2A-4816-A71C-6BDA44EC64EA}"/>
              </a:ext>
            </a:extLst>
          </p:cNvPr>
          <p:cNvSpPr/>
          <p:nvPr/>
        </p:nvSpPr>
        <p:spPr>
          <a:xfrm>
            <a:off x="9971750" y="5693229"/>
            <a:ext cx="1926336" cy="979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73007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chemeClr val="tx1">
                    <a:lumMod val="50000"/>
                    <a:lumOff val="50000"/>
                  </a:schemeClr>
                </a:solidFill>
                <a:latin typeface="Poppins ExtraBold" panose="00000900000000000000" pitchFamily="2" charset="0"/>
                <a:ea typeface="+mj-ea"/>
                <a:cs typeface="Poppins ExtraBold" panose="00000900000000000000" pitchFamily="2" charset="0"/>
              </a:rPr>
              <a:t>Nos encanta LinkedIn. Eso sí, tiene una efectividad realmente mala.</a:t>
            </a:r>
          </a:p>
          <a:p>
            <a:pPr marL="0" indent="0">
              <a:buNone/>
            </a:pPr>
            <a:endParaRPr lang="es-ES" sz="3200" dirty="0">
              <a:solidFill>
                <a:schemeClr val="tx1">
                  <a:lumMod val="50000"/>
                  <a:lumOff val="50000"/>
                </a:schemeClr>
              </a:solidFill>
              <a:latin typeface="Poppins ExtraBold" panose="00000900000000000000" pitchFamily="2" charset="0"/>
              <a:ea typeface="+mj-ea"/>
              <a:cs typeface="Poppins ExtraBold" panose="000009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No sé que universidad de Wisconsin dice </a:t>
            </a:r>
            <a:r>
              <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rPr>
              <a:t>que la conversión es negativa, por cada 100 mensajes que envías por LI pierdes 2 clientes.</a:t>
            </a: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758089"/>
            <a:ext cx="10515600" cy="539635"/>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Y LinkedIn…</a:t>
            </a:r>
          </a:p>
        </p:txBody>
      </p:sp>
    </p:spTree>
    <p:extLst>
      <p:ext uri="{BB962C8B-B14F-4D97-AF65-F5344CB8AC3E}">
        <p14:creationId xmlns:p14="http://schemas.microsoft.com/office/powerpoint/2010/main" val="2966574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5400" dirty="0">
                <a:solidFill>
                  <a:schemeClr val="tx1">
                    <a:lumMod val="50000"/>
                    <a:lumOff val="50000"/>
                  </a:schemeClr>
                </a:solidFill>
                <a:latin typeface="Poppins ExtraBold" panose="00000900000000000000" pitchFamily="2" charset="0"/>
                <a:ea typeface="+mj-ea"/>
                <a:cs typeface="Poppins ExtraBold" panose="00000900000000000000" pitchFamily="2" charset="0"/>
              </a:rPr>
              <a:t>DURO, DURO, DURÍSIMO…</a:t>
            </a:r>
          </a:p>
        </p:txBody>
      </p:sp>
    </p:spTree>
    <p:extLst>
      <p:ext uri="{BB962C8B-B14F-4D97-AF65-F5344CB8AC3E}">
        <p14:creationId xmlns:p14="http://schemas.microsoft.com/office/powerpoint/2010/main" val="135985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B897BCB-3D53-4663-9210-03F0E90BAC10}"/>
              </a:ext>
            </a:extLst>
          </p:cNvPr>
          <p:cNvSpPr txBox="1"/>
          <p:nvPr/>
        </p:nvSpPr>
        <p:spPr>
          <a:xfrm>
            <a:off x="838200" y="1946517"/>
            <a:ext cx="10515598" cy="1323439"/>
          </a:xfrm>
          <a:prstGeom prst="rect">
            <a:avLst/>
          </a:prstGeom>
          <a:noFill/>
        </p:spPr>
        <p:txBody>
          <a:bodyPr wrap="square" rtlCol="0">
            <a:spAutoFit/>
          </a:bodyPr>
          <a:lstStyle/>
          <a:p>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Ahora hablemos de las </a:t>
            </a:r>
            <a:r>
              <a:rPr lang="es-ES" sz="4000" dirty="0" err="1">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PYMEs</a:t>
            </a:r>
            <a:r>
              <a:rPr lang="es-ES" sz="4000" dirty="0">
                <a:solidFill>
                  <a:schemeClr val="tx1">
                    <a:lumMod val="50000"/>
                    <a:lumOff val="50000"/>
                  </a:schemeClr>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 </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que </a:t>
            </a:r>
            <a:r>
              <a:rPr lang="es-ES" sz="4000" dirty="0">
                <a:solidFill>
                  <a:srgbClr val="00B050"/>
                </a:solidFill>
                <a:latin typeface="Poppins ExtraBold" panose="00000900000000000000" pitchFamily="2" charset="0"/>
                <a:cs typeface="Poppins ExtraBold" panose="00000900000000000000" pitchFamily="2" charset="0"/>
              </a:rPr>
              <a:t>buscan formación y consultoría.</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p>
        </p:txBody>
      </p:sp>
    </p:spTree>
    <p:extLst>
      <p:ext uri="{BB962C8B-B14F-4D97-AF65-F5344CB8AC3E}">
        <p14:creationId xmlns:p14="http://schemas.microsoft.com/office/powerpoint/2010/main" val="1190021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rgbClr val="42A742"/>
                </a:solidFill>
                <a:latin typeface="Poppins Light" panose="00000400000000000000" pitchFamily="2" charset="0"/>
                <a:ea typeface="+mj-ea"/>
                <a:cs typeface="Poppins Light" panose="00000400000000000000" pitchFamily="2" charset="0"/>
              </a:rPr>
              <a:t>Recorrer la bandeja de entrada para ver si hay algo que pueda encajar de todo lo que has ido recibiendo.</a:t>
            </a:r>
          </a:p>
          <a:p>
            <a:pPr marL="0" indent="0">
              <a:buNone/>
            </a:pPr>
            <a:endParaRPr lang="es-ES" sz="3200" dirty="0">
              <a:solidFill>
                <a:schemeClr val="tx1">
                  <a:lumMod val="50000"/>
                  <a:lumOff val="50000"/>
                </a:schemeClr>
              </a:solidFill>
              <a:latin typeface="Poppins Light" panose="00000400000000000000" pitchFamily="2" charset="0"/>
              <a:cs typeface="Poppins Light" panose="000004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Buscar en la bandeja de entrada: “agile”</a:t>
            </a: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(suerte con eso).</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536490"/>
            <a:ext cx="10515600" cy="98283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Cuando RH identifica una necesidad formativa o de consultoría, tiene las siguientes opciones:</a:t>
            </a:r>
          </a:p>
        </p:txBody>
      </p:sp>
    </p:spTree>
    <p:extLst>
      <p:ext uri="{BB962C8B-B14F-4D97-AF65-F5344CB8AC3E}">
        <p14:creationId xmlns:p14="http://schemas.microsoft.com/office/powerpoint/2010/main" val="300453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rgbClr val="42A742"/>
                </a:solidFill>
                <a:latin typeface="Poppins Light" panose="00000400000000000000" pitchFamily="2" charset="0"/>
                <a:ea typeface="+mj-ea"/>
                <a:cs typeface="Poppins Light" panose="00000400000000000000" pitchFamily="2" charset="0"/>
              </a:rPr>
              <a:t>Dirigirte a tus proveedores de siempre.</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Manuel, ¿dais formación en agile? (La respuesta siempre es sí. A ver quién dice que no con la que está cayendo. Eso sí, la calidad de la formación es otra cosa).</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536490"/>
            <a:ext cx="10515600" cy="98283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Cuando RH identifica una necesidad formativa o de consultoría, tiene las siguientes opciones:</a:t>
            </a:r>
          </a:p>
        </p:txBody>
      </p:sp>
    </p:spTree>
    <p:extLst>
      <p:ext uri="{BB962C8B-B14F-4D97-AF65-F5344CB8AC3E}">
        <p14:creationId xmlns:p14="http://schemas.microsoft.com/office/powerpoint/2010/main" val="1812024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rgbClr val="42A742"/>
                </a:solidFill>
                <a:latin typeface="Poppins Light" panose="00000400000000000000" pitchFamily="2" charset="0"/>
                <a:ea typeface="+mj-ea"/>
                <a:cs typeface="Poppins Light" panose="00000400000000000000" pitchFamily="2" charset="0"/>
              </a:rPr>
              <a:t>Buscar por internet.</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Pon en Google “formación agile”</a:t>
            </a: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(tienes 4.820.000 resultados).</a:t>
            </a:r>
          </a:p>
          <a:p>
            <a:pPr marL="0" indent="0">
              <a:buNone/>
            </a:pPr>
            <a:endParaRPr lang="es-ES" sz="3200" dirty="0">
              <a:solidFill>
                <a:schemeClr val="tx1">
                  <a:lumMod val="50000"/>
                  <a:lumOff val="50000"/>
                </a:schemeClr>
              </a:solidFill>
              <a:latin typeface="Poppins Light" panose="00000400000000000000" pitchFamily="2" charset="0"/>
              <a:cs typeface="Poppins Light" panose="00000400000000000000" pitchFamily="2" charset="0"/>
            </a:endParaRP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536490"/>
            <a:ext cx="10515600" cy="98283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Cuando RH identifica una necesidad formativa o de consultoría, tiene las siguientes opciones:</a:t>
            </a:r>
          </a:p>
        </p:txBody>
      </p:sp>
      <p:pic>
        <p:nvPicPr>
          <p:cNvPr id="6" name="Imagen 5">
            <a:extLst>
              <a:ext uri="{FF2B5EF4-FFF2-40B4-BE49-F238E27FC236}">
                <a16:creationId xmlns:a16="http://schemas.microsoft.com/office/drawing/2014/main" id="{A0ACE0A4-70BB-4B59-AF4C-DE5E5D44D2D1}"/>
              </a:ext>
            </a:extLst>
          </p:cNvPr>
          <p:cNvPicPr>
            <a:picLocks noChangeAspect="1"/>
          </p:cNvPicPr>
          <p:nvPr/>
        </p:nvPicPr>
        <p:blipFill>
          <a:blip r:embed="rId2"/>
          <a:stretch>
            <a:fillRect/>
          </a:stretch>
        </p:blipFill>
        <p:spPr>
          <a:xfrm>
            <a:off x="1500187" y="4133850"/>
            <a:ext cx="8429625" cy="1771650"/>
          </a:xfrm>
          <a:prstGeom prst="rect">
            <a:avLst/>
          </a:prstGeom>
        </p:spPr>
      </p:pic>
    </p:spTree>
    <p:extLst>
      <p:ext uri="{BB962C8B-B14F-4D97-AF65-F5344CB8AC3E}">
        <p14:creationId xmlns:p14="http://schemas.microsoft.com/office/powerpoint/2010/main" val="4275014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rgbClr val="42A742"/>
                </a:solidFill>
                <a:latin typeface="Poppins Light" panose="00000400000000000000" pitchFamily="2" charset="0"/>
                <a:ea typeface="+mj-ea"/>
                <a:cs typeface="Poppins Light" panose="00000400000000000000" pitchFamily="2" charset="0"/>
              </a:rPr>
              <a:t>Pedir referencias o recomendaciones.</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rPr>
              <a:t>Lucía ¿tu no conocías a una empresa muy buena en agile de cuando estabas en la competencia? (Lucía, el equipo IT te necesita. Llevan dos meses para desarrollar una </a:t>
            </a:r>
            <a:r>
              <a:rPr lang="es-ES" sz="3200" i="1" dirty="0" err="1">
                <a:solidFill>
                  <a:schemeClr val="tx1">
                    <a:lumMod val="50000"/>
                    <a:lumOff val="50000"/>
                  </a:schemeClr>
                </a:solidFill>
                <a:latin typeface="Poppins Light" panose="00000400000000000000" pitchFamily="2" charset="0"/>
                <a:ea typeface="+mj-ea"/>
                <a:cs typeface="Poppins Light" panose="00000400000000000000" pitchFamily="2" charset="0"/>
              </a:rPr>
              <a:t>landing</a:t>
            </a:r>
            <a:r>
              <a:rPr lang="es-ES" sz="3200" i="1" dirty="0">
                <a:solidFill>
                  <a:schemeClr val="tx1">
                    <a:lumMod val="50000"/>
                    <a:lumOff val="50000"/>
                  </a:schemeClr>
                </a:solidFill>
                <a:latin typeface="Poppins Light" panose="00000400000000000000" pitchFamily="2" charset="0"/>
                <a:ea typeface="+mj-ea"/>
                <a:cs typeface="Poppins Light" panose="00000400000000000000" pitchFamily="2" charset="0"/>
              </a:rPr>
              <a:t> page</a:t>
            </a:r>
            <a:r>
              <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rPr>
              <a:t>).</a:t>
            </a: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536490"/>
            <a:ext cx="10515600" cy="98283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Cuando RH identifica una necesidad formativa o de consultoría, tiene las siguientes opciones:</a:t>
            </a:r>
          </a:p>
        </p:txBody>
      </p:sp>
    </p:spTree>
    <p:extLst>
      <p:ext uri="{BB962C8B-B14F-4D97-AF65-F5344CB8AC3E}">
        <p14:creationId xmlns:p14="http://schemas.microsoft.com/office/powerpoint/2010/main" val="409374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D5B87C-038D-4173-BB3C-EA044D4BF960}"/>
              </a:ext>
            </a:extLst>
          </p:cNvPr>
          <p:cNvSpPr>
            <a:spLocks noGrp="1"/>
          </p:cNvSpPr>
          <p:nvPr>
            <p:ph idx="1"/>
          </p:nvPr>
        </p:nvSpPr>
        <p:spPr/>
        <p:txBody>
          <a:bodyPr>
            <a:normAutofit/>
          </a:bodyPr>
          <a:lstStyle/>
          <a:p>
            <a:pPr marL="0" indent="0">
              <a:buNone/>
            </a:pPr>
            <a:r>
              <a:rPr lang="es-ES" sz="3200" dirty="0">
                <a:solidFill>
                  <a:srgbClr val="42A742"/>
                </a:solidFill>
                <a:latin typeface="Poppins Light" panose="00000400000000000000" pitchFamily="2" charset="0"/>
                <a:ea typeface="+mj-ea"/>
                <a:cs typeface="Poppins Light" panose="00000400000000000000" pitchFamily="2" charset="0"/>
              </a:rPr>
              <a:t>Pedir presupuesto a primeras marcas.</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r>
              <a:rPr lang="es-ES" sz="3200" dirty="0">
                <a:solidFill>
                  <a:schemeClr val="tx1">
                    <a:lumMod val="50000"/>
                    <a:lumOff val="50000"/>
                  </a:schemeClr>
                </a:solidFill>
                <a:latin typeface="Poppins Light" panose="00000400000000000000" pitchFamily="2" charset="0"/>
                <a:cs typeface="Poppins Light" panose="00000400000000000000" pitchFamily="2" charset="0"/>
              </a:rPr>
              <a:t>Hola PWC, ¿dais agile? (Sí sí, ya te digo yo que dan agile. De hecho, dan lo que quieras, lo que pasa es que te dejan tiritando la cuenta de explotación).</a:t>
            </a: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a:p>
            <a:pPr marL="0" indent="0">
              <a:buNone/>
            </a:pPr>
            <a:endParaRPr lang="es-ES" sz="3200" dirty="0">
              <a:solidFill>
                <a:schemeClr val="tx1">
                  <a:lumMod val="50000"/>
                  <a:lumOff val="50000"/>
                </a:schemeClr>
              </a:solidFill>
              <a:latin typeface="Poppins Light" panose="00000400000000000000" pitchFamily="2" charset="0"/>
              <a:ea typeface="+mj-ea"/>
              <a:cs typeface="Poppins Light" panose="00000400000000000000" pitchFamily="2" charset="0"/>
            </a:endParaRPr>
          </a:p>
        </p:txBody>
      </p:sp>
      <p:sp>
        <p:nvSpPr>
          <p:cNvPr id="4" name="Título 3">
            <a:extLst>
              <a:ext uri="{FF2B5EF4-FFF2-40B4-BE49-F238E27FC236}">
                <a16:creationId xmlns:a16="http://schemas.microsoft.com/office/drawing/2014/main" id="{8F124262-CC23-4FF2-A280-473FC73C8EC3}"/>
              </a:ext>
            </a:extLst>
          </p:cNvPr>
          <p:cNvSpPr txBox="1">
            <a:spLocks noGrp="1"/>
          </p:cNvSpPr>
          <p:nvPr>
            <p:ph type="title"/>
          </p:nvPr>
        </p:nvSpPr>
        <p:spPr>
          <a:xfrm>
            <a:off x="838200" y="536490"/>
            <a:ext cx="10515600" cy="98283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Cuando RH identifica una necesidad formativa o de consultoría, tiene las siguientes opciones:</a:t>
            </a:r>
          </a:p>
        </p:txBody>
      </p:sp>
    </p:spTree>
    <p:extLst>
      <p:ext uri="{BB962C8B-B14F-4D97-AF65-F5344CB8AC3E}">
        <p14:creationId xmlns:p14="http://schemas.microsoft.com/office/powerpoint/2010/main" val="4114043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De acuerdo, ¿cuál es tu propuesta?</a:t>
            </a:r>
          </a:p>
        </p:txBody>
      </p:sp>
      <p:sp>
        <p:nvSpPr>
          <p:cNvPr id="6" name="CuadroTexto 5">
            <a:extLst>
              <a:ext uri="{FF2B5EF4-FFF2-40B4-BE49-F238E27FC236}">
                <a16:creationId xmlns:a16="http://schemas.microsoft.com/office/drawing/2014/main" id="{6B897BCB-3D53-4663-9210-03F0E90BAC10}"/>
              </a:ext>
            </a:extLst>
          </p:cNvPr>
          <p:cNvSpPr txBox="1"/>
          <p:nvPr/>
        </p:nvSpPr>
        <p:spPr>
          <a:xfrm>
            <a:off x="838200" y="1660767"/>
            <a:ext cx="10515598" cy="3970318"/>
          </a:xfrm>
          <a:prstGeom prst="rect">
            <a:avLst/>
          </a:prstGeom>
          <a:noFill/>
        </p:spPr>
        <p:txBody>
          <a:bodyPr wrap="square" rtlCol="0">
            <a:spAutoFit/>
          </a:bodyPr>
          <a:lstStyle/>
          <a:p>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Creemos un espacio virtual donde las </a:t>
            </a:r>
            <a:r>
              <a:rPr lang="es-ES" sz="3600" dirty="0" err="1">
                <a:solidFill>
                  <a:schemeClr val="tx1">
                    <a:lumMod val="50000"/>
                    <a:lumOff val="50000"/>
                  </a:schemeClr>
                </a:solidFill>
                <a:latin typeface="Poppins ExtraBold" panose="00000900000000000000" pitchFamily="2" charset="0"/>
                <a:cs typeface="Poppins ExtraBold" panose="00000900000000000000" pitchFamily="2" charset="0"/>
              </a:rPr>
              <a:t>PYMEs</a:t>
            </a:r>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36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 puedan subir sus propuestas y dirigirse a miles de empresas que de verdad están buscando servicios </a:t>
            </a:r>
            <a:r>
              <a:rPr lang="es-ES" sz="36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3600" dirty="0">
                <a:solidFill>
                  <a:schemeClr val="tx1">
                    <a:lumMod val="50000"/>
                    <a:lumOff val="50000"/>
                  </a:schemeClr>
                </a:solidFill>
                <a:latin typeface="Poppins Light" panose="00000400000000000000" pitchFamily="2" charset="0"/>
                <a:cs typeface="Poppins Light" panose="00000400000000000000" pitchFamily="2" charset="0"/>
              </a:rPr>
              <a:t>Sin reventar ninguna bandeja de entrada, sin ofrecer nada gratis y aprovechando la escalabilidad de los canales online.</a:t>
            </a:r>
          </a:p>
        </p:txBody>
      </p:sp>
      <p:sp>
        <p:nvSpPr>
          <p:cNvPr id="9" name="CuadroTexto 8">
            <a:extLst>
              <a:ext uri="{FF2B5EF4-FFF2-40B4-BE49-F238E27FC236}">
                <a16:creationId xmlns:a16="http://schemas.microsoft.com/office/drawing/2014/main" id="{362D4931-83E6-4F72-9FA6-97FB6C827995}"/>
              </a:ext>
            </a:extLst>
          </p:cNvPr>
          <p:cNvSpPr txBox="1"/>
          <p:nvPr/>
        </p:nvSpPr>
        <p:spPr>
          <a:xfrm>
            <a:off x="838200" y="6009991"/>
            <a:ext cx="4452257" cy="369332"/>
          </a:xfrm>
          <a:prstGeom prst="rect">
            <a:avLst/>
          </a:prstGeom>
          <a:noFill/>
        </p:spPr>
        <p:txBody>
          <a:bodyPr wrap="square" rtlCol="0">
            <a:spAutoFit/>
          </a:bodyPr>
          <a:lstStyle/>
          <a:p>
            <a:r>
              <a:rPr lang="es-ES" dirty="0" err="1">
                <a:solidFill>
                  <a:schemeClr val="tx1">
                    <a:lumMod val="50000"/>
                    <a:lumOff val="50000"/>
                  </a:schemeClr>
                </a:solidFill>
                <a:latin typeface="Poppins Light" panose="00000400000000000000" pitchFamily="2" charset="0"/>
                <a:cs typeface="Poppins Light" panose="00000400000000000000" pitchFamily="2" charset="0"/>
              </a:rPr>
              <a:t>Fyc</a:t>
            </a:r>
            <a:r>
              <a:rPr lang="es-ES" dirty="0">
                <a:solidFill>
                  <a:schemeClr val="tx1">
                    <a:lumMod val="50000"/>
                    <a:lumOff val="50000"/>
                  </a:schemeClr>
                </a:solidFill>
                <a:latin typeface="Poppins Light" panose="00000400000000000000" pitchFamily="2" charset="0"/>
                <a:cs typeface="Poppins Light" panose="00000400000000000000" pitchFamily="2" charset="0"/>
              </a:rPr>
              <a:t>: formación y consultoría</a:t>
            </a:r>
          </a:p>
        </p:txBody>
      </p:sp>
    </p:spTree>
    <p:extLst>
      <p:ext uri="{BB962C8B-B14F-4D97-AF65-F5344CB8AC3E}">
        <p14:creationId xmlns:p14="http://schemas.microsoft.com/office/powerpoint/2010/main" val="131411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De acuerdo, ¿cuál es tu propuesta?</a:t>
            </a:r>
          </a:p>
        </p:txBody>
      </p:sp>
      <p:sp>
        <p:nvSpPr>
          <p:cNvPr id="6" name="CuadroTexto 5">
            <a:extLst>
              <a:ext uri="{FF2B5EF4-FFF2-40B4-BE49-F238E27FC236}">
                <a16:creationId xmlns:a16="http://schemas.microsoft.com/office/drawing/2014/main" id="{6B897BCB-3D53-4663-9210-03F0E90BAC10}"/>
              </a:ext>
            </a:extLst>
          </p:cNvPr>
          <p:cNvSpPr txBox="1"/>
          <p:nvPr/>
        </p:nvSpPr>
        <p:spPr>
          <a:xfrm>
            <a:off x="838200" y="1660767"/>
            <a:ext cx="10515598" cy="3416320"/>
          </a:xfrm>
          <a:prstGeom prst="rect">
            <a:avLst/>
          </a:prstGeom>
          <a:noFill/>
        </p:spPr>
        <p:txBody>
          <a:bodyPr wrap="square" rtlCol="0">
            <a:spAutoFit/>
          </a:bodyPr>
          <a:lstStyle/>
          <a:p>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Creemos un espacio virtual donde las </a:t>
            </a:r>
            <a:r>
              <a:rPr lang="es-ES" sz="3600" dirty="0" err="1">
                <a:solidFill>
                  <a:schemeClr val="tx1">
                    <a:lumMod val="50000"/>
                    <a:lumOff val="50000"/>
                  </a:schemeClr>
                </a:solidFill>
                <a:latin typeface="Poppins ExtraBold" panose="00000900000000000000" pitchFamily="2" charset="0"/>
                <a:cs typeface="Poppins ExtraBold" panose="00000900000000000000" pitchFamily="2" charset="0"/>
              </a:rPr>
              <a:t>PYMEs</a:t>
            </a:r>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 que buscan </a:t>
            </a:r>
            <a:r>
              <a:rPr lang="es-ES" sz="36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3600" dirty="0">
                <a:solidFill>
                  <a:schemeClr val="tx1">
                    <a:lumMod val="50000"/>
                    <a:lumOff val="50000"/>
                  </a:schemeClr>
                </a:solidFill>
                <a:latin typeface="Poppins ExtraBold" panose="00000900000000000000" pitchFamily="2" charset="0"/>
                <a:cs typeface="Poppins ExtraBold" panose="00000900000000000000" pitchFamily="2" charset="0"/>
              </a:rPr>
              <a:t> no tengan que invertir mucho tiempo en buscar y que puedan disponer de cientos de propuestas. </a:t>
            </a:r>
            <a:r>
              <a:rPr lang="es-ES" sz="3600" dirty="0">
                <a:solidFill>
                  <a:schemeClr val="tx1">
                    <a:lumMod val="50000"/>
                    <a:lumOff val="50000"/>
                  </a:schemeClr>
                </a:solidFill>
                <a:latin typeface="Poppins Light" panose="00000400000000000000" pitchFamily="2" charset="0"/>
                <a:cs typeface="Poppins Light" panose="00000400000000000000" pitchFamily="2" charset="0"/>
              </a:rPr>
              <a:t>Sin invertir tiempo en </a:t>
            </a:r>
            <a:r>
              <a:rPr lang="es-ES" sz="3600" dirty="0" err="1">
                <a:solidFill>
                  <a:schemeClr val="tx1">
                    <a:lumMod val="50000"/>
                    <a:lumOff val="50000"/>
                  </a:schemeClr>
                </a:solidFill>
                <a:latin typeface="Poppins Light" panose="00000400000000000000" pitchFamily="2" charset="0"/>
                <a:cs typeface="Poppins Light" panose="00000400000000000000" pitchFamily="2" charset="0"/>
              </a:rPr>
              <a:t>webinars</a:t>
            </a:r>
            <a:r>
              <a:rPr lang="es-ES" sz="3600" dirty="0">
                <a:solidFill>
                  <a:schemeClr val="tx1">
                    <a:lumMod val="50000"/>
                    <a:lumOff val="50000"/>
                  </a:schemeClr>
                </a:solidFill>
                <a:latin typeface="Poppins Light" panose="00000400000000000000" pitchFamily="2" charset="0"/>
                <a:cs typeface="Poppins Light" panose="00000400000000000000" pitchFamily="2" charset="0"/>
              </a:rPr>
              <a:t>, reuniones preliminares y búsqueda de proveedores.</a:t>
            </a:r>
            <a:endParaRPr lang="es-ES" sz="36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spTree>
    <p:extLst>
      <p:ext uri="{BB962C8B-B14F-4D97-AF65-F5344CB8AC3E}">
        <p14:creationId xmlns:p14="http://schemas.microsoft.com/office/powerpoint/2010/main" val="328600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C6F09E3A-D0D0-480D-897F-83ECC1FABD35}"/>
              </a:ext>
            </a:extLst>
          </p:cNvPr>
          <p:cNvSpPr txBox="1">
            <a:spLocks/>
          </p:cNvSpPr>
          <p:nvPr/>
        </p:nvSpPr>
        <p:spPr>
          <a:xfrm>
            <a:off x="838200" y="1820354"/>
            <a:ext cx="10515599" cy="4542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80000"/>
              </a:lnSpc>
              <a:buNone/>
            </a:pPr>
            <a:endParaRPr lang="es-ES" sz="1400" dirty="0">
              <a:solidFill>
                <a:schemeClr val="accent6">
                  <a:lumMod val="50000"/>
                </a:schemeClr>
              </a:solidFill>
            </a:endParaRPr>
          </a:p>
        </p:txBody>
      </p:sp>
      <p:sp>
        <p:nvSpPr>
          <p:cNvPr id="4" name="CuadroTexto 3">
            <a:extLst>
              <a:ext uri="{FF2B5EF4-FFF2-40B4-BE49-F238E27FC236}">
                <a16:creationId xmlns:a16="http://schemas.microsoft.com/office/drawing/2014/main" id="{E5D2B270-1C60-4481-B325-B4CA79A802E0}"/>
              </a:ext>
            </a:extLst>
          </p:cNvPr>
          <p:cNvSpPr txBox="1"/>
          <p:nvPr/>
        </p:nvSpPr>
        <p:spPr>
          <a:xfrm>
            <a:off x="838199" y="478677"/>
            <a:ext cx="9644743"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Explícalo, pero por favor en pocas palabras…</a:t>
            </a:r>
          </a:p>
        </p:txBody>
      </p:sp>
      <p:sp>
        <p:nvSpPr>
          <p:cNvPr id="5" name="CuadroTexto 4">
            <a:extLst>
              <a:ext uri="{FF2B5EF4-FFF2-40B4-BE49-F238E27FC236}">
                <a16:creationId xmlns:a16="http://schemas.microsoft.com/office/drawing/2014/main" id="{C12BDBAE-AD46-40B2-A20F-A82A9E37D6AB}"/>
              </a:ext>
            </a:extLst>
          </p:cNvPr>
          <p:cNvSpPr txBox="1"/>
          <p:nvPr/>
        </p:nvSpPr>
        <p:spPr>
          <a:xfrm>
            <a:off x="838201" y="2022717"/>
            <a:ext cx="10515598" cy="2554545"/>
          </a:xfrm>
          <a:prstGeom prst="rect">
            <a:avLst/>
          </a:prstGeom>
          <a:noFill/>
        </p:spPr>
        <p:txBody>
          <a:bodyPr wrap="square" rtlCol="0">
            <a:spAutoFit/>
          </a:bodyPr>
          <a:lstStyle/>
          <a:p>
            <a:r>
              <a:rPr lang="es-ES" sz="4000" dirty="0">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TRAINON </a:t>
            </a:r>
            <a:r>
              <a:rPr lang="es-ES" sz="4000" strike="sngStrike" dirty="0">
                <a:solidFill>
                  <a:schemeClr val="bg1">
                    <a:lumMod val="75000"/>
                  </a:schemeClr>
                </a:solidFill>
                <a:latin typeface="Poppins ExtraBold" panose="00000900000000000000" pitchFamily="2" charset="0"/>
                <a:cs typeface="Poppins ExtraBold" panose="00000900000000000000" pitchFamily="2" charset="0"/>
              </a:rPr>
              <a:t>es una plataforma que </a:t>
            </a:r>
            <a:r>
              <a:rPr lang="es-ES" sz="4000" dirty="0">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conecta</a:t>
            </a:r>
            <a:r>
              <a:rPr lang="es-ES" sz="4000" dirty="0">
                <a:solidFill>
                  <a:schemeClr val="tx1">
                    <a:lumMod val="50000"/>
                    <a:lumOff val="50000"/>
                  </a:schemeClr>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 </a:t>
            </a:r>
            <a:r>
              <a:rPr lang="es-ES" sz="4000" dirty="0" err="1">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PYMEs</a:t>
            </a:r>
            <a:r>
              <a:rPr lang="es-ES" sz="4000" dirty="0">
                <a:solidFill>
                  <a:schemeClr val="tx1">
                    <a:lumMod val="50000"/>
                    <a:lumOff val="50000"/>
                  </a:schemeClr>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 </a:t>
            </a:r>
            <a:r>
              <a:rPr lang="es-ES" sz="4000" strike="sngStrike" dirty="0">
                <a:solidFill>
                  <a:schemeClr val="bg1">
                    <a:lumMod val="75000"/>
                  </a:schemeClr>
                </a:solidFill>
                <a:latin typeface="Poppins ExtraBold" panose="00000900000000000000" pitchFamily="2" charset="0"/>
                <a:cs typeface="Poppins ExtraBold" panose="00000900000000000000" pitchFamily="2" charset="0"/>
              </a:rPr>
              <a:t>que</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4000" dirty="0">
                <a:solidFill>
                  <a:srgbClr val="00B050"/>
                </a:solidFill>
                <a:latin typeface="Poppins ExtraBold" panose="00000900000000000000" pitchFamily="2" charset="0"/>
                <a:cs typeface="Poppins ExtraBold" panose="00000900000000000000" pitchFamily="2" charset="0"/>
              </a:rPr>
              <a:t>ofrecen formación y consultoría </a:t>
            </a:r>
            <a:r>
              <a:rPr lang="es-ES" sz="4000" strike="sngStrike" dirty="0">
                <a:solidFill>
                  <a:schemeClr val="bg1">
                    <a:lumMod val="75000"/>
                  </a:schemeClr>
                </a:solidFill>
                <a:latin typeface="Poppins ExtraBold" panose="00000900000000000000" pitchFamily="2" charset="0"/>
                <a:cs typeface="Poppins ExtraBold" panose="00000900000000000000" pitchFamily="2" charset="0"/>
              </a:rPr>
              <a:t>con</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4000" dirty="0" err="1">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PYMEs</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4000" strike="sngStrike" dirty="0">
                <a:solidFill>
                  <a:schemeClr val="bg1">
                    <a:lumMod val="75000"/>
                  </a:schemeClr>
                </a:solidFill>
                <a:latin typeface="Poppins ExtraBold" panose="00000900000000000000" pitchFamily="2" charset="0"/>
                <a:cs typeface="Poppins ExtraBold" panose="00000900000000000000" pitchFamily="2" charset="0"/>
              </a:rPr>
              <a:t>que</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4000" dirty="0">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buscan</a:t>
            </a:r>
            <a:r>
              <a:rPr lang="es-ES" sz="4000" dirty="0">
                <a:solidFill>
                  <a:srgbClr val="00B050"/>
                </a:solidFill>
                <a:latin typeface="Poppins ExtraBold" panose="00000900000000000000" pitchFamily="2" charset="0"/>
                <a:cs typeface="Poppins ExtraBold" panose="00000900000000000000" pitchFamily="2" charset="0"/>
              </a:rPr>
              <a:t> </a:t>
            </a:r>
            <a:r>
              <a:rPr lang="es-ES" sz="4000" strike="sngStrike" dirty="0">
                <a:solidFill>
                  <a:schemeClr val="bg1">
                    <a:lumMod val="75000"/>
                  </a:schemeClr>
                </a:solidFill>
                <a:latin typeface="Poppins ExtraBold" panose="00000900000000000000" pitchFamily="2" charset="0"/>
                <a:cs typeface="Poppins ExtraBold" panose="00000900000000000000" pitchFamily="2" charset="0"/>
              </a:rPr>
              <a:t>servicios de </a:t>
            </a:r>
            <a:r>
              <a:rPr lang="es-ES" sz="4000" dirty="0">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formación y consultoría</a:t>
            </a:r>
            <a:endParaRPr lang="es-ES" sz="40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spTree>
    <p:extLst>
      <p:ext uri="{BB962C8B-B14F-4D97-AF65-F5344CB8AC3E}">
        <p14:creationId xmlns:p14="http://schemas.microsoft.com/office/powerpoint/2010/main" val="362222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¿Cómo sería si quiere </a:t>
            </a:r>
            <a:r>
              <a:rPr lang="es-ES" sz="3200" dirty="0" err="1">
                <a:solidFill>
                  <a:srgbClr val="002060"/>
                </a:solidFill>
                <a:latin typeface="Poppins ExtraBold" panose="00000900000000000000" pitchFamily="2" charset="0"/>
                <a:cs typeface="Poppins ExtraBold" panose="00000900000000000000" pitchFamily="2" charset="0"/>
              </a:rPr>
              <a:t>fyc</a:t>
            </a:r>
            <a:r>
              <a:rPr lang="es-ES" sz="3200" dirty="0">
                <a:solidFill>
                  <a:srgbClr val="002060"/>
                </a:solidFill>
                <a:latin typeface="Poppins ExtraBold" panose="00000900000000000000" pitchFamily="2" charset="0"/>
                <a:cs typeface="Poppins ExtraBold" panose="00000900000000000000" pitchFamily="2" charset="0"/>
              </a:rPr>
              <a:t>?</a:t>
            </a:r>
          </a:p>
        </p:txBody>
      </p:sp>
      <p:sp>
        <p:nvSpPr>
          <p:cNvPr id="6" name="CuadroTexto 5">
            <a:extLst>
              <a:ext uri="{FF2B5EF4-FFF2-40B4-BE49-F238E27FC236}">
                <a16:creationId xmlns:a16="http://schemas.microsoft.com/office/drawing/2014/main" id="{6B897BCB-3D53-4663-9210-03F0E90BAC10}"/>
              </a:ext>
            </a:extLst>
          </p:cNvPr>
          <p:cNvSpPr txBox="1"/>
          <p:nvPr/>
        </p:nvSpPr>
        <p:spPr>
          <a:xfrm>
            <a:off x="838201" y="1797784"/>
            <a:ext cx="10515598" cy="3477875"/>
          </a:xfrm>
          <a:prstGeom prst="rect">
            <a:avLst/>
          </a:prstGeom>
          <a:noFill/>
        </p:spPr>
        <p:txBody>
          <a:bodyPr wrap="square" rtlCol="0">
            <a:spAutoFit/>
          </a:bodyPr>
          <a:lstStyle/>
          <a:p>
            <a:r>
              <a:rPr lang="es-ES" sz="4400" dirty="0">
                <a:solidFill>
                  <a:schemeClr val="tx1">
                    <a:lumMod val="50000"/>
                    <a:lumOff val="50000"/>
                  </a:schemeClr>
                </a:solidFill>
                <a:latin typeface="Poppins ExtraBold" panose="00000900000000000000" pitchFamily="2" charset="0"/>
                <a:cs typeface="Poppins ExtraBold" panose="00000900000000000000" pitchFamily="2" charset="0"/>
              </a:rPr>
              <a:t>Eres Lucía, está al mando de RH y necesitas formar a la empresa en agile. Llamas a la responsable de formación y le informas para empezar a buscar opciones.</a:t>
            </a:r>
          </a:p>
        </p:txBody>
      </p:sp>
    </p:spTree>
    <p:extLst>
      <p:ext uri="{BB962C8B-B14F-4D97-AF65-F5344CB8AC3E}">
        <p14:creationId xmlns:p14="http://schemas.microsoft.com/office/powerpoint/2010/main" val="4082452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¿Cómo sería buscar propuestas?</a:t>
            </a:r>
          </a:p>
        </p:txBody>
      </p:sp>
      <p:graphicFrame>
        <p:nvGraphicFramePr>
          <p:cNvPr id="3" name="Tabla 4">
            <a:extLst>
              <a:ext uri="{FF2B5EF4-FFF2-40B4-BE49-F238E27FC236}">
                <a16:creationId xmlns:a16="http://schemas.microsoft.com/office/drawing/2014/main" id="{EAA5C46D-BD30-4DCC-A1EB-AD6581A1BA70}"/>
              </a:ext>
            </a:extLst>
          </p:cNvPr>
          <p:cNvGraphicFramePr>
            <a:graphicFrameLocks noGrp="1"/>
          </p:cNvGraphicFramePr>
          <p:nvPr>
            <p:extLst>
              <p:ext uri="{D42A27DB-BD31-4B8C-83A1-F6EECF244321}">
                <p14:modId xmlns:p14="http://schemas.microsoft.com/office/powerpoint/2010/main" val="3377165185"/>
              </p:ext>
            </p:extLst>
          </p:nvPr>
        </p:nvGraphicFramePr>
        <p:xfrm>
          <a:off x="718070" y="1691640"/>
          <a:ext cx="2914651" cy="3718560"/>
        </p:xfrm>
        <a:graphic>
          <a:graphicData uri="http://schemas.openxmlformats.org/drawingml/2006/table">
            <a:tbl>
              <a:tblPr firstRow="1" bandRow="1">
                <a:tableStyleId>{2D5ABB26-0587-4C30-8999-92F81FD0307C}</a:tableStyleId>
              </a:tblPr>
              <a:tblGrid>
                <a:gridCol w="2914651">
                  <a:extLst>
                    <a:ext uri="{9D8B030D-6E8A-4147-A177-3AD203B41FA5}">
                      <a16:colId xmlns:a16="http://schemas.microsoft.com/office/drawing/2014/main" val="70711459"/>
                    </a:ext>
                  </a:extLst>
                </a:gridCol>
              </a:tblGrid>
              <a:tr h="370840">
                <a:tc>
                  <a:txBody>
                    <a:bodyPr/>
                    <a:lstStyle/>
                    <a:p>
                      <a:r>
                        <a:rPr lang="es-ES" sz="1600" dirty="0">
                          <a:latin typeface="Poppins ExtraBold" panose="00000900000000000000" pitchFamily="2" charset="0"/>
                          <a:cs typeface="Poppins ExtraBold" panose="00000900000000000000" pitchFamily="2" charset="0"/>
                        </a:rPr>
                        <a:t>¿Qué buscas?</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273279918"/>
                  </a:ext>
                </a:extLst>
              </a:tr>
              <a:tr h="370840">
                <a:tc>
                  <a:txBody>
                    <a:bodyPr/>
                    <a:lstStyle/>
                    <a:p>
                      <a:r>
                        <a:rPr lang="es-ES" sz="1600" dirty="0">
                          <a:latin typeface="Poppins ExtraBold" panose="00000900000000000000" pitchFamily="2" charset="0"/>
                          <a:cs typeface="Poppins ExtraBold" panose="00000900000000000000" pitchFamily="2" charset="0"/>
                        </a:rPr>
                        <a:t>¿En qué área?</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540475477"/>
                  </a:ext>
                </a:extLst>
              </a:tr>
              <a:tr h="370840">
                <a:tc>
                  <a:txBody>
                    <a:bodyPr/>
                    <a:lstStyle/>
                    <a:p>
                      <a:r>
                        <a:rPr lang="es-ES" sz="1600" dirty="0">
                          <a:latin typeface="Poppins ExtraBold" panose="00000900000000000000" pitchFamily="2" charset="0"/>
                          <a:cs typeface="Poppins ExtraBold" panose="00000900000000000000" pitchFamily="2" charset="0"/>
                        </a:rPr>
                        <a:t>Soporte</a:t>
                      </a:r>
                    </a:p>
                    <a:p>
                      <a:r>
                        <a:rPr lang="es-ES" sz="1600" dirty="0">
                          <a:latin typeface="Poppins ExtraBold" panose="00000900000000000000" pitchFamily="2" charset="0"/>
                          <a:cs typeface="Poppins ExtraBold" panose="00000900000000000000" pitchFamily="2" charset="0"/>
                        </a:rPr>
                        <a:t> </a:t>
                      </a:r>
                    </a:p>
                  </a:txBody>
                  <a:tcPr/>
                </a:tc>
                <a:extLst>
                  <a:ext uri="{0D108BD9-81ED-4DB2-BD59-A6C34878D82A}">
                    <a16:rowId xmlns:a16="http://schemas.microsoft.com/office/drawing/2014/main" val="793466198"/>
                  </a:ext>
                </a:extLst>
              </a:tr>
              <a:tr h="370840">
                <a:tc>
                  <a:txBody>
                    <a:bodyPr/>
                    <a:lstStyle/>
                    <a:p>
                      <a:r>
                        <a:rPr lang="es-ES" sz="1600" dirty="0" err="1">
                          <a:latin typeface="Poppins ExtraBold" panose="00000900000000000000" pitchFamily="2" charset="0"/>
                          <a:cs typeface="Poppins ExtraBold" panose="00000900000000000000" pitchFamily="2" charset="0"/>
                        </a:rPr>
                        <a:t>Nº</a:t>
                      </a:r>
                      <a:r>
                        <a:rPr lang="es-ES" sz="1600" dirty="0">
                          <a:latin typeface="Poppins ExtraBold" panose="00000900000000000000" pitchFamily="2" charset="0"/>
                          <a:cs typeface="Poppins ExtraBold" panose="00000900000000000000" pitchFamily="2" charset="0"/>
                        </a:rPr>
                        <a:t>. Aprox. de participantes</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255251164"/>
                  </a:ext>
                </a:extLst>
              </a:tr>
              <a:tr h="370840">
                <a:tc>
                  <a:txBody>
                    <a:bodyPr/>
                    <a:lstStyle/>
                    <a:p>
                      <a:r>
                        <a:rPr lang="es-ES" sz="1600" dirty="0">
                          <a:latin typeface="Poppins ExtraBold" panose="00000900000000000000" pitchFamily="2" charset="0"/>
                          <a:cs typeface="Poppins ExtraBold" panose="00000900000000000000" pitchFamily="2" charset="0"/>
                        </a:rPr>
                        <a:t>Ciudad</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418853426"/>
                  </a:ext>
                </a:extLst>
              </a:tr>
              <a:tr h="370840">
                <a:tc>
                  <a:txBody>
                    <a:bodyPr/>
                    <a:lstStyle/>
                    <a:p>
                      <a:r>
                        <a:rPr lang="es-ES" sz="1600" dirty="0">
                          <a:latin typeface="Poppins ExtraBold" panose="00000900000000000000" pitchFamily="2" charset="0"/>
                          <a:cs typeface="Poppins ExtraBold" panose="00000900000000000000" pitchFamily="2" charset="0"/>
                        </a:rPr>
                        <a:t>Presupuesto</a:t>
                      </a:r>
                    </a:p>
                    <a:p>
                      <a:pPr marL="0" algn="l" defTabSz="914400" rtl="0" eaLnBrk="1" latinLnBrk="0" hangingPunct="1"/>
                      <a:r>
                        <a:rPr lang="es-ES" sz="1600" i="0" kern="1200" dirty="0">
                          <a:solidFill>
                            <a:schemeClr val="tx1"/>
                          </a:solidFill>
                          <a:latin typeface="Poppins ExtraBold" panose="00000900000000000000" pitchFamily="2" charset="0"/>
                          <a:ea typeface="+mn-ea"/>
                          <a:cs typeface="Poppins ExtraBold" panose="00000900000000000000" pitchFamily="2" charset="0"/>
                        </a:rPr>
                        <a:t>Euros/p</a:t>
                      </a:r>
                    </a:p>
                  </a:txBody>
                  <a:tcPr/>
                </a:tc>
                <a:extLst>
                  <a:ext uri="{0D108BD9-81ED-4DB2-BD59-A6C34878D82A}">
                    <a16:rowId xmlns:a16="http://schemas.microsoft.com/office/drawing/2014/main" val="91701117"/>
                  </a:ext>
                </a:extLst>
              </a:tr>
            </a:tbl>
          </a:graphicData>
        </a:graphic>
      </p:graphicFrame>
      <p:grpSp>
        <p:nvGrpSpPr>
          <p:cNvPr id="25" name="Grupo 24">
            <a:extLst>
              <a:ext uri="{FF2B5EF4-FFF2-40B4-BE49-F238E27FC236}">
                <a16:creationId xmlns:a16="http://schemas.microsoft.com/office/drawing/2014/main" id="{5062F98E-8EDB-4CBF-BB86-155C7FAABB8B}"/>
              </a:ext>
            </a:extLst>
          </p:cNvPr>
          <p:cNvGrpSpPr/>
          <p:nvPr/>
        </p:nvGrpSpPr>
        <p:grpSpPr>
          <a:xfrm>
            <a:off x="2341159" y="1681525"/>
            <a:ext cx="4760654" cy="369332"/>
            <a:chOff x="2333624" y="2024591"/>
            <a:chExt cx="4760654" cy="369332"/>
          </a:xfrm>
        </p:grpSpPr>
        <p:sp>
          <p:nvSpPr>
            <p:cNvPr id="5" name="Rectángulo: esquinas redondeadas 4">
              <a:extLst>
                <a:ext uri="{FF2B5EF4-FFF2-40B4-BE49-F238E27FC236}">
                  <a16:creationId xmlns:a16="http://schemas.microsoft.com/office/drawing/2014/main" id="{32B60747-5C6A-4891-BFCB-1DF0E2971F85}"/>
                </a:ext>
              </a:extLst>
            </p:cNvPr>
            <p:cNvSpPr/>
            <p:nvPr/>
          </p:nvSpPr>
          <p:spPr>
            <a:xfrm>
              <a:off x="2333624" y="2024591"/>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Formación</a:t>
              </a:r>
            </a:p>
          </p:txBody>
        </p:sp>
        <p:sp>
          <p:nvSpPr>
            <p:cNvPr id="8" name="Rectángulo: esquinas redondeadas 7">
              <a:extLst>
                <a:ext uri="{FF2B5EF4-FFF2-40B4-BE49-F238E27FC236}">
                  <a16:creationId xmlns:a16="http://schemas.microsoft.com/office/drawing/2014/main" id="{5AD2CCE5-2FBF-4718-BCE9-9996CD7F8AC4}"/>
                </a:ext>
              </a:extLst>
            </p:cNvPr>
            <p:cNvSpPr/>
            <p:nvPr/>
          </p:nvSpPr>
          <p:spPr>
            <a:xfrm>
              <a:off x="3951950" y="2024591"/>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Consultoría</a:t>
              </a:r>
            </a:p>
          </p:txBody>
        </p:sp>
        <p:sp>
          <p:nvSpPr>
            <p:cNvPr id="10" name="Rectángulo: esquinas redondeadas 9">
              <a:extLst>
                <a:ext uri="{FF2B5EF4-FFF2-40B4-BE49-F238E27FC236}">
                  <a16:creationId xmlns:a16="http://schemas.microsoft.com/office/drawing/2014/main" id="{8117784E-8C06-4817-B710-BFA21846B6B1}"/>
                </a:ext>
              </a:extLst>
            </p:cNvPr>
            <p:cNvSpPr/>
            <p:nvPr/>
          </p:nvSpPr>
          <p:spPr>
            <a:xfrm>
              <a:off x="5570276" y="2024591"/>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solidFill>
                    <a:schemeClr val="tx1">
                      <a:lumMod val="65000"/>
                      <a:lumOff val="35000"/>
                    </a:schemeClr>
                  </a:solidFill>
                </a:rPr>
                <a:t>FyC</a:t>
              </a:r>
              <a:endParaRPr lang="es-ES" dirty="0">
                <a:solidFill>
                  <a:schemeClr val="tx1">
                    <a:lumMod val="65000"/>
                    <a:lumOff val="35000"/>
                  </a:schemeClr>
                </a:solidFill>
              </a:endParaRPr>
            </a:p>
          </p:txBody>
        </p:sp>
      </p:grpSp>
      <p:sp>
        <p:nvSpPr>
          <p:cNvPr id="11" name="Rectángulo: esquinas redondeadas 10">
            <a:extLst>
              <a:ext uri="{FF2B5EF4-FFF2-40B4-BE49-F238E27FC236}">
                <a16:creationId xmlns:a16="http://schemas.microsoft.com/office/drawing/2014/main" id="{F5DA9F43-EE85-4A12-9795-43AC3505C09A}"/>
              </a:ext>
            </a:extLst>
          </p:cNvPr>
          <p:cNvSpPr/>
          <p:nvPr/>
        </p:nvSpPr>
        <p:spPr>
          <a:xfrm>
            <a:off x="2341159" y="2299598"/>
            <a:ext cx="3476626" cy="3693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lumMod val="85000"/>
                    <a:lumOff val="15000"/>
                  </a:schemeClr>
                </a:solidFill>
              </a:rPr>
              <a:t>Agile</a:t>
            </a:r>
            <a:r>
              <a:rPr lang="es-ES" dirty="0">
                <a:solidFill>
                  <a:schemeClr val="bg1"/>
                </a:solidFill>
              </a:rPr>
              <a:t>n</a:t>
            </a:r>
          </a:p>
        </p:txBody>
      </p:sp>
      <p:grpSp>
        <p:nvGrpSpPr>
          <p:cNvPr id="26" name="Grupo 25">
            <a:extLst>
              <a:ext uri="{FF2B5EF4-FFF2-40B4-BE49-F238E27FC236}">
                <a16:creationId xmlns:a16="http://schemas.microsoft.com/office/drawing/2014/main" id="{5A1E704F-72F0-4FB5-8E19-A6C6E3F8A790}"/>
              </a:ext>
            </a:extLst>
          </p:cNvPr>
          <p:cNvGrpSpPr/>
          <p:nvPr/>
        </p:nvGrpSpPr>
        <p:grpSpPr>
          <a:xfrm>
            <a:off x="1745986" y="2843842"/>
            <a:ext cx="3142328" cy="369332"/>
            <a:chOff x="1743074" y="3297760"/>
            <a:chExt cx="3142328" cy="369332"/>
          </a:xfrm>
        </p:grpSpPr>
        <p:sp>
          <p:nvSpPr>
            <p:cNvPr id="12" name="Rectángulo: esquinas redondeadas 11">
              <a:extLst>
                <a:ext uri="{FF2B5EF4-FFF2-40B4-BE49-F238E27FC236}">
                  <a16:creationId xmlns:a16="http://schemas.microsoft.com/office/drawing/2014/main" id="{6E642CE0-BE1C-440A-8466-14B727EC56B9}"/>
                </a:ext>
              </a:extLst>
            </p:cNvPr>
            <p:cNvSpPr/>
            <p:nvPr/>
          </p:nvSpPr>
          <p:spPr>
            <a:xfrm>
              <a:off x="1743074" y="3297760"/>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Presencial</a:t>
              </a:r>
            </a:p>
          </p:txBody>
        </p:sp>
        <p:sp>
          <p:nvSpPr>
            <p:cNvPr id="13" name="Rectángulo: esquinas redondeadas 12">
              <a:extLst>
                <a:ext uri="{FF2B5EF4-FFF2-40B4-BE49-F238E27FC236}">
                  <a16:creationId xmlns:a16="http://schemas.microsoft.com/office/drawing/2014/main" id="{5F64DDD1-866D-46B4-B940-D3DF02C199AC}"/>
                </a:ext>
              </a:extLst>
            </p:cNvPr>
            <p:cNvSpPr/>
            <p:nvPr/>
          </p:nvSpPr>
          <p:spPr>
            <a:xfrm>
              <a:off x="3361400" y="3297760"/>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Online</a:t>
              </a:r>
            </a:p>
          </p:txBody>
        </p:sp>
      </p:grpSp>
      <p:grpSp>
        <p:nvGrpSpPr>
          <p:cNvPr id="27" name="Grupo 26">
            <a:extLst>
              <a:ext uri="{FF2B5EF4-FFF2-40B4-BE49-F238E27FC236}">
                <a16:creationId xmlns:a16="http://schemas.microsoft.com/office/drawing/2014/main" id="{3486A514-F665-4677-AAD8-6124166160B2}"/>
              </a:ext>
            </a:extLst>
          </p:cNvPr>
          <p:cNvGrpSpPr/>
          <p:nvPr/>
        </p:nvGrpSpPr>
        <p:grpSpPr>
          <a:xfrm>
            <a:off x="2341159" y="3538503"/>
            <a:ext cx="7997306" cy="369332"/>
            <a:chOff x="3524249" y="3958746"/>
            <a:chExt cx="7997306" cy="369332"/>
          </a:xfrm>
        </p:grpSpPr>
        <p:sp>
          <p:nvSpPr>
            <p:cNvPr id="15" name="Rectángulo: esquinas redondeadas 14">
              <a:extLst>
                <a:ext uri="{FF2B5EF4-FFF2-40B4-BE49-F238E27FC236}">
                  <a16:creationId xmlns:a16="http://schemas.microsoft.com/office/drawing/2014/main" id="{4E1A3C5E-02D5-406B-ABD0-5643D9869FE5}"/>
                </a:ext>
              </a:extLst>
            </p:cNvPr>
            <p:cNvSpPr/>
            <p:nvPr/>
          </p:nvSpPr>
          <p:spPr>
            <a:xfrm>
              <a:off x="3524249"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1-10</a:t>
              </a:r>
            </a:p>
          </p:txBody>
        </p:sp>
        <p:sp>
          <p:nvSpPr>
            <p:cNvPr id="16" name="Rectángulo: esquinas redondeadas 15">
              <a:extLst>
                <a:ext uri="{FF2B5EF4-FFF2-40B4-BE49-F238E27FC236}">
                  <a16:creationId xmlns:a16="http://schemas.microsoft.com/office/drawing/2014/main" id="{9A9DB0B2-73F8-4188-B8D5-242C2E51150F}"/>
                </a:ext>
              </a:extLst>
            </p:cNvPr>
            <p:cNvSpPr/>
            <p:nvPr/>
          </p:nvSpPr>
          <p:spPr>
            <a:xfrm>
              <a:off x="5142575" y="3958746"/>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11-30</a:t>
              </a:r>
            </a:p>
          </p:txBody>
        </p:sp>
        <p:sp>
          <p:nvSpPr>
            <p:cNvPr id="17" name="Rectángulo: esquinas redondeadas 16">
              <a:extLst>
                <a:ext uri="{FF2B5EF4-FFF2-40B4-BE49-F238E27FC236}">
                  <a16:creationId xmlns:a16="http://schemas.microsoft.com/office/drawing/2014/main" id="{6FC5D08B-A8AC-4317-920A-5DE1634BEA99}"/>
                </a:ext>
              </a:extLst>
            </p:cNvPr>
            <p:cNvSpPr/>
            <p:nvPr/>
          </p:nvSpPr>
          <p:spPr>
            <a:xfrm>
              <a:off x="6760901"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31-50</a:t>
              </a:r>
            </a:p>
          </p:txBody>
        </p:sp>
        <p:sp>
          <p:nvSpPr>
            <p:cNvPr id="18" name="Rectángulo: esquinas redondeadas 17">
              <a:extLst>
                <a:ext uri="{FF2B5EF4-FFF2-40B4-BE49-F238E27FC236}">
                  <a16:creationId xmlns:a16="http://schemas.microsoft.com/office/drawing/2014/main" id="{EC195D11-2486-46D8-AC1E-286B22F39B40}"/>
                </a:ext>
              </a:extLst>
            </p:cNvPr>
            <p:cNvSpPr/>
            <p:nvPr/>
          </p:nvSpPr>
          <p:spPr>
            <a:xfrm>
              <a:off x="8379227"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51-100</a:t>
              </a:r>
            </a:p>
          </p:txBody>
        </p:sp>
        <p:sp>
          <p:nvSpPr>
            <p:cNvPr id="19" name="Rectángulo: esquinas redondeadas 18">
              <a:extLst>
                <a:ext uri="{FF2B5EF4-FFF2-40B4-BE49-F238E27FC236}">
                  <a16:creationId xmlns:a16="http://schemas.microsoft.com/office/drawing/2014/main" id="{2BF2C7CA-D63A-4510-95F2-F3ADABE26DC1}"/>
                </a:ext>
              </a:extLst>
            </p:cNvPr>
            <p:cNvSpPr/>
            <p:nvPr/>
          </p:nvSpPr>
          <p:spPr>
            <a:xfrm>
              <a:off x="9997553"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Más de 100</a:t>
              </a:r>
            </a:p>
          </p:txBody>
        </p:sp>
      </p:grpSp>
      <p:grpSp>
        <p:nvGrpSpPr>
          <p:cNvPr id="28" name="Grupo 27">
            <a:extLst>
              <a:ext uri="{FF2B5EF4-FFF2-40B4-BE49-F238E27FC236}">
                <a16:creationId xmlns:a16="http://schemas.microsoft.com/office/drawing/2014/main" id="{CC14AB23-10FC-4130-8A03-AB78CE472A1E}"/>
              </a:ext>
            </a:extLst>
          </p:cNvPr>
          <p:cNvGrpSpPr/>
          <p:nvPr/>
        </p:nvGrpSpPr>
        <p:grpSpPr>
          <a:xfrm>
            <a:off x="1660262" y="4221929"/>
            <a:ext cx="1524001" cy="369332"/>
            <a:chOff x="1660261" y="4592622"/>
            <a:chExt cx="1524001" cy="369332"/>
          </a:xfrm>
        </p:grpSpPr>
        <p:sp>
          <p:nvSpPr>
            <p:cNvPr id="20" name="Rectángulo: esquinas redondeadas 19">
              <a:extLst>
                <a:ext uri="{FF2B5EF4-FFF2-40B4-BE49-F238E27FC236}">
                  <a16:creationId xmlns:a16="http://schemas.microsoft.com/office/drawing/2014/main" id="{79308667-E72D-4025-B518-A3735FF34F45}"/>
                </a:ext>
              </a:extLst>
            </p:cNvPr>
            <p:cNvSpPr/>
            <p:nvPr/>
          </p:nvSpPr>
          <p:spPr>
            <a:xfrm>
              <a:off x="1660261" y="4592622"/>
              <a:ext cx="1524001"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err="1">
                  <a:solidFill>
                    <a:schemeClr val="tx1">
                      <a:lumMod val="85000"/>
                      <a:lumOff val="15000"/>
                    </a:schemeClr>
                  </a:solidFill>
                </a:rPr>
                <a:t>Valencia</a:t>
              </a:r>
              <a:r>
                <a:rPr lang="es-ES" dirty="0" err="1">
                  <a:solidFill>
                    <a:schemeClr val="bg1"/>
                  </a:solidFill>
                </a:rPr>
                <a:t>n</a:t>
              </a:r>
              <a:endParaRPr lang="es-ES" dirty="0">
                <a:solidFill>
                  <a:schemeClr val="bg1"/>
                </a:solidFill>
              </a:endParaRPr>
            </a:p>
          </p:txBody>
        </p:sp>
        <p:sp>
          <p:nvSpPr>
            <p:cNvPr id="7" name="Triángulo isósceles 6">
              <a:extLst>
                <a:ext uri="{FF2B5EF4-FFF2-40B4-BE49-F238E27FC236}">
                  <a16:creationId xmlns:a16="http://schemas.microsoft.com/office/drawing/2014/main" id="{C83DA99F-0D0B-4631-8D53-9A63B75D159E}"/>
                </a:ext>
              </a:extLst>
            </p:cNvPr>
            <p:cNvSpPr/>
            <p:nvPr/>
          </p:nvSpPr>
          <p:spPr>
            <a:xfrm rot="10800000">
              <a:off x="2883352" y="4719014"/>
              <a:ext cx="187283" cy="161451"/>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1" name="Grupo 30">
            <a:extLst>
              <a:ext uri="{FF2B5EF4-FFF2-40B4-BE49-F238E27FC236}">
                <a16:creationId xmlns:a16="http://schemas.microsoft.com/office/drawing/2014/main" id="{13D49B1A-9432-490E-8FFB-2E2596F7B4EC}"/>
              </a:ext>
            </a:extLst>
          </p:cNvPr>
          <p:cNvGrpSpPr/>
          <p:nvPr/>
        </p:nvGrpSpPr>
        <p:grpSpPr>
          <a:xfrm>
            <a:off x="2175395" y="4991809"/>
            <a:ext cx="7997306" cy="369332"/>
            <a:chOff x="2175395" y="4720689"/>
            <a:chExt cx="7997306" cy="369332"/>
          </a:xfrm>
        </p:grpSpPr>
        <p:grpSp>
          <p:nvGrpSpPr>
            <p:cNvPr id="29" name="Grupo 28">
              <a:extLst>
                <a:ext uri="{FF2B5EF4-FFF2-40B4-BE49-F238E27FC236}">
                  <a16:creationId xmlns:a16="http://schemas.microsoft.com/office/drawing/2014/main" id="{AC4ECB08-5F80-4E71-B761-085AF483C08A}"/>
                </a:ext>
              </a:extLst>
            </p:cNvPr>
            <p:cNvGrpSpPr/>
            <p:nvPr/>
          </p:nvGrpSpPr>
          <p:grpSpPr>
            <a:xfrm>
              <a:off x="2175395" y="4720689"/>
              <a:ext cx="6378980" cy="369332"/>
              <a:chOff x="2228848" y="5230672"/>
              <a:chExt cx="6378980" cy="369332"/>
            </a:xfrm>
          </p:grpSpPr>
          <p:sp>
            <p:nvSpPr>
              <p:cNvPr id="21" name="Rectángulo: esquinas redondeadas 20">
                <a:extLst>
                  <a:ext uri="{FF2B5EF4-FFF2-40B4-BE49-F238E27FC236}">
                    <a16:creationId xmlns:a16="http://schemas.microsoft.com/office/drawing/2014/main" id="{202CF249-0E9B-40FC-AA3F-9A48D8C12CC2}"/>
                  </a:ext>
                </a:extLst>
              </p:cNvPr>
              <p:cNvSpPr/>
              <p:nvPr/>
            </p:nvSpPr>
            <p:spPr>
              <a:xfrm>
                <a:off x="2228848" y="5230672"/>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Máx. 100€</a:t>
                </a:r>
              </a:p>
            </p:txBody>
          </p:sp>
          <p:sp>
            <p:nvSpPr>
              <p:cNvPr id="22" name="Rectángulo: esquinas redondeadas 21">
                <a:extLst>
                  <a:ext uri="{FF2B5EF4-FFF2-40B4-BE49-F238E27FC236}">
                    <a16:creationId xmlns:a16="http://schemas.microsoft.com/office/drawing/2014/main" id="{0D921EE9-B5EA-479C-9AF5-FF02C7F9D2EE}"/>
                  </a:ext>
                </a:extLst>
              </p:cNvPr>
              <p:cNvSpPr/>
              <p:nvPr/>
            </p:nvSpPr>
            <p:spPr>
              <a:xfrm>
                <a:off x="3847174" y="5230672"/>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100-200</a:t>
                </a:r>
              </a:p>
            </p:txBody>
          </p:sp>
          <p:sp>
            <p:nvSpPr>
              <p:cNvPr id="23" name="Rectángulo: esquinas redondeadas 22">
                <a:extLst>
                  <a:ext uri="{FF2B5EF4-FFF2-40B4-BE49-F238E27FC236}">
                    <a16:creationId xmlns:a16="http://schemas.microsoft.com/office/drawing/2014/main" id="{6FB743FC-61D5-4828-A88A-FD5C8975409B}"/>
                  </a:ext>
                </a:extLst>
              </p:cNvPr>
              <p:cNvSpPr/>
              <p:nvPr/>
            </p:nvSpPr>
            <p:spPr>
              <a:xfrm>
                <a:off x="5465500" y="5230672"/>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200-300</a:t>
                </a:r>
              </a:p>
            </p:txBody>
          </p:sp>
          <p:sp>
            <p:nvSpPr>
              <p:cNvPr id="24" name="Rectángulo: esquinas redondeadas 23">
                <a:extLst>
                  <a:ext uri="{FF2B5EF4-FFF2-40B4-BE49-F238E27FC236}">
                    <a16:creationId xmlns:a16="http://schemas.microsoft.com/office/drawing/2014/main" id="{0325F689-AFC5-4203-A6D7-635050CECD30}"/>
                  </a:ext>
                </a:extLst>
              </p:cNvPr>
              <p:cNvSpPr/>
              <p:nvPr/>
            </p:nvSpPr>
            <p:spPr>
              <a:xfrm>
                <a:off x="7083826" y="5230672"/>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300-400</a:t>
                </a:r>
              </a:p>
            </p:txBody>
          </p:sp>
        </p:grpSp>
        <p:sp>
          <p:nvSpPr>
            <p:cNvPr id="30" name="Rectángulo: esquinas redondeadas 29">
              <a:extLst>
                <a:ext uri="{FF2B5EF4-FFF2-40B4-BE49-F238E27FC236}">
                  <a16:creationId xmlns:a16="http://schemas.microsoft.com/office/drawing/2014/main" id="{DE007628-2F11-48C9-81DC-7C01B945B932}"/>
                </a:ext>
              </a:extLst>
            </p:cNvPr>
            <p:cNvSpPr/>
            <p:nvPr/>
          </p:nvSpPr>
          <p:spPr>
            <a:xfrm>
              <a:off x="8648699" y="4720689"/>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Mín. 500</a:t>
              </a:r>
            </a:p>
          </p:txBody>
        </p:sp>
      </p:grpSp>
    </p:spTree>
    <p:extLst>
      <p:ext uri="{BB962C8B-B14F-4D97-AF65-F5344CB8AC3E}">
        <p14:creationId xmlns:p14="http://schemas.microsoft.com/office/powerpoint/2010/main" val="664116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¿Cómo sería si ofreces </a:t>
            </a:r>
            <a:r>
              <a:rPr lang="es-ES" sz="3200" dirty="0" err="1">
                <a:solidFill>
                  <a:srgbClr val="002060"/>
                </a:solidFill>
                <a:latin typeface="Poppins ExtraBold" panose="00000900000000000000" pitchFamily="2" charset="0"/>
                <a:cs typeface="Poppins ExtraBold" panose="00000900000000000000" pitchFamily="2" charset="0"/>
              </a:rPr>
              <a:t>fyc</a:t>
            </a:r>
            <a:r>
              <a:rPr lang="es-ES" sz="3200" dirty="0">
                <a:solidFill>
                  <a:srgbClr val="002060"/>
                </a:solidFill>
                <a:latin typeface="Poppins ExtraBold" panose="00000900000000000000" pitchFamily="2" charset="0"/>
                <a:cs typeface="Poppins ExtraBold" panose="00000900000000000000" pitchFamily="2" charset="0"/>
              </a:rPr>
              <a:t>?</a:t>
            </a:r>
          </a:p>
        </p:txBody>
      </p:sp>
      <p:sp>
        <p:nvSpPr>
          <p:cNvPr id="6" name="CuadroTexto 5">
            <a:extLst>
              <a:ext uri="{FF2B5EF4-FFF2-40B4-BE49-F238E27FC236}">
                <a16:creationId xmlns:a16="http://schemas.microsoft.com/office/drawing/2014/main" id="{6B897BCB-3D53-4663-9210-03F0E90BAC10}"/>
              </a:ext>
            </a:extLst>
          </p:cNvPr>
          <p:cNvSpPr txBox="1"/>
          <p:nvPr/>
        </p:nvSpPr>
        <p:spPr>
          <a:xfrm>
            <a:off x="838201" y="1797784"/>
            <a:ext cx="10515598" cy="2800767"/>
          </a:xfrm>
          <a:prstGeom prst="rect">
            <a:avLst/>
          </a:prstGeom>
          <a:noFill/>
        </p:spPr>
        <p:txBody>
          <a:bodyPr wrap="square" rtlCol="0">
            <a:spAutoFit/>
          </a:bodyPr>
          <a:lstStyle/>
          <a:p>
            <a:r>
              <a:rPr lang="es-ES" sz="4400" dirty="0">
                <a:solidFill>
                  <a:schemeClr val="tx1">
                    <a:lumMod val="50000"/>
                    <a:lumOff val="50000"/>
                  </a:schemeClr>
                </a:solidFill>
                <a:latin typeface="Poppins ExtraBold" panose="00000900000000000000" pitchFamily="2" charset="0"/>
                <a:cs typeface="Poppins ExtraBold" panose="00000900000000000000" pitchFamily="2" charset="0"/>
              </a:rPr>
              <a:t>Eres Marcos, necesitas ampliar tu cartera de clientes. Llamas a la responsable comercial para probar otros canales de venta online.</a:t>
            </a:r>
          </a:p>
        </p:txBody>
      </p:sp>
    </p:spTree>
    <p:extLst>
      <p:ext uri="{BB962C8B-B14F-4D97-AF65-F5344CB8AC3E}">
        <p14:creationId xmlns:p14="http://schemas.microsoft.com/office/powerpoint/2010/main" val="1825647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¿Cómo sería subir una propuesta?</a:t>
            </a:r>
          </a:p>
        </p:txBody>
      </p:sp>
      <p:graphicFrame>
        <p:nvGraphicFramePr>
          <p:cNvPr id="3" name="Tabla 4">
            <a:extLst>
              <a:ext uri="{FF2B5EF4-FFF2-40B4-BE49-F238E27FC236}">
                <a16:creationId xmlns:a16="http://schemas.microsoft.com/office/drawing/2014/main" id="{EAA5C46D-BD30-4DCC-A1EB-AD6581A1BA70}"/>
              </a:ext>
            </a:extLst>
          </p:cNvPr>
          <p:cNvGraphicFramePr>
            <a:graphicFrameLocks noGrp="1"/>
          </p:cNvGraphicFramePr>
          <p:nvPr>
            <p:extLst>
              <p:ext uri="{D42A27DB-BD31-4B8C-83A1-F6EECF244321}">
                <p14:modId xmlns:p14="http://schemas.microsoft.com/office/powerpoint/2010/main" val="2572379917"/>
              </p:ext>
            </p:extLst>
          </p:nvPr>
        </p:nvGraphicFramePr>
        <p:xfrm>
          <a:off x="718070" y="1691640"/>
          <a:ext cx="4940844" cy="3962400"/>
        </p:xfrm>
        <a:graphic>
          <a:graphicData uri="http://schemas.openxmlformats.org/drawingml/2006/table">
            <a:tbl>
              <a:tblPr firstRow="1" bandRow="1">
                <a:tableStyleId>{2D5ABB26-0587-4C30-8999-92F81FD0307C}</a:tableStyleId>
              </a:tblPr>
              <a:tblGrid>
                <a:gridCol w="4940844">
                  <a:extLst>
                    <a:ext uri="{9D8B030D-6E8A-4147-A177-3AD203B41FA5}">
                      <a16:colId xmlns:a16="http://schemas.microsoft.com/office/drawing/2014/main" val="70711459"/>
                    </a:ext>
                  </a:extLst>
                </a:gridCol>
              </a:tblGrid>
              <a:tr h="370840">
                <a:tc>
                  <a:txBody>
                    <a:bodyPr/>
                    <a:lstStyle/>
                    <a:p>
                      <a:r>
                        <a:rPr lang="es-ES" sz="1600" dirty="0">
                          <a:latin typeface="Poppins ExtraBold" panose="00000900000000000000" pitchFamily="2" charset="0"/>
                          <a:cs typeface="Poppins ExtraBold" panose="00000900000000000000" pitchFamily="2" charset="0"/>
                        </a:rPr>
                        <a:t>¿Qué ofreces en esta propuesta?</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273279918"/>
                  </a:ext>
                </a:extLst>
              </a:tr>
              <a:tr h="370840">
                <a:tc>
                  <a:txBody>
                    <a:bodyPr/>
                    <a:lstStyle/>
                    <a:p>
                      <a:r>
                        <a:rPr lang="es-ES" sz="1600" dirty="0">
                          <a:latin typeface="Poppins ExtraBold" panose="00000900000000000000" pitchFamily="2" charset="0"/>
                          <a:cs typeface="Poppins ExtraBold" panose="00000900000000000000" pitchFamily="2" charset="0"/>
                        </a:rPr>
                        <a:t>¿En qué área?</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540475477"/>
                  </a:ext>
                </a:extLst>
              </a:tr>
              <a:tr h="370840">
                <a:tc>
                  <a:txBody>
                    <a:bodyPr/>
                    <a:lstStyle/>
                    <a:p>
                      <a:r>
                        <a:rPr lang="es-ES" sz="1600" dirty="0">
                          <a:latin typeface="Poppins ExtraBold" panose="00000900000000000000" pitchFamily="2" charset="0"/>
                          <a:cs typeface="Poppins ExtraBold" panose="00000900000000000000" pitchFamily="2" charset="0"/>
                        </a:rPr>
                        <a:t>Soporte</a:t>
                      </a:r>
                    </a:p>
                    <a:p>
                      <a:r>
                        <a:rPr lang="es-ES" sz="1600" dirty="0">
                          <a:latin typeface="Poppins ExtraBold" panose="00000900000000000000" pitchFamily="2" charset="0"/>
                          <a:cs typeface="Poppins ExtraBold" panose="00000900000000000000" pitchFamily="2" charset="0"/>
                        </a:rPr>
                        <a:t> </a:t>
                      </a:r>
                    </a:p>
                  </a:txBody>
                  <a:tcPr/>
                </a:tc>
                <a:extLst>
                  <a:ext uri="{0D108BD9-81ED-4DB2-BD59-A6C34878D82A}">
                    <a16:rowId xmlns:a16="http://schemas.microsoft.com/office/drawing/2014/main" val="793466198"/>
                  </a:ext>
                </a:extLst>
              </a:tr>
              <a:tr h="370840">
                <a:tc>
                  <a:txBody>
                    <a:bodyPr/>
                    <a:lstStyle/>
                    <a:p>
                      <a:r>
                        <a:rPr lang="es-ES" sz="1600" dirty="0">
                          <a:latin typeface="Poppins ExtraBold" panose="00000900000000000000" pitchFamily="2" charset="0"/>
                          <a:cs typeface="Poppins ExtraBold" panose="00000900000000000000" pitchFamily="2" charset="0"/>
                        </a:rPr>
                        <a:t>Capacidad de</a:t>
                      </a:r>
                    </a:p>
                    <a:p>
                      <a:r>
                        <a:rPr lang="es-ES" sz="1600" dirty="0">
                          <a:latin typeface="Poppins ExtraBold" panose="00000900000000000000" pitchFamily="2" charset="0"/>
                          <a:cs typeface="Poppins ExtraBold" panose="00000900000000000000" pitchFamily="2" charset="0"/>
                        </a:rPr>
                        <a:t>impactación</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255251164"/>
                  </a:ext>
                </a:extLst>
              </a:tr>
              <a:tr h="370840">
                <a:tc>
                  <a:txBody>
                    <a:bodyPr/>
                    <a:lstStyle/>
                    <a:p>
                      <a:r>
                        <a:rPr lang="es-ES" sz="1600" dirty="0">
                          <a:latin typeface="Poppins ExtraBold" panose="00000900000000000000" pitchFamily="2" charset="0"/>
                          <a:cs typeface="Poppins ExtraBold" panose="00000900000000000000" pitchFamily="2" charset="0"/>
                        </a:rPr>
                        <a:t>Dónde</a:t>
                      </a:r>
                    </a:p>
                    <a:p>
                      <a:r>
                        <a:rPr lang="es-ES" sz="1600" dirty="0">
                          <a:latin typeface="Poppins ExtraBold" panose="00000900000000000000" pitchFamily="2" charset="0"/>
                          <a:cs typeface="Poppins ExtraBold" panose="00000900000000000000" pitchFamily="2" charset="0"/>
                        </a:rPr>
                        <a:t>(Si es presencial)</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418853426"/>
                  </a:ext>
                </a:extLst>
              </a:tr>
              <a:tr h="370840">
                <a:tc>
                  <a:txBody>
                    <a:bodyPr/>
                    <a:lstStyle/>
                    <a:p>
                      <a:r>
                        <a:rPr lang="es-ES" sz="1600" dirty="0">
                          <a:latin typeface="Poppins ExtraBold" panose="00000900000000000000" pitchFamily="2" charset="0"/>
                          <a:cs typeface="Poppins ExtraBold" panose="00000900000000000000" pitchFamily="2" charset="0"/>
                        </a:rPr>
                        <a:t>Coste aprox.</a:t>
                      </a:r>
                    </a:p>
                    <a:p>
                      <a:pPr marL="0" algn="l" defTabSz="914400" rtl="0" eaLnBrk="1" latinLnBrk="0" hangingPunct="1"/>
                      <a:r>
                        <a:rPr lang="es-ES" sz="1600" i="0" kern="1200" dirty="0">
                          <a:solidFill>
                            <a:schemeClr val="tx1"/>
                          </a:solidFill>
                          <a:latin typeface="Poppins ExtraBold" panose="00000900000000000000" pitchFamily="2" charset="0"/>
                          <a:ea typeface="+mn-ea"/>
                          <a:cs typeface="Poppins ExtraBold" panose="00000900000000000000" pitchFamily="2" charset="0"/>
                        </a:rPr>
                        <a:t>Euros/p</a:t>
                      </a:r>
                    </a:p>
                  </a:txBody>
                  <a:tcPr/>
                </a:tc>
                <a:extLst>
                  <a:ext uri="{0D108BD9-81ED-4DB2-BD59-A6C34878D82A}">
                    <a16:rowId xmlns:a16="http://schemas.microsoft.com/office/drawing/2014/main" val="91701117"/>
                  </a:ext>
                </a:extLst>
              </a:tr>
            </a:tbl>
          </a:graphicData>
        </a:graphic>
      </p:graphicFrame>
      <p:grpSp>
        <p:nvGrpSpPr>
          <p:cNvPr id="25" name="Grupo 24">
            <a:extLst>
              <a:ext uri="{FF2B5EF4-FFF2-40B4-BE49-F238E27FC236}">
                <a16:creationId xmlns:a16="http://schemas.microsoft.com/office/drawing/2014/main" id="{5062F98E-8EDB-4CBF-BB86-155C7FAABB8B}"/>
              </a:ext>
            </a:extLst>
          </p:cNvPr>
          <p:cNvGrpSpPr/>
          <p:nvPr/>
        </p:nvGrpSpPr>
        <p:grpSpPr>
          <a:xfrm>
            <a:off x="4283620" y="1680140"/>
            <a:ext cx="4760654" cy="369332"/>
            <a:chOff x="2333624" y="2024591"/>
            <a:chExt cx="4760654" cy="369332"/>
          </a:xfrm>
        </p:grpSpPr>
        <p:sp>
          <p:nvSpPr>
            <p:cNvPr id="5" name="Rectángulo: esquinas redondeadas 4">
              <a:extLst>
                <a:ext uri="{FF2B5EF4-FFF2-40B4-BE49-F238E27FC236}">
                  <a16:creationId xmlns:a16="http://schemas.microsoft.com/office/drawing/2014/main" id="{32B60747-5C6A-4891-BFCB-1DF0E2971F85}"/>
                </a:ext>
              </a:extLst>
            </p:cNvPr>
            <p:cNvSpPr/>
            <p:nvPr/>
          </p:nvSpPr>
          <p:spPr>
            <a:xfrm>
              <a:off x="2333624" y="2024591"/>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Formación</a:t>
              </a:r>
            </a:p>
          </p:txBody>
        </p:sp>
        <p:sp>
          <p:nvSpPr>
            <p:cNvPr id="8" name="Rectángulo: esquinas redondeadas 7">
              <a:extLst>
                <a:ext uri="{FF2B5EF4-FFF2-40B4-BE49-F238E27FC236}">
                  <a16:creationId xmlns:a16="http://schemas.microsoft.com/office/drawing/2014/main" id="{5AD2CCE5-2FBF-4718-BCE9-9996CD7F8AC4}"/>
                </a:ext>
              </a:extLst>
            </p:cNvPr>
            <p:cNvSpPr/>
            <p:nvPr/>
          </p:nvSpPr>
          <p:spPr>
            <a:xfrm>
              <a:off x="3951950" y="2024591"/>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Consultoría</a:t>
              </a:r>
            </a:p>
          </p:txBody>
        </p:sp>
        <p:sp>
          <p:nvSpPr>
            <p:cNvPr id="10" name="Rectángulo: esquinas redondeadas 9">
              <a:extLst>
                <a:ext uri="{FF2B5EF4-FFF2-40B4-BE49-F238E27FC236}">
                  <a16:creationId xmlns:a16="http://schemas.microsoft.com/office/drawing/2014/main" id="{8117784E-8C06-4817-B710-BFA21846B6B1}"/>
                </a:ext>
              </a:extLst>
            </p:cNvPr>
            <p:cNvSpPr/>
            <p:nvPr/>
          </p:nvSpPr>
          <p:spPr>
            <a:xfrm>
              <a:off x="5570276" y="2024591"/>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a:solidFill>
                    <a:schemeClr val="tx1">
                      <a:lumMod val="65000"/>
                      <a:lumOff val="35000"/>
                    </a:schemeClr>
                  </a:solidFill>
                </a:rPr>
                <a:t>FyC</a:t>
              </a:r>
              <a:endParaRPr lang="es-ES" dirty="0">
                <a:solidFill>
                  <a:schemeClr val="tx1">
                    <a:lumMod val="65000"/>
                    <a:lumOff val="35000"/>
                  </a:schemeClr>
                </a:solidFill>
              </a:endParaRPr>
            </a:p>
          </p:txBody>
        </p:sp>
      </p:grpSp>
      <p:sp>
        <p:nvSpPr>
          <p:cNvPr id="11" name="Rectángulo: esquinas redondeadas 10">
            <a:extLst>
              <a:ext uri="{FF2B5EF4-FFF2-40B4-BE49-F238E27FC236}">
                <a16:creationId xmlns:a16="http://schemas.microsoft.com/office/drawing/2014/main" id="{F5DA9F43-EE85-4A12-9795-43AC3505C09A}"/>
              </a:ext>
            </a:extLst>
          </p:cNvPr>
          <p:cNvSpPr/>
          <p:nvPr/>
        </p:nvSpPr>
        <p:spPr>
          <a:xfrm>
            <a:off x="2341159" y="2230360"/>
            <a:ext cx="3476626" cy="3693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lumMod val="85000"/>
                    <a:lumOff val="15000"/>
                  </a:schemeClr>
                </a:solidFill>
              </a:rPr>
              <a:t>Agile</a:t>
            </a:r>
            <a:r>
              <a:rPr lang="es-ES" dirty="0">
                <a:solidFill>
                  <a:schemeClr val="tx1"/>
                </a:solidFill>
              </a:rPr>
              <a:t>, SCRUM</a:t>
            </a:r>
            <a:endParaRPr lang="es-ES" dirty="0">
              <a:solidFill>
                <a:schemeClr val="bg1"/>
              </a:solidFill>
            </a:endParaRPr>
          </a:p>
        </p:txBody>
      </p:sp>
      <p:grpSp>
        <p:nvGrpSpPr>
          <p:cNvPr id="26" name="Grupo 25">
            <a:extLst>
              <a:ext uri="{FF2B5EF4-FFF2-40B4-BE49-F238E27FC236}">
                <a16:creationId xmlns:a16="http://schemas.microsoft.com/office/drawing/2014/main" id="{5A1E704F-72F0-4FB5-8E19-A6C6E3F8A790}"/>
              </a:ext>
            </a:extLst>
          </p:cNvPr>
          <p:cNvGrpSpPr/>
          <p:nvPr/>
        </p:nvGrpSpPr>
        <p:grpSpPr>
          <a:xfrm>
            <a:off x="1745986" y="2842964"/>
            <a:ext cx="3142328" cy="369332"/>
            <a:chOff x="1743074" y="3297760"/>
            <a:chExt cx="3142328" cy="369332"/>
          </a:xfrm>
        </p:grpSpPr>
        <p:sp>
          <p:nvSpPr>
            <p:cNvPr id="12" name="Rectángulo: esquinas redondeadas 11">
              <a:extLst>
                <a:ext uri="{FF2B5EF4-FFF2-40B4-BE49-F238E27FC236}">
                  <a16:creationId xmlns:a16="http://schemas.microsoft.com/office/drawing/2014/main" id="{6E642CE0-BE1C-440A-8466-14B727EC56B9}"/>
                </a:ext>
              </a:extLst>
            </p:cNvPr>
            <p:cNvSpPr/>
            <p:nvPr/>
          </p:nvSpPr>
          <p:spPr>
            <a:xfrm>
              <a:off x="1743074" y="3297760"/>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Presencial</a:t>
              </a:r>
            </a:p>
          </p:txBody>
        </p:sp>
        <p:sp>
          <p:nvSpPr>
            <p:cNvPr id="13" name="Rectángulo: esquinas redondeadas 12">
              <a:extLst>
                <a:ext uri="{FF2B5EF4-FFF2-40B4-BE49-F238E27FC236}">
                  <a16:creationId xmlns:a16="http://schemas.microsoft.com/office/drawing/2014/main" id="{5F64DDD1-866D-46B4-B940-D3DF02C199AC}"/>
                </a:ext>
              </a:extLst>
            </p:cNvPr>
            <p:cNvSpPr/>
            <p:nvPr/>
          </p:nvSpPr>
          <p:spPr>
            <a:xfrm>
              <a:off x="3361400" y="3297760"/>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Online</a:t>
              </a:r>
            </a:p>
          </p:txBody>
        </p:sp>
      </p:grpSp>
      <p:grpSp>
        <p:nvGrpSpPr>
          <p:cNvPr id="27" name="Grupo 26">
            <a:extLst>
              <a:ext uri="{FF2B5EF4-FFF2-40B4-BE49-F238E27FC236}">
                <a16:creationId xmlns:a16="http://schemas.microsoft.com/office/drawing/2014/main" id="{3486A514-F665-4677-AAD8-6124166160B2}"/>
              </a:ext>
            </a:extLst>
          </p:cNvPr>
          <p:cNvGrpSpPr/>
          <p:nvPr/>
        </p:nvGrpSpPr>
        <p:grpSpPr>
          <a:xfrm>
            <a:off x="2422262" y="3550920"/>
            <a:ext cx="7997306" cy="369332"/>
            <a:chOff x="3524249" y="3958746"/>
            <a:chExt cx="7997306" cy="369332"/>
          </a:xfrm>
        </p:grpSpPr>
        <p:sp>
          <p:nvSpPr>
            <p:cNvPr id="15" name="Rectángulo: esquinas redondeadas 14">
              <a:extLst>
                <a:ext uri="{FF2B5EF4-FFF2-40B4-BE49-F238E27FC236}">
                  <a16:creationId xmlns:a16="http://schemas.microsoft.com/office/drawing/2014/main" id="{4E1A3C5E-02D5-406B-ABD0-5643D9869FE5}"/>
                </a:ext>
              </a:extLst>
            </p:cNvPr>
            <p:cNvSpPr/>
            <p:nvPr/>
          </p:nvSpPr>
          <p:spPr>
            <a:xfrm>
              <a:off x="3524249"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1-10</a:t>
              </a:r>
            </a:p>
          </p:txBody>
        </p:sp>
        <p:sp>
          <p:nvSpPr>
            <p:cNvPr id="16" name="Rectángulo: esquinas redondeadas 15">
              <a:extLst>
                <a:ext uri="{FF2B5EF4-FFF2-40B4-BE49-F238E27FC236}">
                  <a16:creationId xmlns:a16="http://schemas.microsoft.com/office/drawing/2014/main" id="{9A9DB0B2-73F8-4188-B8D5-242C2E51150F}"/>
                </a:ext>
              </a:extLst>
            </p:cNvPr>
            <p:cNvSpPr/>
            <p:nvPr/>
          </p:nvSpPr>
          <p:spPr>
            <a:xfrm>
              <a:off x="5142575" y="3958746"/>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11-30</a:t>
              </a:r>
            </a:p>
          </p:txBody>
        </p:sp>
        <p:sp>
          <p:nvSpPr>
            <p:cNvPr id="17" name="Rectángulo: esquinas redondeadas 16">
              <a:extLst>
                <a:ext uri="{FF2B5EF4-FFF2-40B4-BE49-F238E27FC236}">
                  <a16:creationId xmlns:a16="http://schemas.microsoft.com/office/drawing/2014/main" id="{6FC5D08B-A8AC-4317-920A-5DE1634BEA99}"/>
                </a:ext>
              </a:extLst>
            </p:cNvPr>
            <p:cNvSpPr/>
            <p:nvPr/>
          </p:nvSpPr>
          <p:spPr>
            <a:xfrm>
              <a:off x="6760901" y="3958746"/>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31-50</a:t>
              </a:r>
            </a:p>
          </p:txBody>
        </p:sp>
        <p:sp>
          <p:nvSpPr>
            <p:cNvPr id="18" name="Rectángulo: esquinas redondeadas 17">
              <a:extLst>
                <a:ext uri="{FF2B5EF4-FFF2-40B4-BE49-F238E27FC236}">
                  <a16:creationId xmlns:a16="http://schemas.microsoft.com/office/drawing/2014/main" id="{EC195D11-2486-46D8-AC1E-286B22F39B40}"/>
                </a:ext>
              </a:extLst>
            </p:cNvPr>
            <p:cNvSpPr/>
            <p:nvPr/>
          </p:nvSpPr>
          <p:spPr>
            <a:xfrm>
              <a:off x="8379227" y="3958746"/>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51-100</a:t>
              </a:r>
            </a:p>
          </p:txBody>
        </p:sp>
        <p:sp>
          <p:nvSpPr>
            <p:cNvPr id="19" name="Rectángulo: esquinas redondeadas 18">
              <a:extLst>
                <a:ext uri="{FF2B5EF4-FFF2-40B4-BE49-F238E27FC236}">
                  <a16:creationId xmlns:a16="http://schemas.microsoft.com/office/drawing/2014/main" id="{2BF2C7CA-D63A-4510-95F2-F3ADABE26DC1}"/>
                </a:ext>
              </a:extLst>
            </p:cNvPr>
            <p:cNvSpPr/>
            <p:nvPr/>
          </p:nvSpPr>
          <p:spPr>
            <a:xfrm>
              <a:off x="9997553" y="3958746"/>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Más de 100</a:t>
              </a:r>
            </a:p>
          </p:txBody>
        </p:sp>
      </p:grpSp>
      <p:grpSp>
        <p:nvGrpSpPr>
          <p:cNvPr id="28" name="Grupo 27">
            <a:extLst>
              <a:ext uri="{FF2B5EF4-FFF2-40B4-BE49-F238E27FC236}">
                <a16:creationId xmlns:a16="http://schemas.microsoft.com/office/drawing/2014/main" id="{CC14AB23-10FC-4130-8A03-AB78CE472A1E}"/>
              </a:ext>
            </a:extLst>
          </p:cNvPr>
          <p:cNvGrpSpPr/>
          <p:nvPr/>
        </p:nvGrpSpPr>
        <p:grpSpPr>
          <a:xfrm>
            <a:off x="2693654" y="4308383"/>
            <a:ext cx="1840246" cy="369332"/>
            <a:chOff x="1660261" y="4592622"/>
            <a:chExt cx="1524001" cy="369332"/>
          </a:xfrm>
        </p:grpSpPr>
        <p:sp>
          <p:nvSpPr>
            <p:cNvPr id="20" name="Rectángulo: esquinas redondeadas 19">
              <a:extLst>
                <a:ext uri="{FF2B5EF4-FFF2-40B4-BE49-F238E27FC236}">
                  <a16:creationId xmlns:a16="http://schemas.microsoft.com/office/drawing/2014/main" id="{79308667-E72D-4025-B518-A3735FF34F45}"/>
                </a:ext>
              </a:extLst>
            </p:cNvPr>
            <p:cNvSpPr/>
            <p:nvPr/>
          </p:nvSpPr>
          <p:spPr>
            <a:xfrm>
              <a:off x="1660261" y="4592622"/>
              <a:ext cx="1524001"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lumMod val="85000"/>
                      <a:lumOff val="15000"/>
                    </a:schemeClr>
                  </a:solidFill>
                </a:rPr>
                <a:t>Toda España</a:t>
              </a:r>
              <a:endParaRPr lang="es-ES" dirty="0">
                <a:solidFill>
                  <a:schemeClr val="bg1"/>
                </a:solidFill>
              </a:endParaRPr>
            </a:p>
          </p:txBody>
        </p:sp>
        <p:sp>
          <p:nvSpPr>
            <p:cNvPr id="7" name="Triángulo isósceles 6">
              <a:extLst>
                <a:ext uri="{FF2B5EF4-FFF2-40B4-BE49-F238E27FC236}">
                  <a16:creationId xmlns:a16="http://schemas.microsoft.com/office/drawing/2014/main" id="{C83DA99F-0D0B-4631-8D53-9A63B75D159E}"/>
                </a:ext>
              </a:extLst>
            </p:cNvPr>
            <p:cNvSpPr/>
            <p:nvPr/>
          </p:nvSpPr>
          <p:spPr>
            <a:xfrm rot="10800000">
              <a:off x="2883352" y="4719014"/>
              <a:ext cx="187283" cy="161451"/>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31" name="Grupo 30">
            <a:extLst>
              <a:ext uri="{FF2B5EF4-FFF2-40B4-BE49-F238E27FC236}">
                <a16:creationId xmlns:a16="http://schemas.microsoft.com/office/drawing/2014/main" id="{13D49B1A-9432-490E-8FFB-2E2596F7B4EC}"/>
              </a:ext>
            </a:extLst>
          </p:cNvPr>
          <p:cNvGrpSpPr/>
          <p:nvPr/>
        </p:nvGrpSpPr>
        <p:grpSpPr>
          <a:xfrm>
            <a:off x="2265491" y="5214207"/>
            <a:ext cx="7997306" cy="369332"/>
            <a:chOff x="2175395" y="4720689"/>
            <a:chExt cx="7997306" cy="369332"/>
          </a:xfrm>
        </p:grpSpPr>
        <p:grpSp>
          <p:nvGrpSpPr>
            <p:cNvPr id="29" name="Grupo 28">
              <a:extLst>
                <a:ext uri="{FF2B5EF4-FFF2-40B4-BE49-F238E27FC236}">
                  <a16:creationId xmlns:a16="http://schemas.microsoft.com/office/drawing/2014/main" id="{AC4ECB08-5F80-4E71-B761-085AF483C08A}"/>
                </a:ext>
              </a:extLst>
            </p:cNvPr>
            <p:cNvGrpSpPr/>
            <p:nvPr/>
          </p:nvGrpSpPr>
          <p:grpSpPr>
            <a:xfrm>
              <a:off x="2175395" y="4720689"/>
              <a:ext cx="6378980" cy="369332"/>
              <a:chOff x="2228848" y="5230672"/>
              <a:chExt cx="6378980" cy="369332"/>
            </a:xfrm>
          </p:grpSpPr>
          <p:sp>
            <p:nvSpPr>
              <p:cNvPr id="21" name="Rectángulo: esquinas redondeadas 20">
                <a:extLst>
                  <a:ext uri="{FF2B5EF4-FFF2-40B4-BE49-F238E27FC236}">
                    <a16:creationId xmlns:a16="http://schemas.microsoft.com/office/drawing/2014/main" id="{202CF249-0E9B-40FC-AA3F-9A48D8C12CC2}"/>
                  </a:ext>
                </a:extLst>
              </p:cNvPr>
              <p:cNvSpPr/>
              <p:nvPr/>
            </p:nvSpPr>
            <p:spPr>
              <a:xfrm>
                <a:off x="2228848" y="5230672"/>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Máx. 100€</a:t>
                </a:r>
              </a:p>
            </p:txBody>
          </p:sp>
          <p:sp>
            <p:nvSpPr>
              <p:cNvPr id="22" name="Rectángulo: esquinas redondeadas 21">
                <a:extLst>
                  <a:ext uri="{FF2B5EF4-FFF2-40B4-BE49-F238E27FC236}">
                    <a16:creationId xmlns:a16="http://schemas.microsoft.com/office/drawing/2014/main" id="{0D921EE9-B5EA-479C-9AF5-FF02C7F9D2EE}"/>
                  </a:ext>
                </a:extLst>
              </p:cNvPr>
              <p:cNvSpPr/>
              <p:nvPr/>
            </p:nvSpPr>
            <p:spPr>
              <a:xfrm>
                <a:off x="3847174" y="5230672"/>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100-200</a:t>
                </a:r>
              </a:p>
            </p:txBody>
          </p:sp>
          <p:sp>
            <p:nvSpPr>
              <p:cNvPr id="23" name="Rectángulo: esquinas redondeadas 22">
                <a:extLst>
                  <a:ext uri="{FF2B5EF4-FFF2-40B4-BE49-F238E27FC236}">
                    <a16:creationId xmlns:a16="http://schemas.microsoft.com/office/drawing/2014/main" id="{6FB743FC-61D5-4828-A88A-FD5C8975409B}"/>
                  </a:ext>
                </a:extLst>
              </p:cNvPr>
              <p:cNvSpPr/>
              <p:nvPr/>
            </p:nvSpPr>
            <p:spPr>
              <a:xfrm>
                <a:off x="5465500" y="5230672"/>
                <a:ext cx="1524002" cy="369332"/>
              </a:xfrm>
              <a:prstGeom prst="roundRect">
                <a:avLst/>
              </a:prstGeom>
              <a:solidFill>
                <a:schemeClr val="accent1">
                  <a:lumMod val="60000"/>
                  <a:lumOff val="40000"/>
                </a:schemeClr>
              </a:solidFill>
              <a:ln>
                <a:solidFill>
                  <a:schemeClr val="bg1">
                    <a:lumMod val="8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200-300</a:t>
                </a:r>
              </a:p>
            </p:txBody>
          </p:sp>
          <p:sp>
            <p:nvSpPr>
              <p:cNvPr id="24" name="Rectángulo: esquinas redondeadas 23">
                <a:extLst>
                  <a:ext uri="{FF2B5EF4-FFF2-40B4-BE49-F238E27FC236}">
                    <a16:creationId xmlns:a16="http://schemas.microsoft.com/office/drawing/2014/main" id="{0325F689-AFC5-4203-A6D7-635050CECD30}"/>
                  </a:ext>
                </a:extLst>
              </p:cNvPr>
              <p:cNvSpPr/>
              <p:nvPr/>
            </p:nvSpPr>
            <p:spPr>
              <a:xfrm>
                <a:off x="7083826" y="5230672"/>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300-400</a:t>
                </a:r>
              </a:p>
            </p:txBody>
          </p:sp>
        </p:grpSp>
        <p:sp>
          <p:nvSpPr>
            <p:cNvPr id="30" name="Rectángulo: esquinas redondeadas 29">
              <a:extLst>
                <a:ext uri="{FF2B5EF4-FFF2-40B4-BE49-F238E27FC236}">
                  <a16:creationId xmlns:a16="http://schemas.microsoft.com/office/drawing/2014/main" id="{DE007628-2F11-48C9-81DC-7C01B945B932}"/>
                </a:ext>
              </a:extLst>
            </p:cNvPr>
            <p:cNvSpPr/>
            <p:nvPr/>
          </p:nvSpPr>
          <p:spPr>
            <a:xfrm>
              <a:off x="8648699" y="4720689"/>
              <a:ext cx="1524002" cy="369332"/>
            </a:xfrm>
            <a:prstGeom prst="roundRect">
              <a:avLst/>
            </a:prstGeom>
            <a:solidFill>
              <a:schemeClr val="bg1"/>
            </a:solidFill>
            <a:ln>
              <a:solidFill>
                <a:schemeClr val="bg1">
                  <a:lumMod val="8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lumMod val="65000"/>
                      <a:lumOff val="35000"/>
                    </a:schemeClr>
                  </a:solidFill>
                </a:rPr>
                <a:t>Mín. 500</a:t>
              </a:r>
            </a:p>
          </p:txBody>
        </p:sp>
      </p:grpSp>
    </p:spTree>
    <p:extLst>
      <p:ext uri="{BB962C8B-B14F-4D97-AF65-F5344CB8AC3E}">
        <p14:creationId xmlns:p14="http://schemas.microsoft.com/office/powerpoint/2010/main" val="1993822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¿Cómo sería subir una propuesta?</a:t>
            </a:r>
          </a:p>
        </p:txBody>
      </p:sp>
      <p:graphicFrame>
        <p:nvGraphicFramePr>
          <p:cNvPr id="3" name="Tabla 4">
            <a:extLst>
              <a:ext uri="{FF2B5EF4-FFF2-40B4-BE49-F238E27FC236}">
                <a16:creationId xmlns:a16="http://schemas.microsoft.com/office/drawing/2014/main" id="{EAA5C46D-BD30-4DCC-A1EB-AD6581A1BA70}"/>
              </a:ext>
            </a:extLst>
          </p:cNvPr>
          <p:cNvGraphicFramePr>
            <a:graphicFrameLocks noGrp="1"/>
          </p:cNvGraphicFramePr>
          <p:nvPr>
            <p:extLst>
              <p:ext uri="{D42A27DB-BD31-4B8C-83A1-F6EECF244321}">
                <p14:modId xmlns:p14="http://schemas.microsoft.com/office/powerpoint/2010/main" val="2595806105"/>
              </p:ext>
            </p:extLst>
          </p:nvPr>
        </p:nvGraphicFramePr>
        <p:xfrm>
          <a:off x="241820" y="1748790"/>
          <a:ext cx="3958705" cy="4668520"/>
        </p:xfrm>
        <a:graphic>
          <a:graphicData uri="http://schemas.openxmlformats.org/drawingml/2006/table">
            <a:tbl>
              <a:tblPr firstRow="1" bandRow="1">
                <a:tableStyleId>{2D5ABB26-0587-4C30-8999-92F81FD0307C}</a:tableStyleId>
              </a:tblPr>
              <a:tblGrid>
                <a:gridCol w="3958705">
                  <a:extLst>
                    <a:ext uri="{9D8B030D-6E8A-4147-A177-3AD203B41FA5}">
                      <a16:colId xmlns:a16="http://schemas.microsoft.com/office/drawing/2014/main" val="70711459"/>
                    </a:ext>
                  </a:extLst>
                </a:gridCol>
              </a:tblGrid>
              <a:tr h="370840">
                <a:tc>
                  <a:txBody>
                    <a:bodyPr/>
                    <a:lstStyle/>
                    <a:p>
                      <a:pPr algn="r"/>
                      <a:r>
                        <a:rPr lang="es-ES" sz="1600" dirty="0">
                          <a:latin typeface="Poppins ExtraBold" panose="00000900000000000000" pitchFamily="2" charset="0"/>
                          <a:cs typeface="Poppins ExtraBold" panose="00000900000000000000" pitchFamily="2" charset="0"/>
                        </a:rPr>
                        <a:t>Sube la propuesta</a:t>
                      </a:r>
                    </a:p>
                    <a:p>
                      <a:pPr algn="r"/>
                      <a:r>
                        <a:rPr lang="es-ES" sz="1600" dirty="0">
                          <a:latin typeface="Poppins ExtraBold" panose="00000900000000000000" pitchFamily="2" charset="0"/>
                          <a:cs typeface="Poppins ExtraBold" panose="00000900000000000000" pitchFamily="2" charset="0"/>
                        </a:rPr>
                        <a:t>(mejor si es en PDF)</a:t>
                      </a:r>
                    </a:p>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273279918"/>
                  </a:ext>
                </a:extLst>
              </a:tr>
              <a:tr h="370840">
                <a:tc>
                  <a:txBody>
                    <a:bodyPr/>
                    <a:lstStyle/>
                    <a:p>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3540475477"/>
                  </a:ext>
                </a:extLst>
              </a:tr>
              <a:tr h="370840">
                <a:tc>
                  <a:txBody>
                    <a:bodyPr/>
                    <a:lstStyle/>
                    <a:p>
                      <a:pPr algn="r"/>
                      <a:r>
                        <a:rPr lang="es-ES" sz="1600" dirty="0">
                          <a:latin typeface="Poppins ExtraBold" panose="00000900000000000000" pitchFamily="2" charset="0"/>
                          <a:cs typeface="Poppins ExtraBold" panose="00000900000000000000" pitchFamily="2" charset="0"/>
                        </a:rPr>
                        <a:t> </a:t>
                      </a:r>
                    </a:p>
                    <a:p>
                      <a:pPr algn="r"/>
                      <a:endParaRPr lang="es-ES" sz="1600" dirty="0">
                        <a:latin typeface="Poppins ExtraBold" panose="00000900000000000000" pitchFamily="2" charset="0"/>
                        <a:cs typeface="Poppins ExtraBold" panose="00000900000000000000" pitchFamily="2" charset="0"/>
                      </a:endParaRPr>
                    </a:p>
                  </a:txBody>
                  <a:tcPr/>
                </a:tc>
                <a:extLst>
                  <a:ext uri="{0D108BD9-81ED-4DB2-BD59-A6C34878D82A}">
                    <a16:rowId xmlns:a16="http://schemas.microsoft.com/office/drawing/2014/main" val="793466198"/>
                  </a:ext>
                </a:extLst>
              </a:tr>
              <a:tr h="370840">
                <a:tc>
                  <a:txBody>
                    <a:bodyPr/>
                    <a:lstStyle/>
                    <a:p>
                      <a:pPr algn="r"/>
                      <a:r>
                        <a:rPr lang="es-ES" sz="1600" dirty="0">
                          <a:latin typeface="Poppins ExtraBold" panose="00000900000000000000" pitchFamily="2" charset="0"/>
                          <a:cs typeface="Poppins ExtraBold" panose="00000900000000000000" pitchFamily="2" charset="0"/>
                        </a:rPr>
                        <a:t>¿Quieres compartir contenido complementario de valor?</a:t>
                      </a:r>
                    </a:p>
                    <a:p>
                      <a:pPr algn="r"/>
                      <a:r>
                        <a:rPr lang="es-ES" sz="1600" dirty="0">
                          <a:latin typeface="Poppins ExtraBold" panose="00000900000000000000" pitchFamily="2" charset="0"/>
                          <a:cs typeface="Poppins ExtraBold" panose="00000900000000000000" pitchFamily="2" charset="0"/>
                        </a:rPr>
                        <a:t>(un artículo, e-book, video…)</a:t>
                      </a:r>
                    </a:p>
                  </a:txBody>
                  <a:tcPr/>
                </a:tc>
                <a:extLst>
                  <a:ext uri="{0D108BD9-81ED-4DB2-BD59-A6C34878D82A}">
                    <a16:rowId xmlns:a16="http://schemas.microsoft.com/office/drawing/2014/main" val="3255251164"/>
                  </a:ext>
                </a:extLst>
              </a:tr>
              <a:tr h="370840">
                <a:tc>
                  <a:txBody>
                    <a:bodyPr/>
                    <a:lstStyle/>
                    <a:p>
                      <a:pPr algn="r"/>
                      <a:endParaRPr lang="es-ES" sz="1600" dirty="0">
                        <a:latin typeface="Poppins ExtraBold" panose="00000900000000000000" pitchFamily="2" charset="0"/>
                        <a:cs typeface="Poppins ExtraBold" panose="00000900000000000000" pitchFamily="2" charset="0"/>
                      </a:endParaRPr>
                    </a:p>
                    <a:p>
                      <a:pPr algn="r"/>
                      <a:r>
                        <a:rPr lang="es-ES" sz="1600" dirty="0">
                          <a:latin typeface="Poppins ExtraBold" panose="00000900000000000000" pitchFamily="2" charset="0"/>
                          <a:cs typeface="Poppins ExtraBold" panose="00000900000000000000" pitchFamily="2" charset="0"/>
                        </a:rPr>
                        <a:t>Datos de contacto</a:t>
                      </a:r>
                    </a:p>
                    <a:p>
                      <a:pPr algn="r"/>
                      <a:r>
                        <a:rPr lang="es-ES" sz="1400" dirty="0">
                          <a:latin typeface="Poppins Light" panose="00000400000000000000" pitchFamily="2" charset="0"/>
                          <a:cs typeface="Poppins Light" panose="00000400000000000000" pitchFamily="2" charset="0"/>
                        </a:rPr>
                        <a:t>Email</a:t>
                      </a:r>
                    </a:p>
                    <a:p>
                      <a:pPr algn="r"/>
                      <a:endParaRPr lang="es-ES" sz="1400" dirty="0">
                        <a:latin typeface="Poppins Light" panose="00000400000000000000" pitchFamily="2" charset="0"/>
                        <a:cs typeface="Poppins Light" panose="00000400000000000000" pitchFamily="2" charset="0"/>
                      </a:endParaRPr>
                    </a:p>
                    <a:p>
                      <a:pPr algn="r"/>
                      <a:r>
                        <a:rPr lang="es-ES" sz="1400" dirty="0">
                          <a:latin typeface="Poppins Light" panose="00000400000000000000" pitchFamily="2" charset="0"/>
                          <a:cs typeface="Poppins Light" panose="00000400000000000000" pitchFamily="2" charset="0"/>
                        </a:rPr>
                        <a:t>Teléfono</a:t>
                      </a:r>
                    </a:p>
                    <a:p>
                      <a:pPr algn="r"/>
                      <a:endParaRPr lang="es-ES" sz="1400" dirty="0">
                        <a:latin typeface="Poppins Light" panose="00000400000000000000" pitchFamily="2" charset="0"/>
                        <a:cs typeface="Poppins Light" panose="00000400000000000000" pitchFamily="2" charset="0"/>
                      </a:endParaRPr>
                    </a:p>
                    <a:p>
                      <a:pPr algn="r"/>
                      <a:r>
                        <a:rPr lang="es-ES" sz="1400" dirty="0">
                          <a:latin typeface="Poppins Light" panose="00000400000000000000" pitchFamily="2" charset="0"/>
                          <a:cs typeface="Poppins Light" panose="00000400000000000000" pitchFamily="2" charset="0"/>
                        </a:rPr>
                        <a:t>LinkedIn</a:t>
                      </a:r>
                    </a:p>
                    <a:p>
                      <a:pPr algn="r"/>
                      <a:endParaRPr lang="es-ES" sz="1400" dirty="0">
                        <a:latin typeface="Poppins Light" panose="00000400000000000000" pitchFamily="2" charset="0"/>
                        <a:cs typeface="Poppins Light" panose="00000400000000000000" pitchFamily="2" charset="0"/>
                      </a:endParaRPr>
                    </a:p>
                    <a:p>
                      <a:pPr algn="r"/>
                      <a:r>
                        <a:rPr lang="es-ES" sz="1400" dirty="0">
                          <a:latin typeface="Poppins Light" panose="00000400000000000000" pitchFamily="2" charset="0"/>
                          <a:cs typeface="Poppins Light" panose="00000400000000000000" pitchFamily="2" charset="0"/>
                        </a:rPr>
                        <a:t>Web</a:t>
                      </a:r>
                    </a:p>
                  </a:txBody>
                  <a:tcPr/>
                </a:tc>
                <a:extLst>
                  <a:ext uri="{0D108BD9-81ED-4DB2-BD59-A6C34878D82A}">
                    <a16:rowId xmlns:a16="http://schemas.microsoft.com/office/drawing/2014/main" val="1447683454"/>
                  </a:ext>
                </a:extLst>
              </a:tr>
            </a:tbl>
          </a:graphicData>
        </a:graphic>
      </p:graphicFrame>
      <p:pic>
        <p:nvPicPr>
          <p:cNvPr id="4100" name="Picture 4" descr="Icono Cargar, pdf Gratis de File Names Vol 3 Icons">
            <a:extLst>
              <a:ext uri="{FF2B5EF4-FFF2-40B4-BE49-F238E27FC236}">
                <a16:creationId xmlns:a16="http://schemas.microsoft.com/office/drawing/2014/main" id="{7D11D5F4-2ECF-4FC9-9E7F-2BA4BDB0D1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0524" y="1476721"/>
            <a:ext cx="900000" cy="900000"/>
          </a:xfrm>
          <a:prstGeom prst="rect">
            <a:avLst/>
          </a:prstGeom>
          <a:noFill/>
          <a:extLst>
            <a:ext uri="{909E8E84-426E-40DD-AFC4-6F175D3DCCD1}">
              <a14:hiddenFill xmlns:a14="http://schemas.microsoft.com/office/drawing/2010/main">
                <a:solidFill>
                  <a:srgbClr val="FFFFFF"/>
                </a:solidFill>
              </a14:hiddenFill>
            </a:ext>
          </a:extLst>
        </p:spPr>
      </p:pic>
      <p:sp>
        <p:nvSpPr>
          <p:cNvPr id="2" name="Bocadillo: rectángulo 1">
            <a:extLst>
              <a:ext uri="{FF2B5EF4-FFF2-40B4-BE49-F238E27FC236}">
                <a16:creationId xmlns:a16="http://schemas.microsoft.com/office/drawing/2014/main" id="{CF0C1569-214A-4F0E-9EDF-A710998C7994}"/>
              </a:ext>
            </a:extLst>
          </p:cNvPr>
          <p:cNvSpPr/>
          <p:nvPr/>
        </p:nvSpPr>
        <p:spPr>
          <a:xfrm>
            <a:off x="5385607" y="1373012"/>
            <a:ext cx="6088323" cy="1876425"/>
          </a:xfrm>
          <a:prstGeom prst="wedgeRectCallout">
            <a:avLst>
              <a:gd name="adj1" fmla="val -55456"/>
              <a:gd name="adj2" fmla="val -21298"/>
            </a:avLst>
          </a:prstGeom>
          <a:solidFill>
            <a:schemeClr val="bg1"/>
          </a:solidFill>
          <a:ln>
            <a:solidFill>
              <a:schemeClr val="bg1">
                <a:lumMod val="9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r>
              <a:rPr lang="es-ES" sz="1600" dirty="0">
                <a:solidFill>
                  <a:schemeClr val="tx1"/>
                </a:solidFill>
                <a:latin typeface="Poppins Light" panose="00000400000000000000" pitchFamily="2" charset="0"/>
                <a:cs typeface="Poppins Light" panose="00000400000000000000" pitchFamily="2" charset="0"/>
              </a:rPr>
              <a:t>  </a:t>
            </a:r>
            <a:r>
              <a:rPr lang="es-ES" sz="1400" dirty="0">
                <a:solidFill>
                  <a:schemeClr val="tx1"/>
                </a:solidFill>
                <a:latin typeface="Poppins Light" panose="00000400000000000000" pitchFamily="2" charset="0"/>
                <a:cs typeface="Poppins Light" panose="00000400000000000000" pitchFamily="2" charset="0"/>
              </a:rPr>
              <a:t>Te recomendamos incluir:</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Índice de contenido (si es formación)</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Modelos y metodología (sobre todo si es consultoría)</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Soporte (si es online)</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Profesionales involucrados y sus </a:t>
            </a:r>
            <a:r>
              <a:rPr lang="es-ES" sz="1400" dirty="0" err="1">
                <a:solidFill>
                  <a:schemeClr val="tx1"/>
                </a:solidFill>
                <a:latin typeface="Poppins Light" panose="00000400000000000000" pitchFamily="2" charset="0"/>
                <a:cs typeface="Poppins Light" panose="00000400000000000000" pitchFamily="2" charset="0"/>
              </a:rPr>
              <a:t>CVs</a:t>
            </a:r>
            <a:endParaRPr lang="es-ES" sz="1400" dirty="0">
              <a:solidFill>
                <a:schemeClr val="tx1"/>
              </a:solidFill>
              <a:latin typeface="Poppins Light" panose="00000400000000000000" pitchFamily="2" charset="0"/>
              <a:cs typeface="Poppins Light" panose="00000400000000000000" pitchFamily="2" charset="0"/>
            </a:endParaRP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Tiempos estimados de duración</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Desglose aproximado de precios</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Sobre la empresa y casos de éxito</a:t>
            </a:r>
          </a:p>
        </p:txBody>
      </p:sp>
      <p:pic>
        <p:nvPicPr>
          <p:cNvPr id="4102" name="Picture 6" descr="Icono Subir Gratis de Feather">
            <a:extLst>
              <a:ext uri="{FF2B5EF4-FFF2-40B4-BE49-F238E27FC236}">
                <a16:creationId xmlns:a16="http://schemas.microsoft.com/office/drawing/2014/main" id="{11A5E10F-B38D-4C8C-ACCB-75E3928D2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2524" y="3588670"/>
            <a:ext cx="756000" cy="756000"/>
          </a:xfrm>
          <a:prstGeom prst="rect">
            <a:avLst/>
          </a:prstGeom>
          <a:noFill/>
          <a:extLst>
            <a:ext uri="{909E8E84-426E-40DD-AFC4-6F175D3DCCD1}">
              <a14:hiddenFill xmlns:a14="http://schemas.microsoft.com/office/drawing/2010/main">
                <a:solidFill>
                  <a:srgbClr val="FFFFFF"/>
                </a:solidFill>
              </a14:hiddenFill>
            </a:ext>
          </a:extLst>
        </p:spPr>
      </p:pic>
      <p:sp>
        <p:nvSpPr>
          <p:cNvPr id="33" name="Bocadillo: rectángulo 32">
            <a:extLst>
              <a:ext uri="{FF2B5EF4-FFF2-40B4-BE49-F238E27FC236}">
                <a16:creationId xmlns:a16="http://schemas.microsoft.com/office/drawing/2014/main" id="{F37CEF96-C90B-44B5-9248-6C2E5AE93F11}"/>
              </a:ext>
            </a:extLst>
          </p:cNvPr>
          <p:cNvSpPr/>
          <p:nvPr/>
        </p:nvSpPr>
        <p:spPr>
          <a:xfrm>
            <a:off x="5385607" y="3543068"/>
            <a:ext cx="6088323" cy="1019407"/>
          </a:xfrm>
          <a:prstGeom prst="wedgeRectCallout">
            <a:avLst>
              <a:gd name="adj1" fmla="val -55456"/>
              <a:gd name="adj2" fmla="val -21298"/>
            </a:avLst>
          </a:prstGeom>
          <a:solidFill>
            <a:schemeClr val="bg1"/>
          </a:solidFill>
          <a:ln>
            <a:solidFill>
              <a:schemeClr val="bg1">
                <a:lumMod val="9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1"/>
            <a:r>
              <a:rPr lang="es-ES" sz="1600" dirty="0">
                <a:solidFill>
                  <a:schemeClr val="tx1"/>
                </a:solidFill>
                <a:latin typeface="Poppins Light" panose="00000400000000000000" pitchFamily="2" charset="0"/>
                <a:cs typeface="Poppins Light" panose="00000400000000000000" pitchFamily="2" charset="0"/>
              </a:rPr>
              <a:t>  </a:t>
            </a:r>
            <a:r>
              <a:rPr lang="es-ES" sz="1400" dirty="0">
                <a:solidFill>
                  <a:schemeClr val="tx1"/>
                </a:solidFill>
                <a:latin typeface="Poppins Light" panose="00000400000000000000" pitchFamily="2" charset="0"/>
                <a:cs typeface="Poppins Light" panose="00000400000000000000" pitchFamily="2" charset="0"/>
              </a:rPr>
              <a:t>Te recomendamos que:</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Sea contenido muy relacionado con la propuesta</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Que sea corto</a:t>
            </a:r>
          </a:p>
          <a:p>
            <a:pPr marL="742950" lvl="1" indent="-285750">
              <a:buFontTx/>
              <a:buChar char="-"/>
            </a:pPr>
            <a:r>
              <a:rPr lang="es-ES" sz="1400" dirty="0">
                <a:solidFill>
                  <a:schemeClr val="tx1"/>
                </a:solidFill>
                <a:latin typeface="Poppins Light" panose="00000400000000000000" pitchFamily="2" charset="0"/>
                <a:cs typeface="Poppins Light" panose="00000400000000000000" pitchFamily="2" charset="0"/>
              </a:rPr>
              <a:t>Que permita conocer más de cerca lo que ofreces</a:t>
            </a:r>
          </a:p>
        </p:txBody>
      </p:sp>
      <p:sp>
        <p:nvSpPr>
          <p:cNvPr id="34" name="Rectángulo: esquinas redondeadas 33">
            <a:extLst>
              <a:ext uri="{FF2B5EF4-FFF2-40B4-BE49-F238E27FC236}">
                <a16:creationId xmlns:a16="http://schemas.microsoft.com/office/drawing/2014/main" id="{6D85144C-8A22-4DC1-96BC-71AEF213CF73}"/>
              </a:ext>
            </a:extLst>
          </p:cNvPr>
          <p:cNvSpPr/>
          <p:nvPr/>
        </p:nvSpPr>
        <p:spPr>
          <a:xfrm>
            <a:off x="4171273" y="4835817"/>
            <a:ext cx="1714501" cy="3181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a:solidFill>
                <a:schemeClr val="bg1"/>
              </a:solidFill>
            </a:endParaRPr>
          </a:p>
        </p:txBody>
      </p:sp>
      <p:sp>
        <p:nvSpPr>
          <p:cNvPr id="35" name="Rectángulo: esquinas redondeadas 34">
            <a:extLst>
              <a:ext uri="{FF2B5EF4-FFF2-40B4-BE49-F238E27FC236}">
                <a16:creationId xmlns:a16="http://schemas.microsoft.com/office/drawing/2014/main" id="{602C1D36-B01B-420E-BFCF-FB538DF533DC}"/>
              </a:ext>
            </a:extLst>
          </p:cNvPr>
          <p:cNvSpPr/>
          <p:nvPr/>
        </p:nvSpPr>
        <p:spPr>
          <a:xfrm>
            <a:off x="4171272" y="5228763"/>
            <a:ext cx="1714501" cy="3181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a:solidFill>
                <a:schemeClr val="bg1"/>
              </a:solidFill>
            </a:endParaRPr>
          </a:p>
        </p:txBody>
      </p:sp>
      <p:sp>
        <p:nvSpPr>
          <p:cNvPr id="36" name="Rectángulo: esquinas redondeadas 35">
            <a:extLst>
              <a:ext uri="{FF2B5EF4-FFF2-40B4-BE49-F238E27FC236}">
                <a16:creationId xmlns:a16="http://schemas.microsoft.com/office/drawing/2014/main" id="{F1613C20-AEEB-4ECA-8760-7B773B8350B5}"/>
              </a:ext>
            </a:extLst>
          </p:cNvPr>
          <p:cNvSpPr/>
          <p:nvPr/>
        </p:nvSpPr>
        <p:spPr>
          <a:xfrm>
            <a:off x="4185899" y="5664146"/>
            <a:ext cx="4205626" cy="3181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a:solidFill>
                <a:schemeClr val="bg1"/>
              </a:solidFill>
            </a:endParaRPr>
          </a:p>
        </p:txBody>
      </p:sp>
      <p:sp>
        <p:nvSpPr>
          <p:cNvPr id="37" name="Rectángulo: esquinas redondeadas 36">
            <a:extLst>
              <a:ext uri="{FF2B5EF4-FFF2-40B4-BE49-F238E27FC236}">
                <a16:creationId xmlns:a16="http://schemas.microsoft.com/office/drawing/2014/main" id="{D87551C0-6360-4065-B0C3-94FEE8E04EC0}"/>
              </a:ext>
            </a:extLst>
          </p:cNvPr>
          <p:cNvSpPr/>
          <p:nvPr/>
        </p:nvSpPr>
        <p:spPr>
          <a:xfrm>
            <a:off x="4190322" y="6099291"/>
            <a:ext cx="4205626" cy="318132"/>
          </a:xfrm>
          <a:prstGeom prst="roundRect">
            <a:avLst/>
          </a:prstGeom>
          <a:solidFill>
            <a:schemeClr val="bg1"/>
          </a:solidFill>
          <a:ln>
            <a:solidFill>
              <a:schemeClr val="bg1">
                <a:lumMod val="8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a:solidFill>
                <a:schemeClr val="bg1"/>
              </a:solidFill>
            </a:endParaRPr>
          </a:p>
        </p:txBody>
      </p:sp>
    </p:spTree>
    <p:extLst>
      <p:ext uri="{BB962C8B-B14F-4D97-AF65-F5344CB8AC3E}">
        <p14:creationId xmlns:p14="http://schemas.microsoft.com/office/powerpoint/2010/main" val="2685422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B897BCB-3D53-4663-9210-03F0E90BAC10}"/>
              </a:ext>
            </a:extLst>
          </p:cNvPr>
          <p:cNvSpPr txBox="1"/>
          <p:nvPr/>
        </p:nvSpPr>
        <p:spPr>
          <a:xfrm>
            <a:off x="702733" y="302478"/>
            <a:ext cx="10515598" cy="830997"/>
          </a:xfrm>
          <a:prstGeom prst="rect">
            <a:avLst/>
          </a:prstGeom>
          <a:noFill/>
        </p:spPr>
        <p:txBody>
          <a:bodyPr wrap="square" rtlCol="0">
            <a:spAutoFit/>
          </a:bodyPr>
          <a:lstStyle/>
          <a:p>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Si buscas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enhorabuena. Estás promoviendo el desarrollo de las personas. Para ti TRAINON es gratis. </a:t>
            </a:r>
          </a:p>
        </p:txBody>
      </p:sp>
      <p:pic>
        <p:nvPicPr>
          <p:cNvPr id="8194" name="Picture 2">
            <a:extLst>
              <a:ext uri="{FF2B5EF4-FFF2-40B4-BE49-F238E27FC236}">
                <a16:creationId xmlns:a16="http://schemas.microsoft.com/office/drawing/2014/main" id="{1399F506-EEE8-4B7F-84F1-40454A6B19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517" b="9248"/>
          <a:stretch/>
        </p:blipFill>
        <p:spPr bwMode="auto">
          <a:xfrm>
            <a:off x="1234818" y="1561614"/>
            <a:ext cx="9722364" cy="411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057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B897BCB-3D53-4663-9210-03F0E90BAC10}"/>
              </a:ext>
            </a:extLst>
          </p:cNvPr>
          <p:cNvSpPr txBox="1"/>
          <p:nvPr/>
        </p:nvSpPr>
        <p:spPr>
          <a:xfrm>
            <a:off x="702733" y="302478"/>
            <a:ext cx="10515598" cy="830997"/>
          </a:xfrm>
          <a:prstGeom prst="rect">
            <a:avLst/>
          </a:prstGeom>
          <a:noFill/>
        </p:spPr>
        <p:txBody>
          <a:bodyPr wrap="square" rtlCol="0">
            <a:spAutoFit/>
          </a:bodyPr>
          <a:lstStyle/>
          <a:p>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Si ofreces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estas son las opciones de venta online respecto a TRAINON:</a:t>
            </a:r>
          </a:p>
        </p:txBody>
      </p:sp>
      <p:graphicFrame>
        <p:nvGraphicFramePr>
          <p:cNvPr id="5" name="Tabla 4">
            <a:extLst>
              <a:ext uri="{FF2B5EF4-FFF2-40B4-BE49-F238E27FC236}">
                <a16:creationId xmlns:a16="http://schemas.microsoft.com/office/drawing/2014/main" id="{F222036A-DD03-47BE-A105-3F316FBE3409}"/>
              </a:ext>
            </a:extLst>
          </p:cNvPr>
          <p:cNvGraphicFramePr>
            <a:graphicFrameLocks noGrp="1"/>
          </p:cNvGraphicFramePr>
          <p:nvPr>
            <p:extLst>
              <p:ext uri="{D42A27DB-BD31-4B8C-83A1-F6EECF244321}">
                <p14:modId xmlns:p14="http://schemas.microsoft.com/office/powerpoint/2010/main" val="3856245943"/>
              </p:ext>
            </p:extLst>
          </p:nvPr>
        </p:nvGraphicFramePr>
        <p:xfrm>
          <a:off x="807506" y="1356430"/>
          <a:ext cx="10410825" cy="4688543"/>
        </p:xfrm>
        <a:graphic>
          <a:graphicData uri="http://schemas.openxmlformats.org/drawingml/2006/table">
            <a:tbl>
              <a:tblPr firstRow="1" firstCol="1" bandRow="1">
                <a:tableStyleId>{2D5ABB26-0587-4C30-8999-92F81FD0307C}</a:tableStyleId>
              </a:tblPr>
              <a:tblGrid>
                <a:gridCol w="1227787">
                  <a:extLst>
                    <a:ext uri="{9D8B030D-6E8A-4147-A177-3AD203B41FA5}">
                      <a16:colId xmlns:a16="http://schemas.microsoft.com/office/drawing/2014/main" val="4171838761"/>
                    </a:ext>
                  </a:extLst>
                </a:gridCol>
                <a:gridCol w="2171459">
                  <a:extLst>
                    <a:ext uri="{9D8B030D-6E8A-4147-A177-3AD203B41FA5}">
                      <a16:colId xmlns:a16="http://schemas.microsoft.com/office/drawing/2014/main" val="4219164925"/>
                    </a:ext>
                  </a:extLst>
                </a:gridCol>
                <a:gridCol w="2378554">
                  <a:extLst>
                    <a:ext uri="{9D8B030D-6E8A-4147-A177-3AD203B41FA5}">
                      <a16:colId xmlns:a16="http://schemas.microsoft.com/office/drawing/2014/main" val="3023607792"/>
                    </a:ext>
                  </a:extLst>
                </a:gridCol>
                <a:gridCol w="2370243">
                  <a:extLst>
                    <a:ext uri="{9D8B030D-6E8A-4147-A177-3AD203B41FA5}">
                      <a16:colId xmlns:a16="http://schemas.microsoft.com/office/drawing/2014/main" val="1212434425"/>
                    </a:ext>
                  </a:extLst>
                </a:gridCol>
                <a:gridCol w="2262782">
                  <a:extLst>
                    <a:ext uri="{9D8B030D-6E8A-4147-A177-3AD203B41FA5}">
                      <a16:colId xmlns:a16="http://schemas.microsoft.com/office/drawing/2014/main" val="688803653"/>
                    </a:ext>
                  </a:extLst>
                </a:gridCol>
              </a:tblGrid>
              <a:tr h="410297">
                <a:tc>
                  <a:txBody>
                    <a:bodyPr/>
                    <a:lstStyle/>
                    <a:p>
                      <a:pPr>
                        <a:lnSpc>
                          <a:spcPct val="115000"/>
                        </a:lnSpc>
                        <a:spcAft>
                          <a:spcPts val="1000"/>
                        </a:spcAft>
                      </a:pPr>
                      <a:r>
                        <a:rPr lang="es-ES_tradnl" sz="900" dirty="0">
                          <a:effectLst/>
                        </a:rPr>
                        <a:t> </a:t>
                      </a:r>
                      <a:endParaRPr lang="es-ES" sz="9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tc>
                <a:tc>
                  <a:txBody>
                    <a:bodyPr/>
                    <a:lstStyle/>
                    <a:p>
                      <a:pPr algn="ctr">
                        <a:lnSpc>
                          <a:spcPct val="115000"/>
                        </a:lnSpc>
                        <a:spcAft>
                          <a:spcPts val="1000"/>
                        </a:spcAft>
                      </a:pPr>
                      <a:r>
                        <a:rPr lang="es-ES_tradnl" sz="1400" dirty="0">
                          <a:effectLst/>
                          <a:latin typeface="Poppins ExtraBold" panose="00000900000000000000" pitchFamily="2" charset="0"/>
                          <a:cs typeface="Poppins ExtraBold" panose="00000900000000000000" pitchFamily="2" charset="0"/>
                        </a:rPr>
                        <a:t>BBDD y prospectores online</a:t>
                      </a:r>
                      <a:endParaRPr lang="es-ES_tradnl" sz="1400" dirty="0">
                        <a:solidFill>
                          <a:schemeClr val="bg1"/>
                        </a:solidFill>
                        <a:effectLst/>
                        <a:latin typeface="Poppins ExtraBold" panose="00000900000000000000" pitchFamily="2" charset="0"/>
                        <a:cs typeface="Poppins ExtraBold" panose="00000900000000000000" pitchFamily="2" charset="0"/>
                      </a:endParaRPr>
                    </a:p>
                  </a:txBody>
                  <a:tcPr marL="64486" marR="64486" marT="0" marB="0" anchor="ctr"/>
                </a:tc>
                <a:tc>
                  <a:txBody>
                    <a:bodyPr/>
                    <a:lstStyle/>
                    <a:p>
                      <a:pPr algn="ctr">
                        <a:lnSpc>
                          <a:spcPct val="115000"/>
                        </a:lnSpc>
                        <a:spcAft>
                          <a:spcPts val="1000"/>
                        </a:spcAft>
                      </a:pPr>
                      <a:r>
                        <a:rPr lang="es-ES_tradnl" sz="1400" dirty="0">
                          <a:effectLst/>
                          <a:latin typeface="Poppins ExtraBold" panose="00000900000000000000" pitchFamily="2" charset="0"/>
                          <a:cs typeface="Poppins ExtraBold" panose="00000900000000000000" pitchFamily="2" charset="0"/>
                        </a:rPr>
                        <a:t>Social </a:t>
                      </a:r>
                      <a:r>
                        <a:rPr lang="es-ES_tradnl" sz="1400" dirty="0" err="1">
                          <a:effectLst/>
                          <a:latin typeface="Poppins ExtraBold" panose="00000900000000000000" pitchFamily="2" charset="0"/>
                          <a:cs typeface="Poppins ExtraBold" panose="00000900000000000000" pitchFamily="2" charset="0"/>
                        </a:rPr>
                        <a:t>Selling</a:t>
                      </a:r>
                      <a:endParaRPr lang="es-ES" sz="14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8580" marR="68580" marT="0" marB="0" anchor="ctr"/>
                </a:tc>
                <a:tc>
                  <a:txBody>
                    <a:bodyPr/>
                    <a:lstStyle/>
                    <a:p>
                      <a:pPr algn="ctr">
                        <a:lnSpc>
                          <a:spcPct val="115000"/>
                        </a:lnSpc>
                        <a:spcAft>
                          <a:spcPts val="1000"/>
                        </a:spcAft>
                      </a:pPr>
                      <a:r>
                        <a:rPr lang="es-ES_tradnl" sz="1400" dirty="0">
                          <a:effectLst/>
                          <a:latin typeface="Poppins ExtraBold" panose="00000900000000000000" pitchFamily="2" charset="0"/>
                          <a:cs typeface="Poppins ExtraBold" panose="00000900000000000000" pitchFamily="2" charset="0"/>
                        </a:rPr>
                        <a:t>Google AdWords</a:t>
                      </a:r>
                      <a:endParaRPr lang="es-ES" sz="14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8580" marR="68580" marT="0" marB="0" anchor="ctr"/>
                </a:tc>
                <a:tc>
                  <a:txBody>
                    <a:bodyPr/>
                    <a:lstStyle/>
                    <a:p>
                      <a:pPr algn="ctr">
                        <a:lnSpc>
                          <a:spcPct val="115000"/>
                        </a:lnSpc>
                        <a:spcAft>
                          <a:spcPts val="1000"/>
                        </a:spcAft>
                      </a:pPr>
                      <a:r>
                        <a:rPr lang="es-ES_tradnl" sz="1400" dirty="0">
                          <a:solidFill>
                            <a:schemeClr val="bg1"/>
                          </a:solidFill>
                          <a:effectLst/>
                          <a:latin typeface="Poppins ExtraBold" panose="00000900000000000000" pitchFamily="2" charset="0"/>
                          <a:cs typeface="Poppins ExtraBold" panose="00000900000000000000" pitchFamily="2" charset="0"/>
                        </a:rPr>
                        <a:t>TRAINON</a:t>
                      </a:r>
                      <a:endParaRPr lang="es-ES" sz="14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solidFill>
                      <a:srgbClr val="42A742"/>
                    </a:solidFill>
                  </a:tcPr>
                </a:tc>
                <a:extLst>
                  <a:ext uri="{0D108BD9-81ED-4DB2-BD59-A6C34878D82A}">
                    <a16:rowId xmlns:a16="http://schemas.microsoft.com/office/drawing/2014/main" val="821941529"/>
                  </a:ext>
                </a:extLst>
              </a:tr>
              <a:tr h="150767">
                <a:tc>
                  <a:txBody>
                    <a:bodyPr/>
                    <a:lstStyle/>
                    <a:p>
                      <a:pPr>
                        <a:lnSpc>
                          <a:spcPct val="115000"/>
                        </a:lnSpc>
                        <a:spcAft>
                          <a:spcPts val="1000"/>
                        </a:spcAft>
                      </a:pPr>
                      <a:r>
                        <a:rPr lang="es-ES_tradnl" sz="1100" dirty="0">
                          <a:effectLst/>
                          <a:latin typeface="Poppins ExtraBold" panose="00000900000000000000" pitchFamily="2" charset="0"/>
                          <a:cs typeface="Poppins ExtraBold" panose="00000900000000000000" pitchFamily="2" charset="0"/>
                        </a:rPr>
                        <a:t>Inversión</a:t>
                      </a:r>
                      <a:endParaRPr lang="es-ES" sz="11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gn="ctr">
                        <a:lnSpc>
                          <a:spcPct val="115000"/>
                        </a:lnSpc>
                        <a:spcAft>
                          <a:spcPts val="1000"/>
                        </a:spcAft>
                      </a:pPr>
                      <a:r>
                        <a:rPr lang="es-ES_tradnl" sz="1000" dirty="0">
                          <a:effectLst/>
                          <a:latin typeface="Poppins ExtraBold" panose="00000900000000000000" pitchFamily="2" charset="0"/>
                          <a:cs typeface="Poppins ExtraBold" panose="00000900000000000000" pitchFamily="2" charset="0"/>
                        </a:rPr>
                        <a:t>56 €/mes por usuario.</a:t>
                      </a:r>
                      <a:endParaRPr lang="es-ES" sz="1000" dirty="0">
                        <a:solidFill>
                          <a:schemeClr val="tx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gn="ctr">
                        <a:lnSpc>
                          <a:spcPct val="115000"/>
                        </a:lnSpc>
                        <a:spcAft>
                          <a:spcPts val="1000"/>
                        </a:spcAft>
                      </a:pPr>
                      <a:r>
                        <a:rPr lang="es-ES_tradnl" sz="1000" dirty="0">
                          <a:effectLst/>
                          <a:latin typeface="Poppins ExtraBold" panose="00000900000000000000" pitchFamily="2" charset="0"/>
                          <a:cs typeface="Poppins ExtraBold" panose="00000900000000000000" pitchFamily="2" charset="0"/>
                        </a:rPr>
                        <a:t>67 €/mes por usuario.</a:t>
                      </a:r>
                      <a:endParaRPr lang="es-ES" sz="1000" dirty="0">
                        <a:solidFill>
                          <a:schemeClr val="tx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8580" marR="68580" marT="0" marB="0" anchor="ctr"/>
                </a:tc>
                <a:tc>
                  <a:txBody>
                    <a:bodyPr/>
                    <a:lstStyle/>
                    <a:p>
                      <a:pPr algn="ctr">
                        <a:lnSpc>
                          <a:spcPct val="115000"/>
                        </a:lnSpc>
                        <a:spcAft>
                          <a:spcPts val="1000"/>
                        </a:spcAft>
                      </a:pPr>
                      <a:r>
                        <a:rPr lang="es-ES_tradnl" sz="1000">
                          <a:effectLst/>
                          <a:latin typeface="Poppins ExtraBold" panose="00000900000000000000" pitchFamily="2" charset="0"/>
                          <a:cs typeface="Poppins ExtraBold" panose="00000900000000000000" pitchFamily="2" charset="0"/>
                        </a:rPr>
                        <a:t>100 €/mes</a:t>
                      </a:r>
                      <a:endParaRPr lang="es-ES" sz="1000">
                        <a:solidFill>
                          <a:schemeClr val="tx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8580" marR="68580" marT="0" marB="0" anchor="ctr"/>
                </a:tc>
                <a:tc>
                  <a:txBody>
                    <a:bodyPr/>
                    <a:lstStyle/>
                    <a:p>
                      <a:pPr algn="ctr">
                        <a:lnSpc>
                          <a:spcPct val="115000"/>
                        </a:lnSpc>
                        <a:spcAft>
                          <a:spcPts val="1000"/>
                        </a:spcAft>
                      </a:pPr>
                      <a:r>
                        <a:rPr lang="es-ES_tradnl" sz="1000" dirty="0">
                          <a:solidFill>
                            <a:schemeClr val="bg1"/>
                          </a:solidFill>
                          <a:effectLst/>
                          <a:latin typeface="Poppins ExtraBold" panose="00000900000000000000" pitchFamily="2" charset="0"/>
                          <a:cs typeface="Poppins ExtraBold" panose="00000900000000000000" pitchFamily="2" charset="0"/>
                        </a:rPr>
                        <a:t>60 €/mes (5 propuestas/mes)</a:t>
                      </a:r>
                      <a:endParaRPr lang="es-ES" sz="10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solidFill>
                      <a:srgbClr val="42A742"/>
                    </a:solidFill>
                  </a:tcPr>
                </a:tc>
                <a:extLst>
                  <a:ext uri="{0D108BD9-81ED-4DB2-BD59-A6C34878D82A}">
                    <a16:rowId xmlns:a16="http://schemas.microsoft.com/office/drawing/2014/main" val="1821266198"/>
                  </a:ext>
                </a:extLst>
              </a:tr>
              <a:tr h="809961">
                <a:tc>
                  <a:txBody>
                    <a:bodyPr/>
                    <a:lstStyle/>
                    <a:p>
                      <a:pPr>
                        <a:lnSpc>
                          <a:spcPct val="115000"/>
                        </a:lnSpc>
                        <a:spcAft>
                          <a:spcPts val="1000"/>
                        </a:spcAft>
                      </a:pPr>
                      <a:r>
                        <a:rPr lang="es-ES_tradnl" sz="1100" dirty="0">
                          <a:effectLst/>
                          <a:latin typeface="Poppins ExtraBold" panose="00000900000000000000" pitchFamily="2" charset="0"/>
                          <a:cs typeface="Poppins ExtraBold" panose="00000900000000000000" pitchFamily="2" charset="0"/>
                        </a:rPr>
                        <a:t>Comunicación</a:t>
                      </a:r>
                      <a:endParaRPr lang="es-ES" sz="11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Lenta y fría: en caso de que la ficha de la empresa tenga algún contacto suelen ser emails o cuentas de RRSS (social </a:t>
                      </a:r>
                      <a:r>
                        <a:rPr lang="es-ES_tradnl" sz="1000" dirty="0" err="1">
                          <a:effectLst/>
                          <a:latin typeface="Poppins Light" panose="00000400000000000000" pitchFamily="2" charset="0"/>
                          <a:cs typeface="Poppins Light" panose="00000400000000000000" pitchFamily="2" charset="0"/>
                        </a:rPr>
                        <a:t>selling</a:t>
                      </a:r>
                      <a:r>
                        <a:rPr lang="es-ES_tradnl" sz="1000" dirty="0">
                          <a:effectLst/>
                          <a:latin typeface="Poppins Light" panose="00000400000000000000" pitchFamily="2" charset="0"/>
                          <a:cs typeface="Poppins Light" panose="00000400000000000000" pitchFamily="2" charset="0"/>
                        </a:rPr>
                        <a:t>).</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Lenta: te tienen que aceptar como contacto, tienen que ver tu contenido, tienen que estar dispuesto a plantearse que seas un proveedor interesante, etc.</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Medía: primero hay que ganar la puja y posicionarse entre los primeros, luego el usuario entra a tu web y si lo que ve (que no suele ser muy preciso) le gusta, contacta.</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Rápida: subes tu propuesta genérica sobre un producto o servicio de </a:t>
                      </a:r>
                      <a:r>
                        <a:rPr lang="es-ES_tradnl" sz="1000" dirty="0" err="1">
                          <a:effectLst/>
                          <a:latin typeface="Poppins Light" panose="00000400000000000000" pitchFamily="2" charset="0"/>
                          <a:cs typeface="Poppins Light" panose="00000400000000000000" pitchFamily="2" charset="0"/>
                        </a:rPr>
                        <a:t>fyc</a:t>
                      </a:r>
                      <a:r>
                        <a:rPr lang="es-ES_tradnl" sz="1000" dirty="0">
                          <a:effectLst/>
                          <a:latin typeface="Poppins Light" panose="00000400000000000000" pitchFamily="2" charset="0"/>
                          <a:cs typeface="Poppins Light" panose="00000400000000000000" pitchFamily="2" charset="0"/>
                        </a:rPr>
                        <a:t> para que usuarios que están buscando te encuentren.</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solidFill>
                      <a:schemeClr val="accent6">
                        <a:lumMod val="20000"/>
                        <a:lumOff val="80000"/>
                      </a:schemeClr>
                    </a:solidFill>
                  </a:tcPr>
                </a:tc>
                <a:extLst>
                  <a:ext uri="{0D108BD9-81ED-4DB2-BD59-A6C34878D82A}">
                    <a16:rowId xmlns:a16="http://schemas.microsoft.com/office/drawing/2014/main" val="2028847622"/>
                  </a:ext>
                </a:extLst>
              </a:tr>
              <a:tr h="809961">
                <a:tc>
                  <a:txBody>
                    <a:bodyPr/>
                    <a:lstStyle/>
                    <a:p>
                      <a:pPr>
                        <a:lnSpc>
                          <a:spcPct val="115000"/>
                        </a:lnSpc>
                        <a:spcAft>
                          <a:spcPts val="1000"/>
                        </a:spcAft>
                      </a:pPr>
                      <a:r>
                        <a:rPr lang="es-ES_tradnl" sz="1100" dirty="0">
                          <a:effectLst/>
                          <a:latin typeface="Poppins ExtraBold" panose="00000900000000000000" pitchFamily="2" charset="0"/>
                          <a:cs typeface="Poppins ExtraBold" panose="00000900000000000000" pitchFamily="2" charset="0"/>
                        </a:rPr>
                        <a:t>Escalabilidad</a:t>
                      </a:r>
                      <a:endParaRPr lang="es-ES" sz="11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No: es un trabajo muy poco escalable que te obliga a hacer acciones de comunicación uno por uno tras realizar las búsquedas.</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Sí: existen robots que contactan automáticamente desde Sales </a:t>
                      </a:r>
                      <a:r>
                        <a:rPr lang="es-ES_tradnl" sz="1000" dirty="0" err="1">
                          <a:effectLst/>
                          <a:latin typeface="Poppins Light" panose="00000400000000000000" pitchFamily="2" charset="0"/>
                          <a:cs typeface="Poppins Light" panose="00000400000000000000" pitchFamily="2" charset="0"/>
                        </a:rPr>
                        <a:t>Navigator</a:t>
                      </a:r>
                      <a:r>
                        <a:rPr lang="es-ES_tradnl" sz="1000" dirty="0">
                          <a:effectLst/>
                          <a:latin typeface="Poppins Light" panose="00000400000000000000" pitchFamily="2" charset="0"/>
                          <a:cs typeface="Poppins Light" panose="00000400000000000000" pitchFamily="2" charset="0"/>
                        </a:rPr>
                        <a:t>. </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Sí: los anuncios se mantienen en el tiempo y generan tráfico de buena calidad a tu web en comparación con otros canales de publicidad.</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Sí: las propuestas se suben una vez y se posicionan en el buscador para impactar en muchos usuarios al mismo tiempo.</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solidFill>
                      <a:schemeClr val="accent6">
                        <a:lumMod val="20000"/>
                        <a:lumOff val="80000"/>
                      </a:schemeClr>
                    </a:solidFill>
                  </a:tcPr>
                </a:tc>
                <a:extLst>
                  <a:ext uri="{0D108BD9-81ED-4DB2-BD59-A6C34878D82A}">
                    <a16:rowId xmlns:a16="http://schemas.microsoft.com/office/drawing/2014/main" val="2877838070"/>
                  </a:ext>
                </a:extLst>
              </a:tr>
              <a:tr h="1139557">
                <a:tc>
                  <a:txBody>
                    <a:bodyPr/>
                    <a:lstStyle/>
                    <a:p>
                      <a:pPr>
                        <a:lnSpc>
                          <a:spcPct val="115000"/>
                        </a:lnSpc>
                        <a:spcAft>
                          <a:spcPts val="1000"/>
                        </a:spcAft>
                      </a:pPr>
                      <a:r>
                        <a:rPr lang="es-ES_tradnl" sz="1100" dirty="0">
                          <a:effectLst/>
                          <a:latin typeface="Poppins ExtraBold" panose="00000900000000000000" pitchFamily="2" charset="0"/>
                          <a:cs typeface="Poppins ExtraBold" panose="00000900000000000000" pitchFamily="2" charset="0"/>
                        </a:rPr>
                        <a:t>Información inicial</a:t>
                      </a:r>
                      <a:endParaRPr lang="es-ES" sz="11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Breve: lo que podamos decir en un email, o un mensaje directo en RRSS si te aceptan.</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Breve: lo que podamos decir en un mensaje director inicial, lo que diga nuestro perfil y nuestra web (si es que llega tan lejos el usuario).</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Breve: lo que podamos transmitir en la web o la LP a la que dirijamos, por eso suele haber un CTA que invite a seguir conversando. (llamada o </a:t>
                      </a:r>
                      <a:r>
                        <a:rPr lang="es-ES_tradnl" sz="1000" dirty="0" err="1">
                          <a:effectLst/>
                          <a:latin typeface="Poppins Light" panose="00000400000000000000" pitchFamily="2" charset="0"/>
                          <a:cs typeface="Poppins Light" panose="00000400000000000000" pitchFamily="2" charset="0"/>
                        </a:rPr>
                        <a:t>webinar</a:t>
                      </a:r>
                      <a:r>
                        <a:rPr lang="es-ES_tradnl" sz="1000" dirty="0">
                          <a:effectLst/>
                          <a:latin typeface="Poppins Light" panose="00000400000000000000" pitchFamily="2" charset="0"/>
                          <a:cs typeface="Poppins Light" panose="00000400000000000000" pitchFamily="2" charset="0"/>
                        </a:rPr>
                        <a:t>)</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Amplia: la propuesta es la carta magna de cualquier interacción en el sector </a:t>
                      </a:r>
                      <a:r>
                        <a:rPr lang="es-ES_tradnl" sz="1000" dirty="0" err="1">
                          <a:effectLst/>
                          <a:latin typeface="Poppins Light" panose="00000400000000000000" pitchFamily="2" charset="0"/>
                          <a:cs typeface="Poppins Light" panose="00000400000000000000" pitchFamily="2" charset="0"/>
                        </a:rPr>
                        <a:t>fyc</a:t>
                      </a:r>
                      <a:r>
                        <a:rPr lang="es-ES_tradnl" sz="1000" dirty="0">
                          <a:effectLst/>
                          <a:latin typeface="Poppins Light" panose="00000400000000000000" pitchFamily="2" charset="0"/>
                          <a:cs typeface="Poppins Light" panose="00000400000000000000" pitchFamily="2" charset="0"/>
                        </a:rPr>
                        <a:t>. No es definitiva, pero sí que es una primera aproximación con mucho valor para el comprador.</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solidFill>
                      <a:schemeClr val="accent6">
                        <a:lumMod val="20000"/>
                        <a:lumOff val="80000"/>
                      </a:schemeClr>
                    </a:solidFill>
                  </a:tcPr>
                </a:tc>
                <a:extLst>
                  <a:ext uri="{0D108BD9-81ED-4DB2-BD59-A6C34878D82A}">
                    <a16:rowId xmlns:a16="http://schemas.microsoft.com/office/drawing/2014/main" val="3688999137"/>
                  </a:ext>
                </a:extLst>
              </a:tr>
              <a:tr h="974759">
                <a:tc>
                  <a:txBody>
                    <a:bodyPr/>
                    <a:lstStyle/>
                    <a:p>
                      <a:pPr>
                        <a:lnSpc>
                          <a:spcPct val="115000"/>
                        </a:lnSpc>
                        <a:spcAft>
                          <a:spcPts val="1000"/>
                        </a:spcAft>
                      </a:pPr>
                      <a:r>
                        <a:rPr lang="es-ES_tradnl" sz="1100" dirty="0">
                          <a:effectLst/>
                          <a:latin typeface="Poppins ExtraBold" panose="00000900000000000000" pitchFamily="2" charset="0"/>
                          <a:cs typeface="Poppins ExtraBold" panose="00000900000000000000" pitchFamily="2" charset="0"/>
                        </a:rPr>
                        <a:t>Conveniencia</a:t>
                      </a:r>
                      <a:endParaRPr lang="es-ES" sz="1100" dirty="0">
                        <a:solidFill>
                          <a:schemeClr val="bg1"/>
                        </a:solidFill>
                        <a:effectLst/>
                        <a:latin typeface="Poppins ExtraBold" panose="00000900000000000000" pitchFamily="2" charset="0"/>
                        <a:ea typeface="Times New Roman" panose="02020603050405020304" pitchFamily="18" charset="0"/>
                        <a:cs typeface="Poppins ExtraBold" panose="000009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Muy baja: el cliente potencial no espera que una empresa que no conoce le contacte ofreciendo algo que quizá ni necesite.</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Baja: en las redes social, aunque sean profesionales, no tiene por qué haber una intención de compra.</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Alta: el usuario está buscando y eso es clave, pero la búsqueda no siempre significa intención de compra.</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8580" marR="68580" marT="0" marB="0" anchor="ctr"/>
                </a:tc>
                <a:tc>
                  <a:txBody>
                    <a:bodyPr/>
                    <a:lstStyle/>
                    <a:p>
                      <a:pPr>
                        <a:lnSpc>
                          <a:spcPct val="115000"/>
                        </a:lnSpc>
                        <a:spcAft>
                          <a:spcPts val="1000"/>
                        </a:spcAft>
                      </a:pPr>
                      <a:r>
                        <a:rPr lang="es-ES_tradnl" sz="1000" dirty="0">
                          <a:effectLst/>
                          <a:latin typeface="Poppins Light" panose="00000400000000000000" pitchFamily="2" charset="0"/>
                          <a:cs typeface="Poppins Light" panose="00000400000000000000" pitchFamily="2" charset="0"/>
                        </a:rPr>
                        <a:t>Muy alta: los usuarios activos quieren vender o comprar.</a:t>
                      </a:r>
                      <a:endParaRPr lang="es-ES" sz="1000" dirty="0">
                        <a:solidFill>
                          <a:schemeClr val="tx1"/>
                        </a:solidFill>
                        <a:effectLst/>
                        <a:latin typeface="Poppins Light" panose="00000400000000000000" pitchFamily="2" charset="0"/>
                        <a:ea typeface="Times New Roman" panose="02020603050405020304" pitchFamily="18" charset="0"/>
                        <a:cs typeface="Poppins Light" panose="00000400000000000000" pitchFamily="2" charset="0"/>
                      </a:endParaRPr>
                    </a:p>
                  </a:txBody>
                  <a:tcPr marL="64486" marR="64486" marT="0" marB="0" anchor="ctr">
                    <a:solidFill>
                      <a:schemeClr val="accent6">
                        <a:lumMod val="20000"/>
                        <a:lumOff val="80000"/>
                      </a:schemeClr>
                    </a:solidFill>
                  </a:tcPr>
                </a:tc>
                <a:extLst>
                  <a:ext uri="{0D108BD9-81ED-4DB2-BD59-A6C34878D82A}">
                    <a16:rowId xmlns:a16="http://schemas.microsoft.com/office/drawing/2014/main" val="294120408"/>
                  </a:ext>
                </a:extLst>
              </a:tr>
            </a:tbl>
          </a:graphicData>
        </a:graphic>
      </p:graphicFrame>
    </p:spTree>
    <p:extLst>
      <p:ext uri="{BB962C8B-B14F-4D97-AF65-F5344CB8AC3E}">
        <p14:creationId xmlns:p14="http://schemas.microsoft.com/office/powerpoint/2010/main" val="591552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C6F09E3A-D0D0-480D-897F-83ECC1FABD35}"/>
              </a:ext>
            </a:extLst>
          </p:cNvPr>
          <p:cNvSpPr txBox="1">
            <a:spLocks/>
          </p:cNvSpPr>
          <p:nvPr/>
        </p:nvSpPr>
        <p:spPr>
          <a:xfrm>
            <a:off x="838200" y="1820354"/>
            <a:ext cx="10515599" cy="4542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s-ES" sz="1400" dirty="0">
              <a:solidFill>
                <a:schemeClr val="accent6">
                  <a:lumMod val="50000"/>
                </a:schemeClr>
              </a:solidFill>
            </a:endParaRPr>
          </a:p>
        </p:txBody>
      </p:sp>
      <p:pic>
        <p:nvPicPr>
          <p:cNvPr id="3" name="Imagen 2">
            <a:extLst>
              <a:ext uri="{FF2B5EF4-FFF2-40B4-BE49-F238E27FC236}">
                <a16:creationId xmlns:a16="http://schemas.microsoft.com/office/drawing/2014/main" id="{A8AC4754-5A4B-409C-8655-71CF1F5F3F3C}"/>
              </a:ext>
            </a:extLst>
          </p:cNvPr>
          <p:cNvPicPr>
            <a:picLocks noChangeAspect="1"/>
          </p:cNvPicPr>
          <p:nvPr/>
        </p:nvPicPr>
        <p:blipFill rotWithShape="1">
          <a:blip r:embed="rId2">
            <a:extLst>
              <a:ext uri="{28A0092B-C50C-407E-A947-70E740481C1C}">
                <a14:useLocalDpi xmlns:a14="http://schemas.microsoft.com/office/drawing/2010/main" val="0"/>
              </a:ext>
            </a:extLst>
          </a:blip>
          <a:srcRect b="24754"/>
          <a:stretch/>
        </p:blipFill>
        <p:spPr>
          <a:xfrm>
            <a:off x="2220248" y="1380525"/>
            <a:ext cx="7751502" cy="1819876"/>
          </a:xfrm>
          <a:prstGeom prst="rect">
            <a:avLst/>
          </a:prstGeom>
        </p:spPr>
      </p:pic>
      <p:sp>
        <p:nvSpPr>
          <p:cNvPr id="4" name="CuadroTexto 3">
            <a:extLst>
              <a:ext uri="{FF2B5EF4-FFF2-40B4-BE49-F238E27FC236}">
                <a16:creationId xmlns:a16="http://schemas.microsoft.com/office/drawing/2014/main" id="{E5D2B270-1C60-4481-B325-B4CA79A802E0}"/>
              </a:ext>
            </a:extLst>
          </p:cNvPr>
          <p:cNvSpPr txBox="1"/>
          <p:nvPr/>
        </p:nvSpPr>
        <p:spPr>
          <a:xfrm>
            <a:off x="2220248" y="3190473"/>
            <a:ext cx="7751502" cy="461665"/>
          </a:xfrm>
          <a:prstGeom prst="rect">
            <a:avLst/>
          </a:prstGeom>
          <a:noFill/>
        </p:spPr>
        <p:txBody>
          <a:bodyPr wrap="square" rtlCol="0">
            <a:spAutoFit/>
          </a:bodyPr>
          <a:lstStyle/>
          <a:p>
            <a:pPr algn="ct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Step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into</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the</a:t>
            </a:r>
            <a:r>
              <a:rPr lang="es-ES" sz="2400" dirty="0">
                <a:solidFill>
                  <a:schemeClr val="tx1">
                    <a:lumMod val="50000"/>
                    <a:lumOff val="50000"/>
                  </a:schemeClr>
                </a:solidFill>
                <a:latin typeface="Poppins ExtraBold" panose="00000900000000000000" pitchFamily="2" charset="0"/>
                <a:cs typeface="Poppins ExtraBold" panose="00000900000000000000" pitchFamily="2" charset="0"/>
              </a:rPr>
              <a:t> </a:t>
            </a:r>
            <a:r>
              <a:rPr lang="es-ES" sz="2400" dirty="0" err="1">
                <a:solidFill>
                  <a:schemeClr val="tx1">
                    <a:lumMod val="50000"/>
                    <a:lumOff val="50000"/>
                  </a:schemeClr>
                </a:solidFill>
                <a:latin typeface="Poppins ExtraBold" panose="00000900000000000000" pitchFamily="2" charset="0"/>
                <a:cs typeface="Poppins ExtraBold" panose="00000900000000000000" pitchFamily="2" charset="0"/>
              </a:rPr>
              <a:t>train</a:t>
            </a:r>
            <a:endParaRPr lang="es-ES" sz="24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sp>
        <p:nvSpPr>
          <p:cNvPr id="5" name="Rectángulo 4">
            <a:extLst>
              <a:ext uri="{FF2B5EF4-FFF2-40B4-BE49-F238E27FC236}">
                <a16:creationId xmlns:a16="http://schemas.microsoft.com/office/drawing/2014/main" id="{E12AAA55-6B2A-4816-A71C-6BDA44EC64EA}"/>
              </a:ext>
            </a:extLst>
          </p:cNvPr>
          <p:cNvSpPr/>
          <p:nvPr/>
        </p:nvSpPr>
        <p:spPr>
          <a:xfrm>
            <a:off x="9971750" y="5693229"/>
            <a:ext cx="1926336" cy="979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0455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5D2B270-1C60-4481-B325-B4CA79A802E0}"/>
              </a:ext>
            </a:extLst>
          </p:cNvPr>
          <p:cNvSpPr txBox="1"/>
          <p:nvPr/>
        </p:nvSpPr>
        <p:spPr>
          <a:xfrm>
            <a:off x="838200" y="478677"/>
            <a:ext cx="7751502" cy="584775"/>
          </a:xfrm>
          <a:prstGeom prst="rect">
            <a:avLst/>
          </a:prstGeom>
          <a:noFill/>
        </p:spPr>
        <p:txBody>
          <a:bodyPr wrap="square" rtlCol="0">
            <a:spAutoFit/>
          </a:bodyPr>
          <a:lstStyle/>
          <a:p>
            <a:r>
              <a:rPr lang="es-ES" sz="3200" dirty="0">
                <a:solidFill>
                  <a:srgbClr val="002060"/>
                </a:solidFill>
                <a:latin typeface="Poppins ExtraBold" panose="00000900000000000000" pitchFamily="2" charset="0"/>
                <a:cs typeface="Poppins ExtraBold" panose="00000900000000000000" pitchFamily="2" charset="0"/>
              </a:rPr>
              <a:t>Muy bien, pero ¿por qué?</a:t>
            </a:r>
          </a:p>
        </p:txBody>
      </p:sp>
      <p:sp>
        <p:nvSpPr>
          <p:cNvPr id="6" name="CuadroTexto 5">
            <a:extLst>
              <a:ext uri="{FF2B5EF4-FFF2-40B4-BE49-F238E27FC236}">
                <a16:creationId xmlns:a16="http://schemas.microsoft.com/office/drawing/2014/main" id="{6B897BCB-3D53-4663-9210-03F0E90BAC10}"/>
              </a:ext>
            </a:extLst>
          </p:cNvPr>
          <p:cNvSpPr txBox="1"/>
          <p:nvPr/>
        </p:nvSpPr>
        <p:spPr>
          <a:xfrm>
            <a:off x="838200" y="1946517"/>
            <a:ext cx="10515598" cy="1323439"/>
          </a:xfrm>
          <a:prstGeom prst="rect">
            <a:avLst/>
          </a:prstGeom>
          <a:noFill/>
        </p:spPr>
        <p:txBody>
          <a:bodyPr wrap="square" rtlCol="0">
            <a:spAutoFit/>
          </a:bodyPr>
          <a:lstStyle/>
          <a:p>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Empecemos hablando de las </a:t>
            </a:r>
            <a:r>
              <a:rPr lang="es-ES" sz="4000" dirty="0" err="1">
                <a:solidFill>
                  <a:srgbClr val="00B050"/>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PYMEs</a:t>
            </a:r>
            <a:r>
              <a:rPr lang="es-ES" sz="4000" dirty="0">
                <a:solidFill>
                  <a:schemeClr val="tx1">
                    <a:lumMod val="50000"/>
                    <a:lumOff val="50000"/>
                  </a:schemeClr>
                </a:solidFill>
                <a:effectLst>
                  <a:outerShdw blurRad="38100" dist="38100" dir="2700000" algn="tl">
                    <a:srgbClr val="000000">
                      <a:alpha val="43137"/>
                    </a:srgbClr>
                  </a:outerShdw>
                </a:effectLst>
                <a:latin typeface="Poppins ExtraBold" panose="00000900000000000000" pitchFamily="2" charset="0"/>
                <a:cs typeface="Poppins ExtraBold" panose="00000900000000000000" pitchFamily="2" charset="0"/>
              </a:rPr>
              <a:t> </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que </a:t>
            </a:r>
            <a:r>
              <a:rPr lang="es-ES" sz="4000" dirty="0">
                <a:solidFill>
                  <a:srgbClr val="00B050"/>
                </a:solidFill>
                <a:latin typeface="Poppins ExtraBold" panose="00000900000000000000" pitchFamily="2" charset="0"/>
                <a:cs typeface="Poppins ExtraBold" panose="00000900000000000000" pitchFamily="2" charset="0"/>
              </a:rPr>
              <a:t>ofrecen formación y consultoría.</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a:t>
            </a:r>
          </a:p>
        </p:txBody>
      </p:sp>
      <p:sp>
        <p:nvSpPr>
          <p:cNvPr id="8" name="CuadroTexto 7">
            <a:extLst>
              <a:ext uri="{FF2B5EF4-FFF2-40B4-BE49-F238E27FC236}">
                <a16:creationId xmlns:a16="http://schemas.microsoft.com/office/drawing/2014/main" id="{268986BF-B0B2-4EA5-AB2E-522008156EB4}"/>
              </a:ext>
            </a:extLst>
          </p:cNvPr>
          <p:cNvSpPr txBox="1"/>
          <p:nvPr/>
        </p:nvSpPr>
        <p:spPr>
          <a:xfrm>
            <a:off x="838200" y="3742659"/>
            <a:ext cx="10515598" cy="1323439"/>
          </a:xfrm>
          <a:prstGeom prst="rect">
            <a:avLst/>
          </a:prstGeom>
          <a:noFill/>
        </p:spPr>
        <p:txBody>
          <a:bodyPr wrap="square" rtlCol="0">
            <a:spAutoFit/>
          </a:bodyPr>
          <a:lstStyle/>
          <a:p>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Nosotros sabemos lo que es vender </a:t>
            </a:r>
            <a:r>
              <a:rPr lang="es-ES" sz="4000" dirty="0" err="1">
                <a:solidFill>
                  <a:schemeClr val="tx1">
                    <a:lumMod val="50000"/>
                    <a:lumOff val="50000"/>
                  </a:schemeClr>
                </a:solidFill>
                <a:latin typeface="Poppins ExtraBold" panose="00000900000000000000" pitchFamily="2" charset="0"/>
                <a:cs typeface="Poppins ExtraBold" panose="00000900000000000000" pitchFamily="2" charset="0"/>
              </a:rPr>
              <a:t>fyc</a:t>
            </a:r>
            <a:r>
              <a:rPr lang="es-ES" sz="4000" dirty="0">
                <a:solidFill>
                  <a:schemeClr val="tx1">
                    <a:lumMod val="50000"/>
                    <a:lumOff val="50000"/>
                  </a:schemeClr>
                </a:solidFill>
                <a:latin typeface="Poppins ExtraBold" panose="00000900000000000000" pitchFamily="2" charset="0"/>
                <a:cs typeface="Poppins ExtraBold" panose="00000900000000000000" pitchFamily="2" charset="0"/>
              </a:rPr>
              <a:t>. Te lo vamos a explicar.</a:t>
            </a:r>
          </a:p>
        </p:txBody>
      </p:sp>
      <p:sp>
        <p:nvSpPr>
          <p:cNvPr id="9" name="CuadroTexto 8">
            <a:extLst>
              <a:ext uri="{FF2B5EF4-FFF2-40B4-BE49-F238E27FC236}">
                <a16:creationId xmlns:a16="http://schemas.microsoft.com/office/drawing/2014/main" id="{362D4931-83E6-4F72-9FA6-97FB6C827995}"/>
              </a:ext>
            </a:extLst>
          </p:cNvPr>
          <p:cNvSpPr txBox="1"/>
          <p:nvPr/>
        </p:nvSpPr>
        <p:spPr>
          <a:xfrm>
            <a:off x="838200" y="6009991"/>
            <a:ext cx="4452257" cy="369332"/>
          </a:xfrm>
          <a:prstGeom prst="rect">
            <a:avLst/>
          </a:prstGeom>
          <a:noFill/>
        </p:spPr>
        <p:txBody>
          <a:bodyPr wrap="square" rtlCol="0">
            <a:spAutoFit/>
          </a:bodyPr>
          <a:lstStyle/>
          <a:p>
            <a:r>
              <a:rPr lang="es-ES" dirty="0" err="1">
                <a:solidFill>
                  <a:schemeClr val="tx1">
                    <a:lumMod val="50000"/>
                    <a:lumOff val="50000"/>
                  </a:schemeClr>
                </a:solidFill>
                <a:latin typeface="Poppins Light" panose="00000400000000000000" pitchFamily="2" charset="0"/>
                <a:cs typeface="Poppins Light" panose="00000400000000000000" pitchFamily="2" charset="0"/>
              </a:rPr>
              <a:t>Fyc</a:t>
            </a:r>
            <a:r>
              <a:rPr lang="es-ES" dirty="0">
                <a:solidFill>
                  <a:schemeClr val="tx1">
                    <a:lumMod val="50000"/>
                    <a:lumOff val="50000"/>
                  </a:schemeClr>
                </a:solidFill>
                <a:latin typeface="Poppins Light" panose="00000400000000000000" pitchFamily="2" charset="0"/>
                <a:cs typeface="Poppins Light" panose="00000400000000000000" pitchFamily="2" charset="0"/>
              </a:rPr>
              <a:t>: formación y consultoría</a:t>
            </a:r>
          </a:p>
        </p:txBody>
      </p:sp>
    </p:spTree>
    <p:extLst>
      <p:ext uri="{BB962C8B-B14F-4D97-AF65-F5344CB8AC3E}">
        <p14:creationId xmlns:p14="http://schemas.microsoft.com/office/powerpoint/2010/main" val="13873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8928113-B28C-4397-9124-B53653BF96EE}"/>
              </a:ext>
            </a:extLst>
          </p:cNvPr>
          <p:cNvGraphicFramePr>
            <a:graphicFrameLocks noGrp="1"/>
          </p:cNvGraphicFramePr>
          <p:nvPr>
            <p:extLst>
              <p:ext uri="{D42A27DB-BD31-4B8C-83A1-F6EECF244321}">
                <p14:modId xmlns:p14="http://schemas.microsoft.com/office/powerpoint/2010/main" val="313400640"/>
              </p:ext>
            </p:extLst>
          </p:nvPr>
        </p:nvGraphicFramePr>
        <p:xfrm>
          <a:off x="2610530" y="1749519"/>
          <a:ext cx="6970940" cy="3849372"/>
        </p:xfrm>
        <a:graphic>
          <a:graphicData uri="http://schemas.openxmlformats.org/drawingml/2006/table">
            <a:tbl>
              <a:tblPr firstRow="1" firstCol="1" bandRow="1">
                <a:tableStyleId>{2D5ABB26-0587-4C30-8999-92F81FD0307C}</a:tableStyleId>
              </a:tblPr>
              <a:tblGrid>
                <a:gridCol w="584969">
                  <a:extLst>
                    <a:ext uri="{9D8B030D-6E8A-4147-A177-3AD203B41FA5}">
                      <a16:colId xmlns:a16="http://schemas.microsoft.com/office/drawing/2014/main" val="1861177441"/>
                    </a:ext>
                  </a:extLst>
                </a:gridCol>
                <a:gridCol w="6385971">
                  <a:extLst>
                    <a:ext uri="{9D8B030D-6E8A-4147-A177-3AD203B41FA5}">
                      <a16:colId xmlns:a16="http://schemas.microsoft.com/office/drawing/2014/main" val="2871157248"/>
                    </a:ext>
                  </a:extLst>
                </a:gridCol>
              </a:tblGrid>
              <a:tr h="0">
                <a:tc>
                  <a:txBody>
                    <a:bodyPr/>
                    <a:lstStyle/>
                    <a:p>
                      <a:pPr>
                        <a:lnSpc>
                          <a:spcPct val="107000"/>
                        </a:lnSpc>
                        <a:spcAft>
                          <a:spcPts val="800"/>
                        </a:spcAft>
                      </a:pPr>
                      <a:r>
                        <a:rPr lang="es-ES" sz="1400">
                          <a:effectLst/>
                          <a:latin typeface="Arial" panose="020B0604020202020204" pitchFamily="34" charset="0"/>
                          <a:cs typeface="Arial" panose="020B0604020202020204" pitchFamily="34" charset="0"/>
                        </a:rPr>
                        <a:t>8:00 </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dirty="0">
                          <a:effectLst/>
                          <a:latin typeface="Arial" panose="020B0604020202020204" pitchFamily="34" charset="0"/>
                          <a:cs typeface="Arial" panose="020B0604020202020204" pitchFamily="34" charset="0"/>
                        </a:rPr>
                        <a:t>Desayuno rico en grasas y calorías, va a ser un día largo.</a:t>
                      </a:r>
                    </a:p>
                    <a:p>
                      <a:pPr>
                        <a:lnSpc>
                          <a:spcPct val="107000"/>
                        </a:lnSpc>
                        <a:spcAft>
                          <a:spcPts val="800"/>
                        </a:spcAft>
                      </a:pPr>
                      <a:r>
                        <a:rPr lang="es-ES"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82334093"/>
                  </a:ext>
                </a:extLst>
              </a:tr>
              <a:tr h="0">
                <a:tc>
                  <a:txBody>
                    <a:bodyPr/>
                    <a:lstStyle/>
                    <a:p>
                      <a:pPr>
                        <a:lnSpc>
                          <a:spcPct val="107000"/>
                        </a:lnSpc>
                        <a:spcAft>
                          <a:spcPts val="800"/>
                        </a:spcAft>
                      </a:pPr>
                      <a:r>
                        <a:rPr lang="es-ES" sz="1400">
                          <a:effectLst/>
                          <a:latin typeface="Arial" panose="020B0604020202020204" pitchFamily="34" charset="0"/>
                          <a:cs typeface="Arial" panose="020B0604020202020204" pitchFamily="34" charset="0"/>
                        </a:rPr>
                        <a:t>9:00 </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dirty="0">
                          <a:effectLst/>
                          <a:latin typeface="Arial" panose="020B0604020202020204" pitchFamily="34" charset="0"/>
                          <a:cs typeface="Arial" panose="020B0604020202020204" pitchFamily="34" charset="0"/>
                        </a:rPr>
                        <a:t>Videoconferencia con la RH de una empresa que cuadra con mi perfil objetivo.</a:t>
                      </a:r>
                    </a:p>
                    <a:p>
                      <a:pPr>
                        <a:lnSpc>
                          <a:spcPct val="107000"/>
                        </a:lnSpc>
                        <a:spcAft>
                          <a:spcPts val="800"/>
                        </a:spcAft>
                      </a:pPr>
                      <a:r>
                        <a:rPr lang="es-ES"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87299048"/>
                  </a:ext>
                </a:extLst>
              </a:tr>
              <a:tr h="0">
                <a:tc>
                  <a:txBody>
                    <a:bodyPr/>
                    <a:lstStyle/>
                    <a:p>
                      <a:pPr>
                        <a:lnSpc>
                          <a:spcPct val="107000"/>
                        </a:lnSpc>
                        <a:spcAft>
                          <a:spcPts val="800"/>
                        </a:spcAft>
                      </a:pPr>
                      <a:r>
                        <a:rPr lang="es-ES" sz="1400" dirty="0">
                          <a:effectLst/>
                          <a:latin typeface="Arial" panose="020B0604020202020204" pitchFamily="34" charset="0"/>
                          <a:cs typeface="Arial" panose="020B0604020202020204" pitchFamily="34" charset="0"/>
                        </a:rPr>
                        <a:t>9:05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a:effectLst/>
                          <a:latin typeface="Arial" panose="020B0604020202020204" pitchFamily="34" charset="0"/>
                          <a:cs typeface="Arial" panose="020B0604020202020204" pitchFamily="34" charset="0"/>
                        </a:rPr>
                        <a:t>Oh Yeah! Esto marcha bien. En menos de 10 minutos me ha contado las tragedias humanas de la empresa, aquí hay curro para años.</a:t>
                      </a:r>
                    </a:p>
                    <a:p>
                      <a:pPr>
                        <a:lnSpc>
                          <a:spcPct val="107000"/>
                        </a:lnSpc>
                        <a:spcAft>
                          <a:spcPts val="800"/>
                        </a:spcAft>
                      </a:pPr>
                      <a:r>
                        <a:rPr lang="es-ES" sz="1400">
                          <a:effectLst/>
                          <a:latin typeface="Arial" panose="020B0604020202020204" pitchFamily="34" charset="0"/>
                          <a:cs typeface="Arial" panose="020B0604020202020204" pitchFamily="34" charset="0"/>
                        </a:rPr>
                        <a:t> </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2570865"/>
                  </a:ext>
                </a:extLst>
              </a:tr>
              <a:tr h="0">
                <a:tc>
                  <a:txBody>
                    <a:bodyPr/>
                    <a:lstStyle/>
                    <a:p>
                      <a:pPr>
                        <a:lnSpc>
                          <a:spcPct val="107000"/>
                        </a:lnSpc>
                        <a:spcAft>
                          <a:spcPts val="800"/>
                        </a:spcAft>
                      </a:pPr>
                      <a:r>
                        <a:rPr lang="es-ES" sz="1400">
                          <a:effectLst/>
                          <a:latin typeface="Arial" panose="020B0604020202020204" pitchFamily="34" charset="0"/>
                          <a:cs typeface="Arial" panose="020B0604020202020204" pitchFamily="34" charset="0"/>
                        </a:rPr>
                        <a:t>9:30 </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dirty="0">
                          <a:effectLst/>
                          <a:latin typeface="Arial" panose="020B0604020202020204" pitchFamily="34" charset="0"/>
                          <a:cs typeface="Arial" panose="020B0604020202020204" pitchFamily="34" charset="0"/>
                        </a:rPr>
                        <a:t>PREMIO! Parece que encaja lo que ofrecemos con lo que necesitan ahora mismo. Llegado el momento pronuncia las palabras clave: "envíanos una propuesta". "Seguiremos en contacto" me dice.</a:t>
                      </a:r>
                    </a:p>
                    <a:p>
                      <a:pPr>
                        <a:lnSpc>
                          <a:spcPct val="107000"/>
                        </a:lnSpc>
                        <a:spcAft>
                          <a:spcPts val="800"/>
                        </a:spcAft>
                      </a:pPr>
                      <a:r>
                        <a:rPr lang="es-ES"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05155785"/>
                  </a:ext>
                </a:extLst>
              </a:tr>
              <a:tr h="0">
                <a:tc>
                  <a:txBody>
                    <a:bodyPr/>
                    <a:lstStyle/>
                    <a:p>
                      <a:pPr>
                        <a:lnSpc>
                          <a:spcPct val="107000"/>
                        </a:lnSpc>
                        <a:spcAft>
                          <a:spcPts val="800"/>
                        </a:spcAft>
                      </a:pPr>
                      <a:r>
                        <a:rPr lang="es-ES" sz="1400">
                          <a:effectLst/>
                          <a:latin typeface="Arial" panose="020B0604020202020204" pitchFamily="34" charset="0"/>
                          <a:cs typeface="Arial" panose="020B0604020202020204" pitchFamily="34" charset="0"/>
                        </a:rPr>
                        <a:t>11:00 </a:t>
                      </a:r>
                      <a:endParaRPr lang="es-E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dirty="0">
                          <a:effectLst/>
                          <a:latin typeface="Arial" panose="020B0604020202020204" pitchFamily="34" charset="0"/>
                          <a:cs typeface="Arial" panose="020B0604020202020204" pitchFamily="34" charset="0"/>
                        </a:rPr>
                        <a:t>Tengo la propuesta hecha. No la envío porque queda muy desesperado mandarla al momento (como cuando te da su número un chico o una chica que te gusta y esperas por lo menos un día a llamar).</a:t>
                      </a:r>
                    </a:p>
                    <a:p>
                      <a:pPr>
                        <a:lnSpc>
                          <a:spcPct val="107000"/>
                        </a:lnSpc>
                        <a:spcAft>
                          <a:spcPts val="800"/>
                        </a:spcAft>
                      </a:pPr>
                      <a:r>
                        <a:rPr lang="es-ES" sz="1400" dirty="0">
                          <a:effectLst/>
                          <a:latin typeface="Arial" panose="020B0604020202020204" pitchFamily="34" charset="0"/>
                          <a:cs typeface="Arial" panose="020B0604020202020204" pitchFamily="34" charset="0"/>
                        </a:rPr>
                        <a:t> </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6199602"/>
                  </a:ext>
                </a:extLst>
              </a:tr>
            </a:tbl>
          </a:graphicData>
        </a:graphic>
      </p:graphicFrame>
      <p:sp>
        <p:nvSpPr>
          <p:cNvPr id="7" name="CuadroTexto 6">
            <a:extLst>
              <a:ext uri="{FF2B5EF4-FFF2-40B4-BE49-F238E27FC236}">
                <a16:creationId xmlns:a16="http://schemas.microsoft.com/office/drawing/2014/main" id="{BB1ABDB5-F681-41DC-8428-BC92FEB8DBDF}"/>
              </a:ext>
            </a:extLst>
          </p:cNvPr>
          <p:cNvSpPr txBox="1"/>
          <p:nvPr/>
        </p:nvSpPr>
        <p:spPr>
          <a:xfrm>
            <a:off x="598715" y="478677"/>
            <a:ext cx="10515598" cy="584775"/>
          </a:xfrm>
          <a:prstGeom prst="rect">
            <a:avLst/>
          </a:prstGeom>
          <a:noFill/>
        </p:spPr>
        <p:txBody>
          <a:bodyPr wrap="square" rtlCol="0">
            <a:spAutoFit/>
          </a:bodyPr>
          <a:lstStyle/>
          <a:p>
            <a:r>
              <a:rPr lang="es-ES" sz="2800" dirty="0">
                <a:solidFill>
                  <a:schemeClr val="tx1">
                    <a:lumMod val="50000"/>
                    <a:lumOff val="50000"/>
                  </a:schemeClr>
                </a:solidFill>
                <a:latin typeface="Poppins ExtraBold" panose="00000900000000000000" pitchFamily="2" charset="0"/>
                <a:cs typeface="Poppins ExtraBold" panose="00000900000000000000" pitchFamily="2" charset="0"/>
              </a:rPr>
              <a:t>Esta</a:t>
            </a:r>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 es mi agenda de un día cualquiera</a:t>
            </a:r>
          </a:p>
        </p:txBody>
      </p:sp>
    </p:spTree>
    <p:extLst>
      <p:ext uri="{BB962C8B-B14F-4D97-AF65-F5344CB8AC3E}">
        <p14:creationId xmlns:p14="http://schemas.microsoft.com/office/powerpoint/2010/main" val="318246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B1ABDB5-F681-41DC-8428-BC92FEB8DBDF}"/>
              </a:ext>
            </a:extLst>
          </p:cNvPr>
          <p:cNvSpPr txBox="1"/>
          <p:nvPr/>
        </p:nvSpPr>
        <p:spPr>
          <a:xfrm>
            <a:off x="838201" y="1633923"/>
            <a:ext cx="10515598" cy="2120581"/>
          </a:xfrm>
          <a:prstGeom prst="rect">
            <a:avLst/>
          </a:prstGeom>
          <a:noFill/>
        </p:spPr>
        <p:txBody>
          <a:bodyPr wrap="square" rtlCol="0">
            <a:spAutoFit/>
          </a:bodyPr>
          <a:lstStyle/>
          <a:p>
            <a:pPr algn="ctr">
              <a:lnSpc>
                <a:spcPct val="80000"/>
              </a:lnSpc>
            </a:pPr>
            <a:r>
              <a:rPr lang="es-ES" sz="4800" dirty="0">
                <a:solidFill>
                  <a:schemeClr val="tx1">
                    <a:lumMod val="50000"/>
                    <a:lumOff val="50000"/>
                  </a:schemeClr>
                </a:solidFill>
                <a:latin typeface="Poppins ExtraBold" panose="00000900000000000000" pitchFamily="2" charset="0"/>
                <a:cs typeface="Poppins ExtraBold" panose="00000900000000000000" pitchFamily="2" charset="0"/>
              </a:rPr>
              <a:t>Han pasado 24 horas y hemos enviado la propuesta, ahora:</a:t>
            </a:r>
          </a:p>
          <a:p>
            <a:pPr algn="ctr">
              <a:lnSpc>
                <a:spcPct val="80000"/>
              </a:lnSpc>
            </a:pPr>
            <a:r>
              <a:rPr lang="es-ES" sz="6600" dirty="0">
                <a:solidFill>
                  <a:schemeClr val="tx1">
                    <a:lumMod val="75000"/>
                    <a:lumOff val="25000"/>
                  </a:schemeClr>
                </a:solidFill>
                <a:latin typeface="Poppins ExtraBold" panose="00000900000000000000" pitchFamily="2" charset="0"/>
                <a:cs typeface="Poppins ExtraBold" panose="00000900000000000000" pitchFamily="2" charset="0"/>
              </a:rPr>
              <a:t>a esperar</a:t>
            </a:r>
            <a:endParaRPr lang="es-ES" sz="4800" dirty="0">
              <a:solidFill>
                <a:schemeClr val="tx1">
                  <a:lumMod val="75000"/>
                  <a:lumOff val="25000"/>
                </a:schemeClr>
              </a:solidFill>
              <a:latin typeface="Poppins ExtraBold" panose="00000900000000000000" pitchFamily="2" charset="0"/>
              <a:cs typeface="Poppins ExtraBold" panose="00000900000000000000" pitchFamily="2" charset="0"/>
            </a:endParaRPr>
          </a:p>
        </p:txBody>
      </p:sp>
    </p:spTree>
    <p:extLst>
      <p:ext uri="{BB962C8B-B14F-4D97-AF65-F5344CB8AC3E}">
        <p14:creationId xmlns:p14="http://schemas.microsoft.com/office/powerpoint/2010/main" val="62050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B1ABDB5-F681-41DC-8428-BC92FEB8DBDF}"/>
              </a:ext>
            </a:extLst>
          </p:cNvPr>
          <p:cNvSpPr txBox="1"/>
          <p:nvPr/>
        </p:nvSpPr>
        <p:spPr>
          <a:xfrm>
            <a:off x="598714" y="478677"/>
            <a:ext cx="10850335" cy="523220"/>
          </a:xfrm>
          <a:prstGeom prst="rect">
            <a:avLst/>
          </a:prstGeom>
          <a:noFill/>
        </p:spPr>
        <p:txBody>
          <a:bodyPr wrap="square" rtlCol="0">
            <a:spAutoFit/>
          </a:bodyPr>
          <a:lstStyle/>
          <a:p>
            <a:r>
              <a:rPr lang="es-ES" sz="2800" dirty="0">
                <a:solidFill>
                  <a:schemeClr val="tx1">
                    <a:lumMod val="50000"/>
                    <a:lumOff val="50000"/>
                  </a:schemeClr>
                </a:solidFill>
                <a:latin typeface="Poppins ExtraBold" panose="00000900000000000000" pitchFamily="2" charset="0"/>
                <a:cs typeface="Poppins ExtraBold" panose="00000900000000000000" pitchFamily="2" charset="0"/>
              </a:rPr>
              <a:t>Posibles respuestas de RH y lo que el comercial interpreta</a:t>
            </a:r>
            <a:endParaRPr lang="es-ES" sz="32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graphicFrame>
        <p:nvGraphicFramePr>
          <p:cNvPr id="3" name="Tabla 2">
            <a:extLst>
              <a:ext uri="{FF2B5EF4-FFF2-40B4-BE49-F238E27FC236}">
                <a16:creationId xmlns:a16="http://schemas.microsoft.com/office/drawing/2014/main" id="{4885C8E7-CDED-447C-A049-162A34CE45CE}"/>
              </a:ext>
            </a:extLst>
          </p:cNvPr>
          <p:cNvGraphicFramePr>
            <a:graphicFrameLocks noGrp="1"/>
          </p:cNvGraphicFramePr>
          <p:nvPr>
            <p:extLst>
              <p:ext uri="{D42A27DB-BD31-4B8C-83A1-F6EECF244321}">
                <p14:modId xmlns:p14="http://schemas.microsoft.com/office/powerpoint/2010/main" val="4029373091"/>
              </p:ext>
            </p:extLst>
          </p:nvPr>
        </p:nvGraphicFramePr>
        <p:xfrm>
          <a:off x="1876605" y="1601224"/>
          <a:ext cx="7959818" cy="4513826"/>
        </p:xfrm>
        <a:graphic>
          <a:graphicData uri="http://schemas.openxmlformats.org/drawingml/2006/table">
            <a:tbl>
              <a:tblPr firstRow="1" firstCol="1" bandRow="1">
                <a:tableStyleId>{2D5ABB26-0587-4C30-8999-92F81FD0307C}</a:tableStyleId>
              </a:tblPr>
              <a:tblGrid>
                <a:gridCol w="4052672">
                  <a:extLst>
                    <a:ext uri="{9D8B030D-6E8A-4147-A177-3AD203B41FA5}">
                      <a16:colId xmlns:a16="http://schemas.microsoft.com/office/drawing/2014/main" val="1926015082"/>
                    </a:ext>
                  </a:extLst>
                </a:gridCol>
                <a:gridCol w="3907146">
                  <a:extLst>
                    <a:ext uri="{9D8B030D-6E8A-4147-A177-3AD203B41FA5}">
                      <a16:colId xmlns:a16="http://schemas.microsoft.com/office/drawing/2014/main" val="595985941"/>
                    </a:ext>
                  </a:extLst>
                </a:gridCol>
              </a:tblGrid>
              <a:tr h="238702">
                <a:tc>
                  <a:txBody>
                    <a:bodyPr/>
                    <a:lstStyle/>
                    <a:p>
                      <a:pPr>
                        <a:lnSpc>
                          <a:spcPct val="107000"/>
                        </a:lnSpc>
                        <a:spcAft>
                          <a:spcPts val="800"/>
                        </a:spcAft>
                      </a:pPr>
                      <a:r>
                        <a:rPr lang="es-ES" sz="1500" dirty="0">
                          <a:effectLst/>
                          <a:latin typeface="Poppins ExtraBold" panose="00000900000000000000" pitchFamily="2" charset="0"/>
                          <a:cs typeface="Poppins ExtraBold" panose="00000900000000000000" pitchFamily="2" charset="0"/>
                        </a:rPr>
                        <a:t>Lo que dicen</a:t>
                      </a:r>
                      <a:endParaRPr lang="es-ES" sz="1500" dirty="0">
                        <a:effectLst/>
                        <a:latin typeface="Poppins ExtraBold" panose="00000900000000000000" pitchFamily="2" charset="0"/>
                        <a:ea typeface="Calibri" panose="020F0502020204030204" pitchFamily="34" charset="0"/>
                        <a:cs typeface="Poppins ExtraBold" panose="00000900000000000000" pitchFamily="2" charset="0"/>
                      </a:endParaRPr>
                    </a:p>
                  </a:txBody>
                  <a:tcPr marL="65259" marR="65259" marT="0" marB="0"/>
                </a:tc>
                <a:tc>
                  <a:txBody>
                    <a:bodyPr/>
                    <a:lstStyle/>
                    <a:p>
                      <a:pPr>
                        <a:lnSpc>
                          <a:spcPct val="107000"/>
                        </a:lnSpc>
                        <a:spcAft>
                          <a:spcPts val="800"/>
                        </a:spcAft>
                      </a:pPr>
                      <a:r>
                        <a:rPr lang="es-ES" sz="1500" dirty="0">
                          <a:effectLst/>
                          <a:latin typeface="Poppins ExtraBold" panose="00000900000000000000" pitchFamily="2" charset="0"/>
                          <a:cs typeface="Poppins ExtraBold" panose="00000900000000000000" pitchFamily="2" charset="0"/>
                        </a:rPr>
                        <a:t>Lo que oyes</a:t>
                      </a:r>
                      <a:endParaRPr lang="es-ES" sz="1500" dirty="0">
                        <a:effectLst/>
                        <a:latin typeface="Poppins ExtraBold" panose="00000900000000000000" pitchFamily="2" charset="0"/>
                        <a:ea typeface="Calibri" panose="020F0502020204030204" pitchFamily="34" charset="0"/>
                        <a:cs typeface="Poppins ExtraBold" panose="00000900000000000000" pitchFamily="2" charset="0"/>
                      </a:endParaRPr>
                    </a:p>
                  </a:txBody>
                  <a:tcPr marL="65259" marR="65259" marT="0" marB="0"/>
                </a:tc>
                <a:extLst>
                  <a:ext uri="{0D108BD9-81ED-4DB2-BD59-A6C34878D82A}">
                    <a16:rowId xmlns:a16="http://schemas.microsoft.com/office/drawing/2014/main" val="3860399825"/>
                  </a:ext>
                </a:extLst>
              </a:tr>
              <a:tr h="1096319">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Muchas gracias Álex estudiaremos la propuesta y te diremos algo.</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65259" marR="65259" marT="0" marB="0"/>
                </a:tc>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No la he abierto... no la voy a abrir... y no te vamos a decir nada. Gracias por tu tiempo.</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65259" marR="65259" marT="0" marB="0"/>
                </a:tc>
                <a:extLst>
                  <a:ext uri="{0D108BD9-81ED-4DB2-BD59-A6C34878D82A}">
                    <a16:rowId xmlns:a16="http://schemas.microsoft.com/office/drawing/2014/main" val="1171149494"/>
                  </a:ext>
                </a:extLst>
              </a:tr>
              <a:tr h="1342861">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El proyecto ha dejado de ser una prioridad para nosotros, pero os tendremos en cuenta cuando se retome.</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65259" marR="65259" marT="0" marB="0"/>
                </a:tc>
                <a:tc>
                  <a:txBody>
                    <a:bodyPr/>
                    <a:lstStyle/>
                    <a:p>
                      <a:pPr>
                        <a:lnSpc>
                          <a:spcPct val="107000"/>
                        </a:lnSpc>
                        <a:spcAft>
                          <a:spcPts val="800"/>
                        </a:spcAft>
                      </a:pPr>
                      <a:r>
                        <a:rPr lang="es-ES" sz="1500" i="0" dirty="0">
                          <a:solidFill>
                            <a:schemeClr val="tx1"/>
                          </a:solidFill>
                          <a:effectLst/>
                          <a:latin typeface="Arial" panose="020B0604020202020204" pitchFamily="34" charset="0"/>
                          <a:ea typeface="Calibri" panose="020F0502020204030204" pitchFamily="34" charset="0"/>
                          <a:cs typeface="Arial" panose="020B0604020202020204" pitchFamily="34" charset="0"/>
                        </a:rPr>
                        <a:t>No eres tú, de verdad… soy yo. Es un hasta luego, no un hasta nunca.</a:t>
                      </a:r>
                    </a:p>
                  </a:txBody>
                  <a:tcPr marL="65259" marR="65259" marT="0" marB="0"/>
                </a:tc>
                <a:extLst>
                  <a:ext uri="{0D108BD9-81ED-4DB2-BD59-A6C34878D82A}">
                    <a16:rowId xmlns:a16="http://schemas.microsoft.com/office/drawing/2014/main" val="1118386645"/>
                  </a:ext>
                </a:extLst>
              </a:tr>
              <a:tr h="1835944">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La idea es empezar el proyecto de formación/consultoría de aquí unos meses. Así que hasta dentro varias semanas no habremos tomado una decisión.</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65259" marR="65259" marT="0" marB="0"/>
                </a:tc>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En el primer amanecer, del tercer día, con la puesta de sol, cuando despunte el alba, mira hacia el este: encontrarás la respuesta a todas tus preguntas.</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65259" marR="65259" marT="0" marB="0"/>
                </a:tc>
                <a:extLst>
                  <a:ext uri="{0D108BD9-81ED-4DB2-BD59-A6C34878D82A}">
                    <a16:rowId xmlns:a16="http://schemas.microsoft.com/office/drawing/2014/main" val="1432925590"/>
                  </a:ext>
                </a:extLst>
              </a:tr>
            </a:tbl>
          </a:graphicData>
        </a:graphic>
      </p:graphicFrame>
    </p:spTree>
    <p:extLst>
      <p:ext uri="{BB962C8B-B14F-4D97-AF65-F5344CB8AC3E}">
        <p14:creationId xmlns:p14="http://schemas.microsoft.com/office/powerpoint/2010/main" val="109827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4885C8E7-CDED-447C-A049-162A34CE45CE}"/>
              </a:ext>
            </a:extLst>
          </p:cNvPr>
          <p:cNvGraphicFramePr>
            <a:graphicFrameLocks noGrp="1"/>
          </p:cNvGraphicFramePr>
          <p:nvPr>
            <p:extLst>
              <p:ext uri="{D42A27DB-BD31-4B8C-83A1-F6EECF244321}">
                <p14:modId xmlns:p14="http://schemas.microsoft.com/office/powerpoint/2010/main" val="4063190062"/>
              </p:ext>
            </p:extLst>
          </p:nvPr>
        </p:nvGraphicFramePr>
        <p:xfrm>
          <a:off x="1876605" y="1601224"/>
          <a:ext cx="7959818" cy="4513826"/>
        </p:xfrm>
        <a:graphic>
          <a:graphicData uri="http://schemas.openxmlformats.org/drawingml/2006/table">
            <a:tbl>
              <a:tblPr firstRow="1" firstCol="1" bandRow="1">
                <a:tableStyleId>{2D5ABB26-0587-4C30-8999-92F81FD0307C}</a:tableStyleId>
              </a:tblPr>
              <a:tblGrid>
                <a:gridCol w="4052672">
                  <a:extLst>
                    <a:ext uri="{9D8B030D-6E8A-4147-A177-3AD203B41FA5}">
                      <a16:colId xmlns:a16="http://schemas.microsoft.com/office/drawing/2014/main" val="1926015082"/>
                    </a:ext>
                  </a:extLst>
                </a:gridCol>
                <a:gridCol w="3907146">
                  <a:extLst>
                    <a:ext uri="{9D8B030D-6E8A-4147-A177-3AD203B41FA5}">
                      <a16:colId xmlns:a16="http://schemas.microsoft.com/office/drawing/2014/main" val="595985941"/>
                    </a:ext>
                  </a:extLst>
                </a:gridCol>
              </a:tblGrid>
              <a:tr h="238702">
                <a:tc>
                  <a:txBody>
                    <a:bodyPr/>
                    <a:lstStyle/>
                    <a:p>
                      <a:pPr>
                        <a:lnSpc>
                          <a:spcPct val="107000"/>
                        </a:lnSpc>
                        <a:spcAft>
                          <a:spcPts val="800"/>
                        </a:spcAft>
                      </a:pPr>
                      <a:r>
                        <a:rPr lang="es-ES" sz="1500" dirty="0">
                          <a:effectLst/>
                          <a:latin typeface="Poppins ExtraBold" panose="00000900000000000000" pitchFamily="2" charset="0"/>
                          <a:cs typeface="Poppins ExtraBold" panose="00000900000000000000" pitchFamily="2" charset="0"/>
                        </a:rPr>
                        <a:t>Lo que dicen</a:t>
                      </a:r>
                      <a:endParaRPr lang="es-ES" sz="1500" dirty="0">
                        <a:effectLst/>
                        <a:latin typeface="Poppins ExtraBold" panose="00000900000000000000" pitchFamily="2" charset="0"/>
                        <a:ea typeface="Calibri" panose="020F0502020204030204" pitchFamily="34" charset="0"/>
                        <a:cs typeface="Poppins ExtraBold" panose="00000900000000000000" pitchFamily="2" charset="0"/>
                      </a:endParaRPr>
                    </a:p>
                  </a:txBody>
                  <a:tcPr marL="65259" marR="65259" marT="0" marB="0"/>
                </a:tc>
                <a:tc>
                  <a:txBody>
                    <a:bodyPr/>
                    <a:lstStyle/>
                    <a:p>
                      <a:pPr>
                        <a:lnSpc>
                          <a:spcPct val="107000"/>
                        </a:lnSpc>
                        <a:spcAft>
                          <a:spcPts val="800"/>
                        </a:spcAft>
                      </a:pPr>
                      <a:r>
                        <a:rPr lang="es-ES" sz="1500" dirty="0">
                          <a:effectLst/>
                          <a:latin typeface="Poppins ExtraBold" panose="00000900000000000000" pitchFamily="2" charset="0"/>
                          <a:cs typeface="Poppins ExtraBold" panose="00000900000000000000" pitchFamily="2" charset="0"/>
                        </a:rPr>
                        <a:t>Lo que oyes</a:t>
                      </a:r>
                      <a:endParaRPr lang="es-ES" sz="1500" dirty="0">
                        <a:effectLst/>
                        <a:latin typeface="Poppins ExtraBold" panose="00000900000000000000" pitchFamily="2" charset="0"/>
                        <a:ea typeface="Calibri" panose="020F0502020204030204" pitchFamily="34" charset="0"/>
                        <a:cs typeface="Poppins ExtraBold" panose="00000900000000000000" pitchFamily="2" charset="0"/>
                      </a:endParaRPr>
                    </a:p>
                  </a:txBody>
                  <a:tcPr marL="65259" marR="65259" marT="0" marB="0"/>
                </a:tc>
                <a:extLst>
                  <a:ext uri="{0D108BD9-81ED-4DB2-BD59-A6C34878D82A}">
                    <a16:rowId xmlns:a16="http://schemas.microsoft.com/office/drawing/2014/main" val="3860399825"/>
                  </a:ext>
                </a:extLst>
              </a:tr>
              <a:tr h="1096319">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La propuesta no acaba de satisfacer lo que estamos buscando. Ustedes proponen A y nosotros buscamos Z.</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51803" marR="51803" marT="0" marB="0"/>
                </a:tc>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No sabemos que c*** necesitamos en este manicomio, deje su mensaje después de la señal (PIIIIIII…).</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51803" marR="51803" marT="0" marB="0"/>
                </a:tc>
                <a:extLst>
                  <a:ext uri="{0D108BD9-81ED-4DB2-BD59-A6C34878D82A}">
                    <a16:rowId xmlns:a16="http://schemas.microsoft.com/office/drawing/2014/main" val="1171149494"/>
                  </a:ext>
                </a:extLst>
              </a:tr>
              <a:tr h="1342861">
                <a:tc>
                  <a:txBody>
                    <a:bodyPr/>
                    <a:lstStyle/>
                    <a:p>
                      <a:pPr marL="0" algn="l" defTabSz="914400" rtl="0" eaLnBrk="1" latinLnBrk="0" hangingPunct="1">
                        <a:lnSpc>
                          <a:spcPct val="107000"/>
                        </a:lnSpc>
                        <a:spcAft>
                          <a:spcPts val="800"/>
                        </a:spcAft>
                      </a:pPr>
                      <a:r>
                        <a:rPr lang="es-ES" sz="1500" i="1" kern="1200" dirty="0">
                          <a:solidFill>
                            <a:schemeClr val="tx1">
                              <a:lumMod val="50000"/>
                              <a:lumOff val="50000"/>
                            </a:schemeClr>
                          </a:solidFill>
                          <a:effectLst/>
                          <a:latin typeface="Arial" panose="020B0604020202020204" pitchFamily="34" charset="0"/>
                          <a:ea typeface="+mn-ea"/>
                          <a:cs typeface="Arial" panose="020B0604020202020204" pitchFamily="34" charset="0"/>
                        </a:rPr>
                        <a:t>(silencio absoluto, no hay respuesta en meses)</a:t>
                      </a:r>
                    </a:p>
                  </a:txBody>
                  <a:tcPr marL="51803" marR="51803" marT="0" marB="0"/>
                </a:tc>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Como aquella canción de Perales "y se marchó... y a su barco le llamó… libertad..." Nunca más se supo.</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51803" marR="51803" marT="0" marB="0"/>
                </a:tc>
                <a:extLst>
                  <a:ext uri="{0D108BD9-81ED-4DB2-BD59-A6C34878D82A}">
                    <a16:rowId xmlns:a16="http://schemas.microsoft.com/office/drawing/2014/main" val="1118386645"/>
                  </a:ext>
                </a:extLst>
              </a:tr>
              <a:tr h="1835944">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Muy interesante, la verdad es que cuadra con lo que buscamos, pero tengo que compartirlo con la directora de RH que es quien tiene que dar el visto bueno.</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51803" marR="51803" marT="0" marB="0"/>
                </a:tc>
                <a:tc>
                  <a:txBody>
                    <a:bodyPr/>
                    <a:lstStyle/>
                    <a:p>
                      <a:pPr>
                        <a:lnSpc>
                          <a:spcPct val="107000"/>
                        </a:lnSpc>
                        <a:spcAft>
                          <a:spcPts val="800"/>
                        </a:spcAft>
                      </a:pPr>
                      <a:r>
                        <a:rPr lang="es-ES" sz="1500" dirty="0">
                          <a:effectLst/>
                          <a:latin typeface="Arial" panose="020B0604020202020204" pitchFamily="34" charset="0"/>
                          <a:cs typeface="Arial" panose="020B0604020202020204" pitchFamily="34" charset="0"/>
                        </a:rPr>
                        <a:t>Me he reunido contigo sin haber comunicado a mi superior que estoy buscando proveedores de formación, y ahora me va a decir que: “los c****es vas a contratar a un externo Lucía, tiramos con interno.”</a:t>
                      </a:r>
                    </a:p>
                    <a:p>
                      <a:pPr>
                        <a:lnSpc>
                          <a:spcPct val="107000"/>
                        </a:lnSpc>
                        <a:spcAft>
                          <a:spcPts val="800"/>
                        </a:spcAft>
                      </a:pPr>
                      <a:r>
                        <a:rPr lang="es-ES" sz="1500" dirty="0">
                          <a:effectLst/>
                          <a:latin typeface="Arial" panose="020B0604020202020204" pitchFamily="34" charset="0"/>
                          <a:cs typeface="Arial" panose="020B0604020202020204" pitchFamily="34" charset="0"/>
                        </a:rPr>
                        <a:t> </a:t>
                      </a:r>
                      <a:endParaRPr lang="es-ES" sz="1500" dirty="0">
                        <a:effectLst/>
                        <a:latin typeface="Arial" panose="020B0604020202020204" pitchFamily="34" charset="0"/>
                        <a:ea typeface="Calibri" panose="020F0502020204030204" pitchFamily="34" charset="0"/>
                        <a:cs typeface="Arial" panose="020B0604020202020204" pitchFamily="34" charset="0"/>
                      </a:endParaRPr>
                    </a:p>
                  </a:txBody>
                  <a:tcPr marL="51803" marR="51803" marT="0" marB="0"/>
                </a:tc>
                <a:extLst>
                  <a:ext uri="{0D108BD9-81ED-4DB2-BD59-A6C34878D82A}">
                    <a16:rowId xmlns:a16="http://schemas.microsoft.com/office/drawing/2014/main" val="1432925590"/>
                  </a:ext>
                </a:extLst>
              </a:tr>
            </a:tbl>
          </a:graphicData>
        </a:graphic>
      </p:graphicFrame>
      <p:sp>
        <p:nvSpPr>
          <p:cNvPr id="5" name="CuadroTexto 4">
            <a:extLst>
              <a:ext uri="{FF2B5EF4-FFF2-40B4-BE49-F238E27FC236}">
                <a16:creationId xmlns:a16="http://schemas.microsoft.com/office/drawing/2014/main" id="{F1F8CE07-10D8-4F93-B4E6-AA3566B24571}"/>
              </a:ext>
            </a:extLst>
          </p:cNvPr>
          <p:cNvSpPr txBox="1"/>
          <p:nvPr/>
        </p:nvSpPr>
        <p:spPr>
          <a:xfrm>
            <a:off x="598714" y="478677"/>
            <a:ext cx="10850335" cy="523220"/>
          </a:xfrm>
          <a:prstGeom prst="rect">
            <a:avLst/>
          </a:prstGeom>
          <a:noFill/>
        </p:spPr>
        <p:txBody>
          <a:bodyPr wrap="square" rtlCol="0">
            <a:spAutoFit/>
          </a:bodyPr>
          <a:lstStyle/>
          <a:p>
            <a:r>
              <a:rPr lang="es-ES" sz="2800" dirty="0">
                <a:solidFill>
                  <a:schemeClr val="tx1">
                    <a:lumMod val="50000"/>
                    <a:lumOff val="50000"/>
                  </a:schemeClr>
                </a:solidFill>
                <a:latin typeface="Poppins ExtraBold" panose="00000900000000000000" pitchFamily="2" charset="0"/>
                <a:cs typeface="Poppins ExtraBold" panose="00000900000000000000" pitchFamily="2" charset="0"/>
              </a:rPr>
              <a:t>Posibles respuestas de RH y lo que el comercial interpreta</a:t>
            </a:r>
            <a:endParaRPr lang="es-ES" sz="3200" dirty="0">
              <a:solidFill>
                <a:schemeClr val="tx1">
                  <a:lumMod val="50000"/>
                  <a:lumOff val="50000"/>
                </a:schemeClr>
              </a:solidFill>
              <a:latin typeface="Poppins ExtraBold" panose="00000900000000000000" pitchFamily="2" charset="0"/>
              <a:cs typeface="Poppins ExtraBold" panose="00000900000000000000" pitchFamily="2" charset="0"/>
            </a:endParaRPr>
          </a:p>
        </p:txBody>
      </p:sp>
    </p:spTree>
    <p:extLst>
      <p:ext uri="{BB962C8B-B14F-4D97-AF65-F5344CB8AC3E}">
        <p14:creationId xmlns:p14="http://schemas.microsoft.com/office/powerpoint/2010/main" val="526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B1ABDB5-F681-41DC-8428-BC92FEB8DBDF}"/>
              </a:ext>
            </a:extLst>
          </p:cNvPr>
          <p:cNvSpPr txBox="1"/>
          <p:nvPr/>
        </p:nvSpPr>
        <p:spPr>
          <a:xfrm>
            <a:off x="838201" y="2253048"/>
            <a:ext cx="10515598" cy="1298817"/>
          </a:xfrm>
          <a:prstGeom prst="rect">
            <a:avLst/>
          </a:prstGeom>
          <a:noFill/>
        </p:spPr>
        <p:txBody>
          <a:bodyPr wrap="square" rtlCol="0">
            <a:spAutoFit/>
          </a:bodyPr>
          <a:lstStyle/>
          <a:p>
            <a:pPr algn="ctr">
              <a:lnSpc>
                <a:spcPct val="80000"/>
              </a:lnSpc>
            </a:pPr>
            <a:r>
              <a:rPr lang="es-ES" sz="4800" dirty="0">
                <a:solidFill>
                  <a:schemeClr val="tx1">
                    <a:lumMod val="50000"/>
                    <a:lumOff val="50000"/>
                  </a:schemeClr>
                </a:solidFill>
                <a:latin typeface="Poppins ExtraBold" panose="00000900000000000000" pitchFamily="2" charset="0"/>
                <a:cs typeface="Poppins ExtraBold" panose="00000900000000000000" pitchFamily="2" charset="0"/>
              </a:rPr>
              <a:t>Pero ¿cómo se consigue una reunión con un directivo HR?</a:t>
            </a:r>
          </a:p>
        </p:txBody>
      </p:sp>
      <p:sp>
        <p:nvSpPr>
          <p:cNvPr id="4" name="CuadroTexto 3">
            <a:extLst>
              <a:ext uri="{FF2B5EF4-FFF2-40B4-BE49-F238E27FC236}">
                <a16:creationId xmlns:a16="http://schemas.microsoft.com/office/drawing/2014/main" id="{CE49C3F1-03F7-4D5D-9332-9032643241F0}"/>
              </a:ext>
            </a:extLst>
          </p:cNvPr>
          <p:cNvSpPr txBox="1"/>
          <p:nvPr/>
        </p:nvSpPr>
        <p:spPr>
          <a:xfrm>
            <a:off x="838201" y="3864134"/>
            <a:ext cx="10515598" cy="502702"/>
          </a:xfrm>
          <a:prstGeom prst="rect">
            <a:avLst/>
          </a:prstGeom>
          <a:noFill/>
        </p:spPr>
        <p:txBody>
          <a:bodyPr wrap="square" rtlCol="0">
            <a:spAutoFit/>
          </a:bodyPr>
          <a:lstStyle/>
          <a:p>
            <a:pPr algn="ctr">
              <a:lnSpc>
                <a:spcPct val="80000"/>
              </a:lnSpc>
            </a:pPr>
            <a:r>
              <a:rPr lang="es-ES" sz="3200" i="1" dirty="0">
                <a:solidFill>
                  <a:schemeClr val="tx1">
                    <a:lumMod val="50000"/>
                    <a:lumOff val="50000"/>
                  </a:schemeClr>
                </a:solidFill>
                <a:latin typeface="Poppins ExtraLight" panose="00000300000000000000" pitchFamily="2" charset="0"/>
                <a:cs typeface="Poppins ExtraLight" panose="00000300000000000000" pitchFamily="2" charset="0"/>
              </a:rPr>
              <a:t>Toma asiento y ponte el cinturón</a:t>
            </a:r>
          </a:p>
        </p:txBody>
      </p:sp>
    </p:spTree>
    <p:extLst>
      <p:ext uri="{BB962C8B-B14F-4D97-AF65-F5344CB8AC3E}">
        <p14:creationId xmlns:p14="http://schemas.microsoft.com/office/powerpoint/2010/main" val="280602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B897BCB-3D53-4663-9210-03F0E90BAC10}"/>
              </a:ext>
            </a:extLst>
          </p:cNvPr>
          <p:cNvSpPr txBox="1"/>
          <p:nvPr/>
        </p:nvSpPr>
        <p:spPr>
          <a:xfrm>
            <a:off x="838200" y="441567"/>
            <a:ext cx="10515598" cy="2062103"/>
          </a:xfrm>
          <a:prstGeom prst="rect">
            <a:avLst/>
          </a:prstGeom>
          <a:noFill/>
        </p:spPr>
        <p:txBody>
          <a:bodyPr wrap="square" rtlCol="0">
            <a:spAutoFit/>
          </a:bodyPr>
          <a:lstStyle/>
          <a:p>
            <a:r>
              <a:rPr lang="es-ES" sz="3200" dirty="0">
                <a:solidFill>
                  <a:schemeClr val="tx1">
                    <a:lumMod val="50000"/>
                    <a:lumOff val="50000"/>
                  </a:schemeClr>
                </a:solidFill>
                <a:latin typeface="Poppins ExtraBold" panose="00000900000000000000" pitchFamily="2" charset="0"/>
                <a:cs typeface="Poppins ExtraBold" panose="00000900000000000000" pitchFamily="2" charset="0"/>
              </a:rPr>
              <a:t>Reventamos las bandejas de entrada de todo lo se mueve en cualquier departamento de RH (busquen o no servicios como los nuestros) con táctica infalibles como:</a:t>
            </a:r>
          </a:p>
        </p:txBody>
      </p:sp>
      <p:sp>
        <p:nvSpPr>
          <p:cNvPr id="8" name="CuadroTexto 7">
            <a:extLst>
              <a:ext uri="{FF2B5EF4-FFF2-40B4-BE49-F238E27FC236}">
                <a16:creationId xmlns:a16="http://schemas.microsoft.com/office/drawing/2014/main" id="{268986BF-B0B2-4EA5-AB2E-522008156EB4}"/>
              </a:ext>
            </a:extLst>
          </p:cNvPr>
          <p:cNvSpPr txBox="1"/>
          <p:nvPr/>
        </p:nvSpPr>
        <p:spPr>
          <a:xfrm>
            <a:off x="838200" y="2655131"/>
            <a:ext cx="11096625" cy="1815882"/>
          </a:xfrm>
          <a:prstGeom prst="rect">
            <a:avLst/>
          </a:prstGeom>
          <a:noFill/>
        </p:spPr>
        <p:txBody>
          <a:bodyPr wrap="square" rtlCol="0">
            <a:spAutoFit/>
          </a:bodyPr>
          <a:lstStyle/>
          <a:p>
            <a:pPr marL="457200" indent="-457200">
              <a:buFont typeface="Wingdings" panose="05000000000000000000" pitchFamily="2" charset="2"/>
              <a:buChar char="§"/>
            </a:pPr>
            <a:r>
              <a:rPr lang="es-ES" sz="2800" dirty="0" err="1">
                <a:solidFill>
                  <a:schemeClr val="tx1">
                    <a:lumMod val="50000"/>
                    <a:lumOff val="50000"/>
                  </a:schemeClr>
                </a:solidFill>
                <a:latin typeface="Poppins Light" panose="00000400000000000000" pitchFamily="2" charset="0"/>
                <a:cs typeface="Poppins Light" panose="00000400000000000000" pitchFamily="2" charset="0"/>
              </a:rPr>
              <a:t>Webinar</a:t>
            </a:r>
            <a:r>
              <a:rPr lang="es-ES" sz="2800" dirty="0">
                <a:solidFill>
                  <a:schemeClr val="tx1">
                    <a:lumMod val="50000"/>
                    <a:lumOff val="50000"/>
                  </a:schemeClr>
                </a:solidFill>
                <a:latin typeface="Poppins Light" panose="00000400000000000000" pitchFamily="2" charset="0"/>
                <a:cs typeface="Poppins Light" panose="00000400000000000000" pitchFamily="2" charset="0"/>
              </a:rPr>
              <a:t> gratuito… </a:t>
            </a:r>
            <a:r>
              <a:rPr lang="es-ES" dirty="0">
                <a:solidFill>
                  <a:schemeClr val="tx1">
                    <a:lumMod val="50000"/>
                    <a:lumOff val="50000"/>
                  </a:schemeClr>
                </a:solidFill>
                <a:latin typeface="Poppins Light" panose="00000400000000000000" pitchFamily="2" charset="0"/>
                <a:cs typeface="Poppins Light" panose="00000400000000000000" pitchFamily="2" charset="0"/>
              </a:rPr>
              <a:t>(Sí, te invitamos pero para venderte nuestro libro)</a:t>
            </a:r>
          </a:p>
          <a:p>
            <a:pPr marL="457200" indent="-457200">
              <a:buFont typeface="Wingdings" panose="05000000000000000000" pitchFamily="2" charset="2"/>
              <a:buChar char="§"/>
            </a:pPr>
            <a:r>
              <a:rPr lang="es-ES" sz="2800" dirty="0">
                <a:solidFill>
                  <a:schemeClr val="tx1">
                    <a:lumMod val="50000"/>
                    <a:lumOff val="50000"/>
                  </a:schemeClr>
                </a:solidFill>
                <a:latin typeface="Poppins Light" panose="00000400000000000000" pitchFamily="2" charset="0"/>
                <a:cs typeface="Poppins Light" panose="00000400000000000000" pitchFamily="2" charset="0"/>
              </a:rPr>
              <a:t>Taller gratuito en… </a:t>
            </a:r>
            <a:r>
              <a:rPr lang="es-ES" dirty="0">
                <a:solidFill>
                  <a:schemeClr val="tx1">
                    <a:lumMod val="50000"/>
                    <a:lumOff val="50000"/>
                  </a:schemeClr>
                </a:solidFill>
                <a:latin typeface="Poppins Light" panose="00000400000000000000" pitchFamily="2" charset="0"/>
                <a:cs typeface="Poppins Light" panose="00000400000000000000" pitchFamily="2" charset="0"/>
              </a:rPr>
              <a:t>(La idea es que cuando te enamores de nosotros, compres)</a:t>
            </a:r>
          </a:p>
          <a:p>
            <a:pPr marL="457200" indent="-457200">
              <a:buFont typeface="Wingdings" panose="05000000000000000000" pitchFamily="2" charset="2"/>
              <a:buChar char="§"/>
            </a:pPr>
            <a:r>
              <a:rPr lang="es-ES" sz="2800" dirty="0">
                <a:solidFill>
                  <a:schemeClr val="tx1">
                    <a:lumMod val="50000"/>
                    <a:lumOff val="50000"/>
                  </a:schemeClr>
                </a:solidFill>
                <a:latin typeface="Poppins Light" panose="00000400000000000000" pitchFamily="2" charset="0"/>
                <a:cs typeface="Poppins Light" panose="00000400000000000000" pitchFamily="2" charset="0"/>
              </a:rPr>
              <a:t>Píldora online para que… </a:t>
            </a:r>
            <a:r>
              <a:rPr lang="es-ES" dirty="0">
                <a:solidFill>
                  <a:schemeClr val="tx1">
                    <a:lumMod val="50000"/>
                    <a:lumOff val="50000"/>
                  </a:schemeClr>
                </a:solidFill>
                <a:latin typeface="Poppins Light" panose="00000400000000000000" pitchFamily="2" charset="0"/>
                <a:cs typeface="Poppins Light" panose="00000400000000000000" pitchFamily="2" charset="0"/>
              </a:rPr>
              <a:t>(para que nos compres ¡ya!)</a:t>
            </a:r>
          </a:p>
          <a:p>
            <a:pPr marL="457200" indent="-457200">
              <a:buFont typeface="Wingdings" panose="05000000000000000000" pitchFamily="2" charset="2"/>
              <a:buChar char="§"/>
            </a:pPr>
            <a:r>
              <a:rPr lang="es-ES" sz="2800" dirty="0" err="1">
                <a:solidFill>
                  <a:schemeClr val="tx1">
                    <a:lumMod val="50000"/>
                    <a:lumOff val="50000"/>
                  </a:schemeClr>
                </a:solidFill>
                <a:latin typeface="Poppins Light" panose="00000400000000000000" pitchFamily="2" charset="0"/>
                <a:cs typeface="Poppins Light" panose="00000400000000000000" pitchFamily="2" charset="0"/>
              </a:rPr>
              <a:t>Newsletter</a:t>
            </a:r>
            <a:r>
              <a:rPr lang="es-ES" sz="2800" dirty="0">
                <a:solidFill>
                  <a:schemeClr val="tx1">
                    <a:lumMod val="50000"/>
                    <a:lumOff val="50000"/>
                  </a:schemeClr>
                </a:solidFill>
                <a:latin typeface="Poppins Light" panose="00000400000000000000" pitchFamily="2" charset="0"/>
                <a:cs typeface="Poppins Light" panose="00000400000000000000" pitchFamily="2" charset="0"/>
              </a:rPr>
              <a:t> de la semana… </a:t>
            </a:r>
            <a:r>
              <a:rPr lang="es-ES" dirty="0">
                <a:solidFill>
                  <a:schemeClr val="tx1">
                    <a:lumMod val="50000"/>
                    <a:lumOff val="50000"/>
                  </a:schemeClr>
                </a:solidFill>
                <a:latin typeface="Poppins Light" panose="00000400000000000000" pitchFamily="2" charset="0"/>
                <a:cs typeface="Poppins Light" panose="00000400000000000000" pitchFamily="2" charset="0"/>
              </a:rPr>
              <a:t>(ni El País produce tantos artículos)</a:t>
            </a:r>
            <a:endParaRPr lang="es-ES" sz="2800" dirty="0">
              <a:solidFill>
                <a:schemeClr val="tx1">
                  <a:lumMod val="50000"/>
                  <a:lumOff val="50000"/>
                </a:schemeClr>
              </a:solidFill>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2038300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1866</Words>
  <Application>Microsoft Office PowerPoint</Application>
  <PresentationFormat>Panorámica</PresentationFormat>
  <Paragraphs>211</Paragraphs>
  <Slides>27</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27</vt:i4>
      </vt:variant>
    </vt:vector>
  </HeadingPairs>
  <TitlesOfParts>
    <vt:vector size="35" baseType="lpstr">
      <vt:lpstr>Arial</vt:lpstr>
      <vt:lpstr>Calibri</vt:lpstr>
      <vt:lpstr>Calibri Light</vt:lpstr>
      <vt:lpstr>Poppins ExtraBold</vt:lpstr>
      <vt:lpstr>Poppins ExtraLight</vt:lpstr>
      <vt:lpstr>Poppins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Y LinkedIn…</vt:lpstr>
      <vt:lpstr>Presentación de PowerPoint</vt:lpstr>
      <vt:lpstr>Presentación de PowerPoint</vt:lpstr>
      <vt:lpstr>Cuando RH identifica una necesidad formativa o de consultoría, tiene las siguientes opciones:</vt:lpstr>
      <vt:lpstr>Cuando RH identifica una necesidad formativa o de consultoría, tiene las siguientes opciones:</vt:lpstr>
      <vt:lpstr>Cuando RH identifica una necesidad formativa o de consultoría, tiene las siguientes opciones:</vt:lpstr>
      <vt:lpstr>Cuando RH identifica una necesidad formativa o de consultoría, tiene las siguientes opciones:</vt:lpstr>
      <vt:lpstr>Cuando RH identifica una necesidad formativa o de consultoría, tiene las siguientes opciones: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Arjomandi Gonzalo</dc:creator>
  <cp:lastModifiedBy>Alex Arjomandi Gonzalo</cp:lastModifiedBy>
  <cp:revision>100</cp:revision>
  <dcterms:created xsi:type="dcterms:W3CDTF">2021-05-06T13:55:11Z</dcterms:created>
  <dcterms:modified xsi:type="dcterms:W3CDTF">2021-06-06T10:36:12Z</dcterms:modified>
</cp:coreProperties>
</file>