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70" r:id="rId3"/>
    <p:sldId id="271" r:id="rId4"/>
    <p:sldId id="272" r:id="rId5"/>
    <p:sldId id="273" r:id="rId6"/>
    <p:sldId id="274" r:id="rId7"/>
    <p:sldId id="275" r:id="rId8"/>
    <p:sldId id="290" r:id="rId9"/>
    <p:sldId id="291" r:id="rId10"/>
    <p:sldId id="276" r:id="rId11"/>
    <p:sldId id="277" r:id="rId12"/>
    <p:sldId id="278" r:id="rId13"/>
    <p:sldId id="279" r:id="rId14"/>
    <p:sldId id="280" r:id="rId15"/>
    <p:sldId id="281" r:id="rId16"/>
    <p:sldId id="294" r:id="rId17"/>
    <p:sldId id="293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E0"/>
    <a:srgbClr val="007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7D6C7-39ED-42F1-AA62-0C42B3B5E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0EA6D5-EBB4-49E1-9288-D761E94D1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4C072-DA3A-4469-AB0B-5C88CFAC3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25756A-5E2F-456F-80C2-7E24A3050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7F3F5B-163D-4CA0-8CB3-4C83DAF6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593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71E3C-D42E-4894-A648-2EBF788F2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597D09-2661-4E6A-AFC4-7312798A1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878656-2DE5-4A8B-A26F-DF8C86E9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15F85F-8413-47D4-BAE2-3A3121E6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D2EB48-8A30-4DAB-99B0-86CF6A82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830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8826E4-8CB8-415B-B423-81689A9B5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DBDC63-8BEB-4CB4-908B-E9F23FE6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FB2ECE-E15D-4498-9A5F-1165BC1F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6E5228-55D5-4E99-8A91-138651CA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CA5F32-DE4C-4314-9EA7-F65B745E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910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57AB96-681E-4E88-B6DB-2D5DDE5B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18EC80-1BF6-4778-993B-DCA199B39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234AE-275A-47A5-A09F-85BC38C45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962002-D1F0-4FA4-82DE-563071D80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1B034F-F64E-4970-AFC7-2DD1A1A7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4260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22E9A-86A4-4819-A08A-0812A8EAB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038A18-1644-40BB-91DB-FDAC67986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E6D4D0-DE76-4BB8-B8BD-21A90E53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BC448C-8045-4EDD-AB28-7C52019A2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6626AB-FB05-4C7E-A168-28DB5396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822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B5ADC-C1C4-4BC2-B26D-C0CDBA25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D143F6-08BE-4D8D-B342-843895514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E40006-7282-4BC5-B95F-E277E9F4E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C40AE4-FA83-4DC9-839A-70207058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DD45F4-D248-4F9A-BFD1-13F9E015C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80ECFA-CD6D-45DF-8369-BE5E2B59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178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07D75-59D1-4523-B534-FE94946F6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0B9005-F9AB-4525-AFC5-8BE3FA197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F0F66F-E0E1-4067-ADF5-07CF4ABD4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C40370E-855B-4480-BFB0-EC5F8C993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0F05E3B-27AB-4E5B-9FB3-8B79A1BEB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404DAB-07F0-41BA-8C67-786EEE9E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3A24F0-7B54-418D-8BFE-86A7058DA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E7ECA8-CAB1-447C-A82E-2463829EB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654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30498-F439-43DD-8303-B31B49BA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FD5D72A-EF12-47F0-BC0B-2E323BC1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63B5CB-344A-4169-AB59-DA6A8A10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07EC72-A601-4F42-960B-A559DD5A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725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FE77E3-B44C-41BA-9B53-CF0EA4CB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048741-DE58-41C2-AB94-B83CA6F9A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D97B8-FFF5-44E8-BB54-D729C9BD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306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7DA89C-73D3-42D5-94EB-E9F68E099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623E07-1AD3-4812-A1F9-6F492727A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C934AA-58A8-4A18-B1A0-1D76C8276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A26146-94A1-44C2-B6A0-BF546AE8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57374B-1B79-4763-98C6-AB84E3E6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869101-6E43-40B0-BAD0-6F9EC56A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07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B25F6-51E0-434D-B624-716D9E4B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8D034B4-43B4-44AB-B95D-B4A0C0ACF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0E649F-6B39-49E2-A69D-D77C6FE71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E28856-0681-4FBC-A956-E8E764A0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BB8A19-C55D-46E3-9791-9E731D7D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5BEB43-E37F-44D2-BE87-CCEDB281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588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BCCF7C9-81BE-4F3B-87CE-F45BA8671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A3B452-3927-46AD-A8DE-B9E60C867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8B9E9-CBCE-493D-BD56-4C1794FA9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86094-0DF0-4949-979D-92D31D74F1BF}" type="datetimeFigureOut">
              <a:rPr lang="es-ES" smtClean="0"/>
              <a:t>30/12/2021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D07908-5AE4-4BBC-9FD4-DC9D1B3C6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15EE8A-A96F-4F52-85C6-A52E680E6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5760E-7592-4CD6-9B3C-73065F3B0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203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12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7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76BD1-13DA-4CEE-9A98-82F20E0C7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05271"/>
          </a:xfrm>
        </p:spPr>
        <p:txBody>
          <a:bodyPr>
            <a:noAutofit/>
          </a:bodyPr>
          <a:lstStyle/>
          <a:p>
            <a:r>
              <a:rPr lang="es-ES" sz="8000" b="1" dirty="0">
                <a:solidFill>
                  <a:schemeClr val="bg1"/>
                </a:solidFill>
              </a:rPr>
              <a:t>GALITERM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31BB92-A184-4216-9DF4-7B1C99174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363777"/>
            <a:ext cx="9144000" cy="743719"/>
          </a:xfrm>
        </p:spPr>
        <p:txBody>
          <a:bodyPr/>
          <a:lstStyle/>
          <a:p>
            <a:r>
              <a:rPr lang="es-ES_tradnl" sz="1800" b="1" kern="1400" spc="2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Conceptualización y diseño de una aplicación web para una plataforma de recursos lingüísticos integrados en lengua gallega: Galiterm </a:t>
            </a:r>
            <a:endParaRPr lang="es-E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EB69E4EB-BFB7-4EFB-B6D0-5F8239982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16" y="2392548"/>
            <a:ext cx="2486063" cy="2753384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EA537411-3D94-4FEF-B223-AD68C7F400A3}"/>
              </a:ext>
            </a:extLst>
          </p:cNvPr>
          <p:cNvSpPr txBox="1">
            <a:spLocks/>
          </p:cNvSpPr>
          <p:nvPr/>
        </p:nvSpPr>
        <p:spPr>
          <a:xfrm>
            <a:off x="311285" y="402670"/>
            <a:ext cx="11556460" cy="375543"/>
          </a:xfrm>
          <a:prstGeom prst="rect">
            <a:avLst/>
          </a:prstGeom>
          <a:solidFill>
            <a:srgbClr val="00A3E0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b="1" kern="1400" spc="25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Marta Escourido Vieites	                             				Máster en Aplicaciones Multimedia - UOC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0548CE8-C4FA-464A-80EF-B2A8062F3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5"/>
    </mc:Choice>
    <mc:Fallback xmlns="">
      <p:transition spd="slow" advTm="2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80AF761-CE33-4F61-A66E-0109A3EEB01F}"/>
              </a:ext>
            </a:extLst>
          </p:cNvPr>
          <p:cNvSpPr txBox="1"/>
          <p:nvPr/>
        </p:nvSpPr>
        <p:spPr>
          <a:xfrm>
            <a:off x="836579" y="1712068"/>
            <a:ext cx="59144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Consultas</a:t>
            </a:r>
          </a:p>
          <a:p>
            <a:endParaRPr lang="es-ES" sz="2200" u="sng" dirty="0"/>
          </a:p>
          <a:p>
            <a:r>
              <a:rPr lang="es-ES" dirty="0"/>
              <a:t>Dudas lingüísticas planteadas por los usuarios, clasificadas en: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Gramática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Léxico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Ortografía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Fonética</a:t>
            </a:r>
          </a:p>
          <a:p>
            <a:endParaRPr lang="es-ES" sz="2200" dirty="0"/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D0BD45A-F400-462D-9A7B-5BCC9D482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1452881"/>
            <a:ext cx="4821840" cy="475905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9D3A08-5605-4FAF-AF90-667BDF58EA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7322E7B-83EF-4513-86AD-C80F511CAAD8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CEB8CB-C979-455B-9646-053E7480A0DF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1154FFE-B53B-4B88-B327-20A93BBA305D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A53D3A6-4C24-4699-82E6-E88B0C748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053FD385-A1C5-40A0-B93C-20B88E3724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7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2"/>
    </mc:Choice>
    <mc:Fallback xmlns="">
      <p:transition spd="slow" advTm="1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B8C1CDF-51F2-4551-9F0E-6B0FFC870E9D}"/>
              </a:ext>
            </a:extLst>
          </p:cNvPr>
          <p:cNvSpPr txBox="1"/>
          <p:nvPr/>
        </p:nvSpPr>
        <p:spPr>
          <a:xfrm>
            <a:off x="817726" y="2138162"/>
            <a:ext cx="59144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Consultas</a:t>
            </a:r>
          </a:p>
          <a:p>
            <a:endParaRPr lang="es-ES" sz="2200" u="sng" dirty="0"/>
          </a:p>
          <a:p>
            <a:r>
              <a:rPr lang="es-ES" dirty="0"/>
              <a:t>Incluye el submenú </a:t>
            </a:r>
            <a:r>
              <a:rPr lang="es-ES" i="1" dirty="0"/>
              <a:t>Nova consulta</a:t>
            </a:r>
            <a:r>
              <a:rPr lang="es-ES" dirty="0"/>
              <a:t>, que  incluye un formulario para el envío de nuevas consultas lingüísticas.</a:t>
            </a:r>
          </a:p>
          <a:p>
            <a:endParaRPr lang="es-ES" sz="2200" dirty="0"/>
          </a:p>
        </p:txBody>
      </p:sp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22CEE80-5F16-421C-A0C6-5C3171A48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61" y="1452881"/>
            <a:ext cx="4493286" cy="469454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D4519A2-0CF0-4E26-82D9-A6CDCF3419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A4D40FC-EFC4-4E33-AC99-7B3F986247F4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C64A0C-A5BF-40FF-8F45-34CF5E7975B8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0B888B3-A98D-45CD-B555-10FA5DC3CCF2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42B7E11-ED43-45C4-A903-ADC7176E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4398247A-B713-4082-BF2A-DE4879ED2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0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8"/>
    </mc:Choice>
    <mc:Fallback xmlns="">
      <p:transition spd="slow" advTm="2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16EBFC9-E521-45D1-9748-0CDF51CEA479}"/>
              </a:ext>
            </a:extLst>
          </p:cNvPr>
          <p:cNvSpPr txBox="1"/>
          <p:nvPr/>
        </p:nvSpPr>
        <p:spPr>
          <a:xfrm>
            <a:off x="1310326" y="1706252"/>
            <a:ext cx="42326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Corrector</a:t>
            </a:r>
          </a:p>
          <a:p>
            <a:endParaRPr lang="es-ES" sz="22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Corrector OrtoGal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Conexión a través de una 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Formulario para introducir textos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Hasta 1000 caracteres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446AEFA6-57CD-4415-AF58-D1FA8F209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66" y="1706252"/>
            <a:ext cx="6145566" cy="38409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68D7C2-F678-43FC-87A9-F1F58CE4A2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DEA0542-026A-4CA7-AB8A-7F018B424FAC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296A862-FB79-45A3-A093-DA708E64ABF2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94E0E8B-2889-4E22-BD2F-2317E8B12C25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B861790-3C28-4C53-8D0F-163843C55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976FE4C3-1284-4ADA-976A-10B970FBF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5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0"/>
    </mc:Choice>
    <mc:Fallback xmlns="">
      <p:transition spd="slow" advTm="4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45EE40-8072-4C6F-AD16-C060BB8FCE4F}"/>
              </a:ext>
            </a:extLst>
          </p:cNvPr>
          <p:cNvSpPr txBox="1"/>
          <p:nvPr/>
        </p:nvSpPr>
        <p:spPr>
          <a:xfrm>
            <a:off x="1186774" y="1452881"/>
            <a:ext cx="508756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Actualidad</a:t>
            </a:r>
          </a:p>
          <a:p>
            <a:endParaRPr lang="es-ES" sz="2200" u="sng" dirty="0"/>
          </a:p>
          <a:p>
            <a:r>
              <a:rPr lang="es-ES" dirty="0"/>
              <a:t>Incluye noticias relacionadas con el gallego, así como un apartado específicos para actos y eventos culturales acerca de la lengua y su cultura. Incluye: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Página </a:t>
            </a:r>
            <a:r>
              <a:rPr lang="es-ES" i="1" dirty="0"/>
              <a:t>Novas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Página </a:t>
            </a:r>
            <a:r>
              <a:rPr lang="es-ES" i="1" dirty="0"/>
              <a:t>Próximos eventos</a:t>
            </a:r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83CE883-FDA9-499C-B0AC-B82EB9FCA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247" y="1324617"/>
            <a:ext cx="4314757" cy="485410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7B6BE1-E54E-4186-9220-903D23B5D1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529336C-1D81-4CF2-AB5F-5AB1D5A3B989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3B97682-02D9-4E67-A58B-F11C0484F6AD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CB7B883-5492-4F00-98C6-8B31E783DE2E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BC91E7B-29C7-4DD5-9318-BA501F3C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D49E3FB7-59C9-4A6D-B017-1E8869337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36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5"/>
    </mc:Choice>
    <mc:Fallback xmlns="">
      <p:transition spd="slow" advTm="1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AE8DAE3-EB3F-414C-9F0B-87010ACCADA6}"/>
              </a:ext>
            </a:extLst>
          </p:cNvPr>
          <p:cNvSpPr txBox="1"/>
          <p:nvPr/>
        </p:nvSpPr>
        <p:spPr>
          <a:xfrm>
            <a:off x="1177047" y="2728243"/>
            <a:ext cx="509729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Página </a:t>
            </a:r>
            <a:r>
              <a:rPr lang="es-ES" sz="2200" i="1" u="sng" dirty="0"/>
              <a:t>Novas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Noticias relacionadas con el idioma gallego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Opciones para compartir en redes sociales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8" name="Imagen 7" descr="Interfaz de usuario gráfica, Texto, Word&#10;&#10;Descripción generada automáticamente">
            <a:extLst>
              <a:ext uri="{FF2B5EF4-FFF2-40B4-BE49-F238E27FC236}">
                <a16:creationId xmlns:a16="http://schemas.microsoft.com/office/drawing/2014/main" id="{D0CDEDCA-79F7-4FBB-B7EB-08D81990C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36" y="1624921"/>
            <a:ext cx="3993383" cy="417641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DA7EAD2-17FF-4108-B23F-68A921C64E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3C8367F-7B4B-48FF-A3BF-A983D0757297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BB5A8A3-5583-4ED5-AE7C-691195941EA4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2893C5C-5CC4-42BA-8687-0D997F3ADB4D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D584D31B-44A6-4225-8373-00657E8C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681CB634-F0E4-480D-BC6B-2D5E347DD7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02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2"/>
    </mc:Choice>
    <mc:Fallback xmlns="">
      <p:transition spd="slow" advTm="1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CDB66C9-E05C-43DD-B325-155D2A367752}"/>
              </a:ext>
            </a:extLst>
          </p:cNvPr>
          <p:cNvSpPr txBox="1"/>
          <p:nvPr/>
        </p:nvSpPr>
        <p:spPr>
          <a:xfrm>
            <a:off x="1018094" y="2139885"/>
            <a:ext cx="48282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Página </a:t>
            </a:r>
            <a:r>
              <a:rPr lang="es-ES" sz="2200" b="1" i="1" dirty="0"/>
              <a:t>Sobre nós</a:t>
            </a:r>
          </a:p>
          <a:p>
            <a:endParaRPr lang="es-E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Información sobre los responsables del proyecto Galiterm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Carrusel con logotipos de organismos participantes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Resumen de la información de cada organismo con enlace para su ampliación</a:t>
            </a:r>
          </a:p>
        </p:txBody>
      </p:sp>
      <p:pic>
        <p:nvPicPr>
          <p:cNvPr id="5" name="Imagen 4" descr="Interfaz de usuario gráfica, Aplicación, Correo electrónico, Sitio web&#10;&#10;Descripción generada automáticamente">
            <a:extLst>
              <a:ext uri="{FF2B5EF4-FFF2-40B4-BE49-F238E27FC236}">
                <a16:creationId xmlns:a16="http://schemas.microsoft.com/office/drawing/2014/main" id="{BF5962C7-EBD5-4BE4-89FF-33C162711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4438"/>
            <a:ext cx="5805843" cy="398546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2F64BBF-08F8-446C-83D4-B304F747FD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D5ED4C0-B5BE-491F-B7FF-6763EBAF0067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1F17BA-AE6B-4469-94D3-802AE752BA6B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302F5D6-E578-414D-8098-8B6FAA3F9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86DC1863-962F-4936-AA24-FD74EF192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0"/>
    </mc:Choice>
    <mc:Fallback xmlns="">
      <p:transition spd="slow" advTm="2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37498F6-92D5-46A4-ACD5-82D85BA597C3}"/>
              </a:ext>
            </a:extLst>
          </p:cNvPr>
          <p:cNvSpPr txBox="1"/>
          <p:nvPr/>
        </p:nvSpPr>
        <p:spPr>
          <a:xfrm>
            <a:off x="1322962" y="1624519"/>
            <a:ext cx="62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Algunas opiniones sobre Galiterm*: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2610D7-99D7-44F2-AD34-6AF7BE3742CA}"/>
              </a:ext>
            </a:extLst>
          </p:cNvPr>
          <p:cNvSpPr txBox="1"/>
          <p:nvPr/>
        </p:nvSpPr>
        <p:spPr>
          <a:xfrm>
            <a:off x="797668" y="2616693"/>
            <a:ext cx="283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«Me parece una buena idea, hacía falta una herramienta así». </a:t>
            </a:r>
          </a:p>
          <a:p>
            <a:r>
              <a:rPr lang="es-ES" dirty="0"/>
              <a:t>	Lucía F., profesora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1E8A26-1F8E-44ED-90AD-DE78BCCE9913}"/>
              </a:ext>
            </a:extLst>
          </p:cNvPr>
          <p:cNvSpPr txBox="1"/>
          <p:nvPr/>
        </p:nvSpPr>
        <p:spPr>
          <a:xfrm>
            <a:off x="4913271" y="2197561"/>
            <a:ext cx="2986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«Es muy rápida y se entiende bien. La información está muy clara y es fácil de moverse por ella».</a:t>
            </a:r>
          </a:p>
          <a:p>
            <a:r>
              <a:rPr lang="es-ES" dirty="0"/>
              <a:t>	Paula D., traductora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31241E5-6D67-4B9D-B0C1-2BCFE05013DA}"/>
              </a:ext>
            </a:extLst>
          </p:cNvPr>
          <p:cNvSpPr txBox="1"/>
          <p:nvPr/>
        </p:nvSpPr>
        <p:spPr>
          <a:xfrm>
            <a:off x="5535038" y="4125486"/>
            <a:ext cx="2986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«Me parece muy sencilla, muy simple, pero cumple su función y eso es lo importante».</a:t>
            </a:r>
          </a:p>
          <a:p>
            <a:r>
              <a:rPr lang="es-ES" dirty="0"/>
              <a:t>	Guillermo S., editor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A0316E-729F-49D0-97AE-B248E5DE980C}"/>
              </a:ext>
            </a:extLst>
          </p:cNvPr>
          <p:cNvSpPr txBox="1"/>
          <p:nvPr/>
        </p:nvSpPr>
        <p:spPr>
          <a:xfrm>
            <a:off x="1614791" y="4357992"/>
            <a:ext cx="3073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«Tiene todo lo que hace falta para trabajar con ella, me parece muy útil y está muy bien». </a:t>
            </a:r>
          </a:p>
          <a:p>
            <a:r>
              <a:rPr lang="es-ES" dirty="0"/>
              <a:t>	Carla C., traductora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6E2F94-D482-4A66-87DD-E7F3E1F8BDCB}"/>
              </a:ext>
            </a:extLst>
          </p:cNvPr>
          <p:cNvSpPr txBox="1"/>
          <p:nvPr/>
        </p:nvSpPr>
        <p:spPr>
          <a:xfrm>
            <a:off x="8563585" y="3093396"/>
            <a:ext cx="3158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«Para trabajar, lo importante son los recursos que tenga, y en cuanto a eso está muy bien».</a:t>
            </a:r>
          </a:p>
          <a:p>
            <a:r>
              <a:rPr lang="es-ES" dirty="0"/>
              <a:t>	María D., traductora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6D599AC-0D7F-4596-843B-33C09AEA7C9E}"/>
              </a:ext>
            </a:extLst>
          </p:cNvPr>
          <p:cNvSpPr txBox="1"/>
          <p:nvPr/>
        </p:nvSpPr>
        <p:spPr>
          <a:xfrm>
            <a:off x="285345" y="6177064"/>
            <a:ext cx="11621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*Comentarios extraídos de la prueba de usabilidad y de las observaciones de diversos profesionales al explicarles la idea.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D7E8D5A-9190-4820-875B-6A5E909B95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571C1FC2-0706-483A-B532-5EE3B528E635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D9EE53D-729E-42B6-BB86-05CC53ACBF9B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448E516-EFF0-4220-931A-3ADD9C4C52A9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737E3186-5D68-4D22-A2C5-AA1B6E68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412A0172-5D64-46DB-B18D-080D5D217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1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6"/>
    </mc:Choice>
    <mc:Fallback xmlns="">
      <p:transition spd="slow" advTm="2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76BD1-13DA-4CEE-9A98-82F20E0C7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3197"/>
            <a:ext cx="9144000" cy="1105271"/>
          </a:xfrm>
        </p:spPr>
        <p:txBody>
          <a:bodyPr>
            <a:noAutofit/>
          </a:bodyPr>
          <a:lstStyle/>
          <a:p>
            <a:r>
              <a:rPr lang="es-ES" sz="8000" b="1" dirty="0">
                <a:solidFill>
                  <a:schemeClr val="bg1"/>
                </a:solidFill>
              </a:rPr>
              <a:t>¡GRACIAS!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31BB92-A184-4216-9DF4-7B1C99174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85" y="402670"/>
            <a:ext cx="11556460" cy="375543"/>
          </a:xfrm>
          <a:solidFill>
            <a:srgbClr val="00A3E0"/>
          </a:solidFill>
        </p:spPr>
        <p:txBody>
          <a:bodyPr>
            <a:normAutofit fontScale="92500"/>
          </a:bodyPr>
          <a:lstStyle/>
          <a:p>
            <a:pPr algn="l"/>
            <a:r>
              <a:rPr lang="es-ES" sz="1600" b="1" kern="1400" spc="2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Marta Escourido Vieites	                             				Máster en Aplicaciones Multimedia - UOC</a:t>
            </a:r>
            <a:endParaRPr lang="es-ES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dirty="0"/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EB69E4EB-BFB7-4EFB-B6D0-5F8239982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61" y="2915123"/>
            <a:ext cx="2486063" cy="27533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2B2F73-0E27-4E13-ADA4-1DC4107726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7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9"/>
    </mc:Choice>
    <mc:Fallback xmlns="">
      <p:transition spd="slow" advTm="7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4681D42-D0B3-4268-88B8-3FD581139E72}"/>
              </a:ext>
            </a:extLst>
          </p:cNvPr>
          <p:cNvSpPr txBox="1"/>
          <p:nvPr/>
        </p:nvSpPr>
        <p:spPr>
          <a:xfrm>
            <a:off x="7808836" y="2722071"/>
            <a:ext cx="426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Plataforma con recursos lingüísticos integrados en gallego.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Especialmente pensada para profesionales de las lenguas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Disponible en versiones para escritorio, tableta y teléfonos. </a:t>
            </a:r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F2AAE50-D173-4C0A-83F3-728608B63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1" y="2355668"/>
            <a:ext cx="1063985" cy="2303882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CD1FFBE-186C-47E6-A5F0-104C09A05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8" y="1984442"/>
            <a:ext cx="2363828" cy="3151771"/>
          </a:xfrm>
          <a:prstGeom prst="rect">
            <a:avLst/>
          </a:prstGeom>
        </p:spPr>
      </p:pic>
      <p:pic>
        <p:nvPicPr>
          <p:cNvPr id="14" name="Imagen 13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875E2BAA-BE71-4580-ACFE-D67C8786B2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46" y="1452881"/>
            <a:ext cx="2829450" cy="487638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3D58521-0E2C-428B-8D5C-ED7AD9E8B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B9C3733-4973-4D28-B037-8D8A98D91F16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F97BDDD-7B08-4AC6-9BF0-7865C425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89B90D70-98C6-4230-A98C-1B337AF11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05DE547B-5531-4117-89EE-3B43A8D9446A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68E73B1-1271-4CF5-8D5D-D8E4031251AE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8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2"/>
    </mc:Choice>
    <mc:Fallback xmlns="">
      <p:transition spd="slow" advTm="4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B5BEC8-A768-4CE0-905C-1C878BB09944}"/>
              </a:ext>
            </a:extLst>
          </p:cNvPr>
          <p:cNvSpPr txBox="1"/>
          <p:nvPr/>
        </p:nvSpPr>
        <p:spPr>
          <a:xfrm>
            <a:off x="6595353" y="1789889"/>
            <a:ext cx="491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Recursos lingüísticos de autoridades de referencia (RAG, USC, Centro Ramón Piñeiro…):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37D142-330B-4AC9-8C71-49E26FF76224}"/>
              </a:ext>
            </a:extLst>
          </p:cNvPr>
          <p:cNvSpPr txBox="1"/>
          <p:nvPr/>
        </p:nvSpPr>
        <p:spPr>
          <a:xfrm>
            <a:off x="7538935" y="2577830"/>
            <a:ext cx="4134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Diccionarios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Bases de datos terminológicas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Recomendaciones lingüísticas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Normas lingüísticas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Consultas lingüísticas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Corrector ortográfico OrtoGal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B078514B-70E9-4CD0-9DC9-F1F1FE9AE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5" y="2051376"/>
            <a:ext cx="2180783" cy="769688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DBFF0F58-18D2-42E0-9BEC-2D8F30C45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97" y="3234672"/>
            <a:ext cx="1319360" cy="989521"/>
          </a:xfrm>
          <a:prstGeom prst="rect">
            <a:avLst/>
          </a:prstGeom>
        </p:spPr>
      </p:pic>
      <p:pic>
        <p:nvPicPr>
          <p:cNvPr id="11" name="Imagen 10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BFF34170-EB03-41C2-A822-04CC6F44F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12" y="4092946"/>
            <a:ext cx="1286406" cy="1255778"/>
          </a:xfrm>
          <a:prstGeom prst="rect">
            <a:avLst/>
          </a:prstGeom>
        </p:spPr>
      </p:pic>
      <p:pic>
        <p:nvPicPr>
          <p:cNvPr id="13" name="Imagen 12" descr="Imagen que contiene alimentos, lata, taza&#10;&#10;Descripción generada automáticamente">
            <a:extLst>
              <a:ext uri="{FF2B5EF4-FFF2-40B4-BE49-F238E27FC236}">
                <a16:creationId xmlns:a16="http://schemas.microsoft.com/office/drawing/2014/main" id="{FB2BD8D1-926A-41F4-812E-84A2CA1FB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49" y="1899554"/>
            <a:ext cx="847633" cy="1240738"/>
          </a:xfrm>
          <a:prstGeom prst="rect">
            <a:avLst/>
          </a:prstGeom>
        </p:spPr>
      </p:pic>
      <p:pic>
        <p:nvPicPr>
          <p:cNvPr id="15" name="Imagen 14" descr="Imagen que contiene alfombra&#10;&#10;Descripción generada automáticamente">
            <a:extLst>
              <a:ext uri="{FF2B5EF4-FFF2-40B4-BE49-F238E27FC236}">
                <a16:creationId xmlns:a16="http://schemas.microsoft.com/office/drawing/2014/main" id="{C581D184-0950-4685-A717-660B90A9B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60" y="4694575"/>
            <a:ext cx="1097375" cy="1013548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8B179E9D-E3D2-4F72-8F80-0A2B9ACE80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97" y="2955642"/>
            <a:ext cx="1246063" cy="989521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3B54330-E23F-4D2F-A23F-6DB85B35B0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4A59456B-6AB6-4D8E-8296-5B5662C294BC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A62ACDC-5784-40DC-98B2-43EA61D90FC6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B84BF77-EFCF-435A-897E-7850A78DE431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F4E7EBA-4E06-4407-A605-896EB481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2BD1DE1B-B66B-401D-8D50-942A191A75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0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15"/>
    </mc:Choice>
    <mc:Fallback xmlns="">
      <p:transition spd="slow" advTm="8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E1CA86-06D5-47D6-9AEF-634C21AF5243}"/>
              </a:ext>
            </a:extLst>
          </p:cNvPr>
          <p:cNvSpPr txBox="1"/>
          <p:nvPr/>
        </p:nvSpPr>
        <p:spPr>
          <a:xfrm>
            <a:off x="962285" y="2060472"/>
            <a:ext cx="4854805" cy="357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u="sng" dirty="0"/>
              <a:t>Ventajas</a:t>
            </a:r>
          </a:p>
          <a:p>
            <a:endParaRPr lang="es-ES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b="1" dirty="0"/>
              <a:t>Plataforma intuitiva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b="1" dirty="0"/>
              <a:t>Navegación sencilla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b="1" dirty="0"/>
              <a:t>Recursos integrados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b="1" dirty="0"/>
              <a:t>Facilidad de uso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b="1" dirty="0"/>
              <a:t>Corta curva de aprendizaje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b="1" dirty="0"/>
              <a:t>Diseño sencillo y atractivo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b="1" dirty="0"/>
              <a:t>Gran cantidad de recursos de calidad</a:t>
            </a:r>
          </a:p>
        </p:txBody>
      </p:sp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8C1BFD0-4394-4CCF-8EFC-2A14247BB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86" y="1452881"/>
            <a:ext cx="4430791" cy="437309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8D4B26-668B-4A60-B0D4-F6F33219E5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4288D26-E276-4818-A3F9-328CFA1025C7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456D2FF-007C-4251-8788-A05032C897F7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A0FFEAB-89C6-472F-8370-7E6AC9F572AE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5D71E25-65CB-43A2-8462-8F32936C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83343CF-6443-4F46-BBEE-66CC8E0EE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4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39"/>
    </mc:Choice>
    <mc:Fallback xmlns="">
      <p:transition spd="slow" advTm="98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84072F4-F6A2-47DE-B148-473AF20884AA}"/>
              </a:ext>
            </a:extLst>
          </p:cNvPr>
          <p:cNvSpPr txBox="1"/>
          <p:nvPr/>
        </p:nvSpPr>
        <p:spPr>
          <a:xfrm>
            <a:off x="1068087" y="2156533"/>
            <a:ext cx="49969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/>
              <a:t>Estructuración sencilla de los recursos lingüísticos:</a:t>
            </a:r>
          </a:p>
          <a:p>
            <a:endParaRPr lang="es-E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Diccionarios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Biblioteca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Consultas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Corrector</a:t>
            </a:r>
          </a:p>
        </p:txBody>
      </p:sp>
      <p:pic>
        <p:nvPicPr>
          <p:cNvPr id="8" name="Imagen 7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5358B5C2-D6C9-4A78-A0B7-9739ADE51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9" b="54610"/>
          <a:stretch/>
        </p:blipFill>
        <p:spPr>
          <a:xfrm>
            <a:off x="6256184" y="2336233"/>
            <a:ext cx="5556714" cy="244977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579CD2F-B074-4A0C-B816-8063F5041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EFFFB02-8227-4A6D-B505-90D6E88DDF31}"/>
              </a:ext>
            </a:extLst>
          </p:cNvPr>
          <p:cNvSpPr/>
          <p:nvPr/>
        </p:nvSpPr>
        <p:spPr>
          <a:xfrm>
            <a:off x="0" y="6495068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269F6F-3E1E-4E54-8780-6E484E9360F0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0FF7312-4B46-4D6D-AD8B-A38A02076592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09A59E5-E48A-48AA-9F79-2536AB29C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BC4F6513-E14C-4016-B958-809A4F8CA9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5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2"/>
    </mc:Choice>
    <mc:Fallback xmlns="">
      <p:transition spd="slow" advTm="1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354C71-C46A-40B6-A46E-F4AFFA560CA9}"/>
              </a:ext>
            </a:extLst>
          </p:cNvPr>
          <p:cNvSpPr txBox="1"/>
          <p:nvPr/>
        </p:nvSpPr>
        <p:spPr>
          <a:xfrm>
            <a:off x="820132" y="2105561"/>
            <a:ext cx="49969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Diccionarios</a:t>
            </a:r>
          </a:p>
          <a:p>
            <a:endParaRPr lang="es-ES" dirty="0"/>
          </a:p>
          <a:p>
            <a:r>
              <a:rPr lang="es-ES" dirty="0"/>
              <a:t>Recursos para la consulta de términos del lenguaje común y especializado, con equivalencias en otros idiomas y sinónimos de términos. Incluye: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i="1" dirty="0"/>
              <a:t>Dicionario da Real Academia Galega </a:t>
            </a:r>
            <a:r>
              <a:rPr lang="es-ES" dirty="0"/>
              <a:t>(RAG)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i="1" dirty="0"/>
              <a:t>bUSCatermos</a:t>
            </a:r>
            <a:r>
              <a:rPr lang="es-ES" dirty="0"/>
              <a:t> (USC)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i="1" dirty="0"/>
              <a:t>Dicionario de sinónimos do galego </a:t>
            </a:r>
            <a:r>
              <a:rPr lang="es-ES" dirty="0"/>
              <a:t>(UVigo)</a:t>
            </a: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89943C64-78E6-4841-B782-9CE047AD1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51" y="1810597"/>
            <a:ext cx="5770350" cy="323680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B5C5A81-32CA-4F69-8F13-B485B0898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82C04B3-3B03-465F-8629-7E79FC99DE94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98C77C-39D1-4216-9A10-E7CAC28524CC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8F62942-571E-4960-96CB-DF4E8B96D0C8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AEBB62D-8132-42F5-B56C-269FB7289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4ABDA066-D99B-4F62-AF7C-DD42372E3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4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8"/>
    </mc:Choice>
    <mc:Fallback xmlns="">
      <p:transition spd="slow" advTm="5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E35474-55F9-4417-AC76-05E2A4B9F237}"/>
              </a:ext>
            </a:extLst>
          </p:cNvPr>
          <p:cNvSpPr txBox="1"/>
          <p:nvPr/>
        </p:nvSpPr>
        <p:spPr>
          <a:xfrm>
            <a:off x="856034" y="1653702"/>
            <a:ext cx="47957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Biblioteca</a:t>
            </a:r>
          </a:p>
          <a:p>
            <a:endParaRPr lang="es-ES" dirty="0"/>
          </a:p>
          <a:p>
            <a:r>
              <a:rPr lang="es-ES" dirty="0"/>
              <a:t>Incluye enlaces a otros recursos lingüísticos especializados imprescindibles para una buena redacción en gallego, clasificados por ámbito de especialidad y por tipo de recursos: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Recomendaciones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Glosarios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Corpus lingüísticos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Normas</a:t>
            </a:r>
          </a:p>
          <a:p>
            <a:endParaRPr lang="es-E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37F1037-EAD8-4AF6-AB5A-E252737B8B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E3AB084-E519-4E9C-86D8-4B0E6E2173E7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6DB67B-1BE1-464C-8B80-197E09454EC4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5C331CD-CB88-4842-BA7D-5BE72385B611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4BD895C6-7F33-4519-A99F-3B899B7B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E24EEC81-FDB0-4B7A-AC87-70DFBAEA1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5C852C7-F3E4-45E6-AEB4-86C070B9F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85" y="1320423"/>
            <a:ext cx="3896027" cy="4628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1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1"/>
    </mc:Choice>
    <mc:Fallback xmlns="">
      <p:transition spd="slow" advTm="2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E35474-55F9-4417-AC76-05E2A4B9F237}"/>
              </a:ext>
            </a:extLst>
          </p:cNvPr>
          <p:cNvSpPr txBox="1"/>
          <p:nvPr/>
        </p:nvSpPr>
        <p:spPr>
          <a:xfrm>
            <a:off x="827753" y="2521059"/>
            <a:ext cx="4795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Página </a:t>
            </a:r>
            <a:r>
              <a:rPr lang="es-ES" sz="2200" i="1" u="sng" dirty="0"/>
              <a:t>Recomendacións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Incluye sugerencias de léxico y gramática en relación con el uso del idioma en temas de actualidad.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Opciones para compartir en redes sociales.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6919814-AB6B-462A-B2EE-56D12A03D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5B22558-521A-4EFE-A2B0-F1CF7DFF625E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40AC7A-A68B-4EEA-BB5F-4786DEA70108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F963EA6-AD42-4EA5-87DD-27854332F812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7BA6872-2E66-4AA6-87BF-4595D7875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D4B38AD0-65E8-46FC-BB35-2617D951C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8BFE22C7-DB8E-4F68-A1AA-93E6CDC68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33" y="1294609"/>
            <a:ext cx="5608438" cy="4854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2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9"/>
    </mc:Choice>
    <mc:Fallback xmlns="">
      <p:transition spd="slow" advTm="3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E35474-55F9-4417-AC76-05E2A4B9F237}"/>
              </a:ext>
            </a:extLst>
          </p:cNvPr>
          <p:cNvSpPr txBox="1"/>
          <p:nvPr/>
        </p:nvSpPr>
        <p:spPr>
          <a:xfrm>
            <a:off x="827753" y="2521059"/>
            <a:ext cx="47957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Página </a:t>
            </a:r>
            <a:r>
              <a:rPr lang="es-ES" sz="2200" i="1" u="sng" dirty="0"/>
              <a:t>Glosarios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Clasificados por ámbitos de especialidad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Enlaces a recursos externos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Organización de recursos por páginas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707669F-7035-4A1D-AC47-5CB7E811D5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FA812E5-BF64-4608-BE00-EBD21D005F1F}"/>
              </a:ext>
            </a:extLst>
          </p:cNvPr>
          <p:cNvSpPr/>
          <p:nvPr/>
        </p:nvSpPr>
        <p:spPr>
          <a:xfrm>
            <a:off x="0" y="6485641"/>
            <a:ext cx="12192000" cy="372359"/>
          </a:xfrm>
          <a:prstGeom prst="rect">
            <a:avLst/>
          </a:prstGeom>
          <a:solidFill>
            <a:srgbClr val="007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056272B-3B9C-4EA3-8014-FD84A43FEBF7}"/>
              </a:ext>
            </a:extLst>
          </p:cNvPr>
          <p:cNvSpPr txBox="1"/>
          <p:nvPr/>
        </p:nvSpPr>
        <p:spPr>
          <a:xfrm>
            <a:off x="9134573" y="6502543"/>
            <a:ext cx="235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Marta Escourido </a:t>
            </a:r>
            <a:r>
              <a:rPr lang="es-ES" sz="1600" dirty="0" err="1">
                <a:solidFill>
                  <a:schemeClr val="bg1"/>
                </a:solidFill>
              </a:rPr>
              <a:t>Vieites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A223E39-257B-4FDB-A963-3DD0417FD915}"/>
              </a:ext>
            </a:extLst>
          </p:cNvPr>
          <p:cNvSpPr/>
          <p:nvPr/>
        </p:nvSpPr>
        <p:spPr>
          <a:xfrm>
            <a:off x="0" y="0"/>
            <a:ext cx="12192000" cy="989521"/>
          </a:xfrm>
          <a:prstGeom prst="rect">
            <a:avLst/>
          </a:prstGeom>
          <a:solidFill>
            <a:srgbClr val="00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A538F8D-EBEC-4849-AB83-7AF52F87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47" y="-1"/>
            <a:ext cx="2621972" cy="9895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GALITERM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DA00BF1A-1B1F-4A17-BC28-4DFCCB1BC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6" y="56851"/>
            <a:ext cx="819187" cy="907273"/>
          </a:xfrm>
          <a:prstGeom prst="rect">
            <a:avLst/>
          </a:prstGeom>
        </p:spPr>
      </p:pic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6D3B4D0D-C878-417D-A5FC-FB714035C4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89" y="1374314"/>
            <a:ext cx="5923461" cy="4581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7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5"/>
    </mc:Choice>
    <mc:Fallback xmlns="">
      <p:transition spd="slow" advTm="33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5|27.5|4.1|2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6.6|2.9|9.1|1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9.3|1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2.4|7.9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1.4|1.1|1.2|1.3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8|1.6|1|1.1|1.5|0|35.5|5.3|3.9|7.3|5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9.1|13.4|10.3|25.5|7.8|10.6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2|1.5|1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|13.4|2.1|6.7|1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13|1.6|1.3|1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2|15.9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4.7|8.2|1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6|2.4|2|1.4|1.3|0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590</Words>
  <Application>Microsoft Office PowerPoint</Application>
  <PresentationFormat>Panorámica</PresentationFormat>
  <Paragraphs>129</Paragraphs>
  <Slides>17</Slides>
  <Notes>0</Notes>
  <HiddenSlides>0</HiddenSlides>
  <MMClips>17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Tema de Office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GALITERM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GALITERM</dc:title>
  <dc:creator>Marta Escourido</dc:creator>
  <cp:lastModifiedBy>Marta Escourido</cp:lastModifiedBy>
  <cp:revision>24</cp:revision>
  <dcterms:created xsi:type="dcterms:W3CDTF">2021-12-29T20:31:41Z</dcterms:created>
  <dcterms:modified xsi:type="dcterms:W3CDTF">2021-12-30T17:20:59Z</dcterms:modified>
</cp:coreProperties>
</file>