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0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6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74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2" autoAdjust="0"/>
    <p:restoredTop sz="94660"/>
  </p:normalViewPr>
  <p:slideViewPr>
    <p:cSldViewPr snapToGrid="0">
      <p:cViewPr varScale="1">
        <p:scale>
          <a:sx n="188" d="100"/>
          <a:sy n="188" d="100"/>
        </p:scale>
        <p:origin x="16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c8d990a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c8d990a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42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820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3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17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6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13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595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51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76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98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a4f1f7274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a4f1f7274_4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4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399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5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182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889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007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8d990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8d990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194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80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2ac4b5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f2ac4b5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955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53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11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95bed6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95bed6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672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25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8d990a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8d990a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6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USTOM">
    <p:bg>
      <p:bgPr>
        <a:solidFill>
          <a:srgbClr val="00007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14564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14564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300" y="224048"/>
            <a:ext cx="8666098" cy="60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para imprimir">
  <p:cSld name="CUSTOM_5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24200" cy="50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750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1210252" y="4762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29275" y="4762325"/>
            <a:ext cx="904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34750" y="9245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61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1 columna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24875" y="1509500"/>
            <a:ext cx="6293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">
  <p:cSld name="CUSTOM_4">
    <p:bg>
      <p:bgPr>
        <a:solidFill>
          <a:srgbClr val="73ED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127800"/>
            <a:ext cx="9066000" cy="847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2725" y="278125"/>
            <a:ext cx="301626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/>
        </p:nvSpPr>
        <p:spPr>
          <a:xfrm>
            <a:off x="851700" y="899275"/>
            <a:ext cx="74085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0078"/>
              </a:solidFill>
            </a:endParaRPr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00" y="227950"/>
            <a:ext cx="8655895" cy="4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2552" y="227950"/>
            <a:ext cx="600912" cy="4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CUSTOM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399450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1273725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220301" y="14904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869050" y="1490475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/>
        </p:nvSpPr>
        <p:spPr>
          <a:xfrm>
            <a:off x="468327" y="264228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UOC.universitat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468327" y="2946856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@UOCuniversidad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68327" y="32196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UOCuniversitat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703350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10" y="2993664"/>
            <a:ext cx="208519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366" y="3264351"/>
            <a:ext cx="191347" cy="1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225975" y="234950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225975" y="2432425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75" y="235825"/>
            <a:ext cx="2046124" cy="15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742" y="4292581"/>
            <a:ext cx="3237350" cy="59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per imprimir">
  <p:cSld name="CUSTOM_2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/>
        </p:nvSpPr>
        <p:spPr>
          <a:xfrm>
            <a:off x="468327" y="393768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FFFFFF"/>
                </a:solidFill>
              </a:rPr>
              <a:t>UOC.universitat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68327" y="4216254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FFFFFF"/>
                </a:solidFill>
              </a:rPr>
              <a:t>@UOCuniversidad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68327" y="45150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FFFFFF"/>
                </a:solidFill>
              </a:rPr>
              <a:t>UOCuniversitat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3998750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10" y="4289064"/>
            <a:ext cx="208519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366" y="4559751"/>
            <a:ext cx="191347" cy="1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468327" y="2626244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UOC.universitat 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327" y="291218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@UOCuniversidad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468327" y="3184958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UOCuniversitat</a:t>
            </a:r>
            <a:endParaRPr>
              <a:solidFill>
                <a:srgbClr val="000078"/>
              </a:solidFill>
            </a:endParaRPr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818" y="2917062"/>
            <a:ext cx="255085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976" y="3193473"/>
            <a:ext cx="255740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973" y="2642274"/>
            <a:ext cx="274775" cy="2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38301" y="-14173"/>
            <a:ext cx="1715104" cy="11887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225974" y="234950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225974" y="2508625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1150" y="220424"/>
            <a:ext cx="2061025" cy="16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825" y="4239854"/>
            <a:ext cx="2707288" cy="6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152400"/>
            <a:ext cx="8839200" cy="6122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220300" y="3574325"/>
            <a:ext cx="913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210252" y="3574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1"/>
          </p:nvPr>
        </p:nvSpPr>
        <p:spPr>
          <a:xfrm>
            <a:off x="1172150" y="2988425"/>
            <a:ext cx="77523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Herramienta de gestión de servicios y operativa diaria</a:t>
            </a:r>
            <a:endParaRPr sz="2400" dirty="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451" y="1617200"/>
            <a:ext cx="4355100" cy="9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subTitle" idx="2"/>
          </p:nvPr>
        </p:nvSpPr>
        <p:spPr>
          <a:xfrm>
            <a:off x="132455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Francisco José Coto Pacheco</a:t>
            </a:r>
            <a:endParaRPr dirty="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Grado de Ingeniería Informática</a:t>
            </a:r>
            <a:endParaRPr dirty="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Enero 2022</a:t>
            </a:r>
            <a:endParaRPr dirty="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Metodología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92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Metodología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71940" y="1376941"/>
            <a:ext cx="6807300" cy="3558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Metodología Agile: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Gestión de proyectos de forma flexible y eficaz, reduciendo costes e incrementado la productividad.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Kanban:</a:t>
            </a:r>
            <a:r>
              <a:rPr lang="es-E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Tablero con tarjetas (tareas) compuesto por columnas o secciones con los estados que va adquiriendo cada una de ellas según se van realizando (flujo de trabajo).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Ventajas:</a:t>
            </a:r>
          </a:p>
          <a:p>
            <a:pPr marL="742950" lvl="1" indent="-285750"/>
            <a:r>
              <a:rPr lang="es-ES" dirty="0"/>
              <a:t>Distribución de tareas</a:t>
            </a:r>
          </a:p>
          <a:p>
            <a:pPr marL="742950" lvl="1" indent="-285750"/>
            <a:r>
              <a:rPr lang="es-ES" dirty="0"/>
              <a:t>Mejora en la calidad del producto</a:t>
            </a:r>
          </a:p>
          <a:p>
            <a:pPr marL="742950" lvl="1" indent="-285750"/>
            <a:r>
              <a:rPr lang="es-ES" dirty="0"/>
              <a:t>Cumplimiento de los tiempos de entrega</a:t>
            </a:r>
          </a:p>
          <a:p>
            <a:pPr marL="742950" lvl="1" indent="-285750"/>
            <a:r>
              <a:rPr lang="es-ES" dirty="0"/>
              <a:t>Flexibilidad</a:t>
            </a:r>
          </a:p>
          <a:p>
            <a:pPr marL="742950" lvl="1" indent="-285750"/>
            <a:r>
              <a:rPr lang="es-ES" dirty="0"/>
              <a:t>Fácil de usar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8EF48D-33FE-4FC2-9201-83D236DA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41" y="3381935"/>
            <a:ext cx="2081026" cy="12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4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Planificación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Planificación: Diagrama de Gantt General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DCE214-6004-4BAE-A6A1-10593CFF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52" y="1251365"/>
            <a:ext cx="8172095" cy="30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Planificación: Diagrama de Gantt Implementación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CFCCC3-A474-43B7-A6C0-78F9F9987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98" y="1184301"/>
            <a:ext cx="5975003" cy="35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1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Planificación: Gestión de riesgos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5" y="1585700"/>
            <a:ext cx="62934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Gestión de riesgos: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Permite identificar, analizar y tomar medidas ante eventos que puedan hacer que el proyecto no cumpla la planificación establecida.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Riesgos identificados: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Motivación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Funcionalidad compleja no terminada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Falta de tiempo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Falta de conocimiento en alguna tecnología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Rebajar la calidad del producto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13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Planificación: Costes económicos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4" y="1585700"/>
            <a:ext cx="7049231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Costes económicos identificados: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Desarrollo</a:t>
            </a:r>
            <a:r>
              <a:rPr lang="es-ES" dirty="0"/>
              <a:t>: Análisis y diseño, implementación, documentación…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Uso: </a:t>
            </a:r>
            <a:r>
              <a:rPr lang="es-ES" dirty="0"/>
              <a:t>Instalación (SaaS o </a:t>
            </a:r>
            <a:r>
              <a:rPr lang="es-ES" i="1" dirty="0" err="1"/>
              <a:t>On</a:t>
            </a:r>
            <a:r>
              <a:rPr lang="es-ES" i="1" dirty="0"/>
              <a:t> </a:t>
            </a:r>
            <a:r>
              <a:rPr lang="es-ES" i="1" dirty="0" err="1"/>
              <a:t>premise</a:t>
            </a:r>
            <a:r>
              <a:rPr lang="es-ES" dirty="0"/>
              <a:t>), dominio…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Otros servicios:</a:t>
            </a:r>
            <a:r>
              <a:rPr lang="es-ES" dirty="0"/>
              <a:t> Soporte, formaciones, consultoría…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2" name="Picture 4" descr="Imagen gratis: Calculadora, lápiz, papel, finanzas, nota, empresa">
            <a:extLst>
              <a:ext uri="{FF2B5EF4-FFF2-40B4-BE49-F238E27FC236}">
                <a16:creationId xmlns:a16="http://schemas.microsoft.com/office/drawing/2014/main" id="{4AA5100C-F353-403A-AB62-E2470210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30" y="2827252"/>
            <a:ext cx="2277876" cy="15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80;p10">
            <a:extLst>
              <a:ext uri="{FF2B5EF4-FFF2-40B4-BE49-F238E27FC236}">
                <a16:creationId xmlns:a16="http://schemas.microsoft.com/office/drawing/2014/main" id="{EACC2A3A-2C2E-4D75-B163-CFC1DF1CC8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6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Diseño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Diseño: Aplicación web Cliente-Servidor</a:t>
            </a: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51B4AB-C8F7-4785-ADB2-78CE01D7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08" y="1201590"/>
            <a:ext cx="5225734" cy="36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9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Diseño: Arquitectura en 3 capas</a:t>
            </a: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EC9FE2-1141-425A-9C59-5731108A3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74" y="1365167"/>
            <a:ext cx="5907452" cy="32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1197525" y="1575850"/>
            <a:ext cx="3171900" cy="32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dirty="0"/>
              <a:t>Motivación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dirty="0"/>
              <a:t>¿A quién va dirigido?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dirty="0"/>
              <a:t>Objetivos del proyecto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dirty="0"/>
              <a:t>Metodología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dirty="0"/>
              <a:t>Planificación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dirty="0"/>
              <a:t>Diagrama de Gantt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dirty="0"/>
              <a:t>Gestión de riesgos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dirty="0"/>
              <a:t>Costes económicos</a:t>
            </a:r>
            <a:endParaRPr dirty="0"/>
          </a:p>
        </p:txBody>
      </p:sp>
      <p:sp>
        <p:nvSpPr>
          <p:cNvPr id="87" name="Google Shape;87;p11"/>
          <p:cNvSpPr txBox="1"/>
          <p:nvPr/>
        </p:nvSpPr>
        <p:spPr>
          <a:xfrm>
            <a:off x="953250" y="804675"/>
            <a:ext cx="1890900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000078"/>
                </a:solidFill>
              </a:rPr>
              <a:t>Índice</a:t>
            </a:r>
            <a:endParaRPr sz="2400" b="1" dirty="0">
              <a:solidFill>
                <a:srgbClr val="000078"/>
              </a:solidFill>
            </a:endParaRP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5247000" y="1596950"/>
            <a:ext cx="3171900" cy="32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ca"/>
              <a:t>Diseño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Arquitectura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Estructura del sistema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ca"/>
              <a:t>Implementación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Requisitos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/>
              <a:t>Tecnologías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ca"/>
              <a:t>Conclusiones y líneas de futuro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ca"/>
              <a:t>Demostración</a:t>
            </a:r>
            <a:endParaRPr dirty="0"/>
          </a:p>
        </p:txBody>
      </p:sp>
      <p:pic>
        <p:nvPicPr>
          <p:cNvPr id="5" name="Google Shape;80;p10">
            <a:extLst>
              <a:ext uri="{FF2B5EF4-FFF2-40B4-BE49-F238E27FC236}">
                <a16:creationId xmlns:a16="http://schemas.microsoft.com/office/drawing/2014/main" id="{A3EBF4F5-1CA8-466B-BB1D-5418BAAC09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0" y="4621544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Diseño: Estructura del sistema</a:t>
            </a: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107FDB-987C-4770-B983-DF05E45B4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5" y="1191025"/>
            <a:ext cx="4591690" cy="34437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3EA243-192A-4A5F-B02B-6FC96FE6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482" y="2418480"/>
            <a:ext cx="3506872" cy="9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Implementación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28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Implementación: Requisitos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5" y="1817305"/>
            <a:ext cx="6293400" cy="518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Requisitos de </a:t>
            </a:r>
            <a:r>
              <a:rPr lang="es-ES" b="1" i="1" dirty="0"/>
              <a:t>Hardware</a:t>
            </a:r>
            <a:r>
              <a:rPr lang="es-E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64930A-5A0E-46DC-A116-5DD5520DA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74709"/>
              </p:ext>
            </p:extLst>
          </p:nvPr>
        </p:nvGraphicFramePr>
        <p:xfrm>
          <a:off x="1875155" y="2571750"/>
          <a:ext cx="5393690" cy="102222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205522057"/>
                    </a:ext>
                  </a:extLst>
                </a:gridCol>
                <a:gridCol w="2696845">
                  <a:extLst>
                    <a:ext uri="{9D8B030D-6E8A-4147-A177-3AD203B41FA5}">
                      <a16:colId xmlns:a16="http://schemas.microsoft.com/office/drawing/2014/main" val="1378198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noProof="0" dirty="0">
                          <a:effectLst/>
                        </a:rPr>
                        <a:t>Elemento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Valor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64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dirty="0">
                          <a:effectLst/>
                        </a:rPr>
                        <a:t>Nº de servidores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481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vCores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020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RAM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2GB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71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noProof="0" dirty="0">
                          <a:effectLst/>
                        </a:rPr>
                        <a:t>Almacenamiento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</a:rPr>
                        <a:t>40GB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66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noProof="0" dirty="0">
                          <a:effectLst/>
                        </a:rPr>
                        <a:t>Ancho</a:t>
                      </a:r>
                      <a:r>
                        <a:rPr lang="ca-ES" sz="1100" dirty="0">
                          <a:effectLst/>
                        </a:rPr>
                        <a:t> de banda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dirty="0">
                          <a:effectLst/>
                        </a:rPr>
                        <a:t>250Mb/s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937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3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Implementación: Requisitos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5" y="1585700"/>
            <a:ext cx="6293400" cy="3092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Requisitos de </a:t>
            </a:r>
            <a:r>
              <a:rPr lang="es-ES" b="1" i="1" dirty="0"/>
              <a:t>Software</a:t>
            </a:r>
            <a:r>
              <a:rPr lang="es-ES" b="1" dirty="0"/>
              <a:t>: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PHP 7.2.24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Apache/2.4.37 (CentOS)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Herramientas de conexión SSH y SFTP (</a:t>
            </a:r>
            <a:r>
              <a:rPr lang="es-ES" dirty="0" err="1"/>
              <a:t>WinSCP</a:t>
            </a:r>
            <a:r>
              <a:rPr lang="es-ES" dirty="0"/>
              <a:t> o </a:t>
            </a:r>
            <a:r>
              <a:rPr lang="es-ES" dirty="0" err="1"/>
              <a:t>Termius</a:t>
            </a:r>
            <a:r>
              <a:rPr lang="es-ES" dirty="0"/>
              <a:t>)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 err="1"/>
              <a:t>MariaDB</a:t>
            </a:r>
            <a:r>
              <a:rPr lang="es-ES" dirty="0"/>
              <a:t> 10.3.28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 err="1"/>
              <a:t>Virtualmin</a:t>
            </a:r>
            <a:r>
              <a:rPr lang="es-ES" dirty="0"/>
              <a:t> (Opcional)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Para ejecutar el producto: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Google Chrome 96.0.4664.93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Mozilla Firefox 91.0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Microsoft Edge 96.0.1054.43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55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Implementación: Tecnologías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5" y="1585700"/>
            <a:ext cx="6293400" cy="3092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buClr>
                <a:schemeClr val="dk1"/>
              </a:buClr>
              <a:buSzPts val="1100"/>
            </a:pPr>
            <a:r>
              <a:rPr lang="es-ES" b="1" dirty="0"/>
              <a:t>Bootstrap: </a:t>
            </a:r>
            <a:r>
              <a:rPr lang="es-ES" dirty="0"/>
              <a:t>Kit de desarrollo de diseño web adaptativo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b="1" dirty="0" err="1"/>
              <a:t>Javascript</a:t>
            </a:r>
            <a:r>
              <a:rPr lang="es-ES" b="1" dirty="0"/>
              <a:t>: </a:t>
            </a:r>
            <a:r>
              <a:rPr lang="es-ES" dirty="0"/>
              <a:t>Lenguaje de cliente para dar dinamismo a la aplicación. Se usa principalmente jQuery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b="1" dirty="0"/>
              <a:t>Ajax: </a:t>
            </a:r>
            <a:r>
              <a:rPr lang="es-ES" dirty="0"/>
              <a:t>Técnica de desarrollo para conectar de forma asíncrona a la base de datos mediante </a:t>
            </a:r>
            <a:r>
              <a:rPr lang="es-ES" dirty="0" err="1"/>
              <a:t>Javascript</a:t>
            </a:r>
            <a:endParaRPr lang="es-ES" dirty="0"/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b="1" dirty="0"/>
              <a:t>PHP: </a:t>
            </a:r>
            <a:r>
              <a:rPr lang="es-ES" dirty="0"/>
              <a:t>Lenguaje del lado de servidor para el funcionamiento de la lógica de negocio y conexión a la base de datos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b="1" dirty="0" err="1"/>
              <a:t>MariaDB</a:t>
            </a:r>
            <a:r>
              <a:rPr lang="es-ES" b="1" dirty="0"/>
              <a:t>: </a:t>
            </a:r>
            <a:r>
              <a:rPr lang="es-ES" dirty="0"/>
              <a:t>Sistema gestor de base de datos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14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Conclusiones y líneas de futuro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33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Conclusiones y líneas de futuro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24875" y="1484845"/>
            <a:ext cx="6293400" cy="3092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Conclusiones: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Objetivos conseguidos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Margen de mejora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Esfuerzo y dedicación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/>
              <a:t>Líneas de futuro: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Mejora y limpieza del código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Seguridad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Más idiomas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Mayor personalización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Implementación de flujos de trabajo y reglas de negocio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es-ES" dirty="0"/>
              <a:t>Más procesos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09714EB1-F258-4281-A1A1-4CA49A20B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29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000078"/>
                </a:solidFill>
              </a:rPr>
              <a:t>Demostración</a:t>
            </a: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FEFAED79-6947-43B9-B20C-450441CC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334" y="2245587"/>
            <a:ext cx="1424913" cy="1418224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118B7A04-1C1E-4A7B-AC7B-4B3E91DCA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920" y="2245587"/>
            <a:ext cx="1412240" cy="14182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2CF5F9-169F-488B-B886-6516E8B606DE}"/>
              </a:ext>
            </a:extLst>
          </p:cNvPr>
          <p:cNvSpPr txBox="1"/>
          <p:nvPr/>
        </p:nvSpPr>
        <p:spPr>
          <a:xfrm>
            <a:off x="2078910" y="3723468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Exys</a:t>
            </a:r>
            <a:r>
              <a:rPr lang="es-ES" dirty="0"/>
              <a:t> Back Office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EB246B-2FAD-456A-AC09-C4B30B9690D1}"/>
              </a:ext>
            </a:extLst>
          </p:cNvPr>
          <p:cNvSpPr txBox="1"/>
          <p:nvPr/>
        </p:nvSpPr>
        <p:spPr>
          <a:xfrm>
            <a:off x="4699480" y="3723467"/>
            <a:ext cx="2556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Exys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Portal + </a:t>
            </a:r>
            <a:r>
              <a:rPr lang="es-ES" dirty="0" err="1"/>
              <a:t>Chatbot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597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000078"/>
                </a:solidFill>
              </a:rPr>
              <a:t>Motivación</a:t>
            </a:r>
            <a:endParaRPr sz="4800" b="1" dirty="0">
              <a:solidFill>
                <a:srgbClr val="000078"/>
              </a:solidFill>
            </a:endParaRP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Motivación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24875" y="1357100"/>
            <a:ext cx="6807300" cy="1079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/>
              <a:t>Carrera profesional: </a:t>
            </a:r>
            <a:r>
              <a:rPr lang="es-ES" sz="1500" dirty="0">
                <a:highlight>
                  <a:srgbClr val="FFFFFF"/>
                </a:highlight>
              </a:rPr>
              <a:t>Función actual de consultor ITSM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 dirty="0"/>
              <a:t>Preferencias personales:</a:t>
            </a:r>
            <a:r>
              <a:rPr lang="ca" dirty="0"/>
              <a:t> </a:t>
            </a:r>
            <a:r>
              <a:rPr lang="es-ES" sz="1500" dirty="0">
                <a:highlight>
                  <a:srgbClr val="FFFFFF"/>
                </a:highlight>
              </a:rPr>
              <a:t>Desarrollo de aplicaciones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Desarrollo web Sabadell Cerdanyola Barberà Ripollet aplicaciones">
            <a:extLst>
              <a:ext uri="{FF2B5EF4-FFF2-40B4-BE49-F238E27FC236}">
                <a16:creationId xmlns:a16="http://schemas.microsoft.com/office/drawing/2014/main" id="{5D8FFB42-B0C3-4CDF-8523-9D82E7A7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3" y="2474494"/>
            <a:ext cx="1733495" cy="19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87C0E2-9785-4277-9DD8-99F0CDCA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03" y="3099434"/>
            <a:ext cx="1263286" cy="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ódigo Html Digital - Foto gratis en Pixabay">
            <a:extLst>
              <a:ext uri="{FF2B5EF4-FFF2-40B4-BE49-F238E27FC236}">
                <a16:creationId xmlns:a16="http://schemas.microsoft.com/office/drawing/2014/main" id="{AA0D44C7-2700-47F1-975D-0202365B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13" y="2521995"/>
            <a:ext cx="3307283" cy="18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948AC097-C2FF-434B-90B4-DC71E2FC1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839" y="1155755"/>
            <a:ext cx="895589" cy="8893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647B59-16EC-466C-8A95-596CFBE9B09A}"/>
              </a:ext>
            </a:extLst>
          </p:cNvPr>
          <p:cNvSpPr txBox="1"/>
          <p:nvPr/>
        </p:nvSpPr>
        <p:spPr>
          <a:xfrm>
            <a:off x="6916839" y="2032752"/>
            <a:ext cx="89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78634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000078"/>
                </a:solidFill>
              </a:rPr>
              <a:t>¿A quién va dirigido?</a:t>
            </a:r>
            <a:endParaRPr sz="4800" b="1" dirty="0">
              <a:solidFill>
                <a:srgbClr val="000078"/>
              </a:solidFill>
            </a:endParaRP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5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¿A quién va dirigido?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71940" y="1376941"/>
            <a:ext cx="6807300" cy="2966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Pequeñas y medianas empresas que requieren: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Transformación digital:</a:t>
            </a:r>
            <a:r>
              <a:rPr lang="es-ES" dirty="0"/>
              <a:t> Necesidad de una transformación digital, forzada por la crisis sanitaria ocasionada por la Covid-19, o el propio cambio cultural que requieren las organizaciones por el avance tecnológico.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Gestión de servicios:</a:t>
            </a:r>
            <a:r>
              <a:rPr lang="es-ES" dirty="0"/>
              <a:t> </a:t>
            </a:r>
            <a:r>
              <a:rPr lang="es-ES" sz="1500" dirty="0">
                <a:highlight>
                  <a:srgbClr val="FFFFFF"/>
                </a:highlight>
              </a:rPr>
              <a:t>Gestión de servicios, tanto de IT como de otras áreas de la organización (ESM).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 dirty="0"/>
              <a:t>Cumplimiento de ley:</a:t>
            </a:r>
            <a:r>
              <a:rPr lang="ca" dirty="0"/>
              <a:t> </a:t>
            </a:r>
            <a:r>
              <a:rPr lang="es-ES" sz="1500" dirty="0">
                <a:highlight>
                  <a:srgbClr val="FFFFFF"/>
                </a:highlight>
              </a:rPr>
              <a:t>Cumplimiento del Real Decreto de 2019 del control horario de la jornada laboral.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66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50950" y="2103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000078"/>
                </a:solidFill>
              </a:rPr>
              <a:t>Objetivos del proyecto</a:t>
            </a:r>
            <a:endParaRPr sz="4800" b="1" dirty="0">
              <a:solidFill>
                <a:srgbClr val="000078"/>
              </a:solidFill>
            </a:endParaRPr>
          </a:p>
        </p:txBody>
      </p:sp>
      <p:pic>
        <p:nvPicPr>
          <p:cNvPr id="4" name="Google Shape;80;p10">
            <a:extLst>
              <a:ext uri="{FF2B5EF4-FFF2-40B4-BE49-F238E27FC236}">
                <a16:creationId xmlns:a16="http://schemas.microsoft.com/office/drawing/2014/main" id="{D1563C96-E0A9-4605-921B-0E6B903C6E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87" y="4644516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9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Objetivos del proyecto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71940" y="1376941"/>
            <a:ext cx="6807300" cy="2966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Objetivo principal:</a:t>
            </a:r>
            <a:r>
              <a:rPr lang="es-E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Disponer de una herramienta que facilite el trabajo y seguimiento de las incidencias y peticiones de las diferentes áreas de la organización. También deberá registrar el tiempo de la jornada y medir la productividad.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Objetivos transversales:</a:t>
            </a:r>
          </a:p>
          <a:p>
            <a:pPr marL="742950" lvl="1" indent="-285750"/>
            <a:r>
              <a:rPr lang="es-ES" dirty="0"/>
              <a:t>Uso de una herramienta de código libre</a:t>
            </a:r>
          </a:p>
          <a:p>
            <a:pPr marL="742950" lvl="1" indent="-285750"/>
            <a:r>
              <a:rPr lang="es-ES" dirty="0"/>
              <a:t>Reducción de costes</a:t>
            </a:r>
          </a:p>
          <a:p>
            <a:pPr marL="742950" lvl="1" indent="-285750"/>
            <a:r>
              <a:rPr lang="es-ES" dirty="0"/>
              <a:t>Herramienta que no requiere instalación</a:t>
            </a:r>
          </a:p>
          <a:p>
            <a:pPr marL="742950" lvl="1" indent="-285750"/>
            <a:r>
              <a:rPr lang="es-ES" dirty="0"/>
              <a:t>Entorno adaptativo</a:t>
            </a:r>
          </a:p>
          <a:p>
            <a:pPr marL="742950" lvl="1" indent="-285750"/>
            <a:r>
              <a:rPr lang="es-ES" dirty="0"/>
              <a:t>Centralizar los canales de contacto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28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24875" y="800425"/>
            <a:ext cx="7470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lt1"/>
                </a:highlight>
              </a:rPr>
              <a:t>Objetivos del proyecto: Resultado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71940" y="1309702"/>
            <a:ext cx="6807300" cy="15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Entorno web con 3 herramientas integradas:</a:t>
            </a:r>
          </a:p>
          <a:p>
            <a:pPr marL="285750" indent="-285750"/>
            <a:r>
              <a:rPr lang="es-ES" dirty="0" err="1"/>
              <a:t>Exys</a:t>
            </a:r>
            <a:r>
              <a:rPr lang="es-ES" dirty="0"/>
              <a:t> Back Office: Herramienta de gestión de tareas</a:t>
            </a:r>
          </a:p>
          <a:p>
            <a:pPr marL="285750" indent="-285750"/>
            <a:r>
              <a:rPr lang="es-ES" dirty="0" err="1"/>
              <a:t>Exys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Portal: Portal de autoservicio simple y usable</a:t>
            </a:r>
          </a:p>
          <a:p>
            <a:pPr marL="285750" indent="-285750"/>
            <a:r>
              <a:rPr lang="es-ES" dirty="0" err="1"/>
              <a:t>Exys</a:t>
            </a:r>
            <a:r>
              <a:rPr lang="es-ES" dirty="0"/>
              <a:t> </a:t>
            </a:r>
            <a:r>
              <a:rPr lang="es-ES" dirty="0" err="1"/>
              <a:t>Chatbot</a:t>
            </a:r>
            <a:r>
              <a:rPr lang="es-ES" dirty="0"/>
              <a:t>: Bot que permite crear y consultar tareas mediante ordenes/comandos</a:t>
            </a:r>
          </a:p>
          <a:p>
            <a:pPr marL="0" indent="0"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80;p10">
            <a:extLst>
              <a:ext uri="{FF2B5EF4-FFF2-40B4-BE49-F238E27FC236}">
                <a16:creationId xmlns:a16="http://schemas.microsoft.com/office/drawing/2014/main" id="{90F2B5B5-4534-4A2B-8110-BCB2EBE19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595" y="4678135"/>
            <a:ext cx="759759" cy="16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8D10B1-A689-4B27-8EE1-0DFECE57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3" y="2816399"/>
            <a:ext cx="2608729" cy="13159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A7851F-FD25-4B64-9116-6E876E32F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52" y="2380464"/>
            <a:ext cx="1008895" cy="21877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468465-59CB-4918-97C5-B31CE84E1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139" y="2421186"/>
            <a:ext cx="1014305" cy="218778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5CBFE4-DF5D-4BE9-84CF-8320A81180AE}"/>
              </a:ext>
            </a:extLst>
          </p:cNvPr>
          <p:cNvSpPr txBox="1"/>
          <p:nvPr/>
        </p:nvSpPr>
        <p:spPr>
          <a:xfrm>
            <a:off x="1435472" y="4219964"/>
            <a:ext cx="1351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/>
              <a:t>Exys</a:t>
            </a:r>
            <a:r>
              <a:rPr lang="es-ES" sz="1000" dirty="0"/>
              <a:t> Back Office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7C2D31-E7F6-4163-A86B-25D4C7A3FB83}"/>
              </a:ext>
            </a:extLst>
          </p:cNvPr>
          <p:cNvSpPr txBox="1"/>
          <p:nvPr/>
        </p:nvSpPr>
        <p:spPr>
          <a:xfrm>
            <a:off x="4067552" y="4568252"/>
            <a:ext cx="1351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/>
              <a:t>Exys</a:t>
            </a:r>
            <a:r>
              <a:rPr lang="es-ES" sz="1000" dirty="0"/>
              <a:t> </a:t>
            </a:r>
            <a:r>
              <a:rPr lang="es-ES" sz="1000" dirty="0" err="1"/>
              <a:t>User</a:t>
            </a:r>
            <a:r>
              <a:rPr lang="es-ES" sz="1000" dirty="0"/>
              <a:t> Portal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864A4-0CD8-4A61-BED4-B4775DDB804E}"/>
              </a:ext>
            </a:extLst>
          </p:cNvPr>
          <p:cNvSpPr txBox="1"/>
          <p:nvPr/>
        </p:nvSpPr>
        <p:spPr>
          <a:xfrm>
            <a:off x="6183139" y="4594720"/>
            <a:ext cx="1351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/>
              <a:t>Exys</a:t>
            </a:r>
            <a:r>
              <a:rPr lang="es-ES" sz="1000" dirty="0"/>
              <a:t> </a:t>
            </a:r>
            <a:r>
              <a:rPr lang="es-ES" sz="1000" dirty="0" err="1"/>
              <a:t>Chatbot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51224406"/>
      </p:ext>
    </p:extLst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679</Words>
  <Application>Microsoft Office PowerPoint</Application>
  <PresentationFormat>Presentación en pantalla (16:9)</PresentationFormat>
  <Paragraphs>160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Georgia</vt:lpstr>
      <vt:lpstr>UOC</vt:lpstr>
      <vt:lpstr>Presentación de PowerPoint</vt:lpstr>
      <vt:lpstr>Presentación de PowerPoint</vt:lpstr>
      <vt:lpstr>Motivación</vt:lpstr>
      <vt:lpstr>Motivación </vt:lpstr>
      <vt:lpstr>¿A quién va dirigido?</vt:lpstr>
      <vt:lpstr>¿A quién va dirigido? </vt:lpstr>
      <vt:lpstr>Objetivos del proyecto</vt:lpstr>
      <vt:lpstr>Objetivos del proyecto </vt:lpstr>
      <vt:lpstr>Objetivos del proyecto: Resultado </vt:lpstr>
      <vt:lpstr>Metodología</vt:lpstr>
      <vt:lpstr>Metodología </vt:lpstr>
      <vt:lpstr>Planificación</vt:lpstr>
      <vt:lpstr>Planificación: Diagrama de Gantt General </vt:lpstr>
      <vt:lpstr>Planificación: Diagrama de Gantt Implementación </vt:lpstr>
      <vt:lpstr>Planificación: Gestión de riesgos</vt:lpstr>
      <vt:lpstr>Planificación: Costes económicos</vt:lpstr>
      <vt:lpstr>Diseño</vt:lpstr>
      <vt:lpstr>Diseño: Aplicación web Cliente-Servidor</vt:lpstr>
      <vt:lpstr>Diseño: Arquitectura en 3 capas</vt:lpstr>
      <vt:lpstr>Diseño: Estructura del sistema</vt:lpstr>
      <vt:lpstr>Implementación</vt:lpstr>
      <vt:lpstr>Implementación: Requisitos</vt:lpstr>
      <vt:lpstr>Implementación: Requisitos</vt:lpstr>
      <vt:lpstr>Implementación: Tecnologías</vt:lpstr>
      <vt:lpstr>Conclusiones y líneas de futuro</vt:lpstr>
      <vt:lpstr>Conclusiones y líneas de futuro</vt:lpstr>
      <vt:lpstr>Demostración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COTO PACHECO, Francisco-Jose</cp:lastModifiedBy>
  <cp:revision>36</cp:revision>
  <dcterms:modified xsi:type="dcterms:W3CDTF">2022-01-04T19:09:31Z</dcterms:modified>
</cp:coreProperties>
</file>