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7" r:id="rId2"/>
    <p:sldId id="260" r:id="rId3"/>
    <p:sldId id="323" r:id="rId4"/>
    <p:sldId id="266" r:id="rId5"/>
    <p:sldId id="288" r:id="rId6"/>
    <p:sldId id="346" r:id="rId7"/>
    <p:sldId id="276" r:id="rId8"/>
    <p:sldId id="348" r:id="rId9"/>
    <p:sldId id="279" r:id="rId10"/>
    <p:sldId id="296" r:id="rId11"/>
    <p:sldId id="318" r:id="rId12"/>
    <p:sldId id="347" r:id="rId13"/>
    <p:sldId id="294" r:id="rId14"/>
    <p:sldId id="349" r:id="rId15"/>
    <p:sldId id="351" r:id="rId16"/>
    <p:sldId id="350" r:id="rId17"/>
    <p:sldId id="353" r:id="rId18"/>
    <p:sldId id="355" r:id="rId19"/>
    <p:sldId id="356" r:id="rId20"/>
    <p:sldId id="357" r:id="rId21"/>
    <p:sldId id="358" r:id="rId22"/>
    <p:sldId id="360" r:id="rId23"/>
    <p:sldId id="361" r:id="rId24"/>
    <p:sldId id="366" r:id="rId25"/>
    <p:sldId id="373" r:id="rId26"/>
    <p:sldId id="367" r:id="rId27"/>
    <p:sldId id="368" r:id="rId28"/>
    <p:sldId id="370" r:id="rId29"/>
    <p:sldId id="371" r:id="rId30"/>
    <p:sldId id="374" r:id="rId31"/>
    <p:sldId id="362" r:id="rId32"/>
    <p:sldId id="376" r:id="rId33"/>
    <p:sldId id="375" r:id="rId34"/>
    <p:sldId id="377" r:id="rId35"/>
    <p:sldId id="378" r:id="rId36"/>
    <p:sldId id="380" r:id="rId37"/>
    <p:sldId id="382" r:id="rId38"/>
    <p:sldId id="383" r:id="rId39"/>
    <p:sldId id="384" r:id="rId40"/>
    <p:sldId id="385" r:id="rId41"/>
    <p:sldId id="386" r:id="rId42"/>
    <p:sldId id="387" r:id="rId43"/>
    <p:sldId id="390" r:id="rId44"/>
    <p:sldId id="391" r:id="rId45"/>
    <p:sldId id="393" r:id="rId46"/>
    <p:sldId id="392" r:id="rId47"/>
    <p:sldId id="394" r:id="rId48"/>
    <p:sldId id="395" r:id="rId49"/>
    <p:sldId id="396" r:id="rId50"/>
    <p:sldId id="397" r:id="rId51"/>
    <p:sldId id="398" r:id="rId52"/>
    <p:sldId id="399" r:id="rId53"/>
    <p:sldId id="400" r:id="rId54"/>
    <p:sldId id="401" r:id="rId55"/>
    <p:sldId id="402" r:id="rId56"/>
    <p:sldId id="403" r:id="rId57"/>
    <p:sldId id="404" r:id="rId58"/>
    <p:sldId id="321" r:id="rId5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rtades" id="{1B8C1336-E1EF-491C-AD8E-C1DAF244A198}">
          <p14:sldIdLst>
            <p14:sldId id="257"/>
          </p14:sldIdLst>
        </p14:section>
        <p14:section name="Índex" id="{76CC511D-419D-479E-978B-0FA9641BA21C}">
          <p14:sldIdLst>
            <p14:sldId id="260"/>
          </p14:sldIdLst>
        </p14:section>
        <p14:section name="Portadetes" id="{4D1A57A0-510E-46C1-BC64-C2884917F46C}">
          <p14:sldIdLst>
            <p14:sldId id="323"/>
            <p14:sldId id="266"/>
            <p14:sldId id="288"/>
            <p14:sldId id="346"/>
            <p14:sldId id="276"/>
            <p14:sldId id="348"/>
            <p14:sldId id="279"/>
            <p14:sldId id="296"/>
            <p14:sldId id="318"/>
            <p14:sldId id="347"/>
          </p14:sldIdLst>
        </p14:section>
        <p14:section name="Cites" id="{133644B8-6AE5-1945-80F0-158D5EE7C262}">
          <p14:sldIdLst>
            <p14:sldId id="294"/>
            <p14:sldId id="349"/>
            <p14:sldId id="351"/>
            <p14:sldId id="350"/>
            <p14:sldId id="353"/>
            <p14:sldId id="355"/>
            <p14:sldId id="356"/>
            <p14:sldId id="357"/>
            <p14:sldId id="358"/>
            <p14:sldId id="360"/>
            <p14:sldId id="361"/>
            <p14:sldId id="366"/>
            <p14:sldId id="373"/>
            <p14:sldId id="367"/>
            <p14:sldId id="368"/>
            <p14:sldId id="370"/>
            <p14:sldId id="371"/>
            <p14:sldId id="374"/>
            <p14:sldId id="362"/>
            <p14:sldId id="376"/>
            <p14:sldId id="375"/>
            <p14:sldId id="377"/>
            <p14:sldId id="378"/>
            <p14:sldId id="380"/>
            <p14:sldId id="382"/>
            <p14:sldId id="383"/>
            <p14:sldId id="384"/>
            <p14:sldId id="385"/>
            <p14:sldId id="386"/>
            <p14:sldId id="387"/>
            <p14:sldId id="390"/>
            <p14:sldId id="391"/>
            <p14:sldId id="393"/>
            <p14:sldId id="392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321"/>
          </p14:sldIdLst>
        </p14:section>
        <p14:section name="Composicions d'imatges" id="{80A7F7D3-26DD-2241-B4EB-2E775B684A09}">
          <p14:sldIdLst/>
        </p14:section>
        <p14:section name="Llistes" id="{1B3DF1E1-7A1C-0947-91D9-54B67594B814}">
          <p14:sldIdLst/>
        </p14:section>
        <p14:section name="Text i columnes" id="{62F7597B-9057-FA42-8C58-02D9A8216C15}">
          <p14:sldIdLst/>
        </p14:section>
        <p14:section name="Conceptes" id="{D9B3FF59-4622-8B43-BB13-1569A06FA3AE}">
          <p14:sldIdLst/>
        </p14:section>
        <p14:section name="Esquemes" id="{7F638A26-199E-934A-8BA8-DE3EC682B198}">
          <p14:sldIdLst/>
        </p14:section>
        <p14:section name="Gràfiques" id="{FE92A2AF-7DEF-7645-8611-8E94662BD8D4}">
          <p14:sldIdLst/>
        </p14:section>
        <p14:section name="Dades" id="{63AE6BFA-C357-1340-9DAF-E228D29AADDF}">
          <p14:sldIdLst/>
        </p14:section>
        <p14:section name="Taules" id="{6BDEA300-1829-1341-9020-7F454E156302}">
          <p14:sldIdLst/>
        </p14:section>
        <p14:section name="Dispositius i pantalles" id="{49F9D38D-732C-7F40-9E34-1A000081A9B2}">
          <p14:sldIdLst/>
        </p14:section>
        <p14:section name="Agraïments" id="{7E18124F-37B8-BA46-B32A-F5DDD60A17AF}">
          <p14:sldIdLst/>
        </p14:section>
        <p14:section name="Tancament" id="{102FB536-70CA-3C41-92AD-F0F2FE2BC2E4}">
          <p14:sldIdLst/>
        </p14:section>
        <p14:section name="Recursos" id="{B7CF0DBD-BCF4-9943-AEAF-14653BE55F8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ego Sanchez, Carlos A." initials="CSCA" lastIdx="3" clrIdx="0">
    <p:extLst>
      <p:ext uri="{19B8F6BF-5375-455C-9EA6-DF929625EA0E}">
        <p15:presenceInfo xmlns:p15="http://schemas.microsoft.com/office/powerpoint/2012/main" userId="S::carlosalberto.crego@sage.com::9e092e41-eaeb-4f9c-b8ea-ccd58cce98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8"/>
    <a:srgbClr val="02006A"/>
    <a:srgbClr val="CCCCCC"/>
    <a:srgbClr val="646464"/>
    <a:srgbClr val="C2FCFF"/>
    <a:srgbClr val="73EDFF"/>
    <a:srgbClr val="5EFDFF"/>
    <a:srgbClr val="D9D9EB"/>
    <a:srgbClr val="DEC0B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4692"/>
  </p:normalViewPr>
  <p:slideViewPr>
    <p:cSldViewPr snapToGrid="0" snapToObjects="1">
      <p:cViewPr varScale="1">
        <p:scale>
          <a:sx n="113" d="100"/>
          <a:sy n="113" d="100"/>
        </p:scale>
        <p:origin x="470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92"/>
    </p:cViewPr>
  </p:sorterViewPr>
  <p:notesViewPr>
    <p:cSldViewPr snapToGrid="0" snapToObjects="1">
      <p:cViewPr varScale="1">
        <p:scale>
          <a:sx n="116" d="100"/>
          <a:sy n="116" d="100"/>
        </p:scale>
        <p:origin x="302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UOC San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B0290-F4D3-6A42-918B-F896F68632ED}" type="datetimeFigureOut">
              <a:rPr lang="en-US" smtClean="0">
                <a:latin typeface="UOC Sans"/>
              </a:rPr>
              <a:t>12/4/2021</a:t>
            </a:fld>
            <a:endParaRPr lang="en-US" dirty="0">
              <a:latin typeface="UOC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UOC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414DB-4734-8046-8380-9360FB62B2C5}" type="slidenum">
              <a:rPr lang="en-US" smtClean="0">
                <a:latin typeface="UOC Sans"/>
              </a:rPr>
              <a:t>‹Nº›</a:t>
            </a:fld>
            <a:endParaRPr lang="en-US" dirty="0">
              <a:latin typeface="UOC Sans"/>
            </a:endParaRPr>
          </a:p>
        </p:txBody>
      </p:sp>
    </p:spTree>
    <p:extLst>
      <p:ext uri="{BB962C8B-B14F-4D97-AF65-F5344CB8AC3E}">
        <p14:creationId xmlns:p14="http://schemas.microsoft.com/office/powerpoint/2010/main" val="2886429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OC San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OC Sans"/>
              </a:defRPr>
            </a:lvl1pPr>
          </a:lstStyle>
          <a:p>
            <a:fld id="{AB33311E-FA67-DE41-8FCF-DBD7A22D61F8}" type="datetimeFigureOut">
              <a:rPr lang="en-US" smtClean="0"/>
              <a:pPr/>
              <a:t>12/4/2021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OC San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OC Sans"/>
              </a:defRPr>
            </a:lvl1pPr>
          </a:lstStyle>
          <a:p>
            <a:fld id="{F05660BF-5C3D-474A-B823-76273AD363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32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UOC Sans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UOC Sans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UOC Sans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UOC Sans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UOC San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660BF-5C3D-474A-B823-76273AD363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8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evilabe/Desktop/Recurso%2021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 A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7675" y="536500"/>
            <a:ext cx="3467656" cy="17495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500"/>
              </a:lnSpc>
              <a:defRPr sz="48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/>
              <a:t>T</a:t>
            </a:r>
            <a:r>
              <a:rPr lang="en-US" dirty="0" err="1"/>
              <a:t>í</a:t>
            </a:r>
            <a:r>
              <a:rPr lang="es-ES_tradnl" dirty="0"/>
              <a:t>tol de la</a:t>
            </a:r>
            <a:br>
              <a:rPr lang="es-ES_tradnl" dirty="0"/>
            </a:br>
            <a:r>
              <a:rPr lang="es-ES_tradnl" dirty="0" err="1"/>
              <a:t>presentació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7674" y="2513639"/>
            <a:ext cx="3467657" cy="1314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rgbClr val="000078"/>
                </a:solidFill>
                <a:latin typeface="UOC Serif"/>
                <a:cs typeface="UOC 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Autor i </a:t>
            </a:r>
            <a:r>
              <a:rPr lang="es-ES_tradnl" dirty="0" err="1"/>
              <a:t>cognom</a:t>
            </a:r>
            <a:r>
              <a:rPr lang="es-ES_tradnl" dirty="0"/>
              <a:t>,</a:t>
            </a:r>
            <a:br>
              <a:rPr lang="es-ES_tradnl" dirty="0"/>
            </a:br>
            <a:r>
              <a:rPr lang="es-ES_tradnl" dirty="0" err="1"/>
              <a:t>Càrrec</a:t>
            </a:r>
            <a:r>
              <a:rPr lang="es-ES_tradnl" dirty="0"/>
              <a:t>, </a:t>
            </a:r>
            <a:r>
              <a:rPr lang="es-ES_tradnl" dirty="0" err="1"/>
              <a:t>àrea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43929" y="-13266"/>
            <a:ext cx="3022600" cy="2108200"/>
          </a:xfrm>
          <a:prstGeom prst="rect">
            <a:avLst/>
          </a:prstGeom>
        </p:spPr>
      </p:pic>
      <p:cxnSp>
        <p:nvCxnSpPr>
          <p:cNvPr id="14" name="Straight Connector 9"/>
          <p:cNvCxnSpPr/>
          <p:nvPr userDrawn="1"/>
        </p:nvCxnSpPr>
        <p:spPr>
          <a:xfrm>
            <a:off x="517674" y="448000"/>
            <a:ext cx="3467657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673" y="4111030"/>
            <a:ext cx="3467657" cy="65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0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 B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504001"/>
            <a:ext cx="6973506" cy="1838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200" b="1" i="0" baseline="0">
                <a:solidFill>
                  <a:schemeClr val="bg1"/>
                </a:solidFill>
                <a:latin typeface="UOC Serif"/>
                <a:cs typeface="UOC Serif"/>
              </a:defRPr>
            </a:lvl1pPr>
          </a:lstStyle>
          <a:p>
            <a:pPr lvl="0"/>
            <a:r>
              <a:rPr lang="es-ES_tradnl" dirty="0"/>
              <a:t>“Aquí </a:t>
            </a:r>
            <a:r>
              <a:rPr lang="es-ES_tradnl" dirty="0" err="1"/>
              <a:t>podeu</a:t>
            </a:r>
            <a:r>
              <a:rPr lang="es-ES_tradnl" dirty="0"/>
              <a:t> posar el </a:t>
            </a:r>
            <a:r>
              <a:rPr lang="es-ES_tradnl" dirty="0" err="1"/>
              <a:t>text</a:t>
            </a:r>
            <a:br>
              <a:rPr lang="es-ES_tradnl" dirty="0"/>
            </a:br>
            <a:r>
              <a:rPr lang="es-ES_tradnl" dirty="0"/>
              <a:t>de la cita o un </a:t>
            </a:r>
            <a:r>
              <a:rPr lang="es-ES_tradnl" dirty="0" err="1"/>
              <a:t>destacat</a:t>
            </a:r>
            <a:r>
              <a:rPr lang="mr-IN" dirty="0"/>
              <a:t>…</a:t>
            </a:r>
            <a:br>
              <a:rPr lang="es-ES_tradnl" dirty="0"/>
            </a:br>
            <a:r>
              <a:rPr lang="es-ES_tradnl" dirty="0"/>
              <a:t>Aquí </a:t>
            </a:r>
            <a:r>
              <a:rPr lang="es-ES_tradnl" dirty="0" err="1"/>
              <a:t>podeu</a:t>
            </a:r>
            <a:r>
              <a:rPr lang="es-ES_tradnl" dirty="0"/>
              <a:t> posar</a:t>
            </a:r>
            <a:r>
              <a:rPr lang="mr-IN" dirty="0"/>
              <a:t>…</a:t>
            </a:r>
            <a:r>
              <a:rPr lang="es-ES_tradnl" dirty="0"/>
              <a:t>”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1" y="2508100"/>
            <a:ext cx="4860120" cy="10900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baseline="0">
                <a:solidFill>
                  <a:schemeClr val="bg2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 err="1"/>
              <a:t>Nom</a:t>
            </a:r>
            <a:r>
              <a:rPr lang="es-ES_tradnl" dirty="0"/>
              <a:t> de </a:t>
            </a:r>
            <a:r>
              <a:rPr lang="es-ES_tradnl" dirty="0" err="1"/>
              <a:t>l’autoro</a:t>
            </a:r>
            <a:r>
              <a:rPr lang="es-ES_tradnl" dirty="0"/>
              <a:t> </a:t>
            </a:r>
            <a:r>
              <a:rPr lang="es-ES_tradnl" dirty="0" err="1"/>
              <a:t>info</a:t>
            </a:r>
            <a:r>
              <a:rPr lang="es-ES_tradnl" dirty="0"/>
              <a:t> secundaria</a:t>
            </a:r>
          </a:p>
        </p:txBody>
      </p:sp>
      <p:pic>
        <p:nvPicPr>
          <p:cNvPr id="5" name="Recurso 21.png" descr="/Users/evilabe/Desktop/Recurso 21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758" y="3286677"/>
            <a:ext cx="1661485" cy="16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49773" y="-44885"/>
            <a:ext cx="9270747" cy="52781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608159" y="1328042"/>
            <a:ext cx="4323032" cy="19411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 baseline="0">
                <a:solidFill>
                  <a:schemeClr val="bg1"/>
                </a:solidFill>
                <a:latin typeface="UOC Serif"/>
                <a:cs typeface="UOC Serif"/>
              </a:defRPr>
            </a:lvl1pPr>
          </a:lstStyle>
          <a:p>
            <a:r>
              <a:rPr lang="en-US" sz="3000" dirty="0"/>
              <a:t>“</a:t>
            </a:r>
            <a:r>
              <a:rPr lang="en-US" sz="3000" dirty="0" err="1"/>
              <a:t>Podem</a:t>
            </a:r>
            <a:r>
              <a:rPr lang="en-US" sz="3000" dirty="0"/>
              <a:t> </a:t>
            </a:r>
            <a:r>
              <a:rPr lang="en-US" sz="3000" dirty="0" err="1"/>
              <a:t>posar</a:t>
            </a:r>
            <a:r>
              <a:rPr lang="en-US" sz="3000" dirty="0"/>
              <a:t> </a:t>
            </a:r>
            <a:r>
              <a:rPr lang="en-US" sz="3000" dirty="0" err="1"/>
              <a:t>una</a:t>
            </a:r>
            <a:r>
              <a:rPr lang="en-US" sz="3000" dirty="0"/>
              <a:t> </a:t>
            </a:r>
            <a:r>
              <a:rPr lang="en-US" sz="3000" dirty="0" err="1"/>
              <a:t>imatge</a:t>
            </a:r>
            <a:r>
              <a:rPr lang="en-US" sz="3000" dirty="0"/>
              <a:t> de </a:t>
            </a:r>
            <a:r>
              <a:rPr lang="en-US" sz="3000" dirty="0" err="1"/>
              <a:t>fons</a:t>
            </a:r>
            <a:r>
              <a:rPr lang="en-US" sz="3000" dirty="0"/>
              <a:t> per </a:t>
            </a:r>
            <a:r>
              <a:rPr lang="en-US" sz="3000" dirty="0" err="1"/>
              <a:t>reforçar</a:t>
            </a:r>
            <a:r>
              <a:rPr lang="en-US" sz="3000" dirty="0"/>
              <a:t> la </a:t>
            </a:r>
            <a:r>
              <a:rPr lang="en-US" sz="3000" dirty="0" err="1"/>
              <a:t>cita</a:t>
            </a:r>
            <a:r>
              <a:rPr lang="en-US" sz="3000" dirty="0"/>
              <a:t> </a:t>
            </a:r>
            <a:r>
              <a:rPr lang="en-US" sz="3000" dirty="0" err="1"/>
              <a:t>anem</a:t>
            </a:r>
            <a:r>
              <a:rPr lang="en-US" sz="3000" dirty="0"/>
              <a:t> a </a:t>
            </a:r>
            <a:r>
              <a:rPr lang="en-US" sz="3000" dirty="0" err="1"/>
              <a:t>escriure</a:t>
            </a:r>
            <a:r>
              <a:rPr lang="en-US" sz="3000" dirty="0"/>
              <a:t>”</a:t>
            </a:r>
          </a:p>
          <a:p>
            <a:endParaRPr lang="en-US" sz="300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08159" y="3269147"/>
            <a:ext cx="4323032" cy="4322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/>
              <a:t>Isaac </a:t>
            </a:r>
            <a:r>
              <a:rPr lang="es-ES_tradnl" dirty="0" err="1"/>
              <a:t>Asimov</a:t>
            </a:r>
            <a:r>
              <a:rPr lang="es-ES_tradnl" dirty="0"/>
              <a:t>, 1988</a:t>
            </a:r>
          </a:p>
        </p:txBody>
      </p:sp>
    </p:spTree>
    <p:extLst>
      <p:ext uri="{BB962C8B-B14F-4D97-AF65-F5344CB8AC3E}">
        <p14:creationId xmlns:p14="http://schemas.microsoft.com/office/powerpoint/2010/main" val="3804974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51317" y="-57711"/>
            <a:ext cx="9301157" cy="5303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33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 B">
    <p:bg>
      <p:bgPr>
        <a:solidFill>
          <a:srgbClr val="C7C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5092" y="506664"/>
            <a:ext cx="8122272" cy="41217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2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5092" y="506664"/>
            <a:ext cx="2517648" cy="2082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174859" y="1498068"/>
            <a:ext cx="2792247" cy="31330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5932" y="1498068"/>
            <a:ext cx="2517648" cy="21656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74858" y="529513"/>
            <a:ext cx="1416475" cy="8107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701399" y="2744784"/>
            <a:ext cx="1321341" cy="10085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endParaRPr lang="en-US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505092" y="2744784"/>
            <a:ext cx="1033493" cy="1886287"/>
          </a:xfrm>
          <a:prstGeom prst="rect">
            <a:avLst/>
          </a:prstGeom>
          <a:solidFill>
            <a:srgbClr val="C2F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4746007" y="519491"/>
            <a:ext cx="3897573" cy="82079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 userDrawn="1"/>
        </p:nvSpPr>
        <p:spPr>
          <a:xfrm>
            <a:off x="6125932" y="3826585"/>
            <a:ext cx="2517648" cy="804487"/>
          </a:xfrm>
          <a:prstGeom prst="rect">
            <a:avLst/>
          </a:prstGeom>
          <a:solidFill>
            <a:srgbClr val="2DEE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2DEEFF"/>
              </a:solidFill>
            </a:endParaRPr>
          </a:p>
        </p:txBody>
      </p:sp>
      <p:sp>
        <p:nvSpPr>
          <p:cNvPr id="10" name="Rectángulo 9"/>
          <p:cNvSpPr/>
          <p:nvPr userDrawn="1"/>
        </p:nvSpPr>
        <p:spPr>
          <a:xfrm>
            <a:off x="1701399" y="3899860"/>
            <a:ext cx="1321341" cy="731212"/>
          </a:xfrm>
          <a:prstGeom prst="rect">
            <a:avLst/>
          </a:prstGeom>
          <a:solidFill>
            <a:srgbClr val="0200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469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3811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/>
              <a:t>Text en 2 </a:t>
            </a:r>
            <a:r>
              <a:rPr lang="es-ES_tradnl" dirty="0" err="1"/>
              <a:t>columnes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317197"/>
            <a:ext cx="3982339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63614" y="1317197"/>
            <a:ext cx="3984670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8" name="Straight Connector 5"/>
          <p:cNvCxnSpPr/>
          <p:nvPr userDrawn="1"/>
        </p:nvCxnSpPr>
        <p:spPr>
          <a:xfrm>
            <a:off x="504000" y="1279993"/>
            <a:ext cx="3982339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5"/>
          <p:cNvCxnSpPr/>
          <p:nvPr userDrawn="1"/>
        </p:nvCxnSpPr>
        <p:spPr>
          <a:xfrm>
            <a:off x="4644008" y="1279993"/>
            <a:ext cx="3982339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934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es A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37345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/>
              <a:t>Text en 3 </a:t>
            </a:r>
            <a:r>
              <a:rPr lang="es-ES_tradnl" dirty="0" err="1"/>
              <a:t>columnes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317197"/>
            <a:ext cx="2593493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52314" y="1317197"/>
            <a:ext cx="2587686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274767" y="1317197"/>
            <a:ext cx="2591282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7" name="Straight Connector 5"/>
          <p:cNvCxnSpPr/>
          <p:nvPr userDrawn="1"/>
        </p:nvCxnSpPr>
        <p:spPr>
          <a:xfrm>
            <a:off x="504000" y="1271851"/>
            <a:ext cx="2593493" cy="4636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"/>
          <p:cNvCxnSpPr/>
          <p:nvPr userDrawn="1"/>
        </p:nvCxnSpPr>
        <p:spPr>
          <a:xfrm>
            <a:off x="3275856" y="1271851"/>
            <a:ext cx="2593493" cy="4636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"/>
          <p:cNvCxnSpPr/>
          <p:nvPr userDrawn="1"/>
        </p:nvCxnSpPr>
        <p:spPr>
          <a:xfrm>
            <a:off x="6044724" y="1271851"/>
            <a:ext cx="2593493" cy="4636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255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35036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/>
              <a:t>Text en 3 </a:t>
            </a:r>
            <a:r>
              <a:rPr lang="es-ES_tradnl" dirty="0" err="1"/>
              <a:t>columnes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317198"/>
            <a:ext cx="2593493" cy="1642828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52314" y="1317198"/>
            <a:ext cx="2587686" cy="1642828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274767" y="1317198"/>
            <a:ext cx="2591282" cy="1642828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3147814"/>
            <a:ext cx="2593493" cy="1642828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052314" y="3147814"/>
            <a:ext cx="2587686" cy="1642828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74767" y="3147814"/>
            <a:ext cx="2591282" cy="1642828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9" name="Straight Connector 5"/>
          <p:cNvCxnSpPr/>
          <p:nvPr userDrawn="1"/>
        </p:nvCxnSpPr>
        <p:spPr>
          <a:xfrm>
            <a:off x="504000" y="1263709"/>
            <a:ext cx="2593493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5"/>
          <p:cNvCxnSpPr/>
          <p:nvPr userDrawn="1"/>
        </p:nvCxnSpPr>
        <p:spPr>
          <a:xfrm>
            <a:off x="3275856" y="1263709"/>
            <a:ext cx="2593493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5"/>
          <p:cNvCxnSpPr/>
          <p:nvPr userDrawn="1"/>
        </p:nvCxnSpPr>
        <p:spPr>
          <a:xfrm>
            <a:off x="6036583" y="1263709"/>
            <a:ext cx="2593493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582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ist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663614" y="504000"/>
            <a:ext cx="3976386" cy="39654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/>
              <a:t>Diapositiva </a:t>
            </a:r>
            <a:r>
              <a:rPr lang="es-ES_tradnl" dirty="0" err="1"/>
              <a:t>amb</a:t>
            </a:r>
            <a:r>
              <a:rPr lang="es-ES_tradnl" dirty="0"/>
              <a:t> </a:t>
            </a:r>
            <a:r>
              <a:rPr lang="es-ES_tradnl" dirty="0" err="1"/>
              <a:t>llista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63614" y="1317197"/>
            <a:ext cx="3984670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392267" cy="5143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63614" y="1211355"/>
            <a:ext cx="3982339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323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83500" y="1317197"/>
            <a:ext cx="3984670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1733" y="0"/>
            <a:ext cx="4392267" cy="5143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83500" y="1211355"/>
            <a:ext cx="3982339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61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B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3929" y="-13266"/>
            <a:ext cx="3022600" cy="2108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517674" y="2462434"/>
            <a:ext cx="2880000" cy="0"/>
          </a:xfrm>
          <a:prstGeom prst="line">
            <a:avLst/>
          </a:prstGeom>
          <a:ln w="317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202289" y="184336"/>
            <a:ext cx="4230156" cy="477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UOC San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517674" y="536500"/>
            <a:ext cx="3561267" cy="110251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500"/>
              </a:lnSpc>
              <a:defRPr sz="48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/>
              <a:t>T</a:t>
            </a:r>
            <a:r>
              <a:rPr lang="en-US" dirty="0" err="1"/>
              <a:t>í</a:t>
            </a:r>
            <a:r>
              <a:rPr lang="es-ES_tradnl" dirty="0"/>
              <a:t>tol de la</a:t>
            </a:r>
            <a:br>
              <a:rPr lang="es-ES_tradnl" dirty="0"/>
            </a:br>
            <a:r>
              <a:rPr lang="es-ES_tradnl" dirty="0" err="1"/>
              <a:t>presentació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7674" y="1866655"/>
            <a:ext cx="3561267" cy="1314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rgbClr val="000078"/>
                </a:solidFill>
                <a:latin typeface="UOC Serif"/>
                <a:cs typeface="UOC 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Autor i </a:t>
            </a:r>
            <a:r>
              <a:rPr lang="es-ES_tradnl" dirty="0" err="1"/>
              <a:t>cognom</a:t>
            </a:r>
            <a:r>
              <a:rPr lang="es-ES_tradnl" dirty="0"/>
              <a:t>,</a:t>
            </a:r>
            <a:br>
              <a:rPr lang="es-ES_tradnl" dirty="0"/>
            </a:br>
            <a:r>
              <a:rPr lang="es-ES_tradnl" dirty="0" err="1"/>
              <a:t>Càrrec</a:t>
            </a:r>
            <a:r>
              <a:rPr lang="es-ES_tradnl" dirty="0"/>
              <a:t>, </a:t>
            </a:r>
            <a:r>
              <a:rPr lang="es-ES_tradnl" dirty="0" err="1"/>
              <a:t>àrea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7674" y="4007223"/>
            <a:ext cx="3555098" cy="67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47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ist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4196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/>
              <a:t>Diapositiva </a:t>
            </a:r>
            <a:r>
              <a:rPr lang="es-ES_tradnl" dirty="0" err="1"/>
              <a:t>amb</a:t>
            </a:r>
            <a:r>
              <a:rPr lang="es-ES_tradnl" dirty="0"/>
              <a:t> </a:t>
            </a:r>
            <a:r>
              <a:rPr lang="es-ES_tradnl" dirty="0" err="1"/>
              <a:t>llista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317197"/>
            <a:ext cx="2593493" cy="786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6200"/>
              </a:lnSpc>
              <a:buNone/>
              <a:defRPr sz="7200" b="1" i="0" baseline="0">
                <a:solidFill>
                  <a:srgbClr val="73EDFF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272556" y="1317197"/>
            <a:ext cx="2593493" cy="786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6200"/>
              </a:lnSpc>
              <a:buNone/>
              <a:defRPr sz="7200" b="1" i="0" baseline="0">
                <a:solidFill>
                  <a:srgbClr val="73EDFF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046507" y="1317197"/>
            <a:ext cx="2593493" cy="786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6200"/>
              </a:lnSpc>
              <a:buNone/>
              <a:defRPr sz="7200" b="1" i="0" baseline="0">
                <a:solidFill>
                  <a:srgbClr val="73EDFF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4000" y="2231843"/>
            <a:ext cx="2593493" cy="255879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052314" y="2231843"/>
            <a:ext cx="2587686" cy="255879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274767" y="2231843"/>
            <a:ext cx="2591282" cy="255879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52341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ista C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40424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/>
              <a:t>Diapositiva </a:t>
            </a:r>
            <a:r>
              <a:rPr lang="es-ES_tradnl" dirty="0" err="1"/>
              <a:t>amb</a:t>
            </a:r>
            <a:r>
              <a:rPr lang="es-ES_tradnl" dirty="0"/>
              <a:t> </a:t>
            </a:r>
            <a:r>
              <a:rPr lang="es-ES_tradnl" dirty="0" err="1"/>
              <a:t>llista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1" y="1317197"/>
            <a:ext cx="1125306" cy="786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6200"/>
              </a:lnSpc>
              <a:buNone/>
              <a:defRPr sz="6000" b="1" i="0" baseline="0">
                <a:solidFill>
                  <a:srgbClr val="73EDFF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4000" y="2206185"/>
            <a:ext cx="1125307" cy="1571550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907705" y="1317197"/>
            <a:ext cx="1125306" cy="786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6200"/>
              </a:lnSpc>
              <a:buNone/>
              <a:defRPr sz="6000" b="1" i="0" baseline="0">
                <a:solidFill>
                  <a:srgbClr val="73EDFF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3307408" y="1317197"/>
            <a:ext cx="1125306" cy="786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6200"/>
              </a:lnSpc>
              <a:buNone/>
              <a:defRPr sz="6000" b="1" i="0" baseline="0">
                <a:solidFill>
                  <a:srgbClr val="73EDFF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708128" y="1317197"/>
            <a:ext cx="1125306" cy="786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6200"/>
              </a:lnSpc>
              <a:buNone/>
              <a:defRPr sz="6000" b="1" i="0" baseline="0">
                <a:solidFill>
                  <a:srgbClr val="73EDFF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124624" y="1317197"/>
            <a:ext cx="1125306" cy="786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6200"/>
              </a:lnSpc>
              <a:buNone/>
              <a:defRPr sz="6000" b="1" i="0" baseline="0">
                <a:solidFill>
                  <a:srgbClr val="73EDFF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516440" y="1317197"/>
            <a:ext cx="1125306" cy="786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6200"/>
              </a:lnSpc>
              <a:buNone/>
              <a:defRPr sz="6000" b="1" i="0" baseline="0">
                <a:solidFill>
                  <a:srgbClr val="73EDFF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1907704" y="2206185"/>
            <a:ext cx="1125307" cy="1571550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307408" y="2206185"/>
            <a:ext cx="1125307" cy="1571550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4711112" y="2206185"/>
            <a:ext cx="1125307" cy="1571550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6124624" y="2206185"/>
            <a:ext cx="1125307" cy="1571550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7528328" y="2206185"/>
            <a:ext cx="1125307" cy="1571550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143731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e A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3999"/>
            <a:ext cx="8136000" cy="97381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7200"/>
              </a:lnSpc>
              <a:defRPr sz="7200" b="1" baseline="0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Concepte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40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51317" y="-57711"/>
            <a:ext cx="9301157" cy="53038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contrasti</a:t>
            </a:r>
            <a:r>
              <a:rPr lang="en-US" dirty="0"/>
              <a:t> </a:t>
            </a:r>
            <a:r>
              <a:rPr lang="en-US" dirty="0" err="1"/>
              <a:t>amb</a:t>
            </a:r>
            <a:r>
              <a:rPr lang="en-US" dirty="0"/>
              <a:t> el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3999"/>
            <a:ext cx="8136000" cy="13104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800"/>
              </a:lnSpc>
              <a:defRPr sz="4800" b="1" baseline="0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Concepte</a:t>
            </a:r>
            <a:br>
              <a:rPr lang="es-ES_tradnl" dirty="0"/>
            </a:br>
            <a:r>
              <a:rPr lang="es-ES_tradnl" dirty="0" err="1"/>
              <a:t>concepte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39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e C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3999"/>
            <a:ext cx="8136000" cy="13104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800"/>
              </a:lnSpc>
              <a:defRPr sz="4800" b="1" baseline="0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Concepte</a:t>
            </a:r>
            <a:br>
              <a:rPr lang="es-ES_tradnl" dirty="0"/>
            </a:br>
            <a:r>
              <a:rPr lang="es-ES_tradnl" dirty="0" err="1"/>
              <a:t>concepte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15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Esquemes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77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es B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4119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Esquemes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73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065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àfiqu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Gràfiques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71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àfiques B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40424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Gràfiques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317197"/>
            <a:ext cx="2593493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8214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517674" y="2462434"/>
            <a:ext cx="2880000" cy="0"/>
          </a:xfrm>
          <a:prstGeom prst="line">
            <a:avLst/>
          </a:prstGeom>
          <a:ln w="317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192881" y="174930"/>
            <a:ext cx="4617254" cy="3240690"/>
          </a:xfrm>
          <a:prstGeom prst="rect">
            <a:avLst/>
          </a:prstGeom>
          <a:solidFill>
            <a:srgbClr val="0200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2006A"/>
              </a:solidFill>
              <a:latin typeface="UOC San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22785" y="459941"/>
            <a:ext cx="3561267" cy="110251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500"/>
              </a:lnSpc>
              <a:defRPr sz="4800" b="1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/>
              <a:t>T</a:t>
            </a:r>
            <a:r>
              <a:rPr lang="en-US" dirty="0" err="1"/>
              <a:t>í</a:t>
            </a:r>
            <a:r>
              <a:rPr lang="es-ES_tradnl" dirty="0"/>
              <a:t>tol de la</a:t>
            </a:r>
            <a:br>
              <a:rPr lang="es-ES_tradnl" dirty="0"/>
            </a:br>
            <a:r>
              <a:rPr lang="es-ES_tradnl" dirty="0" err="1"/>
              <a:t>presentació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92881" y="3612675"/>
            <a:ext cx="4617254" cy="1340776"/>
          </a:xfrm>
          <a:prstGeom prst="rect">
            <a:avLst/>
          </a:prstGeom>
          <a:solidFill>
            <a:srgbClr val="73E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UOC Sans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2785" y="3832909"/>
            <a:ext cx="2460376" cy="6555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90000"/>
              </a:lnSpc>
              <a:buNone/>
              <a:defRPr sz="1600">
                <a:solidFill>
                  <a:srgbClr val="000078"/>
                </a:solidFill>
                <a:latin typeface="UOC Serif"/>
                <a:cs typeface="UOC 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Autor i </a:t>
            </a:r>
            <a:r>
              <a:rPr lang="es-ES_tradnl" dirty="0" err="1"/>
              <a:t>cognom</a:t>
            </a:r>
            <a:r>
              <a:rPr lang="es-ES_tradnl" dirty="0"/>
              <a:t>,</a:t>
            </a:r>
            <a:br>
              <a:rPr lang="es-ES_tradnl" dirty="0"/>
            </a:br>
            <a:r>
              <a:rPr lang="es-ES_tradnl" dirty="0" err="1"/>
              <a:t>Càrrec</a:t>
            </a:r>
            <a:r>
              <a:rPr lang="es-ES_tradnl" dirty="0"/>
              <a:t>, </a:t>
            </a:r>
            <a:r>
              <a:rPr lang="es-ES_tradnl" dirty="0" err="1"/>
              <a:t>àrea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719044" y="-1653239"/>
            <a:ext cx="1444604" cy="1387531"/>
          </a:xfrm>
          <a:prstGeom prst="rect">
            <a:avLst/>
          </a:prstGeom>
          <a:solidFill>
            <a:srgbClr val="73E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UOC Sans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33636" y="-1654324"/>
            <a:ext cx="1359340" cy="948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5794" y="-958617"/>
            <a:ext cx="1557537" cy="401582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5023810" y="1825890"/>
            <a:ext cx="3935811" cy="3127561"/>
          </a:xfrm>
          <a:prstGeom prst="rect">
            <a:avLst/>
          </a:prstGeom>
          <a:solidFill>
            <a:srgbClr val="73ED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UOC San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23810" y="1287121"/>
            <a:ext cx="3935811" cy="36663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r>
              <a:rPr lang="en-US" dirty="0"/>
              <a:t> </a:t>
            </a:r>
            <a:r>
              <a:rPr lang="en-US" dirty="0" err="1"/>
              <a:t>bitò</a:t>
            </a:r>
            <a:r>
              <a:rPr lang="en-US" dirty="0"/>
              <a:t> </a:t>
            </a:r>
            <a:r>
              <a:rPr lang="en-US" dirty="0" err="1"/>
              <a:t>blau</a:t>
            </a:r>
            <a:r>
              <a:rPr lang="en-US" dirty="0"/>
              <a:t> </a:t>
            </a:r>
            <a:r>
              <a:rPr lang="en-US" dirty="0" err="1"/>
              <a:t>fosc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blau</a:t>
            </a:r>
            <a:r>
              <a:rPr lang="en-US" dirty="0"/>
              <a:t> </a:t>
            </a:r>
            <a:r>
              <a:rPr lang="en-US" dirty="0" err="1"/>
              <a:t>clar</a:t>
            </a:r>
            <a:endParaRPr lang="en-US" dirty="0"/>
          </a:p>
        </p:txBody>
      </p:sp>
      <p:cxnSp>
        <p:nvCxnSpPr>
          <p:cNvPr id="25" name="Straight Connector 17"/>
          <p:cNvCxnSpPr/>
          <p:nvPr userDrawn="1"/>
        </p:nvCxnSpPr>
        <p:spPr>
          <a:xfrm>
            <a:off x="-64141" y="-265708"/>
            <a:ext cx="2248136" cy="0"/>
          </a:xfrm>
          <a:prstGeom prst="line">
            <a:avLst/>
          </a:prstGeom>
          <a:ln w="47625">
            <a:solidFill>
              <a:srgbClr val="73E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>
            <a:off x="-64141" y="-1632682"/>
            <a:ext cx="2248136" cy="0"/>
          </a:xfrm>
          <a:prstGeom prst="line">
            <a:avLst/>
          </a:prstGeom>
          <a:ln w="47625">
            <a:solidFill>
              <a:srgbClr val="73E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Imagen 3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37132" y="-1586162"/>
            <a:ext cx="2202367" cy="6702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23810" y="174929"/>
            <a:ext cx="3935726" cy="95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26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àfiqu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4502508" cy="3811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Gràfiques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57761" y="504000"/>
            <a:ext cx="2982240" cy="42263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7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des A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3580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Dades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42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d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51317" y="-57711"/>
            <a:ext cx="9301157" cy="5303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19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des C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4000" y="1370488"/>
            <a:ext cx="8136000" cy="255879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800"/>
              </a:lnSpc>
              <a:buNone/>
              <a:defRPr sz="2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654490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des D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Dades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96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des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Dades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317197"/>
            <a:ext cx="3982339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713142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es A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3999"/>
            <a:ext cx="8136000" cy="81319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Títol</a:t>
            </a:r>
            <a:r>
              <a:rPr lang="es-ES_tradnl" dirty="0"/>
              <a:t> de taula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317197"/>
            <a:ext cx="3982339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FFFFFF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 </a:t>
            </a:r>
            <a:r>
              <a:rPr lang="en-US" dirty="0" err="1"/>
              <a:t>descriptiu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18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Exemple</a:t>
            </a:r>
            <a:r>
              <a:rPr lang="es-ES_tradnl" dirty="0"/>
              <a:t> de </a:t>
            </a:r>
            <a:r>
              <a:rPr lang="es-ES_tradnl" dirty="0" err="1"/>
              <a:t>gràfica</a:t>
            </a:r>
            <a:r>
              <a:rPr lang="es-ES_tradnl" dirty="0"/>
              <a:t> %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17674" y="1358068"/>
            <a:ext cx="8122326" cy="0"/>
          </a:xfrm>
          <a:prstGeom prst="line">
            <a:avLst/>
          </a:prstGeom>
          <a:ln w="31750">
            <a:solidFill>
              <a:srgbClr val="0000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3999" y="2553174"/>
            <a:ext cx="1125307" cy="824041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3600"/>
              </a:lnSpc>
              <a:buNone/>
              <a:defRPr sz="3600" b="1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4000" y="3723655"/>
            <a:ext cx="1125307" cy="1218538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1907704" y="3723655"/>
            <a:ext cx="1125307" cy="1218538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307408" y="3723655"/>
            <a:ext cx="1125307" cy="1218538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4711112" y="3723655"/>
            <a:ext cx="1125307" cy="1218538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6124624" y="3723655"/>
            <a:ext cx="1125307" cy="1218538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7528328" y="3723655"/>
            <a:ext cx="1125307" cy="1218538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>
              <a:lnSpc>
                <a:spcPts val="16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907704" y="2553174"/>
            <a:ext cx="1125307" cy="824041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3600"/>
              </a:lnSpc>
              <a:buNone/>
              <a:defRPr sz="3600" b="1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3302880" y="2553174"/>
            <a:ext cx="1125307" cy="824041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3600"/>
              </a:lnSpc>
              <a:buNone/>
              <a:defRPr sz="3600" b="1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706585" y="2553174"/>
            <a:ext cx="1125307" cy="824041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3600"/>
              </a:lnSpc>
              <a:buNone/>
              <a:defRPr sz="3600" b="1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6084168" y="2553174"/>
            <a:ext cx="1125307" cy="824041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3600"/>
              </a:lnSpc>
              <a:buNone/>
              <a:defRPr sz="3600" b="1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0%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487873" y="2553174"/>
            <a:ext cx="1125307" cy="824041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3600"/>
              </a:lnSpc>
              <a:buNone/>
              <a:defRPr sz="3600" b="1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900151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es A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Mapes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744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e online A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1317197"/>
            <a:ext cx="2593493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2593493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Projecte</a:t>
            </a:r>
            <a:r>
              <a:rPr lang="es-ES_tradnl" dirty="0"/>
              <a:t> online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3902" y="643896"/>
            <a:ext cx="5378613" cy="4043680"/>
          </a:xfrm>
          <a:prstGeom prst="rect">
            <a:avLst/>
          </a:prstGeom>
          <a:effectLst>
            <a:outerShdw blurRad="180975" dist="381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97252" y="1625236"/>
            <a:ext cx="5044506" cy="306234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r>
              <a:rPr lang="en-US" dirty="0"/>
              <a:t> (</a:t>
            </a:r>
            <a:r>
              <a:rPr lang="en-US" dirty="0" err="1"/>
              <a:t>captura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5402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04382" cy="5418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/>
              <a:t>Índex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1" y="1332000"/>
            <a:ext cx="541882" cy="34745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i="0" baseline="0">
                <a:solidFill>
                  <a:srgbClr val="73EDFF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/>
              <a:t>01</a:t>
            </a:r>
            <a:br>
              <a:rPr lang="es-ES_tradnl" dirty="0"/>
            </a:br>
            <a:r>
              <a:rPr lang="es-ES_tradnl" dirty="0"/>
              <a:t>02</a:t>
            </a:r>
            <a:br>
              <a:rPr lang="es-ES_tradnl" dirty="0"/>
            </a:br>
            <a:r>
              <a:rPr lang="es-ES_tradnl" dirty="0"/>
              <a:t>03</a:t>
            </a:r>
            <a:br>
              <a:rPr lang="es-ES_tradnl" dirty="0"/>
            </a:br>
            <a:r>
              <a:rPr lang="es-ES_tradnl" dirty="0"/>
              <a:t>04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52000" y="1332000"/>
            <a:ext cx="5840471" cy="34745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i="0" baseline="0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 err="1"/>
              <a:t>Nom</a:t>
            </a:r>
            <a:r>
              <a:rPr lang="es-ES_tradnl" dirty="0"/>
              <a:t> del capítol</a:t>
            </a:r>
            <a:br>
              <a:rPr lang="es-ES_tradnl" dirty="0"/>
            </a:br>
            <a:r>
              <a:rPr lang="es-ES_tradnl" dirty="0" err="1"/>
              <a:t>Nom</a:t>
            </a:r>
            <a:r>
              <a:rPr lang="es-ES_tradnl" dirty="0"/>
              <a:t> del capítol</a:t>
            </a:r>
            <a:br>
              <a:rPr lang="en-US" dirty="0"/>
            </a:br>
            <a:r>
              <a:rPr lang="es-ES_tradnl" dirty="0" err="1"/>
              <a:t>Nom</a:t>
            </a:r>
            <a:r>
              <a:rPr lang="es-ES_tradnl" dirty="0"/>
              <a:t> del capítol</a:t>
            </a:r>
            <a:br>
              <a:rPr lang="en-US" dirty="0"/>
            </a:br>
            <a:r>
              <a:rPr lang="es-ES_tradnl" dirty="0" err="1"/>
              <a:t>Nom</a:t>
            </a:r>
            <a:r>
              <a:rPr lang="es-ES_tradnl" dirty="0"/>
              <a:t> del capítol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5059" y="3306953"/>
            <a:ext cx="1272241" cy="149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69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e online B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2617188" cy="78292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Projecte</a:t>
            </a:r>
            <a:r>
              <a:rPr lang="es-ES_tradnl" dirty="0"/>
              <a:t> </a:t>
            </a:r>
            <a:br>
              <a:rPr lang="es-ES_tradnl" dirty="0"/>
            </a:br>
            <a:r>
              <a:rPr lang="es-ES_tradnl" dirty="0"/>
              <a:t>online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3902" y="643896"/>
            <a:ext cx="5378613" cy="4043680"/>
          </a:xfrm>
          <a:prstGeom prst="rect">
            <a:avLst/>
          </a:prstGeom>
          <a:effectLst>
            <a:outerShdw blurRad="180975" dist="381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97252" y="1625236"/>
            <a:ext cx="5044506" cy="306234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Imatge</a:t>
            </a:r>
            <a:r>
              <a:rPr lang="en-US" dirty="0"/>
              <a:t> (</a:t>
            </a:r>
            <a:r>
              <a:rPr lang="en-US" dirty="0" err="1"/>
              <a:t>captura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213154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e onlin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2617188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 baseline="0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Projecte</a:t>
            </a:r>
            <a:r>
              <a:rPr lang="es-ES_tradnl" dirty="0"/>
              <a:t> online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1317197"/>
            <a:ext cx="2593493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612358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e online D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2617188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Projecte</a:t>
            </a:r>
            <a:r>
              <a:rPr lang="es-ES_tradnl" dirty="0"/>
              <a:t>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32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e onlin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1317197"/>
            <a:ext cx="2593493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2593493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Projecte</a:t>
            </a:r>
            <a:r>
              <a:rPr lang="es-ES_tradnl" dirty="0"/>
              <a:t>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60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e onlin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5362049" cy="388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 err="1"/>
              <a:t>Projecte</a:t>
            </a:r>
            <a:r>
              <a:rPr lang="es-ES_tradnl" dirty="0"/>
              <a:t> online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1317197"/>
            <a:ext cx="2593493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274767" y="1317197"/>
            <a:ext cx="2591282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000"/>
              </a:lnSpc>
              <a:buNone/>
              <a:defRPr sz="1400" b="0" baseline="0">
                <a:solidFill>
                  <a:srgbClr val="000078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031346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 A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43929" y="-13266"/>
            <a:ext cx="30226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370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 B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9440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6901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10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B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136000" cy="5418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/>
              <a:t>Índex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52314" y="1195067"/>
            <a:ext cx="2587686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marR="0" indent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3.1.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r>
              <a:rPr lang="en-US" dirty="0"/>
              <a:t>3.2.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r>
              <a:rPr lang="en-US" dirty="0"/>
              <a:t>3.3.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r>
              <a:rPr lang="en-US" dirty="0"/>
              <a:t>3.4.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r>
              <a:rPr lang="en-US" dirty="0"/>
              <a:t>3.5.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r>
              <a:rPr lang="en-US" dirty="0"/>
              <a:t>3.6. </a:t>
            </a:r>
            <a:r>
              <a:rPr lang="en-US" dirty="0" err="1"/>
              <a:t>Subapartat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3.7. </a:t>
            </a:r>
            <a:r>
              <a:rPr lang="en-US" dirty="0" err="1"/>
              <a:t>Subapartat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3.8.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274767" y="1195067"/>
            <a:ext cx="2591282" cy="3370379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marR="0" indent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2.1.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r>
              <a:rPr lang="en-US" dirty="0"/>
              <a:t>2.2.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r>
              <a:rPr lang="en-US" dirty="0"/>
              <a:t>2.3.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r>
              <a:rPr lang="en-US" dirty="0"/>
              <a:t>2.4.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r>
              <a:rPr lang="en-US" dirty="0"/>
              <a:t>2.5.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r>
              <a:rPr lang="en-US" dirty="0"/>
              <a:t>2.6. </a:t>
            </a:r>
            <a:r>
              <a:rPr lang="en-US" dirty="0" err="1"/>
              <a:t>Subapartat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2.7. </a:t>
            </a:r>
            <a:r>
              <a:rPr lang="en-US" dirty="0" err="1"/>
              <a:t>Subapartat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2.8.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195067"/>
            <a:ext cx="2593493" cy="3370380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marR="0" indent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baseline="0">
                <a:solidFill>
                  <a:schemeClr val="bg1"/>
                </a:solidFill>
                <a:latin typeface="UOC Sans"/>
                <a:cs typeface="UOC Sans"/>
              </a:defRPr>
            </a:lvl1pPr>
            <a:lvl3pPr>
              <a:defRPr>
                <a:latin typeface="UOC Sans"/>
                <a:cs typeface="UOC Sans"/>
              </a:defRPr>
            </a:lvl3pPr>
            <a:lvl4pPr>
              <a:defRPr>
                <a:latin typeface="UOC Sans"/>
                <a:cs typeface="UOC Sans"/>
              </a:defRPr>
            </a:lvl4pPr>
            <a:lvl5pPr>
              <a:defRPr>
                <a:latin typeface="UOC Sans"/>
                <a:cs typeface="UOC Sans"/>
              </a:defRPr>
            </a:lvl5pPr>
          </a:lstStyle>
          <a:p>
            <a:pPr lvl="0"/>
            <a:r>
              <a:rPr lang="en-US" dirty="0"/>
              <a:t>1.1.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r>
              <a:rPr lang="en-US" dirty="0"/>
              <a:t>1.2.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r>
              <a:rPr lang="en-US" dirty="0"/>
              <a:t>1.3.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r>
              <a:rPr lang="en-US" dirty="0"/>
              <a:t>1.4.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r>
              <a:rPr lang="en-US" dirty="0"/>
              <a:t>1.5.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r>
              <a:rPr lang="en-US" dirty="0"/>
              <a:t>1.6. </a:t>
            </a:r>
            <a:r>
              <a:rPr lang="en-US" dirty="0" err="1"/>
              <a:t>Subapartat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1.7. </a:t>
            </a:r>
            <a:r>
              <a:rPr lang="en-US" dirty="0" err="1"/>
              <a:t>Subapartat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1.8. </a:t>
            </a:r>
            <a:r>
              <a:rPr lang="en-US" dirty="0" err="1"/>
              <a:t>Subapartat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9" name="Straight Connector 9"/>
          <p:cNvCxnSpPr/>
          <p:nvPr userDrawn="1"/>
        </p:nvCxnSpPr>
        <p:spPr>
          <a:xfrm>
            <a:off x="504000" y="1173609"/>
            <a:ext cx="2606321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275856" y="1173609"/>
            <a:ext cx="2606321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>
          <a:xfrm>
            <a:off x="6036583" y="1173609"/>
            <a:ext cx="2606321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39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eta cromatica">
    <p:bg>
      <p:bgPr>
        <a:solidFill>
          <a:srgbClr val="000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984185" cy="74018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4800" b="1">
                <a:solidFill>
                  <a:srgbClr val="73EDFF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/>
              <a:t>01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1332000"/>
            <a:ext cx="8117211" cy="1348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800" b="1" i="0" baseline="0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 err="1"/>
              <a:t>Petit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descriptiu</a:t>
            </a:r>
            <a:br>
              <a:rPr lang="en-US" dirty="0"/>
            </a:br>
            <a:r>
              <a:rPr lang="en-US" dirty="0"/>
              <a:t>o </a:t>
            </a:r>
            <a:r>
              <a:rPr lang="en-US" dirty="0" err="1"/>
              <a:t>subtítol</a:t>
            </a:r>
            <a:r>
              <a:rPr lang="en-US" dirty="0"/>
              <a:t> de </a:t>
            </a:r>
            <a:r>
              <a:rPr lang="en-US" dirty="0" err="1"/>
              <a:t>secció</a:t>
            </a:r>
            <a:endParaRPr lang="es-ES_tradnl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11491" y="2756168"/>
            <a:ext cx="8117211" cy="13487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200" b="0" i="0" baseline="0">
                <a:solidFill>
                  <a:srgbClr val="FFFFFF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 err="1"/>
              <a:t>Portadeta</a:t>
            </a:r>
            <a:r>
              <a:rPr lang="es-ES_tradnl" dirty="0"/>
              <a:t> </a:t>
            </a:r>
            <a:r>
              <a:rPr lang="es-ES_tradnl" dirty="0" err="1"/>
              <a:t>cromàtica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9152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eta fotogràfic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28909" y="4225530"/>
            <a:ext cx="2295666" cy="89041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12000" b="1">
                <a:solidFill>
                  <a:srgbClr val="2DEEFF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/>
              <a:t>03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17674" y="509688"/>
            <a:ext cx="4860120" cy="1348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800" b="1" i="0" baseline="0">
                <a:solidFill>
                  <a:schemeClr val="bg1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 err="1"/>
              <a:t>Petit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descriptiu</a:t>
            </a:r>
            <a:br>
              <a:rPr lang="en-US" dirty="0"/>
            </a:br>
            <a:r>
              <a:rPr lang="en-US" dirty="0"/>
              <a:t>o </a:t>
            </a:r>
            <a:r>
              <a:rPr lang="en-US" dirty="0" err="1"/>
              <a:t>subtítol</a:t>
            </a:r>
            <a:r>
              <a:rPr lang="en-US" dirty="0"/>
              <a:t> de </a:t>
            </a:r>
            <a:r>
              <a:rPr lang="en-US" dirty="0" err="1"/>
              <a:t>secció</a:t>
            </a:r>
            <a:endParaRPr lang="es-ES_tradnl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1172" y="2081779"/>
            <a:ext cx="4872950" cy="13487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200" b="0" i="0" baseline="0">
                <a:solidFill>
                  <a:srgbClr val="FFFFFF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 err="1"/>
              <a:t>Portadeta</a:t>
            </a:r>
            <a:r>
              <a:rPr lang="es-ES_tradnl" dirty="0"/>
              <a:t> </a:t>
            </a:r>
            <a:r>
              <a:rPr lang="es-ES_tradnl" dirty="0" err="1"/>
              <a:t>fotogràfica</a:t>
            </a:r>
            <a:endParaRPr lang="es-ES_tradnl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17674" y="512213"/>
            <a:ext cx="4846446" cy="0"/>
          </a:xfrm>
          <a:prstGeom prst="line">
            <a:avLst/>
          </a:prstGeom>
          <a:ln w="57150" cmpd="sng">
            <a:solidFill>
              <a:srgbClr val="73E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60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eta iconografica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471432"/>
            <a:ext cx="984185" cy="74018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4800" b="1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r>
              <a:rPr lang="es-ES_tradnl" dirty="0"/>
              <a:t>04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91172" y="1211620"/>
            <a:ext cx="4860120" cy="1348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800" b="1" i="0" baseline="0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 err="1"/>
              <a:t>Petit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descriptiu</a:t>
            </a:r>
            <a:br>
              <a:rPr lang="en-US" dirty="0"/>
            </a:br>
            <a:r>
              <a:rPr lang="en-US" dirty="0"/>
              <a:t>o </a:t>
            </a:r>
            <a:r>
              <a:rPr lang="en-US" dirty="0" err="1"/>
              <a:t>subtítol</a:t>
            </a:r>
            <a:r>
              <a:rPr lang="en-US" dirty="0"/>
              <a:t> de </a:t>
            </a:r>
            <a:r>
              <a:rPr lang="en-US" dirty="0" err="1"/>
              <a:t>secció</a:t>
            </a:r>
            <a:endParaRPr lang="es-ES_tradnl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8342" y="2572823"/>
            <a:ext cx="4872950" cy="13487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200" b="0" i="0" baseline="0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 err="1"/>
              <a:t>Portadeta</a:t>
            </a:r>
            <a:r>
              <a:rPr lang="es-ES_tradnl" dirty="0"/>
              <a:t> </a:t>
            </a:r>
            <a:r>
              <a:rPr lang="es-ES_tradnl" dirty="0" err="1"/>
              <a:t>iconogràfica</a:t>
            </a:r>
            <a:endParaRPr lang="es-ES_tradnl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17674" y="475723"/>
            <a:ext cx="4846446" cy="0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31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 A">
    <p:bg>
      <p:bgPr>
        <a:solidFill>
          <a:srgbClr val="73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140103" y="1611160"/>
            <a:ext cx="4860120" cy="10900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600" b="1" i="0" baseline="0">
                <a:solidFill>
                  <a:srgbClr val="000078"/>
                </a:solidFill>
                <a:latin typeface="UOC Sans"/>
                <a:cs typeface="UOC Sans"/>
              </a:defRPr>
            </a:lvl1pPr>
          </a:lstStyle>
          <a:p>
            <a:pPr lvl="0"/>
            <a:r>
              <a:rPr lang="es-ES_tradnl" dirty="0"/>
              <a:t>“Aquí </a:t>
            </a:r>
            <a:r>
              <a:rPr lang="es-ES_tradnl" dirty="0" err="1"/>
              <a:t>podeu</a:t>
            </a:r>
            <a:r>
              <a:rPr lang="es-ES_tradnl" dirty="0"/>
              <a:t> posar el </a:t>
            </a:r>
            <a:r>
              <a:rPr lang="es-ES_tradnl" dirty="0" err="1"/>
              <a:t>text</a:t>
            </a:r>
            <a:br>
              <a:rPr lang="es-ES_tradnl" dirty="0"/>
            </a:br>
            <a:r>
              <a:rPr lang="es-ES_tradnl" dirty="0"/>
              <a:t>de la cita o un </a:t>
            </a:r>
            <a:r>
              <a:rPr lang="es-ES_tradnl" dirty="0" err="1"/>
              <a:t>destacat</a:t>
            </a:r>
            <a:r>
              <a:rPr lang="es-ES_tradnl" dirty="0"/>
              <a:t>”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40103" y="2735237"/>
            <a:ext cx="4860120" cy="4998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baseline="0">
                <a:solidFill>
                  <a:srgbClr val="000078"/>
                </a:solidFill>
                <a:latin typeface="UOC Serif"/>
                <a:cs typeface="UOC Serif"/>
              </a:defRPr>
            </a:lvl1pPr>
          </a:lstStyle>
          <a:p>
            <a:pPr lvl="0"/>
            <a:r>
              <a:rPr lang="es-ES_tradnl" dirty="0" err="1"/>
              <a:t>Nom</a:t>
            </a:r>
            <a:r>
              <a:rPr lang="es-ES_tradnl" dirty="0"/>
              <a:t> de </a:t>
            </a:r>
            <a:r>
              <a:rPr lang="es-ES_tradnl" dirty="0" err="1"/>
              <a:t>l’autor</a:t>
            </a:r>
            <a:r>
              <a:rPr lang="es-ES_tradnl" dirty="0"/>
              <a:t> o </a:t>
            </a:r>
            <a:r>
              <a:rPr lang="es-ES_tradnl" dirty="0" err="1"/>
              <a:t>info</a:t>
            </a:r>
            <a:r>
              <a:rPr lang="es-ES_tradnl" dirty="0"/>
              <a:t> secundaria</a:t>
            </a:r>
          </a:p>
        </p:txBody>
      </p:sp>
      <p:cxnSp>
        <p:nvCxnSpPr>
          <p:cNvPr id="21" name="Straight Connector 5"/>
          <p:cNvCxnSpPr/>
          <p:nvPr userDrawn="1"/>
        </p:nvCxnSpPr>
        <p:spPr>
          <a:xfrm>
            <a:off x="2129353" y="1582882"/>
            <a:ext cx="4846446" cy="0"/>
          </a:xfrm>
          <a:prstGeom prst="line">
            <a:avLst/>
          </a:prstGeom>
          <a:ln w="762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61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255520" y="9586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err="1">
              <a:latin typeface="UOC Sans"/>
            </a:endParaRPr>
          </a:p>
        </p:txBody>
      </p:sp>
    </p:spTree>
    <p:extLst>
      <p:ext uri="{BB962C8B-B14F-4D97-AF65-F5344CB8AC3E}">
        <p14:creationId xmlns:p14="http://schemas.microsoft.com/office/powerpoint/2010/main" val="305246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4" r:id="rId5"/>
    <p:sldLayoutId id="2147483651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52" r:id="rId12"/>
    <p:sldLayoutId id="2147483653" r:id="rId13"/>
    <p:sldLayoutId id="2147483654" r:id="rId14"/>
    <p:sldLayoutId id="2147483655" r:id="rId15"/>
    <p:sldLayoutId id="2147483671" r:id="rId16"/>
    <p:sldLayoutId id="2147483672" r:id="rId17"/>
    <p:sldLayoutId id="2147483673" r:id="rId18"/>
    <p:sldLayoutId id="2147483718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690" r:id="rId35"/>
    <p:sldLayoutId id="2147483691" r:id="rId36"/>
    <p:sldLayoutId id="2147483693" r:id="rId37"/>
    <p:sldLayoutId id="2147483694" r:id="rId38"/>
    <p:sldLayoutId id="2147483695" r:id="rId39"/>
    <p:sldLayoutId id="2147483710" r:id="rId40"/>
    <p:sldLayoutId id="2147483711" r:id="rId41"/>
    <p:sldLayoutId id="2147483712" r:id="rId42"/>
    <p:sldLayoutId id="2147483713" r:id="rId43"/>
    <p:sldLayoutId id="2147483714" r:id="rId44"/>
    <p:sldLayoutId id="2147483715" r:id="rId45"/>
    <p:sldLayoutId id="2147483716" r:id="rId46"/>
    <p:sldLayoutId id="2147483717" r:id="rId47"/>
    <p:sldLayoutId id="2147483719" r:id="rId4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674" y="536500"/>
            <a:ext cx="3561267" cy="2192523"/>
          </a:xfrm>
        </p:spPr>
        <p:txBody>
          <a:bodyPr/>
          <a:lstStyle/>
          <a:p>
            <a:r>
              <a:rPr lang="ca-ES" sz="3200" dirty="0" err="1"/>
              <a:t>Guía</a:t>
            </a:r>
            <a:r>
              <a:rPr lang="ca-ES" sz="3200" dirty="0"/>
              <a:t> de </a:t>
            </a:r>
            <a:r>
              <a:rPr lang="ca-ES" sz="3200" dirty="0" err="1"/>
              <a:t>prevención</a:t>
            </a:r>
            <a:r>
              <a:rPr lang="ca-ES" sz="3200" dirty="0"/>
              <a:t> y </a:t>
            </a:r>
            <a:r>
              <a:rPr lang="ca-ES" sz="3200" dirty="0" err="1"/>
              <a:t>respuesta</a:t>
            </a:r>
            <a:r>
              <a:rPr lang="ca-ES" sz="3200" dirty="0"/>
              <a:t> </a:t>
            </a:r>
            <a:r>
              <a:rPr lang="ca-ES" sz="3200" dirty="0" err="1"/>
              <a:t>frente</a:t>
            </a:r>
            <a:r>
              <a:rPr lang="ca-ES" sz="3200" dirty="0"/>
              <a:t> a ataques de ransomware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673" y="3237652"/>
            <a:ext cx="3561267" cy="648547"/>
          </a:xfrm>
        </p:spPr>
        <p:txBody>
          <a:bodyPr/>
          <a:lstStyle/>
          <a:p>
            <a:r>
              <a:rPr lang="ca-ES" dirty="0"/>
              <a:t>Carlos Alberto Crego Sánchez</a:t>
            </a:r>
          </a:p>
          <a:p>
            <a:r>
              <a:rPr lang="ca-ES" i="1" dirty="0"/>
              <a:t>Àrea: Privacidad</a:t>
            </a:r>
          </a:p>
        </p:txBody>
      </p:sp>
    </p:spTree>
    <p:extLst>
      <p:ext uri="{BB962C8B-B14F-4D97-AF65-F5344CB8AC3E}">
        <p14:creationId xmlns:p14="http://schemas.microsoft.com/office/powerpoint/2010/main" val="2689419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946" y="1043093"/>
            <a:ext cx="2634377" cy="1528643"/>
          </a:xfrm>
          <a:prstGeom prst="rect">
            <a:avLst/>
          </a:prstGeom>
          <a:solidFill>
            <a:srgbClr val="73E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0" rtlCol="0" anchor="t" anchorCtr="0"/>
          <a:lstStyle/>
          <a:p>
            <a:pPr>
              <a:spcBef>
                <a:spcPts val="1200"/>
              </a:spcBef>
            </a:pPr>
            <a:endParaRPr lang="ca-ES" sz="2800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8881" y="2729033"/>
            <a:ext cx="2528491" cy="2010133"/>
          </a:xfrm>
          <a:prstGeom prst="rect">
            <a:avLst/>
          </a:prstGeom>
          <a:solidFill>
            <a:srgbClr val="0000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0" rtlCol="0" anchor="t" anchorCtr="0"/>
          <a:lstStyle/>
          <a:p>
            <a:endParaRPr lang="ca-ES" sz="2500" dirty="0">
              <a:solidFill>
                <a:schemeClr val="bg1"/>
              </a:solidFill>
              <a:latin typeface="UOC Sans"/>
              <a:cs typeface="UOC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8203" y="3677332"/>
            <a:ext cx="2620851" cy="1061829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0" rtlCol="0" anchor="t" anchorCtr="0"/>
          <a:lstStyle/>
          <a:p>
            <a:endParaRPr lang="ca-ES" sz="2000" b="1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946" y="2729034"/>
            <a:ext cx="2634377" cy="2010133"/>
          </a:xfrm>
          <a:prstGeom prst="rect">
            <a:avLst/>
          </a:prstGeom>
          <a:solidFill>
            <a:srgbClr val="D9D9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endParaRPr lang="en-US" sz="1400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6930" y="1050955"/>
            <a:ext cx="2591452" cy="2471177"/>
          </a:xfrm>
          <a:prstGeom prst="rect">
            <a:avLst/>
          </a:prstGeom>
          <a:solidFill>
            <a:srgbClr val="73E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endParaRPr lang="en-US" sz="1400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46" y="3924009"/>
            <a:ext cx="457054" cy="62844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4622" y="2817641"/>
            <a:ext cx="24649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/>
              <a:t>Aparece</a:t>
            </a:r>
            <a:r>
              <a:rPr lang="ca-ES" b="1" dirty="0"/>
              <a:t> una ventana que </a:t>
            </a:r>
            <a:r>
              <a:rPr lang="ca-ES" b="1" dirty="0" err="1"/>
              <a:t>cubre</a:t>
            </a:r>
            <a:r>
              <a:rPr lang="ca-ES" b="1" dirty="0"/>
              <a:t> la pantalla completa y que </a:t>
            </a:r>
            <a:r>
              <a:rPr lang="ca-ES" b="1" dirty="0" err="1"/>
              <a:t>muestra</a:t>
            </a:r>
            <a:r>
              <a:rPr lang="ca-ES" b="1" dirty="0"/>
              <a:t> un </a:t>
            </a:r>
            <a:r>
              <a:rPr lang="ca-ES" b="1" dirty="0" err="1"/>
              <a:t>temporizador</a:t>
            </a:r>
            <a:r>
              <a:rPr lang="ca-ES" b="1" dirty="0"/>
              <a:t> con </a:t>
            </a:r>
            <a:r>
              <a:rPr lang="ca-ES" b="1" dirty="0" err="1"/>
              <a:t>cuenta</a:t>
            </a:r>
            <a:r>
              <a:rPr lang="ca-ES" b="1" dirty="0"/>
              <a:t> </a:t>
            </a:r>
            <a:r>
              <a:rPr lang="ca-ES" b="1" dirty="0" err="1"/>
              <a:t>atrás</a:t>
            </a:r>
            <a:endParaRPr lang="ca-ES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085936" y="1166103"/>
            <a:ext cx="24416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000078"/>
                </a:solidFill>
                <a:latin typeface="UOC Sans"/>
                <a:cs typeface="UOC Sans"/>
              </a:rPr>
              <a:t>Nombres de  archivos </a:t>
            </a:r>
            <a:r>
              <a:rPr lang="ca-ES" sz="2400" b="1" dirty="0" err="1">
                <a:solidFill>
                  <a:srgbClr val="000078"/>
                </a:solidFill>
                <a:latin typeface="UOC Sans"/>
                <a:cs typeface="UOC Sans"/>
              </a:rPr>
              <a:t>codificados</a:t>
            </a:r>
            <a:r>
              <a:rPr lang="ca-ES" sz="2400" b="1" dirty="0">
                <a:solidFill>
                  <a:srgbClr val="000078"/>
                </a:solidFill>
                <a:latin typeface="UOC Sans"/>
                <a:cs typeface="UOC Sans"/>
              </a:rPr>
              <a:t> y con extensión </a:t>
            </a:r>
            <a:r>
              <a:rPr lang="ca-ES" sz="2400" b="1" dirty="0" err="1">
                <a:solidFill>
                  <a:srgbClr val="000078"/>
                </a:solidFill>
                <a:latin typeface="UOC Sans"/>
                <a:cs typeface="UOC Sans"/>
              </a:rPr>
              <a:t>extraña</a:t>
            </a:r>
            <a:endParaRPr lang="ca-ES" sz="2400" dirty="0">
              <a:solidFill>
                <a:srgbClr val="000078"/>
              </a:solidFill>
              <a:latin typeface="UOC Sans"/>
              <a:cs typeface="UOC Sans"/>
            </a:endParaRPr>
          </a:p>
          <a:p>
            <a:endParaRPr lang="ca-ES" sz="2400" dirty="0"/>
          </a:p>
        </p:txBody>
      </p:sp>
      <p:sp>
        <p:nvSpPr>
          <p:cNvPr id="19" name="Rectangle 8"/>
          <p:cNvSpPr/>
          <p:nvPr/>
        </p:nvSpPr>
        <p:spPr>
          <a:xfrm>
            <a:off x="3318881" y="1043093"/>
            <a:ext cx="2528491" cy="1536505"/>
          </a:xfrm>
          <a:prstGeom prst="rect">
            <a:avLst/>
          </a:prstGeom>
          <a:solidFill>
            <a:srgbClr val="DEC0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endParaRPr lang="en-US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3C0F7E1-B842-4EDB-A4AC-A6A5974FBE8C}"/>
              </a:ext>
            </a:extLst>
          </p:cNvPr>
          <p:cNvSpPr txBox="1">
            <a:spLocks/>
          </p:cNvSpPr>
          <p:nvPr/>
        </p:nvSpPr>
        <p:spPr>
          <a:xfrm>
            <a:off x="435092" y="351136"/>
            <a:ext cx="8104382" cy="39622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/>
              <a:t>Sintomas</a:t>
            </a:r>
            <a:r>
              <a:rPr lang="en-US" sz="2800" b="1" dirty="0"/>
              <a:t> de </a:t>
            </a:r>
            <a:r>
              <a:rPr lang="en-US" sz="2800" b="1" dirty="0" err="1"/>
              <a:t>infección</a:t>
            </a:r>
            <a:endParaRPr lang="en-US" sz="28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395CB66-EDF7-44FF-A3FF-C3C48539A2A4}"/>
              </a:ext>
            </a:extLst>
          </p:cNvPr>
          <p:cNvSpPr txBox="1"/>
          <p:nvPr/>
        </p:nvSpPr>
        <p:spPr>
          <a:xfrm>
            <a:off x="3427306" y="1064901"/>
            <a:ext cx="2287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000078"/>
                </a:solidFill>
                <a:latin typeface="UOC Sans"/>
              </a:rPr>
              <a:t>Archivos con nombre en </a:t>
            </a:r>
            <a:r>
              <a:rPr lang="ca-ES" b="1" dirty="0" err="1">
                <a:solidFill>
                  <a:srgbClr val="000078"/>
                </a:solidFill>
                <a:latin typeface="UOC Sans"/>
              </a:rPr>
              <a:t>mayúsculas</a:t>
            </a:r>
            <a:r>
              <a:rPr lang="ca-ES" b="1" dirty="0">
                <a:solidFill>
                  <a:srgbClr val="000078"/>
                </a:solidFill>
                <a:latin typeface="UOC Sans"/>
              </a:rPr>
              <a:t> en los </a:t>
            </a:r>
            <a:r>
              <a:rPr lang="ca-ES" b="1" dirty="0" err="1">
                <a:solidFill>
                  <a:srgbClr val="000078"/>
                </a:solidFill>
                <a:latin typeface="UOC Sans"/>
              </a:rPr>
              <a:t>directorios</a:t>
            </a:r>
            <a:r>
              <a:rPr lang="ca-ES" b="1" dirty="0">
                <a:solidFill>
                  <a:srgbClr val="000078"/>
                </a:solidFill>
                <a:latin typeface="UOC Sans"/>
              </a:rPr>
              <a:t> </a:t>
            </a:r>
            <a:r>
              <a:rPr lang="ca-ES" b="1" dirty="0" err="1">
                <a:solidFill>
                  <a:srgbClr val="000078"/>
                </a:solidFill>
                <a:latin typeface="UOC Sans"/>
              </a:rPr>
              <a:t>donde</a:t>
            </a:r>
            <a:r>
              <a:rPr lang="ca-ES" b="1" dirty="0">
                <a:solidFill>
                  <a:srgbClr val="000078"/>
                </a:solidFill>
                <a:latin typeface="UOC Sans"/>
              </a:rPr>
              <a:t> se </a:t>
            </a:r>
            <a:r>
              <a:rPr lang="ca-ES" b="1" dirty="0" err="1">
                <a:solidFill>
                  <a:srgbClr val="000078"/>
                </a:solidFill>
                <a:latin typeface="UOC Sans"/>
              </a:rPr>
              <a:t>encuentran</a:t>
            </a:r>
            <a:r>
              <a:rPr lang="ca-ES" b="1" dirty="0">
                <a:solidFill>
                  <a:srgbClr val="000078"/>
                </a:solidFill>
                <a:latin typeface="UOC Sans"/>
              </a:rPr>
              <a:t> los archivos </a:t>
            </a:r>
            <a:r>
              <a:rPr lang="ca-ES" b="1" dirty="0" err="1">
                <a:solidFill>
                  <a:srgbClr val="000078"/>
                </a:solidFill>
                <a:latin typeface="UOC Sans"/>
              </a:rPr>
              <a:t>infectados</a:t>
            </a:r>
            <a:endParaRPr lang="ca-ES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0B2DCBF-7579-4207-A45C-9F8DD61D7259}"/>
              </a:ext>
            </a:extLst>
          </p:cNvPr>
          <p:cNvSpPr txBox="1"/>
          <p:nvPr/>
        </p:nvSpPr>
        <p:spPr>
          <a:xfrm>
            <a:off x="3427306" y="2817641"/>
            <a:ext cx="2287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>
                <a:solidFill>
                  <a:schemeClr val="bg1"/>
                </a:solidFill>
              </a:rPr>
              <a:t>Fondo de pantalla con </a:t>
            </a:r>
            <a:r>
              <a:rPr lang="ca-ES" sz="2400" dirty="0" err="1">
                <a:solidFill>
                  <a:schemeClr val="bg1"/>
                </a:solidFill>
              </a:rPr>
              <a:t>instrucciones</a:t>
            </a:r>
            <a:r>
              <a:rPr lang="ca-ES" sz="2400" dirty="0">
                <a:solidFill>
                  <a:schemeClr val="bg1"/>
                </a:solidFill>
              </a:rPr>
              <a:t> de </a:t>
            </a:r>
            <a:r>
              <a:rPr lang="ca-ES" sz="2400" dirty="0" err="1">
                <a:solidFill>
                  <a:schemeClr val="bg1"/>
                </a:solidFill>
              </a:rPr>
              <a:t>rescate</a:t>
            </a:r>
            <a:endParaRPr lang="ca-ES" sz="2400" dirty="0">
              <a:solidFill>
                <a:schemeClr val="bg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60A313E-14C2-4743-8D0A-659FD8E87D3C}"/>
              </a:ext>
            </a:extLst>
          </p:cNvPr>
          <p:cNvSpPr txBox="1"/>
          <p:nvPr/>
        </p:nvSpPr>
        <p:spPr>
          <a:xfrm>
            <a:off x="604623" y="1119936"/>
            <a:ext cx="2464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/>
              <a:t>No es posible </a:t>
            </a:r>
            <a:r>
              <a:rPr lang="ca-ES" sz="2000" b="1" dirty="0" err="1"/>
              <a:t>abrir</a:t>
            </a:r>
            <a:r>
              <a:rPr lang="ca-ES" sz="2000" b="1" dirty="0"/>
              <a:t> </a:t>
            </a:r>
            <a:r>
              <a:rPr lang="ca-ES" sz="2000" b="1" dirty="0" err="1"/>
              <a:t>algunos</a:t>
            </a:r>
            <a:r>
              <a:rPr lang="ca-ES" sz="2000" b="1" dirty="0"/>
              <a:t> archivos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F4F00F4-DAAB-47A7-9CB9-225DB836E58C}"/>
              </a:ext>
            </a:extLst>
          </p:cNvPr>
          <p:cNvSpPr txBox="1"/>
          <p:nvPr/>
        </p:nvSpPr>
        <p:spPr>
          <a:xfrm>
            <a:off x="6097782" y="3730663"/>
            <a:ext cx="2441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/>
              <a:t>Al iniciar </a:t>
            </a:r>
            <a:r>
              <a:rPr lang="ca-ES" b="1" dirty="0" err="1"/>
              <a:t>sesión</a:t>
            </a:r>
            <a:r>
              <a:rPr lang="ca-ES" b="1" dirty="0"/>
              <a:t> se </a:t>
            </a:r>
            <a:r>
              <a:rPr lang="ca-ES" b="1" dirty="0" err="1"/>
              <a:t>muestra</a:t>
            </a:r>
            <a:r>
              <a:rPr lang="ca-ES" b="1" dirty="0"/>
              <a:t> una nota de </a:t>
            </a:r>
            <a:r>
              <a:rPr lang="ca-ES" b="1" dirty="0" err="1"/>
              <a:t>rescate</a:t>
            </a:r>
            <a:endParaRPr lang="ca-ES" b="1" dirty="0"/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663FC4E7-84D7-441B-A496-5ADCB5A4AE28}"/>
              </a:ext>
            </a:extLst>
          </p:cNvPr>
          <p:cNvCxnSpPr>
            <a:cxnSpLocks/>
          </p:cNvCxnSpPr>
          <p:nvPr/>
        </p:nvCxnSpPr>
        <p:spPr>
          <a:xfrm>
            <a:off x="519809" y="871261"/>
            <a:ext cx="80885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2DD7E59-AC0C-4B4C-B3DA-F9C89B81E543}"/>
              </a:ext>
            </a:extLst>
          </p:cNvPr>
          <p:cNvSpPr txBox="1"/>
          <p:nvPr/>
        </p:nvSpPr>
        <p:spPr>
          <a:xfrm>
            <a:off x="616372" y="1787886"/>
            <a:ext cx="2464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/>
              <a:t>Extensión </a:t>
            </a:r>
            <a:r>
              <a:rPr lang="ca-ES" sz="1400" b="1" dirty="0" err="1"/>
              <a:t>desconocida</a:t>
            </a:r>
            <a:endParaRPr lang="ca-ES" sz="1400" b="1" dirty="0"/>
          </a:p>
        </p:txBody>
      </p:sp>
    </p:spTree>
    <p:extLst>
      <p:ext uri="{BB962C8B-B14F-4D97-AF65-F5344CB8AC3E}">
        <p14:creationId xmlns:p14="http://schemas.microsoft.com/office/powerpoint/2010/main" val="314982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3E04BE8-1B86-4B05-8486-C96DC24A9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343" y="778931"/>
            <a:ext cx="5229789" cy="3359575"/>
          </a:xfrm>
          <a:prstGeom prst="rect">
            <a:avLst/>
          </a:prstGeom>
        </p:spPr>
      </p:pic>
      <p:pic>
        <p:nvPicPr>
          <p:cNvPr id="16" name="Picture 23" descr="MACKBOOK_PRO.png">
            <a:extLst>
              <a:ext uri="{FF2B5EF4-FFF2-40B4-BE49-F238E27FC236}">
                <a16:creationId xmlns:a16="http://schemas.microsoft.com/office/drawing/2014/main" id="{1FBE2571-F149-4B55-83EE-8884AA2D8E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8" r="6125"/>
          <a:stretch/>
        </p:blipFill>
        <p:spPr>
          <a:xfrm>
            <a:off x="609600" y="0"/>
            <a:ext cx="77690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02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7674" y="580028"/>
            <a:ext cx="7100224" cy="1348777"/>
          </a:xfrm>
        </p:spPr>
        <p:txBody>
          <a:bodyPr/>
          <a:lstStyle/>
          <a:p>
            <a:r>
              <a:rPr lang="ca-ES" dirty="0"/>
              <a:t>Métodos de distribución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1172" y="1928805"/>
            <a:ext cx="5407458" cy="1348777"/>
          </a:xfrm>
        </p:spPr>
        <p:txBody>
          <a:bodyPr/>
          <a:lstStyle/>
          <a:p>
            <a:r>
              <a:rPr lang="ca-ES" dirty="0"/>
              <a:t>Vectores de ataques más </a:t>
            </a:r>
            <a:r>
              <a:rPr lang="ca-ES" dirty="0" err="1"/>
              <a:t>usados</a:t>
            </a:r>
            <a:r>
              <a:rPr lang="ca-ES" dirty="0"/>
              <a:t> por </a:t>
            </a:r>
            <a:r>
              <a:rPr lang="ca-ES" dirty="0" err="1"/>
              <a:t>ciberdelincuentes</a:t>
            </a:r>
            <a:endParaRPr lang="ca-ES" dirty="0"/>
          </a:p>
        </p:txBody>
      </p:sp>
      <p:cxnSp>
        <p:nvCxnSpPr>
          <p:cNvPr id="5" name="Straight Connector 9"/>
          <p:cNvCxnSpPr>
            <a:cxnSpLocks/>
          </p:cNvCxnSpPr>
          <p:nvPr/>
        </p:nvCxnSpPr>
        <p:spPr>
          <a:xfrm>
            <a:off x="491172" y="3430556"/>
            <a:ext cx="5325012" cy="0"/>
          </a:xfrm>
          <a:prstGeom prst="line">
            <a:avLst/>
          </a:prstGeom>
          <a:ln w="57150" cmpd="sng">
            <a:solidFill>
              <a:srgbClr val="73E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760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Vectores de ataque</a:t>
            </a:r>
          </a:p>
        </p:txBody>
      </p:sp>
      <p:sp>
        <p:nvSpPr>
          <p:cNvPr id="5" name="Oval 4"/>
          <p:cNvSpPr/>
          <p:nvPr/>
        </p:nvSpPr>
        <p:spPr>
          <a:xfrm>
            <a:off x="341924" y="1323841"/>
            <a:ext cx="3098358" cy="3068049"/>
          </a:xfrm>
          <a:prstGeom prst="ellipse">
            <a:avLst/>
          </a:prstGeom>
          <a:solidFill>
            <a:srgbClr val="0000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rIns="0" bIns="0" rtlCol="0" anchor="ctr"/>
          <a:lstStyle/>
          <a:p>
            <a:pPr algn="ctr"/>
            <a:r>
              <a:rPr lang="ca-ES" sz="3200" b="1" dirty="0">
                <a:latin typeface="UOC Sans"/>
                <a:cs typeface="UOC Sans"/>
              </a:rPr>
              <a:t>Correo </a:t>
            </a:r>
          </a:p>
          <a:p>
            <a:pPr algn="ctr"/>
            <a:r>
              <a:rPr lang="ca-ES" sz="3200" b="1" dirty="0">
                <a:latin typeface="UOC Sans"/>
                <a:cs typeface="UOC Sans"/>
              </a:rPr>
              <a:t>electrònico</a:t>
            </a:r>
          </a:p>
        </p:txBody>
      </p:sp>
      <p:sp>
        <p:nvSpPr>
          <p:cNvPr id="7" name="Oval 6"/>
          <p:cNvSpPr/>
          <p:nvPr/>
        </p:nvSpPr>
        <p:spPr>
          <a:xfrm>
            <a:off x="3932850" y="1323841"/>
            <a:ext cx="1371355" cy="1260763"/>
          </a:xfrm>
          <a:prstGeom prst="ellipse">
            <a:avLst/>
          </a:prstGeom>
          <a:solidFill>
            <a:srgbClr val="0000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rIns="0" bIns="0" rtlCol="0" anchor="ctr"/>
          <a:lstStyle/>
          <a:p>
            <a:pPr algn="ctr"/>
            <a:r>
              <a:rPr lang="ca-ES" sz="2000" b="1" dirty="0">
                <a:latin typeface="UOC Sans"/>
                <a:cs typeface="UOC Sans"/>
              </a:rPr>
              <a:t>Exploit </a:t>
            </a:r>
          </a:p>
          <a:p>
            <a:pPr algn="ctr"/>
            <a:r>
              <a:rPr lang="ca-ES" sz="2000" b="1" dirty="0">
                <a:latin typeface="UOC Sans"/>
                <a:cs typeface="UOC Sans"/>
              </a:rPr>
              <a:t>kits</a:t>
            </a:r>
            <a:endParaRPr lang="ca-ES" sz="2000" dirty="0">
              <a:latin typeface="UOC Sans"/>
              <a:cs typeface="UOC Sans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60262" y="2946422"/>
            <a:ext cx="1445468" cy="1445468"/>
          </a:xfrm>
          <a:prstGeom prst="ellipse">
            <a:avLst/>
          </a:prstGeom>
          <a:solidFill>
            <a:srgbClr val="0000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ca-ES" sz="2000" b="1" dirty="0">
                <a:latin typeface="UOC Sans"/>
                <a:cs typeface="UOC Sans"/>
              </a:rPr>
              <a:t>Macros</a:t>
            </a:r>
          </a:p>
          <a:p>
            <a:pPr algn="ctr"/>
            <a:r>
              <a:rPr lang="ca-ES" sz="2000" b="1" dirty="0">
                <a:latin typeface="UOC Sans"/>
                <a:cs typeface="UOC Sans"/>
              </a:rPr>
              <a:t>Office</a:t>
            </a:r>
            <a:endParaRPr lang="ca-ES" sz="2000" dirty="0">
              <a:latin typeface="UOC Sans"/>
              <a:cs typeface="UOC San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344389" y="2584604"/>
            <a:ext cx="694781" cy="627573"/>
          </a:xfrm>
          <a:prstGeom prst="ellipse">
            <a:avLst/>
          </a:prstGeom>
          <a:solidFill>
            <a:srgbClr val="73E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ca-ES" sz="1200" b="1" dirty="0">
                <a:solidFill>
                  <a:srgbClr val="000078"/>
                </a:solidFill>
                <a:latin typeface="UOC Sans"/>
                <a:cs typeface="UOC Sans"/>
              </a:rPr>
              <a:t>Zero</a:t>
            </a:r>
          </a:p>
          <a:p>
            <a:pPr algn="ctr"/>
            <a:r>
              <a:rPr lang="ca-ES" sz="1200" b="1" dirty="0" err="1">
                <a:solidFill>
                  <a:srgbClr val="000078"/>
                </a:solidFill>
                <a:latin typeface="UOC Sans"/>
                <a:cs typeface="UOC Sans"/>
              </a:rPr>
              <a:t>day</a:t>
            </a:r>
            <a:endParaRPr lang="ca-ES" sz="1200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576474" y="3375816"/>
            <a:ext cx="1136372" cy="1040308"/>
          </a:xfrm>
          <a:prstGeom prst="ellipse">
            <a:avLst/>
          </a:prstGeom>
          <a:solidFill>
            <a:srgbClr val="A3A3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ca-ES" sz="1400" b="1" dirty="0">
                <a:solidFill>
                  <a:srgbClr val="000078"/>
                </a:solidFill>
                <a:latin typeface="UOC Sans"/>
                <a:cs typeface="UOC Sans"/>
              </a:rPr>
              <a:t>Sitios web</a:t>
            </a:r>
          </a:p>
          <a:p>
            <a:pPr algn="ctr"/>
            <a:r>
              <a:rPr lang="ca-ES" sz="1400" b="1" dirty="0">
                <a:solidFill>
                  <a:srgbClr val="000078"/>
                </a:solidFill>
                <a:latin typeface="UOC Sans"/>
                <a:cs typeface="UOC Sans"/>
              </a:rPr>
              <a:t>pirata</a:t>
            </a:r>
            <a:endParaRPr lang="ca-ES" sz="1400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725CAF7A-162D-4FD6-B1E1-8A2F5DCBE11D}"/>
              </a:ext>
            </a:extLst>
          </p:cNvPr>
          <p:cNvSpPr/>
          <p:nvPr/>
        </p:nvSpPr>
        <p:spPr>
          <a:xfrm>
            <a:off x="5742860" y="1323841"/>
            <a:ext cx="1601529" cy="1620982"/>
          </a:xfrm>
          <a:prstGeom prst="ellipse">
            <a:avLst/>
          </a:prstGeom>
          <a:solidFill>
            <a:srgbClr val="0000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ca-ES" sz="2000" b="1" dirty="0">
                <a:latin typeface="UOC Sans"/>
                <a:cs typeface="UOC Sans"/>
              </a:rPr>
              <a:t>RDP</a:t>
            </a:r>
            <a:endParaRPr lang="ca-ES" sz="2000" dirty="0">
              <a:latin typeface="UOC Sans"/>
              <a:cs typeface="UOC Sans"/>
            </a:endParaRP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D4AE0E5D-4B0C-47FC-8188-0C8B6CCA34A9}"/>
              </a:ext>
            </a:extLst>
          </p:cNvPr>
          <p:cNvSpPr/>
          <p:nvPr/>
        </p:nvSpPr>
        <p:spPr>
          <a:xfrm>
            <a:off x="5290350" y="3017016"/>
            <a:ext cx="1136372" cy="1040308"/>
          </a:xfrm>
          <a:prstGeom prst="ellipse">
            <a:avLst/>
          </a:prstGeom>
          <a:solidFill>
            <a:srgbClr val="A3A3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ca-ES" sz="1400" b="1" dirty="0">
                <a:solidFill>
                  <a:srgbClr val="000078"/>
                </a:solidFill>
                <a:latin typeface="UOC Sans"/>
                <a:cs typeface="UOC Sans"/>
              </a:rPr>
              <a:t>Ataques </a:t>
            </a:r>
          </a:p>
          <a:p>
            <a:pPr algn="ctr"/>
            <a:r>
              <a:rPr lang="ca-ES" sz="1400" b="1" dirty="0">
                <a:solidFill>
                  <a:srgbClr val="000078"/>
                </a:solidFill>
                <a:latin typeface="UOC Sans"/>
                <a:cs typeface="UOC Sans"/>
              </a:rPr>
              <a:t>dirigidos</a:t>
            </a:r>
            <a:endParaRPr lang="ca-ES" sz="1400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A07B0502-389F-4B67-A946-B678AF03940C}"/>
              </a:ext>
            </a:extLst>
          </p:cNvPr>
          <p:cNvCxnSpPr>
            <a:cxnSpLocks/>
          </p:cNvCxnSpPr>
          <p:nvPr/>
        </p:nvCxnSpPr>
        <p:spPr>
          <a:xfrm>
            <a:off x="519809" y="871261"/>
            <a:ext cx="80885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8">
            <a:extLst>
              <a:ext uri="{FF2B5EF4-FFF2-40B4-BE49-F238E27FC236}">
                <a16:creationId xmlns:a16="http://schemas.microsoft.com/office/drawing/2014/main" id="{13AEB893-38F1-47C3-9D72-177512157495}"/>
              </a:ext>
            </a:extLst>
          </p:cNvPr>
          <p:cNvSpPr/>
          <p:nvPr/>
        </p:nvSpPr>
        <p:spPr>
          <a:xfrm>
            <a:off x="7605657" y="1323841"/>
            <a:ext cx="951723" cy="955708"/>
          </a:xfrm>
          <a:prstGeom prst="ellipse">
            <a:avLst/>
          </a:prstGeom>
          <a:solidFill>
            <a:srgbClr val="73E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ca-ES" sz="1200" b="1" dirty="0">
                <a:solidFill>
                  <a:srgbClr val="000078"/>
                </a:solidFill>
                <a:latin typeface="UOC Sans"/>
                <a:cs typeface="UOC Sans"/>
              </a:rPr>
              <a:t>Malvertising</a:t>
            </a:r>
            <a:endParaRPr lang="ca-ES" sz="1200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45F5E78A-06EE-4291-8D61-09C163B72BFB}"/>
              </a:ext>
            </a:extLst>
          </p:cNvPr>
          <p:cNvSpPr/>
          <p:nvPr/>
        </p:nvSpPr>
        <p:spPr>
          <a:xfrm>
            <a:off x="7862599" y="3429751"/>
            <a:ext cx="694781" cy="627573"/>
          </a:xfrm>
          <a:prstGeom prst="ellipse">
            <a:avLst/>
          </a:prstGeom>
          <a:solidFill>
            <a:srgbClr val="73E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ca-ES" sz="1200" b="1" dirty="0">
                <a:solidFill>
                  <a:srgbClr val="000078"/>
                </a:solidFill>
                <a:latin typeface="UOC Sans"/>
                <a:cs typeface="UOC Sans"/>
              </a:rPr>
              <a:t>USB</a:t>
            </a:r>
            <a:endParaRPr lang="ca-ES" sz="1200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</p:spTree>
    <p:extLst>
      <p:ext uri="{BB962C8B-B14F-4D97-AF65-F5344CB8AC3E}">
        <p14:creationId xmlns:p14="http://schemas.microsoft.com/office/powerpoint/2010/main" val="3859333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Correo electrónico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7300" y="1317198"/>
            <a:ext cx="2593493" cy="1642828"/>
          </a:xfrm>
        </p:spPr>
        <p:txBody>
          <a:bodyPr/>
          <a:lstStyle/>
          <a:p>
            <a:r>
              <a:rPr lang="ca-ES" sz="1800" b="1" dirty="0"/>
              <a:t>Phising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/>
              <a:t>Pretenden ser genuínos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/>
              <a:t>Recopilar credenciales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/>
              <a:t>Spear phising (personalizado)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/>
              <a:t>Whale phising (ejecutivos)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055613" y="1317198"/>
            <a:ext cx="2658193" cy="1642828"/>
          </a:xfrm>
        </p:spPr>
        <p:txBody>
          <a:bodyPr/>
          <a:lstStyle/>
          <a:p>
            <a:r>
              <a:rPr lang="ca-ES" sz="1800" b="1" dirty="0"/>
              <a:t>Links maliciosos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/>
              <a:t>Redirigen a sitios web maliciosos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/>
              <a:t>Ejecutan código malicioso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/>
              <a:t>Spyware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78067" y="1317198"/>
            <a:ext cx="2591282" cy="1642828"/>
          </a:xfrm>
        </p:spPr>
        <p:txBody>
          <a:bodyPr/>
          <a:lstStyle/>
          <a:p>
            <a:r>
              <a:rPr lang="ca-ES" sz="1800" b="1" dirty="0"/>
              <a:t>Archivos adjuntos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/>
              <a:t>Ransomware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/>
              <a:t>Downloader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/>
              <a:t>Spyware</a:t>
            </a:r>
          </a:p>
          <a:p>
            <a:endParaRPr lang="ca-E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07300" y="2990993"/>
            <a:ext cx="2593493" cy="1642828"/>
          </a:xfrm>
        </p:spPr>
        <p:txBody>
          <a:bodyPr/>
          <a:lstStyle/>
          <a:p>
            <a:r>
              <a:rPr lang="ca-ES" sz="1800" b="1" dirty="0"/>
              <a:t>Campañas de spam</a:t>
            </a:r>
          </a:p>
          <a:p>
            <a:r>
              <a:rPr lang="ca-ES" dirty="0"/>
              <a:t>Envío masivo de correos electrónicos que emplean una o varias técnicas de ingeniería social.</a:t>
            </a:r>
          </a:p>
          <a:p>
            <a:r>
              <a:rPr lang="ca-ES" dirty="0"/>
              <a:t>(facturas, faxes, premios, etc)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78067" y="2990993"/>
            <a:ext cx="2591282" cy="1642828"/>
          </a:xfrm>
        </p:spPr>
        <p:txBody>
          <a:bodyPr/>
          <a:lstStyle/>
          <a:p>
            <a:r>
              <a:rPr lang="ca-ES" sz="1800" b="1" dirty="0"/>
              <a:t>Spoofing</a:t>
            </a:r>
          </a:p>
          <a:p>
            <a:r>
              <a:rPr lang="es-ES" dirty="0">
                <a:ea typeface="Times New Roman" panose="02020603050405020304" pitchFamily="18" charset="0"/>
              </a:rPr>
              <a:t>S</a:t>
            </a:r>
            <a:r>
              <a:rPr lang="es-ES" dirty="0">
                <a:effectLst/>
                <a:ea typeface="Times New Roman" panose="02020603050405020304" pitchFamily="18" charset="0"/>
              </a:rPr>
              <a:t>e cambia el encabezado del correo electrónico para que parezca que se originó desde una fuente legítima. </a:t>
            </a:r>
            <a:endParaRPr lang="ca-ES" dirty="0"/>
          </a:p>
        </p:txBody>
      </p:sp>
      <p:cxnSp>
        <p:nvCxnSpPr>
          <p:cNvPr id="9" name="Straight Connector 5"/>
          <p:cNvCxnSpPr/>
          <p:nvPr/>
        </p:nvCxnSpPr>
        <p:spPr>
          <a:xfrm>
            <a:off x="507300" y="2958425"/>
            <a:ext cx="2593493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"/>
          <p:cNvCxnSpPr/>
          <p:nvPr/>
        </p:nvCxnSpPr>
        <p:spPr>
          <a:xfrm>
            <a:off x="3279156" y="2958425"/>
            <a:ext cx="2593493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9B38196-66D7-431E-B6E0-9DED77706FF1}"/>
              </a:ext>
            </a:extLst>
          </p:cNvPr>
          <p:cNvSpPr txBox="1">
            <a:spLocks/>
          </p:cNvSpPr>
          <p:nvPr/>
        </p:nvSpPr>
        <p:spPr>
          <a:xfrm>
            <a:off x="6122524" y="2992594"/>
            <a:ext cx="2591282" cy="1642828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800" b="1" dirty="0"/>
              <a:t>Ingeniería social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/>
              <a:t>Manipulación psicològica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/>
              <a:t>Cuenta de usuario caducada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/>
              <a:t>Factura sin pagar / Fax recibido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/>
              <a:t>Premios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/>
              <a:t>Bancos / Amazon / Energía</a:t>
            </a:r>
          </a:p>
        </p:txBody>
      </p:sp>
      <p:cxnSp>
        <p:nvCxnSpPr>
          <p:cNvPr id="12" name="Straight Connector 5">
            <a:extLst>
              <a:ext uri="{FF2B5EF4-FFF2-40B4-BE49-F238E27FC236}">
                <a16:creationId xmlns:a16="http://schemas.microsoft.com/office/drawing/2014/main" id="{256CED21-FFD3-4C7A-994E-E9BFC7C2A870}"/>
              </a:ext>
            </a:extLst>
          </p:cNvPr>
          <p:cNvCxnSpPr/>
          <p:nvPr/>
        </p:nvCxnSpPr>
        <p:spPr>
          <a:xfrm>
            <a:off x="6123613" y="2960026"/>
            <a:ext cx="2593493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590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617" y="1582210"/>
            <a:ext cx="1938913" cy="3210143"/>
          </a:xfrm>
          <a:prstGeom prst="rect">
            <a:avLst/>
          </a:prstGeom>
          <a:solidFill>
            <a:srgbClr val="73E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0" rtlCol="0" anchor="t" anchorCtr="0"/>
          <a:lstStyle/>
          <a:p>
            <a:pPr>
              <a:spcBef>
                <a:spcPts val="1200"/>
              </a:spcBef>
            </a:pPr>
            <a:endParaRPr lang="ca-ES" sz="2800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69471" y="1582210"/>
            <a:ext cx="1938911" cy="3195933"/>
          </a:xfrm>
          <a:prstGeom prst="rect">
            <a:avLst/>
          </a:prstGeom>
          <a:solidFill>
            <a:srgbClr val="0000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0" rtlCol="0" anchor="t" anchorCtr="0"/>
          <a:lstStyle/>
          <a:p>
            <a:endParaRPr lang="ca-ES" sz="2500" dirty="0">
              <a:solidFill>
                <a:schemeClr val="bg1"/>
              </a:solidFill>
              <a:latin typeface="UOC Sans"/>
              <a:cs typeface="UOC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3494" y="1579903"/>
            <a:ext cx="1938911" cy="3200546"/>
          </a:xfrm>
          <a:prstGeom prst="rect">
            <a:avLst/>
          </a:prstGeom>
          <a:solidFill>
            <a:srgbClr val="D9D9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endParaRPr lang="en-US" sz="1400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sp>
        <p:nvSpPr>
          <p:cNvPr id="19" name="Rectangle 8"/>
          <p:cNvSpPr/>
          <p:nvPr/>
        </p:nvSpPr>
        <p:spPr>
          <a:xfrm>
            <a:off x="4624819" y="1577599"/>
            <a:ext cx="1938911" cy="3200544"/>
          </a:xfrm>
          <a:prstGeom prst="rect">
            <a:avLst/>
          </a:prstGeom>
          <a:solidFill>
            <a:srgbClr val="DEC0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endParaRPr lang="en-US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3C0F7E1-B842-4EDB-A4AC-A6A5974FBE8C}"/>
              </a:ext>
            </a:extLst>
          </p:cNvPr>
          <p:cNvSpPr txBox="1">
            <a:spLocks/>
          </p:cNvSpPr>
          <p:nvPr/>
        </p:nvSpPr>
        <p:spPr>
          <a:xfrm>
            <a:off x="435092" y="351136"/>
            <a:ext cx="8104382" cy="39622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/>
              <a:t>Exploit Kits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663FC4E7-84D7-441B-A496-5ADCB5A4AE28}"/>
              </a:ext>
            </a:extLst>
          </p:cNvPr>
          <p:cNvCxnSpPr>
            <a:cxnSpLocks/>
          </p:cNvCxnSpPr>
          <p:nvPr/>
        </p:nvCxnSpPr>
        <p:spPr>
          <a:xfrm>
            <a:off x="519809" y="871261"/>
            <a:ext cx="80885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2DD7E59-AC0C-4B4C-B3DA-F9C89B81E543}"/>
              </a:ext>
            </a:extLst>
          </p:cNvPr>
          <p:cNvSpPr txBox="1"/>
          <p:nvPr/>
        </p:nvSpPr>
        <p:spPr>
          <a:xfrm>
            <a:off x="950248" y="1689297"/>
            <a:ext cx="119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/>
              <a:t>Landing Page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CFA7137-D9D8-480E-BAB9-33799DFA6ED2}"/>
              </a:ext>
            </a:extLst>
          </p:cNvPr>
          <p:cNvSpPr txBox="1"/>
          <p:nvPr/>
        </p:nvSpPr>
        <p:spPr>
          <a:xfrm>
            <a:off x="2970433" y="1689297"/>
            <a:ext cx="1009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/>
              <a:t>Gate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0F2BDCC-BDA2-49E7-A18A-F7D54E0E9734}"/>
              </a:ext>
            </a:extLst>
          </p:cNvPr>
          <p:cNvSpPr txBox="1"/>
          <p:nvPr/>
        </p:nvSpPr>
        <p:spPr>
          <a:xfrm>
            <a:off x="5070778" y="1713117"/>
            <a:ext cx="1040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/>
              <a:t>Exploit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26A4E2C-19A0-496F-9BD1-A313662F0BED}"/>
              </a:ext>
            </a:extLst>
          </p:cNvPr>
          <p:cNvSpPr txBox="1">
            <a:spLocks/>
          </p:cNvSpPr>
          <p:nvPr/>
        </p:nvSpPr>
        <p:spPr>
          <a:xfrm>
            <a:off x="535617" y="995164"/>
            <a:ext cx="5552853" cy="5014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2000" dirty="0"/>
              <a:t>Agrupación de exploits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1F0EFA7-F638-46B5-8149-5A944EFA3A2B}"/>
              </a:ext>
            </a:extLst>
          </p:cNvPr>
          <p:cNvSpPr txBox="1"/>
          <p:nvPr/>
        </p:nvSpPr>
        <p:spPr>
          <a:xfrm>
            <a:off x="7101383" y="1710138"/>
            <a:ext cx="1075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>
                <a:solidFill>
                  <a:schemeClr val="bg1"/>
                </a:solidFill>
              </a:rPr>
              <a:t>Payload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EFBA89B-4B4A-4122-A772-C529C0774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03" y="1665821"/>
            <a:ext cx="353599" cy="3779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7656EBA-8EA2-427B-AFF1-B92BCB98F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317" y="1665821"/>
            <a:ext cx="323116" cy="40237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C60253A-61B3-4D8C-847A-61A2C3350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783" y="1665821"/>
            <a:ext cx="377985" cy="45114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C1981BA-A5CC-45CF-A617-9EED3B905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974" y="1702399"/>
            <a:ext cx="347502" cy="377985"/>
          </a:xfrm>
          <a:prstGeom prst="rect">
            <a:avLst/>
          </a:prstGeom>
        </p:spPr>
      </p:pic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3B866FD7-86AB-4EB1-9D5D-CBA5A15EAAF3}"/>
              </a:ext>
            </a:extLst>
          </p:cNvPr>
          <p:cNvSpPr txBox="1">
            <a:spLocks/>
          </p:cNvSpPr>
          <p:nvPr/>
        </p:nvSpPr>
        <p:spPr>
          <a:xfrm>
            <a:off x="615903" y="2127417"/>
            <a:ext cx="1761537" cy="25261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Analiza vulnerabilidades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Versión navegador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Versión complementos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3F6CB0F1-17EC-4214-9341-76A285B1FD73}"/>
              </a:ext>
            </a:extLst>
          </p:cNvPr>
          <p:cNvSpPr txBox="1">
            <a:spLocks/>
          </p:cNvSpPr>
          <p:nvPr/>
        </p:nvSpPr>
        <p:spPr>
          <a:xfrm>
            <a:off x="2647317" y="2149104"/>
            <a:ext cx="1761537" cy="25261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Evalúa cuando aplicar el exploit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Sistema operativo?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Zona geogràfica?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Entorno virtualizado?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A008BFD-5685-4A4F-AEA8-B3DE82D8262E}"/>
              </a:ext>
            </a:extLst>
          </p:cNvPr>
          <p:cNvSpPr txBox="1">
            <a:spLocks/>
          </p:cNvSpPr>
          <p:nvPr/>
        </p:nvSpPr>
        <p:spPr>
          <a:xfrm>
            <a:off x="4718783" y="2186976"/>
            <a:ext cx="1761537" cy="25261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Explota la vulnerabilidad si se cumplen los requisitos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103A4C55-1090-4527-9C66-1F9E180F8B82}"/>
              </a:ext>
            </a:extLst>
          </p:cNvPr>
          <p:cNvSpPr txBox="1">
            <a:spLocks/>
          </p:cNvSpPr>
          <p:nvPr/>
        </p:nvSpPr>
        <p:spPr>
          <a:xfrm>
            <a:off x="6741974" y="2186976"/>
            <a:ext cx="1761537" cy="25261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bg1"/>
                </a:solidFill>
              </a:rPr>
              <a:t>Es la parte encargada de hacer el daño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bg1"/>
                </a:solidFill>
              </a:rPr>
              <a:t>Malware</a:t>
            </a:r>
          </a:p>
        </p:txBody>
      </p:sp>
    </p:spTree>
    <p:extLst>
      <p:ext uri="{BB962C8B-B14F-4D97-AF65-F5344CB8AC3E}">
        <p14:creationId xmlns:p14="http://schemas.microsoft.com/office/powerpoint/2010/main" val="1858165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chemeClr val="tx2"/>
                </a:solidFill>
              </a:rPr>
              <a:t>Malvertising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4000" y="1716823"/>
            <a:ext cx="1125306" cy="786379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17673" y="2617849"/>
            <a:ext cx="1125307" cy="1571550"/>
          </a:xfrm>
        </p:spPr>
        <p:txBody>
          <a:bodyPr/>
          <a:lstStyle/>
          <a:p>
            <a:r>
              <a:rPr lang="ca-ES" b="1" dirty="0" err="1">
                <a:solidFill>
                  <a:schemeClr val="tx2"/>
                </a:solidFill>
              </a:rPr>
              <a:t>Contratación</a:t>
            </a:r>
            <a:endParaRPr lang="ca-ES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br>
              <a:rPr lang="ca-ES" sz="800" dirty="0">
                <a:solidFill>
                  <a:schemeClr val="tx2"/>
                </a:solidFill>
              </a:rPr>
            </a:br>
            <a:r>
              <a:rPr lang="ca-ES" dirty="0">
                <a:solidFill>
                  <a:schemeClr val="tx2"/>
                </a:solidFill>
              </a:rPr>
              <a:t>Se </a:t>
            </a:r>
            <a:r>
              <a:rPr lang="ca-ES" dirty="0" err="1">
                <a:solidFill>
                  <a:schemeClr val="tx2"/>
                </a:solidFill>
              </a:rPr>
              <a:t>adquiere</a:t>
            </a:r>
            <a:r>
              <a:rPr lang="ca-ES" dirty="0">
                <a:solidFill>
                  <a:schemeClr val="tx2"/>
                </a:solidFill>
              </a:rPr>
              <a:t> un </a:t>
            </a:r>
            <a:r>
              <a:rPr lang="ca-ES" dirty="0" err="1">
                <a:solidFill>
                  <a:schemeClr val="tx2"/>
                </a:solidFill>
              </a:rPr>
              <a:t>espacio</a:t>
            </a:r>
            <a:r>
              <a:rPr lang="ca-ES" dirty="0">
                <a:solidFill>
                  <a:schemeClr val="tx2"/>
                </a:solidFill>
              </a:rPr>
              <a:t> </a:t>
            </a:r>
            <a:r>
              <a:rPr lang="ca-ES" dirty="0" err="1">
                <a:solidFill>
                  <a:schemeClr val="tx2"/>
                </a:solidFill>
              </a:rPr>
              <a:t>publicitario</a:t>
            </a:r>
            <a:r>
              <a:rPr lang="ca-ES" dirty="0">
                <a:solidFill>
                  <a:schemeClr val="tx2"/>
                </a:solidFill>
              </a:rPr>
              <a:t> online en una pàgina relevante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1907704" y="1716823"/>
            <a:ext cx="1125306" cy="786379"/>
          </a:xfrm>
        </p:spPr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3307407" y="1716823"/>
            <a:ext cx="1125306" cy="786379"/>
          </a:xfrm>
        </p:spPr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4708127" y="1716823"/>
            <a:ext cx="1125306" cy="786379"/>
          </a:xfrm>
        </p:spPr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6124623" y="1716823"/>
            <a:ext cx="1125306" cy="786379"/>
          </a:xfrm>
        </p:spPr>
        <p:txBody>
          <a:bodyPr/>
          <a:lstStyle/>
          <a:p>
            <a:r>
              <a:rPr lang="en-US" dirty="0"/>
              <a:t>05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516439" y="1716823"/>
            <a:ext cx="1125306" cy="786379"/>
          </a:xfrm>
        </p:spPr>
        <p:txBody>
          <a:bodyPr/>
          <a:lstStyle/>
          <a:p>
            <a:r>
              <a:rPr lang="en-US" dirty="0"/>
              <a:t>06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1921377" y="2617849"/>
            <a:ext cx="1125307" cy="1571550"/>
          </a:xfrm>
        </p:spPr>
        <p:txBody>
          <a:bodyPr/>
          <a:lstStyle/>
          <a:p>
            <a:r>
              <a:rPr lang="ca-ES" b="1" dirty="0" err="1">
                <a:solidFill>
                  <a:schemeClr val="tx2"/>
                </a:solidFill>
              </a:rPr>
              <a:t>Inyección</a:t>
            </a:r>
            <a:endParaRPr lang="ca-ES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br>
              <a:rPr lang="ca-ES" sz="800" dirty="0">
                <a:solidFill>
                  <a:schemeClr val="tx2"/>
                </a:solidFill>
              </a:rPr>
            </a:br>
            <a:r>
              <a:rPr lang="ca-ES" dirty="0">
                <a:solidFill>
                  <a:schemeClr val="tx2"/>
                </a:solidFill>
              </a:rPr>
              <a:t>Se oculta el código malicioso dentro de </a:t>
            </a:r>
            <a:r>
              <a:rPr lang="ca-ES" dirty="0" err="1">
                <a:solidFill>
                  <a:schemeClr val="tx2"/>
                </a:solidFill>
              </a:rPr>
              <a:t>uno</a:t>
            </a:r>
            <a:r>
              <a:rPr lang="ca-ES" dirty="0">
                <a:solidFill>
                  <a:schemeClr val="tx2"/>
                </a:solidFill>
              </a:rPr>
              <a:t> de los anuncios </a:t>
            </a:r>
            <a:r>
              <a:rPr lang="ca-ES" dirty="0" err="1">
                <a:solidFill>
                  <a:schemeClr val="tx2"/>
                </a:solidFill>
              </a:rPr>
              <a:t>ofrecidos</a:t>
            </a:r>
            <a:r>
              <a:rPr lang="ca-ES" dirty="0">
                <a:solidFill>
                  <a:schemeClr val="tx2"/>
                </a:solidFill>
              </a:rPr>
              <a:t> en el </a:t>
            </a:r>
            <a:r>
              <a:rPr lang="ca-ES" dirty="0" err="1">
                <a:solidFill>
                  <a:schemeClr val="tx2"/>
                </a:solidFill>
              </a:rPr>
              <a:t>espacio</a:t>
            </a:r>
            <a:r>
              <a:rPr lang="ca-ES" dirty="0">
                <a:solidFill>
                  <a:schemeClr val="tx2"/>
                </a:solidFill>
              </a:rPr>
              <a:t> </a:t>
            </a:r>
            <a:r>
              <a:rPr lang="ca-ES" dirty="0" err="1">
                <a:solidFill>
                  <a:schemeClr val="tx2"/>
                </a:solidFill>
              </a:rPr>
              <a:t>publicitario</a:t>
            </a:r>
            <a:r>
              <a:rPr lang="ca-ES" dirty="0">
                <a:solidFill>
                  <a:schemeClr val="tx2"/>
                </a:solidFill>
              </a:rPr>
              <a:t> </a:t>
            </a:r>
            <a:r>
              <a:rPr lang="ca-ES" dirty="0" err="1">
                <a:solidFill>
                  <a:schemeClr val="tx2"/>
                </a:solidFill>
              </a:rPr>
              <a:t>contratado</a:t>
            </a:r>
            <a:endParaRPr lang="ca-ES" dirty="0">
              <a:solidFill>
                <a:schemeClr val="tx2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3321081" y="2617849"/>
            <a:ext cx="1125307" cy="1571550"/>
          </a:xfrm>
        </p:spPr>
        <p:txBody>
          <a:bodyPr/>
          <a:lstStyle/>
          <a:p>
            <a:r>
              <a:rPr lang="ca-ES" b="1" dirty="0">
                <a:solidFill>
                  <a:schemeClr val="tx2"/>
                </a:solidFill>
              </a:rPr>
              <a:t>Redirección </a:t>
            </a:r>
          </a:p>
          <a:p>
            <a:pPr>
              <a:lnSpc>
                <a:spcPct val="90000"/>
              </a:lnSpc>
            </a:pPr>
            <a:br>
              <a:rPr lang="ca-ES" sz="800" dirty="0">
                <a:solidFill>
                  <a:schemeClr val="tx2"/>
                </a:solidFill>
              </a:rPr>
            </a:br>
            <a:r>
              <a:rPr lang="ca-ES" dirty="0">
                <a:solidFill>
                  <a:schemeClr val="tx2"/>
                </a:solidFill>
              </a:rPr>
              <a:t>La víctima hace clic en el anuncio y el código malicioso </a:t>
            </a:r>
            <a:r>
              <a:rPr lang="ca-ES" dirty="0" err="1">
                <a:solidFill>
                  <a:schemeClr val="tx2"/>
                </a:solidFill>
              </a:rPr>
              <a:t>le</a:t>
            </a:r>
            <a:r>
              <a:rPr lang="ca-ES" dirty="0">
                <a:solidFill>
                  <a:schemeClr val="tx2"/>
                </a:solidFill>
              </a:rPr>
              <a:t> redirige a un sitio web malicioso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1"/>
          </p:nvPr>
        </p:nvSpPr>
        <p:spPr>
          <a:xfrm>
            <a:off x="4724785" y="2617849"/>
            <a:ext cx="1125307" cy="1571550"/>
          </a:xfrm>
        </p:spPr>
        <p:txBody>
          <a:bodyPr/>
          <a:lstStyle/>
          <a:p>
            <a:r>
              <a:rPr lang="ca-ES" b="1" dirty="0">
                <a:solidFill>
                  <a:schemeClr val="tx2"/>
                </a:solidFill>
              </a:rPr>
              <a:t>Exploit kit</a:t>
            </a:r>
          </a:p>
          <a:p>
            <a:pPr>
              <a:lnSpc>
                <a:spcPct val="90000"/>
              </a:lnSpc>
            </a:pPr>
            <a:br>
              <a:rPr lang="ca-ES" sz="800" dirty="0">
                <a:solidFill>
                  <a:schemeClr val="tx2"/>
                </a:solidFill>
              </a:rPr>
            </a:br>
            <a:r>
              <a:rPr lang="ca-ES" dirty="0">
                <a:solidFill>
                  <a:schemeClr val="tx2"/>
                </a:solidFill>
              </a:rPr>
              <a:t>El sitio web malicioso incluye un exploit kit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6138297" y="2617849"/>
            <a:ext cx="1185421" cy="1571550"/>
          </a:xfrm>
        </p:spPr>
        <p:txBody>
          <a:bodyPr/>
          <a:lstStyle/>
          <a:p>
            <a:r>
              <a:rPr lang="ca-ES" b="1" dirty="0">
                <a:solidFill>
                  <a:schemeClr val="tx2"/>
                </a:solidFill>
              </a:rPr>
              <a:t>Evaluación</a:t>
            </a:r>
          </a:p>
          <a:p>
            <a:pPr>
              <a:lnSpc>
                <a:spcPct val="90000"/>
              </a:lnSpc>
            </a:pPr>
            <a:br>
              <a:rPr lang="ca-ES" sz="800" dirty="0">
                <a:solidFill>
                  <a:schemeClr val="tx2"/>
                </a:solidFill>
              </a:rPr>
            </a:br>
            <a:r>
              <a:rPr lang="ca-ES" dirty="0">
                <a:solidFill>
                  <a:schemeClr val="tx2"/>
                </a:solidFill>
              </a:rPr>
              <a:t>El exploit kit evalúa si la versión del navegador es vulnerable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7542001" y="2617849"/>
            <a:ext cx="1125307" cy="1571550"/>
          </a:xfrm>
        </p:spPr>
        <p:txBody>
          <a:bodyPr/>
          <a:lstStyle/>
          <a:p>
            <a:r>
              <a:rPr lang="ca-ES" b="1" dirty="0">
                <a:solidFill>
                  <a:schemeClr val="tx2"/>
                </a:solidFill>
              </a:rPr>
              <a:t>Infección</a:t>
            </a:r>
          </a:p>
          <a:p>
            <a:pPr>
              <a:lnSpc>
                <a:spcPct val="90000"/>
              </a:lnSpc>
            </a:pPr>
            <a:br>
              <a:rPr lang="ca-ES" sz="800" dirty="0">
                <a:solidFill>
                  <a:schemeClr val="tx2"/>
                </a:solidFill>
              </a:rPr>
            </a:br>
            <a:r>
              <a:rPr lang="ca-ES" dirty="0">
                <a:solidFill>
                  <a:schemeClr val="tx2"/>
                </a:solidFill>
              </a:rPr>
              <a:t>Si el exploit kit determina que el navegador es vulnerable, </a:t>
            </a:r>
            <a:r>
              <a:rPr lang="ca-ES" dirty="0" err="1">
                <a:solidFill>
                  <a:schemeClr val="tx2"/>
                </a:solidFill>
              </a:rPr>
              <a:t>ejecutará</a:t>
            </a:r>
            <a:r>
              <a:rPr lang="ca-ES" dirty="0">
                <a:solidFill>
                  <a:schemeClr val="tx2"/>
                </a:solidFill>
              </a:rPr>
              <a:t> el exploit kit que permitirá la infección</a:t>
            </a:r>
          </a:p>
          <a:p>
            <a:endParaRPr lang="ca-ES" dirty="0"/>
          </a:p>
        </p:txBody>
      </p:sp>
      <p:cxnSp>
        <p:nvCxnSpPr>
          <p:cNvPr id="21" name="Straight Connector 5"/>
          <p:cNvCxnSpPr/>
          <p:nvPr/>
        </p:nvCxnSpPr>
        <p:spPr>
          <a:xfrm>
            <a:off x="517673" y="2558099"/>
            <a:ext cx="111163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9"/>
          <p:cNvCxnSpPr/>
          <p:nvPr/>
        </p:nvCxnSpPr>
        <p:spPr>
          <a:xfrm>
            <a:off x="1921377" y="2558099"/>
            <a:ext cx="111163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2"/>
          <p:cNvCxnSpPr/>
          <p:nvPr/>
        </p:nvCxnSpPr>
        <p:spPr>
          <a:xfrm>
            <a:off x="3321080" y="2558099"/>
            <a:ext cx="111163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5"/>
          <p:cNvCxnSpPr/>
          <p:nvPr/>
        </p:nvCxnSpPr>
        <p:spPr>
          <a:xfrm>
            <a:off x="4721800" y="2558099"/>
            <a:ext cx="111163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8"/>
          <p:cNvCxnSpPr/>
          <p:nvPr/>
        </p:nvCxnSpPr>
        <p:spPr>
          <a:xfrm>
            <a:off x="6138296" y="2558099"/>
            <a:ext cx="111163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1"/>
          <p:cNvCxnSpPr/>
          <p:nvPr/>
        </p:nvCxnSpPr>
        <p:spPr>
          <a:xfrm>
            <a:off x="7530112" y="2558099"/>
            <a:ext cx="111163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CC4E2E2B-7852-4BDC-8297-9A0039F8CD4D}"/>
              </a:ext>
            </a:extLst>
          </p:cNvPr>
          <p:cNvSpPr txBox="1">
            <a:spLocks/>
          </p:cNvSpPr>
          <p:nvPr/>
        </p:nvSpPr>
        <p:spPr>
          <a:xfrm>
            <a:off x="509117" y="1053028"/>
            <a:ext cx="8158191" cy="549146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 algn="l" defTabSz="457200" rtl="0" eaLnBrk="1" latinLnBrk="0" hangingPunct="1">
              <a:lnSpc>
                <a:spcPts val="16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bg1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M</a:t>
            </a:r>
            <a:r>
              <a:rPr lang="es-ES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anipular la publicidad online con el objetivo de infectar dispositivos y buscar agujeros de seguridad en el navegador empleado por la víctima</a:t>
            </a:r>
            <a:endParaRPr lang="ca-ES" sz="1600" b="1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3F3853E9-0FB9-4935-83DE-3AE3B248762D}"/>
              </a:ext>
            </a:extLst>
          </p:cNvPr>
          <p:cNvCxnSpPr>
            <a:cxnSpLocks/>
          </p:cNvCxnSpPr>
          <p:nvPr/>
        </p:nvCxnSpPr>
        <p:spPr>
          <a:xfrm>
            <a:off x="519809" y="871261"/>
            <a:ext cx="80885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166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Dispositivos USB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51735" y="2354527"/>
            <a:ext cx="3984670" cy="1267090"/>
          </a:xfrm>
        </p:spPr>
        <p:txBody>
          <a:bodyPr/>
          <a:lstStyle/>
          <a:p>
            <a:r>
              <a:rPr lang="ca-ES" sz="1600" dirty="0"/>
              <a:t>Distribuir dispositivos USB en </a:t>
            </a:r>
            <a:r>
              <a:rPr lang="ca-ES" sz="1600" dirty="0" err="1"/>
              <a:t>lugares</a:t>
            </a:r>
            <a:r>
              <a:rPr lang="ca-ES" sz="1600" dirty="0"/>
              <a:t> públicos:</a:t>
            </a:r>
          </a:p>
          <a:p>
            <a:pPr marL="285750" indent="-285750">
              <a:buFont typeface="Arial"/>
              <a:buChar char="•"/>
            </a:pPr>
            <a:r>
              <a:rPr lang="ca-ES" sz="1600" dirty="0"/>
              <a:t>Aseos</a:t>
            </a:r>
          </a:p>
          <a:p>
            <a:pPr marL="285750" indent="-285750">
              <a:buFont typeface="Arial"/>
              <a:buChar char="•"/>
            </a:pPr>
            <a:r>
              <a:rPr lang="ca-ES" sz="1600" dirty="0" err="1"/>
              <a:t>Aparcamientos</a:t>
            </a:r>
            <a:endParaRPr lang="ca-ES" sz="1600" dirty="0"/>
          </a:p>
          <a:p>
            <a:pPr marL="285750" indent="-285750">
              <a:buFont typeface="Arial"/>
              <a:buChar char="•"/>
            </a:pPr>
            <a:r>
              <a:rPr lang="ca-ES" sz="1600" dirty="0" err="1"/>
              <a:t>Cafeterías</a:t>
            </a:r>
            <a:endParaRPr lang="ca-ES" sz="1600" dirty="0"/>
          </a:p>
          <a:p>
            <a:pPr marL="285750" indent="-285750">
              <a:buFont typeface="Arial"/>
              <a:buChar char="•"/>
            </a:pPr>
            <a:r>
              <a:rPr lang="ca-ES" sz="1600" dirty="0"/>
              <a:t>Salas de </a:t>
            </a:r>
            <a:r>
              <a:rPr lang="ca-ES" sz="1600" dirty="0" err="1"/>
              <a:t>reuniones</a:t>
            </a:r>
            <a:endParaRPr lang="ca-ES" sz="1600" dirty="0"/>
          </a:p>
          <a:p>
            <a:pPr marL="285750" indent="-285750">
              <a:buFont typeface="Arial"/>
              <a:buChar char="•"/>
            </a:pPr>
            <a:r>
              <a:rPr lang="ca-ES" sz="1600" dirty="0"/>
              <a:t>Salas de </a:t>
            </a:r>
            <a:r>
              <a:rPr lang="ca-ES" sz="1600" dirty="0" err="1"/>
              <a:t>impresoras</a:t>
            </a:r>
            <a:endParaRPr lang="ca-ES" sz="1600" dirty="0"/>
          </a:p>
          <a:p>
            <a:pPr marL="285750" indent="-285750">
              <a:buFont typeface="Arial"/>
              <a:buChar char="•"/>
            </a:pPr>
            <a:endParaRPr lang="ca-ES" sz="1600" dirty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750B97B5-032F-400B-9E16-743D2B05857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Dispositivos USB">
            <a:extLst>
              <a:ext uri="{FF2B5EF4-FFF2-40B4-BE49-F238E27FC236}">
                <a16:creationId xmlns:a16="http://schemas.microsoft.com/office/drawing/2014/main" id="{01EA497D-5EA7-4903-833D-5FD1B19A8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392266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EB552A7-E8ED-4962-BF0F-DC5696401141}"/>
              </a:ext>
            </a:extLst>
          </p:cNvPr>
          <p:cNvSpPr txBox="1">
            <a:spLocks/>
          </p:cNvSpPr>
          <p:nvPr/>
        </p:nvSpPr>
        <p:spPr>
          <a:xfrm>
            <a:off x="4751735" y="1454150"/>
            <a:ext cx="3984670" cy="638810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600" dirty="0"/>
              <a:t>No siempre requiere acceso físico al dispositivo de la víctima.</a:t>
            </a:r>
          </a:p>
          <a:p>
            <a:pPr marL="285750" indent="-285750">
              <a:buFont typeface="Arial"/>
              <a:buChar char="•"/>
            </a:pP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646203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Macros Office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750B97B5-032F-400B-9E16-743D2B05857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EB552A7-E8ED-4962-BF0F-DC5696401141}"/>
              </a:ext>
            </a:extLst>
          </p:cNvPr>
          <p:cNvSpPr txBox="1">
            <a:spLocks/>
          </p:cNvSpPr>
          <p:nvPr/>
        </p:nvSpPr>
        <p:spPr>
          <a:xfrm>
            <a:off x="4663614" y="1454150"/>
            <a:ext cx="3984670" cy="638810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/>
              <a:t>Permiten automatizar tareas en VBA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/>
              <a:t>Se incrustan en documentos de Office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/>
              <a:t>Uso de ingeniería social para persuadir a la víctima a que habilite las macros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a-ES" sz="1600" dirty="0"/>
          </a:p>
          <a:p>
            <a:pPr marL="285750" indent="-285750">
              <a:buFont typeface="Arial"/>
              <a:buChar char="•"/>
            </a:pPr>
            <a:endParaRPr lang="ca-ES" sz="1600" dirty="0"/>
          </a:p>
        </p:txBody>
      </p:sp>
      <p:pic>
        <p:nvPicPr>
          <p:cNvPr id="4098" name="Picture 2" descr="Macro Malware">
            <a:extLst>
              <a:ext uri="{FF2B5EF4-FFF2-40B4-BE49-F238E27FC236}">
                <a16:creationId xmlns:a16="http://schemas.microsoft.com/office/drawing/2014/main" id="{C651319C-FA92-4636-8F52-B28E9774C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4392266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13E2192A-730C-433A-AE82-A9EBDC9CF01B}"/>
              </a:ext>
            </a:extLst>
          </p:cNvPr>
          <p:cNvSpPr/>
          <p:nvPr/>
        </p:nvSpPr>
        <p:spPr>
          <a:xfrm>
            <a:off x="4663614" y="2646565"/>
            <a:ext cx="1938911" cy="2237008"/>
          </a:xfrm>
          <a:prstGeom prst="rect">
            <a:avLst/>
          </a:prstGeom>
          <a:solidFill>
            <a:srgbClr val="D9D9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endParaRPr lang="en-US" sz="1400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616CD38-02AB-4D62-8CF3-4FFEA9F09606}"/>
              </a:ext>
            </a:extLst>
          </p:cNvPr>
          <p:cNvSpPr/>
          <p:nvPr/>
        </p:nvSpPr>
        <p:spPr>
          <a:xfrm>
            <a:off x="6714939" y="2646565"/>
            <a:ext cx="1938911" cy="2237008"/>
          </a:xfrm>
          <a:prstGeom prst="rect">
            <a:avLst/>
          </a:prstGeom>
          <a:solidFill>
            <a:srgbClr val="DEC0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endParaRPr lang="en-US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pic>
        <p:nvPicPr>
          <p:cNvPr id="13" name="Imagen 12" descr="Imagen que contiene objeto&#10;&#10;Descripción generada automáticamente">
            <a:extLst>
              <a:ext uri="{FF2B5EF4-FFF2-40B4-BE49-F238E27FC236}">
                <a16:creationId xmlns:a16="http://schemas.microsoft.com/office/drawing/2014/main" id="{7605E6AD-927C-4533-9BB3-6BDC1F20C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906" y="2763863"/>
            <a:ext cx="264775" cy="22733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2B34279-7782-4CEF-BE79-3A710815C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560" y="2734209"/>
            <a:ext cx="288341" cy="25237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27BFE40-3AE1-4FA3-975D-AE4ABB997B5D}"/>
              </a:ext>
            </a:extLst>
          </p:cNvPr>
          <p:cNvSpPr txBox="1"/>
          <p:nvPr/>
        </p:nvSpPr>
        <p:spPr>
          <a:xfrm>
            <a:off x="5017901" y="2706507"/>
            <a:ext cx="119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/>
              <a:t>Publicación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2B80C7-E438-4E59-B7CE-C1CE7C169DAC}"/>
              </a:ext>
            </a:extLst>
          </p:cNvPr>
          <p:cNvSpPr txBox="1"/>
          <p:nvPr/>
        </p:nvSpPr>
        <p:spPr>
          <a:xfrm>
            <a:off x="7048681" y="2706507"/>
            <a:ext cx="145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/>
              <a:t>Envío por correo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662D8B2-F207-43AA-9F9E-57E9AC8DF8CD}"/>
              </a:ext>
            </a:extLst>
          </p:cNvPr>
          <p:cNvSpPr txBox="1">
            <a:spLocks/>
          </p:cNvSpPr>
          <p:nvPr/>
        </p:nvSpPr>
        <p:spPr>
          <a:xfrm>
            <a:off x="4752504" y="2968790"/>
            <a:ext cx="1783763" cy="18267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a-ES" dirty="0">
              <a:solidFill>
                <a:schemeClr val="tx2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38FEDF7-F19E-4147-BF3F-05EF8D587A90}"/>
              </a:ext>
            </a:extLst>
          </p:cNvPr>
          <p:cNvSpPr txBox="1">
            <a:spLocks/>
          </p:cNvSpPr>
          <p:nvPr/>
        </p:nvSpPr>
        <p:spPr>
          <a:xfrm>
            <a:off x="4686246" y="3110364"/>
            <a:ext cx="1916279" cy="51492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a-ES" sz="1200" dirty="0">
                <a:solidFill>
                  <a:schemeClr val="tx2"/>
                </a:solidFill>
              </a:rPr>
              <a:t>Sitios web pirata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200" dirty="0">
                <a:solidFill>
                  <a:schemeClr val="tx2"/>
                </a:solidFill>
              </a:rPr>
              <a:t>Contenido dirigido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94527EF-D025-461F-B85A-18D039844539}"/>
              </a:ext>
            </a:extLst>
          </p:cNvPr>
          <p:cNvSpPr txBox="1">
            <a:spLocks/>
          </p:cNvSpPr>
          <p:nvPr/>
        </p:nvSpPr>
        <p:spPr>
          <a:xfrm>
            <a:off x="6714939" y="3108492"/>
            <a:ext cx="1938911" cy="5116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a-ES" sz="1200" dirty="0">
                <a:solidFill>
                  <a:schemeClr val="tx2"/>
                </a:solidFill>
              </a:rPr>
              <a:t>Archivo adjunto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200" dirty="0">
                <a:solidFill>
                  <a:schemeClr val="tx2"/>
                </a:solidFill>
              </a:rPr>
              <a:t>Ingeniería social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8D89C1F-C0A1-4321-A442-DC7BEFD9159B}"/>
              </a:ext>
            </a:extLst>
          </p:cNvPr>
          <p:cNvSpPr txBox="1">
            <a:spLocks/>
          </p:cNvSpPr>
          <p:nvPr/>
        </p:nvSpPr>
        <p:spPr>
          <a:xfrm>
            <a:off x="4686245" y="3745653"/>
            <a:ext cx="1916279" cy="113437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a-ES" sz="1200" dirty="0">
                <a:solidFill>
                  <a:schemeClr val="tx2"/>
                </a:solidFill>
              </a:rPr>
              <a:t>Instrucciones para </a:t>
            </a:r>
            <a:r>
              <a:rPr lang="ca-ES" sz="1200" dirty="0" err="1">
                <a:solidFill>
                  <a:schemeClr val="tx2"/>
                </a:solidFill>
              </a:rPr>
              <a:t>crackear</a:t>
            </a:r>
            <a:r>
              <a:rPr lang="ca-ES" sz="1200" dirty="0">
                <a:solidFill>
                  <a:schemeClr val="tx2"/>
                </a:solidFill>
              </a:rPr>
              <a:t> software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200" dirty="0">
                <a:solidFill>
                  <a:schemeClr val="tx2"/>
                </a:solidFill>
              </a:rPr>
              <a:t>Documento con </a:t>
            </a:r>
            <a:r>
              <a:rPr lang="ca-ES" sz="1200" dirty="0" err="1">
                <a:solidFill>
                  <a:schemeClr val="tx2"/>
                </a:solidFill>
              </a:rPr>
              <a:t>contenido</a:t>
            </a:r>
            <a:r>
              <a:rPr lang="ca-ES" sz="1200" dirty="0">
                <a:solidFill>
                  <a:schemeClr val="tx2"/>
                </a:solidFill>
              </a:rPr>
              <a:t> dirigido</a:t>
            </a:r>
          </a:p>
          <a:p>
            <a:pPr marL="0" indent="0">
              <a:buNone/>
            </a:pPr>
            <a:endParaRPr lang="ca-ES" sz="1200" dirty="0">
              <a:solidFill>
                <a:schemeClr val="tx2"/>
              </a:solidFill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693FE65-0EF0-4634-A433-5BCF85EFEE3B}"/>
              </a:ext>
            </a:extLst>
          </p:cNvPr>
          <p:cNvSpPr txBox="1">
            <a:spLocks/>
          </p:cNvSpPr>
          <p:nvPr/>
        </p:nvSpPr>
        <p:spPr>
          <a:xfrm>
            <a:off x="6726254" y="3745653"/>
            <a:ext cx="1916279" cy="11379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a-ES" sz="1200" dirty="0">
                <a:solidFill>
                  <a:schemeClr val="tx2"/>
                </a:solidFill>
              </a:rPr>
              <a:t>Factura sin pagar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200" dirty="0">
                <a:solidFill>
                  <a:schemeClr val="tx2"/>
                </a:solidFill>
              </a:rPr>
              <a:t>Recepción de fax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200" dirty="0">
                <a:solidFill>
                  <a:schemeClr val="tx2"/>
                </a:solidFill>
              </a:rPr>
              <a:t>Premios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200" dirty="0">
                <a:solidFill>
                  <a:schemeClr val="tx2"/>
                </a:solidFill>
              </a:rPr>
              <a:t>Cuenta </a:t>
            </a:r>
            <a:r>
              <a:rPr lang="ca-ES" sz="1200" dirty="0" err="1">
                <a:solidFill>
                  <a:schemeClr val="tx2"/>
                </a:solidFill>
              </a:rPr>
              <a:t>suspendida</a:t>
            </a:r>
            <a:endParaRPr lang="ca-E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21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chemeClr val="tx2"/>
                </a:solidFill>
              </a:rPr>
              <a:t>Ransomware as a Service (RaaS)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CC4E2E2B-7852-4BDC-8297-9A0039F8CD4D}"/>
              </a:ext>
            </a:extLst>
          </p:cNvPr>
          <p:cNvSpPr txBox="1">
            <a:spLocks/>
          </p:cNvSpPr>
          <p:nvPr/>
        </p:nvSpPr>
        <p:spPr>
          <a:xfrm>
            <a:off x="509117" y="1053027"/>
            <a:ext cx="8158191" cy="608667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 algn="l" defTabSz="457200" rtl="0" eaLnBrk="1" latinLnBrk="0" hangingPunct="1">
              <a:lnSpc>
                <a:spcPts val="16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bg1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Se trata de un modelo de negocio con un enfoque similar al de Software como servicio (SaaS), </a:t>
            </a:r>
            <a:r>
              <a:rPr lang="es-ES_tradnl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consiste en publicar un servicio en la nube y luego comercializarlo en el mercado negro. </a:t>
            </a:r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AA905CE1-8F9D-4A82-A7CF-A14739B946F9}"/>
              </a:ext>
            </a:extLst>
          </p:cNvPr>
          <p:cNvGrpSpPr/>
          <p:nvPr/>
        </p:nvGrpSpPr>
        <p:grpSpPr>
          <a:xfrm>
            <a:off x="449344" y="2740827"/>
            <a:ext cx="1135578" cy="987135"/>
            <a:chOff x="360963" y="2100341"/>
            <a:chExt cx="1562687" cy="1280974"/>
          </a:xfrm>
        </p:grpSpPr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411FCF57-5732-4B9A-A74C-FCA49FCE9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969" y="2100341"/>
              <a:ext cx="1250950" cy="1171344"/>
            </a:xfrm>
            <a:prstGeom prst="rect">
              <a:avLst/>
            </a:prstGeom>
          </p:spPr>
        </p:pic>
        <p:sp>
          <p:nvSpPr>
            <p:cNvPr id="48" name="Text Placeholder 2">
              <a:extLst>
                <a:ext uri="{FF2B5EF4-FFF2-40B4-BE49-F238E27FC236}">
                  <a16:creationId xmlns:a16="http://schemas.microsoft.com/office/drawing/2014/main" id="{F3D2A151-F692-46AD-9416-2DB7F8D88630}"/>
                </a:ext>
              </a:extLst>
            </p:cNvPr>
            <p:cNvSpPr txBox="1">
              <a:spLocks/>
            </p:cNvSpPr>
            <p:nvPr/>
          </p:nvSpPr>
          <p:spPr>
            <a:xfrm>
              <a:off x="360963" y="3081335"/>
              <a:ext cx="1562687" cy="299980"/>
            </a:xfrm>
            <a:prstGeom prst="rect">
              <a:avLst/>
            </a:prstGeom>
          </p:spPr>
          <p:txBody>
            <a:bodyPr lIns="0" tIns="0" rIns="0" bIns="0" numCol="1" spcCol="288000">
              <a:noAutofit/>
            </a:bodyPr>
            <a:lstStyle>
              <a:lvl1pPr marL="0" indent="0" algn="l" defTabSz="457200" rtl="0" eaLnBrk="1" latinLnBrk="0" hangingPunct="1">
                <a:lnSpc>
                  <a:spcPts val="2000"/>
                </a:lnSpc>
                <a:spcBef>
                  <a:spcPct val="20000"/>
                </a:spcBef>
                <a:buFont typeface="Arial"/>
                <a:buNone/>
                <a:defRPr sz="1400" b="0" kern="1200" baseline="0">
                  <a:solidFill>
                    <a:srgbClr val="000078"/>
                  </a:solidFill>
                  <a:latin typeface="UOC Sans"/>
                  <a:ea typeface="+mn-ea"/>
                  <a:cs typeface="UOC San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UOC Sans"/>
                  <a:ea typeface="+mn-ea"/>
                  <a:cs typeface="UOC San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UOC Sans"/>
                  <a:ea typeface="+mn-ea"/>
                  <a:cs typeface="UOC San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UOC Sans"/>
                  <a:ea typeface="+mn-ea"/>
                  <a:cs typeface="UOC San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a-ES" sz="1000" b="1" dirty="0"/>
                <a:t>Creador ransomware</a:t>
              </a:r>
            </a:p>
            <a:p>
              <a:pPr marL="285750" indent="-285750">
                <a:buFont typeface="Arial"/>
                <a:buChar char="•"/>
              </a:pPr>
              <a:endParaRPr lang="ca-ES" sz="1600" b="1" dirty="0"/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B4C1D64D-2999-4079-89AA-5161B4F91BA4}"/>
              </a:ext>
            </a:extLst>
          </p:cNvPr>
          <p:cNvGrpSpPr/>
          <p:nvPr/>
        </p:nvGrpSpPr>
        <p:grpSpPr>
          <a:xfrm>
            <a:off x="1910657" y="1869138"/>
            <a:ext cx="953884" cy="847549"/>
            <a:chOff x="3257868" y="1629107"/>
            <a:chExt cx="1154334" cy="1127266"/>
          </a:xfrm>
        </p:grpSpPr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2C237CF4-866C-4D66-8952-B962CFAD7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57868" y="1629107"/>
              <a:ext cx="1154334" cy="897255"/>
            </a:xfrm>
            <a:prstGeom prst="rect">
              <a:avLst/>
            </a:prstGeom>
          </p:spPr>
        </p:pic>
        <p:sp>
          <p:nvSpPr>
            <p:cNvPr id="52" name="Text Placeholder 2">
              <a:extLst>
                <a:ext uri="{FF2B5EF4-FFF2-40B4-BE49-F238E27FC236}">
                  <a16:creationId xmlns:a16="http://schemas.microsoft.com/office/drawing/2014/main" id="{2FCB0116-2BDB-4D74-A577-D828052C6B63}"/>
                </a:ext>
              </a:extLst>
            </p:cNvPr>
            <p:cNvSpPr txBox="1">
              <a:spLocks/>
            </p:cNvSpPr>
            <p:nvPr/>
          </p:nvSpPr>
          <p:spPr>
            <a:xfrm>
              <a:off x="3558335" y="2456394"/>
              <a:ext cx="553400" cy="299979"/>
            </a:xfrm>
            <a:prstGeom prst="rect">
              <a:avLst/>
            </a:prstGeom>
          </p:spPr>
          <p:txBody>
            <a:bodyPr lIns="0" tIns="0" rIns="0" bIns="0" numCol="1" spcCol="288000">
              <a:noAutofit/>
            </a:bodyPr>
            <a:lstStyle>
              <a:lvl1pPr marL="0" indent="0" algn="l" defTabSz="457200" rtl="0" eaLnBrk="1" latinLnBrk="0" hangingPunct="1">
                <a:lnSpc>
                  <a:spcPts val="2000"/>
                </a:lnSpc>
                <a:spcBef>
                  <a:spcPct val="20000"/>
                </a:spcBef>
                <a:buFont typeface="Arial"/>
                <a:buNone/>
                <a:defRPr sz="1400" b="0" kern="1200" baseline="0">
                  <a:solidFill>
                    <a:srgbClr val="000078"/>
                  </a:solidFill>
                  <a:latin typeface="UOC Sans"/>
                  <a:ea typeface="+mn-ea"/>
                  <a:cs typeface="UOC San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UOC Sans"/>
                  <a:ea typeface="+mn-ea"/>
                  <a:cs typeface="UOC San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UOC Sans"/>
                  <a:ea typeface="+mn-ea"/>
                  <a:cs typeface="UOC San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UOC Sans"/>
                  <a:ea typeface="+mn-ea"/>
                  <a:cs typeface="UOC San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a-ES" sz="1000" b="1" dirty="0"/>
                <a:t>Red TOR</a:t>
              </a:r>
            </a:p>
            <a:p>
              <a:pPr marL="285750" indent="-285750">
                <a:buFont typeface="Arial"/>
                <a:buChar char="•"/>
              </a:pPr>
              <a:endParaRPr lang="ca-ES" sz="1600" b="1" dirty="0"/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6607805B-479E-4312-AEF0-17A2899CDC3E}"/>
              </a:ext>
            </a:extLst>
          </p:cNvPr>
          <p:cNvGrpSpPr/>
          <p:nvPr/>
        </p:nvGrpSpPr>
        <p:grpSpPr>
          <a:xfrm>
            <a:off x="3282641" y="2756391"/>
            <a:ext cx="1155626" cy="961761"/>
            <a:chOff x="3257868" y="2942944"/>
            <a:chExt cx="1312655" cy="1147528"/>
          </a:xfrm>
        </p:grpSpPr>
        <p:pic>
          <p:nvPicPr>
            <p:cNvPr id="55" name="Imagen 54">
              <a:extLst>
                <a:ext uri="{FF2B5EF4-FFF2-40B4-BE49-F238E27FC236}">
                  <a16:creationId xmlns:a16="http://schemas.microsoft.com/office/drawing/2014/main" id="{D62B9779-508E-416D-85FC-16771D41E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7868" y="2942944"/>
              <a:ext cx="1312655" cy="1147528"/>
            </a:xfrm>
            <a:prstGeom prst="rect">
              <a:avLst/>
            </a:prstGeom>
          </p:spPr>
        </p:pic>
        <p:sp>
          <p:nvSpPr>
            <p:cNvPr id="56" name="Text Placeholder 2">
              <a:extLst>
                <a:ext uri="{FF2B5EF4-FFF2-40B4-BE49-F238E27FC236}">
                  <a16:creationId xmlns:a16="http://schemas.microsoft.com/office/drawing/2014/main" id="{C6D773FF-0508-4DDC-9A17-4ABC20FFE561}"/>
                </a:ext>
              </a:extLst>
            </p:cNvPr>
            <p:cNvSpPr txBox="1">
              <a:spLocks/>
            </p:cNvSpPr>
            <p:nvPr/>
          </p:nvSpPr>
          <p:spPr>
            <a:xfrm>
              <a:off x="3403531" y="3793035"/>
              <a:ext cx="1021326" cy="254371"/>
            </a:xfrm>
            <a:prstGeom prst="rect">
              <a:avLst/>
            </a:prstGeom>
          </p:spPr>
          <p:txBody>
            <a:bodyPr lIns="0" tIns="0" rIns="0" bIns="0" numCol="1" spcCol="288000">
              <a:noAutofit/>
            </a:bodyPr>
            <a:lstStyle>
              <a:lvl1pPr marL="0" indent="0" algn="l" defTabSz="457200" rtl="0" eaLnBrk="1" latinLnBrk="0" hangingPunct="1">
                <a:lnSpc>
                  <a:spcPts val="2000"/>
                </a:lnSpc>
                <a:spcBef>
                  <a:spcPct val="20000"/>
                </a:spcBef>
                <a:buFont typeface="Arial"/>
                <a:buNone/>
                <a:defRPr sz="1400" b="0" kern="1200" baseline="0">
                  <a:solidFill>
                    <a:srgbClr val="000078"/>
                  </a:solidFill>
                  <a:latin typeface="UOC Sans"/>
                  <a:ea typeface="+mn-ea"/>
                  <a:cs typeface="UOC San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UOC Sans"/>
                  <a:ea typeface="+mn-ea"/>
                  <a:cs typeface="UOC San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UOC Sans"/>
                  <a:ea typeface="+mn-ea"/>
                  <a:cs typeface="UOC San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UOC Sans"/>
                  <a:ea typeface="+mn-ea"/>
                  <a:cs typeface="UOC San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a-ES" sz="1000" b="1" dirty="0"/>
                <a:t>Ciberdelincuente</a:t>
              </a:r>
            </a:p>
            <a:p>
              <a:pPr marL="285750" indent="-285750">
                <a:buFont typeface="Arial"/>
                <a:buChar char="•"/>
              </a:pPr>
              <a:endParaRPr lang="ca-ES" sz="1600" b="1" dirty="0"/>
            </a:p>
          </p:txBody>
        </p:sp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ED822A4E-2796-47A5-8FE9-4454C292128A}"/>
              </a:ext>
            </a:extLst>
          </p:cNvPr>
          <p:cNvGrpSpPr/>
          <p:nvPr/>
        </p:nvGrpSpPr>
        <p:grpSpPr>
          <a:xfrm>
            <a:off x="5098983" y="2620309"/>
            <a:ext cx="1278074" cy="961761"/>
            <a:chOff x="5417290" y="2582136"/>
            <a:chExt cx="1391714" cy="1067954"/>
          </a:xfrm>
        </p:grpSpPr>
        <p:pic>
          <p:nvPicPr>
            <p:cNvPr id="59" name="Imagen 58">
              <a:extLst>
                <a:ext uri="{FF2B5EF4-FFF2-40B4-BE49-F238E27FC236}">
                  <a16:creationId xmlns:a16="http://schemas.microsoft.com/office/drawing/2014/main" id="{E20B7DFC-CB2D-4552-B87B-3A8681312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7290" y="2582136"/>
              <a:ext cx="1391714" cy="847549"/>
            </a:xfrm>
            <a:prstGeom prst="rect">
              <a:avLst/>
            </a:prstGeom>
          </p:spPr>
        </p:pic>
        <p:sp>
          <p:nvSpPr>
            <p:cNvPr id="60" name="Text Placeholder 2">
              <a:extLst>
                <a:ext uri="{FF2B5EF4-FFF2-40B4-BE49-F238E27FC236}">
                  <a16:creationId xmlns:a16="http://schemas.microsoft.com/office/drawing/2014/main" id="{DB0A4071-E385-4AAB-8A62-DEA42F7D1061}"/>
                </a:ext>
              </a:extLst>
            </p:cNvPr>
            <p:cNvSpPr txBox="1">
              <a:spLocks/>
            </p:cNvSpPr>
            <p:nvPr/>
          </p:nvSpPr>
          <p:spPr>
            <a:xfrm>
              <a:off x="5868875" y="3350111"/>
              <a:ext cx="488543" cy="299979"/>
            </a:xfrm>
            <a:prstGeom prst="rect">
              <a:avLst/>
            </a:prstGeom>
          </p:spPr>
          <p:txBody>
            <a:bodyPr lIns="0" tIns="0" rIns="0" bIns="0" numCol="1" spcCol="288000">
              <a:noAutofit/>
            </a:bodyPr>
            <a:lstStyle>
              <a:lvl1pPr marL="0" indent="0" algn="l" defTabSz="457200" rtl="0" eaLnBrk="1" latinLnBrk="0" hangingPunct="1">
                <a:lnSpc>
                  <a:spcPts val="2000"/>
                </a:lnSpc>
                <a:spcBef>
                  <a:spcPct val="20000"/>
                </a:spcBef>
                <a:buFont typeface="Arial"/>
                <a:buNone/>
                <a:defRPr sz="1400" b="0" kern="1200" baseline="0">
                  <a:solidFill>
                    <a:srgbClr val="000078"/>
                  </a:solidFill>
                  <a:latin typeface="UOC Sans"/>
                  <a:ea typeface="+mn-ea"/>
                  <a:cs typeface="UOC San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UOC Sans"/>
                  <a:ea typeface="+mn-ea"/>
                  <a:cs typeface="UOC San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UOC Sans"/>
                  <a:ea typeface="+mn-ea"/>
                  <a:cs typeface="UOC San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UOC Sans"/>
                  <a:ea typeface="+mn-ea"/>
                  <a:cs typeface="UOC San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a-ES" sz="1000" b="1" dirty="0"/>
                <a:t>Internet</a:t>
              </a:r>
            </a:p>
            <a:p>
              <a:pPr marL="285750" indent="-285750">
                <a:buFont typeface="Arial"/>
                <a:buChar char="•"/>
              </a:pPr>
              <a:endParaRPr lang="ca-ES" sz="1600" b="1" dirty="0"/>
            </a:p>
          </p:txBody>
        </p:sp>
      </p:grpSp>
      <p:pic>
        <p:nvPicPr>
          <p:cNvPr id="67" name="Imagen 66">
            <a:extLst>
              <a:ext uri="{FF2B5EF4-FFF2-40B4-BE49-F238E27FC236}">
                <a16:creationId xmlns:a16="http://schemas.microsoft.com/office/drawing/2014/main" id="{D5F0CAA3-BBC6-4CC9-A7AE-9F6D7D419B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4979" y="3948271"/>
            <a:ext cx="825163" cy="753061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4E2F5A38-4DDF-424D-B7AF-41F4858DD0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5017" y="3969272"/>
            <a:ext cx="825163" cy="753061"/>
          </a:xfrm>
          <a:prstGeom prst="rect">
            <a:avLst/>
          </a:prstGeom>
        </p:spPr>
      </p:pic>
      <p:grpSp>
        <p:nvGrpSpPr>
          <p:cNvPr id="72" name="Grupo 71">
            <a:extLst>
              <a:ext uri="{FF2B5EF4-FFF2-40B4-BE49-F238E27FC236}">
                <a16:creationId xmlns:a16="http://schemas.microsoft.com/office/drawing/2014/main" id="{96D4276C-57B5-4133-BAC1-73EAE873E875}"/>
              </a:ext>
            </a:extLst>
          </p:cNvPr>
          <p:cNvGrpSpPr/>
          <p:nvPr/>
        </p:nvGrpSpPr>
        <p:grpSpPr>
          <a:xfrm>
            <a:off x="7089456" y="1982917"/>
            <a:ext cx="1049511" cy="851902"/>
            <a:chOff x="6936249" y="1682196"/>
            <a:chExt cx="1154334" cy="950635"/>
          </a:xfrm>
        </p:grpSpPr>
        <p:pic>
          <p:nvPicPr>
            <p:cNvPr id="63" name="Imagen 62">
              <a:extLst>
                <a:ext uri="{FF2B5EF4-FFF2-40B4-BE49-F238E27FC236}">
                  <a16:creationId xmlns:a16="http://schemas.microsoft.com/office/drawing/2014/main" id="{82FFD91C-886B-47E9-9E7A-6B94FB238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36249" y="1682196"/>
              <a:ext cx="1154334" cy="815562"/>
            </a:xfrm>
            <a:prstGeom prst="rect">
              <a:avLst/>
            </a:prstGeom>
          </p:spPr>
        </p:pic>
        <p:sp>
          <p:nvSpPr>
            <p:cNvPr id="69" name="Text Placeholder 2">
              <a:extLst>
                <a:ext uri="{FF2B5EF4-FFF2-40B4-BE49-F238E27FC236}">
                  <a16:creationId xmlns:a16="http://schemas.microsoft.com/office/drawing/2014/main" id="{46FFAAD2-ECDC-4CDA-BA2F-9D967BBCB502}"/>
                </a:ext>
              </a:extLst>
            </p:cNvPr>
            <p:cNvSpPr txBox="1">
              <a:spLocks/>
            </p:cNvSpPr>
            <p:nvPr/>
          </p:nvSpPr>
          <p:spPr>
            <a:xfrm>
              <a:off x="7370966" y="2461380"/>
              <a:ext cx="488543" cy="171451"/>
            </a:xfrm>
            <a:prstGeom prst="rect">
              <a:avLst/>
            </a:prstGeom>
          </p:spPr>
          <p:txBody>
            <a:bodyPr lIns="0" tIns="0" rIns="0" bIns="0" numCol="1" spcCol="288000">
              <a:noAutofit/>
            </a:bodyPr>
            <a:lstStyle>
              <a:lvl1pPr marL="0" indent="0" algn="l" defTabSz="457200" rtl="0" eaLnBrk="1" latinLnBrk="0" hangingPunct="1">
                <a:lnSpc>
                  <a:spcPts val="2000"/>
                </a:lnSpc>
                <a:spcBef>
                  <a:spcPct val="20000"/>
                </a:spcBef>
                <a:buFont typeface="Arial"/>
                <a:buNone/>
                <a:defRPr sz="1400" b="0" kern="1200" baseline="0">
                  <a:solidFill>
                    <a:srgbClr val="000078"/>
                  </a:solidFill>
                  <a:latin typeface="UOC Sans"/>
                  <a:ea typeface="+mn-ea"/>
                  <a:cs typeface="UOC San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UOC Sans"/>
                  <a:ea typeface="+mn-ea"/>
                  <a:cs typeface="UOC San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UOC Sans"/>
                  <a:ea typeface="+mn-ea"/>
                  <a:cs typeface="UOC San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UOC Sans"/>
                  <a:ea typeface="+mn-ea"/>
                  <a:cs typeface="UOC San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a-ES" sz="1000" b="1" dirty="0"/>
                <a:t>Víctima</a:t>
              </a:r>
            </a:p>
            <a:p>
              <a:pPr marL="285750" indent="-285750">
                <a:buFont typeface="Arial"/>
                <a:buChar char="•"/>
              </a:pPr>
              <a:endParaRPr lang="ca-ES" sz="1600" b="1" dirty="0"/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E87E63A1-7DDE-4C42-9E69-BD33904A1001}"/>
              </a:ext>
            </a:extLst>
          </p:cNvPr>
          <p:cNvGrpSpPr/>
          <p:nvPr/>
        </p:nvGrpSpPr>
        <p:grpSpPr>
          <a:xfrm>
            <a:off x="7097818" y="3237272"/>
            <a:ext cx="1051200" cy="853200"/>
            <a:chOff x="6899528" y="3098793"/>
            <a:chExt cx="1191055" cy="1177366"/>
          </a:xfrm>
        </p:grpSpPr>
        <p:pic>
          <p:nvPicPr>
            <p:cNvPr id="65" name="Imagen 64">
              <a:extLst>
                <a:ext uri="{FF2B5EF4-FFF2-40B4-BE49-F238E27FC236}">
                  <a16:creationId xmlns:a16="http://schemas.microsoft.com/office/drawing/2014/main" id="{79C29377-4757-4F91-94A0-A97C3762D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99528" y="3098793"/>
              <a:ext cx="1191055" cy="961761"/>
            </a:xfrm>
            <a:prstGeom prst="rect">
              <a:avLst/>
            </a:prstGeom>
          </p:spPr>
        </p:pic>
        <p:sp>
          <p:nvSpPr>
            <p:cNvPr id="70" name="Text Placeholder 2">
              <a:extLst>
                <a:ext uri="{FF2B5EF4-FFF2-40B4-BE49-F238E27FC236}">
                  <a16:creationId xmlns:a16="http://schemas.microsoft.com/office/drawing/2014/main" id="{4BCC51E4-7800-4E97-9D8D-7A4A3257E9D4}"/>
                </a:ext>
              </a:extLst>
            </p:cNvPr>
            <p:cNvSpPr txBox="1">
              <a:spLocks/>
            </p:cNvSpPr>
            <p:nvPr/>
          </p:nvSpPr>
          <p:spPr>
            <a:xfrm>
              <a:off x="7327345" y="4030717"/>
              <a:ext cx="488543" cy="245442"/>
            </a:xfrm>
            <a:prstGeom prst="rect">
              <a:avLst/>
            </a:prstGeom>
          </p:spPr>
          <p:txBody>
            <a:bodyPr lIns="0" tIns="0" rIns="0" bIns="0" numCol="1" spcCol="288000">
              <a:noAutofit/>
            </a:bodyPr>
            <a:lstStyle>
              <a:lvl1pPr marL="0" indent="0" algn="l" defTabSz="457200" rtl="0" eaLnBrk="1" latinLnBrk="0" hangingPunct="1">
                <a:lnSpc>
                  <a:spcPts val="2000"/>
                </a:lnSpc>
                <a:spcBef>
                  <a:spcPct val="20000"/>
                </a:spcBef>
                <a:buFont typeface="Arial"/>
                <a:buNone/>
                <a:defRPr sz="1400" b="0" kern="1200" baseline="0">
                  <a:solidFill>
                    <a:srgbClr val="000078"/>
                  </a:solidFill>
                  <a:latin typeface="UOC Sans"/>
                  <a:ea typeface="+mn-ea"/>
                  <a:cs typeface="UOC San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UOC Sans"/>
                  <a:ea typeface="+mn-ea"/>
                  <a:cs typeface="UOC San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UOC Sans"/>
                  <a:ea typeface="+mn-ea"/>
                  <a:cs typeface="UOC San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UOC Sans"/>
                  <a:ea typeface="+mn-ea"/>
                  <a:cs typeface="UOC San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a-ES" sz="1000" b="1" dirty="0"/>
                <a:t>Víctima</a:t>
              </a:r>
            </a:p>
            <a:p>
              <a:pPr marL="285750" indent="-285750">
                <a:buFont typeface="Arial"/>
                <a:buChar char="•"/>
              </a:pPr>
              <a:endParaRPr lang="ca-ES" sz="1600" b="1" dirty="0"/>
            </a:p>
          </p:txBody>
        </p:sp>
      </p:grpSp>
      <p:cxnSp>
        <p:nvCxnSpPr>
          <p:cNvPr id="74" name="Conector: angular 73">
            <a:extLst>
              <a:ext uri="{FF2B5EF4-FFF2-40B4-BE49-F238E27FC236}">
                <a16:creationId xmlns:a16="http://schemas.microsoft.com/office/drawing/2014/main" id="{AE8BDA39-B8BF-445A-AEF6-19B9A4E7DD30}"/>
              </a:ext>
            </a:extLst>
          </p:cNvPr>
          <p:cNvCxnSpPr>
            <a:cxnSpLocks/>
            <a:stCxn id="47" idx="0"/>
            <a:endCxn id="50" idx="1"/>
          </p:cNvCxnSpPr>
          <p:nvPr/>
        </p:nvCxnSpPr>
        <p:spPr>
          <a:xfrm rot="5400000" flipH="1" flipV="1">
            <a:off x="1205111" y="2035281"/>
            <a:ext cx="534383" cy="876710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6" name="Conector recto de flecha 75">
            <a:extLst>
              <a:ext uri="{FF2B5EF4-FFF2-40B4-BE49-F238E27FC236}">
                <a16:creationId xmlns:a16="http://schemas.microsoft.com/office/drawing/2014/main" id="{0FA0AF4B-F979-4E09-A143-3EABDE8508B2}"/>
              </a:ext>
            </a:extLst>
          </p:cNvPr>
          <p:cNvCxnSpPr>
            <a:cxnSpLocks/>
            <a:stCxn id="55" idx="0"/>
            <a:endCxn id="50" idx="3"/>
          </p:cNvCxnSpPr>
          <p:nvPr/>
        </p:nvCxnSpPr>
        <p:spPr>
          <a:xfrm rot="16200000" flipV="1">
            <a:off x="3087525" y="1983461"/>
            <a:ext cx="549947" cy="995913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8" name="Conector recto de flecha 77">
            <a:extLst>
              <a:ext uri="{FF2B5EF4-FFF2-40B4-BE49-F238E27FC236}">
                <a16:creationId xmlns:a16="http://schemas.microsoft.com/office/drawing/2014/main" id="{AFF16158-12F9-42B8-BC3A-FFF60824D6A0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4438267" y="3237272"/>
            <a:ext cx="565642" cy="100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Conector recto de flecha 79">
            <a:extLst>
              <a:ext uri="{FF2B5EF4-FFF2-40B4-BE49-F238E27FC236}">
                <a16:creationId xmlns:a16="http://schemas.microsoft.com/office/drawing/2014/main" id="{D097B26E-AEE3-4E53-8345-9E7D8B4184C1}"/>
              </a:ext>
            </a:extLst>
          </p:cNvPr>
          <p:cNvCxnSpPr>
            <a:cxnSpLocks/>
          </p:cNvCxnSpPr>
          <p:nvPr/>
        </p:nvCxnSpPr>
        <p:spPr>
          <a:xfrm flipV="1">
            <a:off x="6473856" y="2423810"/>
            <a:ext cx="585549" cy="46542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2" name="Conector recto de flecha 81">
            <a:extLst>
              <a:ext uri="{FF2B5EF4-FFF2-40B4-BE49-F238E27FC236}">
                <a16:creationId xmlns:a16="http://schemas.microsoft.com/office/drawing/2014/main" id="{0FE377D6-963F-4DCB-9DA8-FC6FBC5A94D4}"/>
              </a:ext>
            </a:extLst>
          </p:cNvPr>
          <p:cNvCxnSpPr>
            <a:cxnSpLocks/>
            <a:endCxn id="65" idx="1"/>
          </p:cNvCxnSpPr>
          <p:nvPr/>
        </p:nvCxnSpPr>
        <p:spPr>
          <a:xfrm>
            <a:off x="6473856" y="3116228"/>
            <a:ext cx="623962" cy="46952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5" name="Conector recto de flecha 84">
            <a:extLst>
              <a:ext uri="{FF2B5EF4-FFF2-40B4-BE49-F238E27FC236}">
                <a16:creationId xmlns:a16="http://schemas.microsoft.com/office/drawing/2014/main" id="{B8B1B8C6-FBA0-487B-8BFD-9181E773857A}"/>
              </a:ext>
            </a:extLst>
          </p:cNvPr>
          <p:cNvCxnSpPr>
            <a:cxnSpLocks/>
            <a:endCxn id="67" idx="3"/>
          </p:cNvCxnSpPr>
          <p:nvPr/>
        </p:nvCxnSpPr>
        <p:spPr>
          <a:xfrm flipH="1">
            <a:off x="6260142" y="3724901"/>
            <a:ext cx="720548" cy="59990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7" name="Conector recto de flecha 86">
            <a:extLst>
              <a:ext uri="{FF2B5EF4-FFF2-40B4-BE49-F238E27FC236}">
                <a16:creationId xmlns:a16="http://schemas.microsoft.com/office/drawing/2014/main" id="{367FCEB6-134F-42CF-9570-A7F666F7F720}"/>
              </a:ext>
            </a:extLst>
          </p:cNvPr>
          <p:cNvCxnSpPr>
            <a:cxnSpLocks/>
            <a:stCxn id="67" idx="1"/>
          </p:cNvCxnSpPr>
          <p:nvPr/>
        </p:nvCxnSpPr>
        <p:spPr>
          <a:xfrm flipH="1" flipV="1">
            <a:off x="3898359" y="3787803"/>
            <a:ext cx="1536620" cy="53699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cto de flecha 107">
            <a:extLst>
              <a:ext uri="{FF2B5EF4-FFF2-40B4-BE49-F238E27FC236}">
                <a16:creationId xmlns:a16="http://schemas.microsoft.com/office/drawing/2014/main" id="{05DA9A76-B816-4AB1-AB46-941F4A9AD388}"/>
              </a:ext>
            </a:extLst>
          </p:cNvPr>
          <p:cNvCxnSpPr>
            <a:cxnSpLocks/>
            <a:stCxn id="67" idx="1"/>
            <a:endCxn id="68" idx="3"/>
          </p:cNvCxnSpPr>
          <p:nvPr/>
        </p:nvCxnSpPr>
        <p:spPr>
          <a:xfrm flipH="1">
            <a:off x="2800180" y="4324802"/>
            <a:ext cx="2634799" cy="2100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cto de flecha 110">
            <a:extLst>
              <a:ext uri="{FF2B5EF4-FFF2-40B4-BE49-F238E27FC236}">
                <a16:creationId xmlns:a16="http://schemas.microsoft.com/office/drawing/2014/main" id="{89477A89-EB2A-477B-ADE6-444B4C4964E8}"/>
              </a:ext>
            </a:extLst>
          </p:cNvPr>
          <p:cNvCxnSpPr>
            <a:stCxn id="68" idx="1"/>
            <a:endCxn id="48" idx="2"/>
          </p:cNvCxnSpPr>
          <p:nvPr/>
        </p:nvCxnSpPr>
        <p:spPr>
          <a:xfrm rot="10800000">
            <a:off x="1017133" y="3727963"/>
            <a:ext cx="957884" cy="617841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1" name="Grupo 150">
            <a:extLst>
              <a:ext uri="{FF2B5EF4-FFF2-40B4-BE49-F238E27FC236}">
                <a16:creationId xmlns:a16="http://schemas.microsoft.com/office/drawing/2014/main" id="{AA0DB504-5391-4CCD-AE69-F54EADA77B28}"/>
              </a:ext>
            </a:extLst>
          </p:cNvPr>
          <p:cNvGrpSpPr/>
          <p:nvPr/>
        </p:nvGrpSpPr>
        <p:grpSpPr>
          <a:xfrm>
            <a:off x="526762" y="1730851"/>
            <a:ext cx="1085309" cy="452733"/>
            <a:chOff x="449344" y="1664567"/>
            <a:chExt cx="1085309" cy="452733"/>
          </a:xfrm>
        </p:grpSpPr>
        <p:sp>
          <p:nvSpPr>
            <p:cNvPr id="129" name="Heptágono 128">
              <a:extLst>
                <a:ext uri="{FF2B5EF4-FFF2-40B4-BE49-F238E27FC236}">
                  <a16:creationId xmlns:a16="http://schemas.microsoft.com/office/drawing/2014/main" id="{BE39B5D1-1E12-47A1-982E-BAFF05F09BFE}"/>
                </a:ext>
              </a:extLst>
            </p:cNvPr>
            <p:cNvSpPr/>
            <p:nvPr/>
          </p:nvSpPr>
          <p:spPr>
            <a:xfrm>
              <a:off x="625837" y="1664567"/>
              <a:ext cx="292308" cy="265173"/>
            </a:xfrm>
            <a:prstGeom prst="heptagon">
              <a:avLst/>
            </a:prstGeom>
            <a:gradFill>
              <a:gsLst>
                <a:gs pos="0">
                  <a:schemeClr val="tx1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b="1" dirty="0"/>
                <a:t>1</a:t>
              </a:r>
            </a:p>
          </p:txBody>
        </p:sp>
        <p:sp>
          <p:nvSpPr>
            <p:cNvPr id="146" name="CuadroTexto 145">
              <a:extLst>
                <a:ext uri="{FF2B5EF4-FFF2-40B4-BE49-F238E27FC236}">
                  <a16:creationId xmlns:a16="http://schemas.microsoft.com/office/drawing/2014/main" id="{279D8FC7-73BD-413F-83C2-2AA90CB8AADD}"/>
                </a:ext>
              </a:extLst>
            </p:cNvPr>
            <p:cNvSpPr txBox="1"/>
            <p:nvPr/>
          </p:nvSpPr>
          <p:spPr>
            <a:xfrm>
              <a:off x="449344" y="1901856"/>
              <a:ext cx="10853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dirty="0"/>
                <a:t>Publicación</a:t>
              </a:r>
            </a:p>
          </p:txBody>
        </p:sp>
      </p:grpSp>
      <p:grpSp>
        <p:nvGrpSpPr>
          <p:cNvPr id="152" name="Grupo 151">
            <a:extLst>
              <a:ext uri="{FF2B5EF4-FFF2-40B4-BE49-F238E27FC236}">
                <a16:creationId xmlns:a16="http://schemas.microsoft.com/office/drawing/2014/main" id="{ECB12929-0003-418D-B4B5-2DD434B2F01F}"/>
              </a:ext>
            </a:extLst>
          </p:cNvPr>
          <p:cNvGrpSpPr/>
          <p:nvPr/>
        </p:nvGrpSpPr>
        <p:grpSpPr>
          <a:xfrm>
            <a:off x="3830490" y="1764128"/>
            <a:ext cx="1085309" cy="461504"/>
            <a:chOff x="3830490" y="1660168"/>
            <a:chExt cx="1085309" cy="461504"/>
          </a:xfrm>
        </p:grpSpPr>
        <p:sp>
          <p:nvSpPr>
            <p:cNvPr id="130" name="Heptágono 129">
              <a:extLst>
                <a:ext uri="{FF2B5EF4-FFF2-40B4-BE49-F238E27FC236}">
                  <a16:creationId xmlns:a16="http://schemas.microsoft.com/office/drawing/2014/main" id="{93930703-A8E0-4998-9FDD-87A34ADC30BE}"/>
                </a:ext>
              </a:extLst>
            </p:cNvPr>
            <p:cNvSpPr/>
            <p:nvPr/>
          </p:nvSpPr>
          <p:spPr>
            <a:xfrm>
              <a:off x="4032671" y="1660168"/>
              <a:ext cx="292308" cy="265173"/>
            </a:xfrm>
            <a:prstGeom prst="heptagon">
              <a:avLst/>
            </a:prstGeom>
            <a:gradFill>
              <a:gsLst>
                <a:gs pos="0">
                  <a:schemeClr val="tx1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b="1" dirty="0"/>
                <a:t>2</a:t>
              </a:r>
            </a:p>
          </p:txBody>
        </p:sp>
        <p:sp>
          <p:nvSpPr>
            <p:cNvPr id="147" name="CuadroTexto 146">
              <a:extLst>
                <a:ext uri="{FF2B5EF4-FFF2-40B4-BE49-F238E27FC236}">
                  <a16:creationId xmlns:a16="http://schemas.microsoft.com/office/drawing/2014/main" id="{93A96666-4779-4F40-B876-5F931BF260FF}"/>
                </a:ext>
              </a:extLst>
            </p:cNvPr>
            <p:cNvSpPr txBox="1"/>
            <p:nvPr/>
          </p:nvSpPr>
          <p:spPr>
            <a:xfrm>
              <a:off x="3830490" y="1906228"/>
              <a:ext cx="10853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dirty="0"/>
                <a:t>Contratación</a:t>
              </a:r>
            </a:p>
          </p:txBody>
        </p:sp>
      </p:grpSp>
      <p:grpSp>
        <p:nvGrpSpPr>
          <p:cNvPr id="153" name="Grupo 152">
            <a:extLst>
              <a:ext uri="{FF2B5EF4-FFF2-40B4-BE49-F238E27FC236}">
                <a16:creationId xmlns:a16="http://schemas.microsoft.com/office/drawing/2014/main" id="{5C02AB31-84D3-4C6E-8AA9-612E4BEAA432}"/>
              </a:ext>
            </a:extLst>
          </p:cNvPr>
          <p:cNvGrpSpPr/>
          <p:nvPr/>
        </p:nvGrpSpPr>
        <p:grpSpPr>
          <a:xfrm>
            <a:off x="4370752" y="2669334"/>
            <a:ext cx="1085309" cy="456814"/>
            <a:chOff x="4370752" y="2320480"/>
            <a:chExt cx="1085309" cy="456814"/>
          </a:xfrm>
        </p:grpSpPr>
        <p:sp>
          <p:nvSpPr>
            <p:cNvPr id="131" name="Heptágono 130">
              <a:extLst>
                <a:ext uri="{FF2B5EF4-FFF2-40B4-BE49-F238E27FC236}">
                  <a16:creationId xmlns:a16="http://schemas.microsoft.com/office/drawing/2014/main" id="{5EF6367C-3999-448C-8457-7379CB2D762D}"/>
                </a:ext>
              </a:extLst>
            </p:cNvPr>
            <p:cNvSpPr/>
            <p:nvPr/>
          </p:nvSpPr>
          <p:spPr>
            <a:xfrm>
              <a:off x="4543837" y="2320480"/>
              <a:ext cx="292308" cy="265173"/>
            </a:xfrm>
            <a:prstGeom prst="heptagon">
              <a:avLst/>
            </a:prstGeom>
            <a:gradFill>
              <a:gsLst>
                <a:gs pos="0">
                  <a:schemeClr val="tx1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b="1" dirty="0"/>
                <a:t>3</a:t>
              </a:r>
            </a:p>
          </p:txBody>
        </p:sp>
        <p:sp>
          <p:nvSpPr>
            <p:cNvPr id="148" name="CuadroTexto 147">
              <a:extLst>
                <a:ext uri="{FF2B5EF4-FFF2-40B4-BE49-F238E27FC236}">
                  <a16:creationId xmlns:a16="http://schemas.microsoft.com/office/drawing/2014/main" id="{848D62FB-72E9-486F-B1ED-61FCEB3F257F}"/>
                </a:ext>
              </a:extLst>
            </p:cNvPr>
            <p:cNvSpPr txBox="1"/>
            <p:nvPr/>
          </p:nvSpPr>
          <p:spPr>
            <a:xfrm>
              <a:off x="4370752" y="2561850"/>
              <a:ext cx="10853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dirty="0"/>
                <a:t>Distribución</a:t>
              </a:r>
            </a:p>
          </p:txBody>
        </p:sp>
      </p:grpSp>
      <p:grpSp>
        <p:nvGrpSpPr>
          <p:cNvPr id="150" name="Grupo 149">
            <a:extLst>
              <a:ext uri="{FF2B5EF4-FFF2-40B4-BE49-F238E27FC236}">
                <a16:creationId xmlns:a16="http://schemas.microsoft.com/office/drawing/2014/main" id="{82A8A1B6-CE6C-4A61-9D1F-77DD3CA5C8E7}"/>
              </a:ext>
            </a:extLst>
          </p:cNvPr>
          <p:cNvGrpSpPr/>
          <p:nvPr/>
        </p:nvGrpSpPr>
        <p:grpSpPr>
          <a:xfrm>
            <a:off x="7386221" y="4231362"/>
            <a:ext cx="1085309" cy="494624"/>
            <a:chOff x="8285121" y="2660121"/>
            <a:chExt cx="1085309" cy="494624"/>
          </a:xfrm>
        </p:grpSpPr>
        <p:sp>
          <p:nvSpPr>
            <p:cNvPr id="132" name="Heptágono 131">
              <a:extLst>
                <a:ext uri="{FF2B5EF4-FFF2-40B4-BE49-F238E27FC236}">
                  <a16:creationId xmlns:a16="http://schemas.microsoft.com/office/drawing/2014/main" id="{6A5E224D-75D8-40CC-B8B6-539C2E75E62F}"/>
                </a:ext>
              </a:extLst>
            </p:cNvPr>
            <p:cNvSpPr/>
            <p:nvPr/>
          </p:nvSpPr>
          <p:spPr>
            <a:xfrm>
              <a:off x="8418105" y="2660121"/>
              <a:ext cx="292308" cy="265173"/>
            </a:xfrm>
            <a:prstGeom prst="heptagon">
              <a:avLst/>
            </a:prstGeom>
            <a:gradFill>
              <a:gsLst>
                <a:gs pos="0">
                  <a:schemeClr val="tx1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b="1" dirty="0"/>
                <a:t>4</a:t>
              </a:r>
            </a:p>
          </p:txBody>
        </p:sp>
        <p:sp>
          <p:nvSpPr>
            <p:cNvPr id="149" name="CuadroTexto 148">
              <a:extLst>
                <a:ext uri="{FF2B5EF4-FFF2-40B4-BE49-F238E27FC236}">
                  <a16:creationId xmlns:a16="http://schemas.microsoft.com/office/drawing/2014/main" id="{2869818C-E295-482A-9F04-9CB422FC7D9D}"/>
                </a:ext>
              </a:extLst>
            </p:cNvPr>
            <p:cNvSpPr txBox="1"/>
            <p:nvPr/>
          </p:nvSpPr>
          <p:spPr>
            <a:xfrm>
              <a:off x="8285121" y="2939301"/>
              <a:ext cx="10853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dirty="0"/>
                <a:t>Infección</a:t>
              </a:r>
            </a:p>
          </p:txBody>
        </p:sp>
      </p:grpSp>
      <p:grpSp>
        <p:nvGrpSpPr>
          <p:cNvPr id="155" name="Grupo 154">
            <a:extLst>
              <a:ext uri="{FF2B5EF4-FFF2-40B4-BE49-F238E27FC236}">
                <a16:creationId xmlns:a16="http://schemas.microsoft.com/office/drawing/2014/main" id="{3B22F60C-ABFC-4925-9D1F-E05E0482E8A6}"/>
              </a:ext>
            </a:extLst>
          </p:cNvPr>
          <p:cNvGrpSpPr/>
          <p:nvPr/>
        </p:nvGrpSpPr>
        <p:grpSpPr>
          <a:xfrm>
            <a:off x="4953588" y="4478674"/>
            <a:ext cx="1085309" cy="473318"/>
            <a:chOff x="5003909" y="4559106"/>
            <a:chExt cx="1085309" cy="473318"/>
          </a:xfrm>
        </p:grpSpPr>
        <p:sp>
          <p:nvSpPr>
            <p:cNvPr id="135" name="Heptágono 134">
              <a:extLst>
                <a:ext uri="{FF2B5EF4-FFF2-40B4-BE49-F238E27FC236}">
                  <a16:creationId xmlns:a16="http://schemas.microsoft.com/office/drawing/2014/main" id="{678AAEDB-5A2E-4586-9213-5A364DDA641B}"/>
                </a:ext>
              </a:extLst>
            </p:cNvPr>
            <p:cNvSpPr/>
            <p:nvPr/>
          </p:nvSpPr>
          <p:spPr>
            <a:xfrm>
              <a:off x="5221386" y="4559106"/>
              <a:ext cx="292308" cy="265173"/>
            </a:xfrm>
            <a:prstGeom prst="heptagon">
              <a:avLst/>
            </a:prstGeom>
            <a:gradFill>
              <a:gsLst>
                <a:gs pos="0">
                  <a:schemeClr val="tx1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b="1" dirty="0"/>
                <a:t>5</a:t>
              </a:r>
            </a:p>
          </p:txBody>
        </p:sp>
        <p:sp>
          <p:nvSpPr>
            <p:cNvPr id="154" name="CuadroTexto 153">
              <a:extLst>
                <a:ext uri="{FF2B5EF4-FFF2-40B4-BE49-F238E27FC236}">
                  <a16:creationId xmlns:a16="http://schemas.microsoft.com/office/drawing/2014/main" id="{E24912C2-FB24-456E-9581-75976BBC2CA1}"/>
                </a:ext>
              </a:extLst>
            </p:cNvPr>
            <p:cNvSpPr txBox="1"/>
            <p:nvPr/>
          </p:nvSpPr>
          <p:spPr>
            <a:xfrm>
              <a:off x="5003909" y="4816980"/>
              <a:ext cx="10853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dirty="0"/>
                <a:t>Pago rescate</a:t>
              </a:r>
            </a:p>
          </p:txBody>
        </p:sp>
      </p:grpSp>
      <p:grpSp>
        <p:nvGrpSpPr>
          <p:cNvPr id="157" name="Grupo 156">
            <a:extLst>
              <a:ext uri="{FF2B5EF4-FFF2-40B4-BE49-F238E27FC236}">
                <a16:creationId xmlns:a16="http://schemas.microsoft.com/office/drawing/2014/main" id="{710D60D5-05CA-4ABB-8679-5D030F891201}"/>
              </a:ext>
            </a:extLst>
          </p:cNvPr>
          <p:cNvGrpSpPr/>
          <p:nvPr/>
        </p:nvGrpSpPr>
        <p:grpSpPr>
          <a:xfrm>
            <a:off x="1530941" y="4491937"/>
            <a:ext cx="1085309" cy="460792"/>
            <a:chOff x="1496075" y="4559105"/>
            <a:chExt cx="1085309" cy="460792"/>
          </a:xfrm>
        </p:grpSpPr>
        <p:sp>
          <p:nvSpPr>
            <p:cNvPr id="136" name="Heptágono 135">
              <a:extLst>
                <a:ext uri="{FF2B5EF4-FFF2-40B4-BE49-F238E27FC236}">
                  <a16:creationId xmlns:a16="http://schemas.microsoft.com/office/drawing/2014/main" id="{DE2C8DD4-FB9F-4A4E-86CB-8E762F96CAAC}"/>
                </a:ext>
              </a:extLst>
            </p:cNvPr>
            <p:cNvSpPr/>
            <p:nvPr/>
          </p:nvSpPr>
          <p:spPr>
            <a:xfrm>
              <a:off x="1682709" y="4559105"/>
              <a:ext cx="292308" cy="265173"/>
            </a:xfrm>
            <a:prstGeom prst="heptagon">
              <a:avLst/>
            </a:prstGeom>
            <a:gradFill>
              <a:gsLst>
                <a:gs pos="0">
                  <a:schemeClr val="tx1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b="1" dirty="0"/>
                <a:t>6</a:t>
              </a:r>
            </a:p>
          </p:txBody>
        </p:sp>
        <p:sp>
          <p:nvSpPr>
            <p:cNvPr id="156" name="CuadroTexto 155">
              <a:extLst>
                <a:ext uri="{FF2B5EF4-FFF2-40B4-BE49-F238E27FC236}">
                  <a16:creationId xmlns:a16="http://schemas.microsoft.com/office/drawing/2014/main" id="{A5994347-8D5D-4AD8-8E50-8B7B6E059621}"/>
                </a:ext>
              </a:extLst>
            </p:cNvPr>
            <p:cNvSpPr txBox="1"/>
            <p:nvPr/>
          </p:nvSpPr>
          <p:spPr>
            <a:xfrm>
              <a:off x="1496075" y="4804453"/>
              <a:ext cx="10853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dirty="0"/>
                <a:t>% Comisión</a:t>
              </a:r>
            </a:p>
          </p:txBody>
        </p:sp>
      </p:grp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02E08680-7902-499F-A64B-1DE75B6BB290}"/>
              </a:ext>
            </a:extLst>
          </p:cNvPr>
          <p:cNvCxnSpPr>
            <a:cxnSpLocks/>
          </p:cNvCxnSpPr>
          <p:nvPr/>
        </p:nvCxnSpPr>
        <p:spPr>
          <a:xfrm>
            <a:off x="519809" y="871261"/>
            <a:ext cx="80885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81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404333"/>
            <a:ext cx="8104382" cy="396223"/>
          </a:xfrm>
        </p:spPr>
        <p:txBody>
          <a:bodyPr/>
          <a:lstStyle/>
          <a:p>
            <a:r>
              <a:rPr lang="en-US" sz="2800" b="1" dirty="0" err="1"/>
              <a:t>Objetivos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4001" y="906776"/>
            <a:ext cx="541882" cy="3930769"/>
          </a:xfrm>
        </p:spPr>
        <p:txBody>
          <a:bodyPr/>
          <a:lstStyle/>
          <a:p>
            <a:r>
              <a:rPr lang="en-US" sz="2400" dirty="0"/>
              <a:t>01</a:t>
            </a:r>
          </a:p>
          <a:p>
            <a:r>
              <a:rPr lang="en-US" sz="2400" dirty="0"/>
              <a:t>02</a:t>
            </a:r>
          </a:p>
          <a:p>
            <a:r>
              <a:rPr lang="en-US" sz="2400" dirty="0"/>
              <a:t>03</a:t>
            </a:r>
          </a:p>
          <a:p>
            <a:r>
              <a:rPr lang="en-US" sz="2400" dirty="0"/>
              <a:t>04</a:t>
            </a:r>
          </a:p>
          <a:p>
            <a:r>
              <a:rPr lang="en-US" sz="2400" dirty="0"/>
              <a:t>05</a:t>
            </a:r>
          </a:p>
          <a:p>
            <a:r>
              <a:rPr lang="en-US" sz="2400" dirty="0"/>
              <a:t>06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52000" y="910588"/>
            <a:ext cx="6531795" cy="3474523"/>
          </a:xfrm>
        </p:spPr>
        <p:txBody>
          <a:bodyPr/>
          <a:lstStyle/>
          <a:p>
            <a:r>
              <a:rPr lang="ca-ES" sz="2400" dirty="0"/>
              <a:t>Introducción al ransomware</a:t>
            </a:r>
          </a:p>
          <a:p>
            <a:r>
              <a:rPr lang="ca-ES" sz="2400" dirty="0"/>
              <a:t>Métodos de distribución</a:t>
            </a:r>
          </a:p>
          <a:p>
            <a:r>
              <a:rPr lang="ca-ES" sz="2400" dirty="0"/>
              <a:t>Defensa en entornos de usuario</a:t>
            </a:r>
          </a:p>
          <a:p>
            <a:r>
              <a:rPr lang="ca-ES" sz="2400" dirty="0"/>
              <a:t>Defensa en entornos corporativos</a:t>
            </a:r>
          </a:p>
          <a:p>
            <a:r>
              <a:rPr lang="en-US" sz="2400" dirty="0"/>
              <a:t>Plan de </a:t>
            </a:r>
            <a:r>
              <a:rPr lang="en-US" sz="2400" dirty="0" err="1"/>
              <a:t>respuesta</a:t>
            </a:r>
            <a:endParaRPr lang="en-US" sz="2400" dirty="0"/>
          </a:p>
          <a:p>
            <a:r>
              <a:rPr lang="en-US" sz="2400" dirty="0" err="1"/>
              <a:t>Consecuencias</a:t>
            </a:r>
            <a:r>
              <a:rPr lang="en-US" sz="2400" dirty="0"/>
              <a:t> de una </a:t>
            </a:r>
            <a:r>
              <a:rPr lang="en-US" sz="2400" dirty="0" err="1"/>
              <a:t>infección</a:t>
            </a:r>
            <a:endParaRPr lang="en-US" sz="240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95B2CE16-A7B1-4054-9A46-5BC71B46E6CE}"/>
              </a:ext>
            </a:extLst>
          </p:cNvPr>
          <p:cNvCxnSpPr/>
          <p:nvPr/>
        </p:nvCxnSpPr>
        <p:spPr>
          <a:xfrm>
            <a:off x="504000" y="825097"/>
            <a:ext cx="81043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551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RDP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51735" y="1304660"/>
            <a:ext cx="3984670" cy="12670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Mala configuración de RDP</a:t>
            </a:r>
          </a:p>
          <a:p>
            <a:pPr marL="285750" indent="-285750">
              <a:buFont typeface="Arial"/>
              <a:buChar char="•"/>
            </a:pPr>
            <a:r>
              <a:rPr lang="ca-ES" sz="1600" dirty="0"/>
              <a:t>Autenticación débil (NLA, VPN, MFA)</a:t>
            </a:r>
          </a:p>
          <a:p>
            <a:pPr marL="285750" indent="-285750">
              <a:buFont typeface="Arial"/>
              <a:buChar char="•"/>
            </a:pPr>
            <a:r>
              <a:rPr lang="ca-ES" sz="1600" dirty="0"/>
              <a:t>Ataques de fuerza bruta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BD90E39-EBA3-4D97-A192-2DCA7C028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614" y="2419349"/>
            <a:ext cx="3976386" cy="2472543"/>
          </a:xfrm>
          <a:prstGeom prst="rect">
            <a:avLst/>
          </a:prstGeom>
        </p:spPr>
      </p:pic>
      <p:sp>
        <p:nvSpPr>
          <p:cNvPr id="12" name="AutoShape 2" descr="Brute Force Attacks">
            <a:extLst>
              <a:ext uri="{FF2B5EF4-FFF2-40B4-BE49-F238E27FC236}">
                <a16:creationId xmlns:a16="http://schemas.microsoft.com/office/drawing/2014/main" id="{3104B95D-C138-45BB-A3B3-85D56031E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" name="Marcador de posición de imagen 1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5284EE8-AA5F-4FB7-9807-8C66BA7A12A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5981" r="2598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203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chemeClr val="tx2"/>
                </a:solidFill>
              </a:rPr>
              <a:t>Botnet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CC4E2E2B-7852-4BDC-8297-9A0039F8CD4D}"/>
              </a:ext>
            </a:extLst>
          </p:cNvPr>
          <p:cNvSpPr txBox="1">
            <a:spLocks/>
          </p:cNvSpPr>
          <p:nvPr/>
        </p:nvSpPr>
        <p:spPr>
          <a:xfrm>
            <a:off x="509117" y="1053027"/>
            <a:ext cx="8158191" cy="608667"/>
          </a:xfrm>
          <a:prstGeom prst="rect">
            <a:avLst/>
          </a:prstGeom>
        </p:spPr>
        <p:txBody>
          <a:bodyPr lIns="0" tIns="0" rIns="0" bIns="0" numCol="1" spcCol="288000" anchor="t" anchorCtr="0">
            <a:noAutofit/>
          </a:bodyPr>
          <a:lstStyle>
            <a:lvl1pPr marL="0" indent="0" algn="l" defTabSz="457200" rtl="0" eaLnBrk="1" latinLnBrk="0" hangingPunct="1">
              <a:lnSpc>
                <a:spcPts val="16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bg1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16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1D517AB-6E98-43CD-B12C-53054AC3E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08" y="1071047"/>
            <a:ext cx="5413631" cy="3568452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43159D-3742-4D52-BDE9-97AD139B1E91}"/>
              </a:ext>
            </a:extLst>
          </p:cNvPr>
          <p:cNvCxnSpPr>
            <a:cxnSpLocks/>
          </p:cNvCxnSpPr>
          <p:nvPr/>
        </p:nvCxnSpPr>
        <p:spPr>
          <a:xfrm>
            <a:off x="519809" y="871261"/>
            <a:ext cx="80885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id="{0B390544-4337-4326-9376-D0B5540D04ED}"/>
              </a:ext>
            </a:extLst>
          </p:cNvPr>
          <p:cNvSpPr/>
          <p:nvPr/>
        </p:nvSpPr>
        <p:spPr>
          <a:xfrm>
            <a:off x="6163207" y="1053026"/>
            <a:ext cx="2445175" cy="3586473"/>
          </a:xfrm>
          <a:prstGeom prst="rect">
            <a:avLst/>
          </a:prstGeom>
          <a:solidFill>
            <a:srgbClr val="D9D9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s-ES_tradnl" sz="14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endParaRPr lang="es-ES_tradnl" sz="14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endParaRPr lang="en-US" sz="1400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ACD7380-C0C7-45F8-A7AE-62B31BFF9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557" y="1161519"/>
            <a:ext cx="298553" cy="29855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7571FAA-C17E-4D05-A24F-056F21D650AE}"/>
              </a:ext>
            </a:extLst>
          </p:cNvPr>
          <p:cNvSpPr txBox="1"/>
          <p:nvPr/>
        </p:nvSpPr>
        <p:spPr>
          <a:xfrm>
            <a:off x="6552110" y="1150669"/>
            <a:ext cx="119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/>
              <a:t>Definición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D56F8F-CAB4-451D-B84F-26EBEF489215}"/>
              </a:ext>
            </a:extLst>
          </p:cNvPr>
          <p:cNvSpPr txBox="1"/>
          <p:nvPr/>
        </p:nvSpPr>
        <p:spPr>
          <a:xfrm>
            <a:off x="6253557" y="1556087"/>
            <a:ext cx="22808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Red de bots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</a:t>
            </a:r>
            <a:r>
              <a:rPr lang="es-ES_tradnl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ontrol por botmaster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Ataques a gran escala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0DE5192-1603-444E-9197-88FC3ABFD775}"/>
              </a:ext>
            </a:extLst>
          </p:cNvPr>
          <p:cNvSpPr txBox="1"/>
          <p:nvPr/>
        </p:nvSpPr>
        <p:spPr>
          <a:xfrm>
            <a:off x="6253557" y="2751475"/>
            <a:ext cx="22808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Ataques DDoS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</a:t>
            </a:r>
            <a:r>
              <a:rPr lang="es-ES_tradnl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ampañas de phising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Distribución de malware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Fraudes publicitarios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Robo de Bitcoins</a:t>
            </a:r>
            <a:endParaRPr lang="es-ES_tradnl" sz="14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64BDCEE-8809-4811-A8FD-8DB5A9C19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571" y="2415119"/>
            <a:ext cx="228523" cy="24998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3C9295E-3950-41BB-8EA9-AD76AA8F835F}"/>
              </a:ext>
            </a:extLst>
          </p:cNvPr>
          <p:cNvSpPr txBox="1"/>
          <p:nvPr/>
        </p:nvSpPr>
        <p:spPr>
          <a:xfrm>
            <a:off x="6552110" y="2400513"/>
            <a:ext cx="119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/>
              <a:t>Ataques</a:t>
            </a:r>
          </a:p>
        </p:txBody>
      </p:sp>
    </p:spTree>
    <p:extLst>
      <p:ext uri="{BB962C8B-B14F-4D97-AF65-F5344CB8AC3E}">
        <p14:creationId xmlns:p14="http://schemas.microsoft.com/office/powerpoint/2010/main" val="743178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Vulnerabilidades 0-Day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63615" y="1304659"/>
            <a:ext cx="3976386" cy="12670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Vulnerabilidades no descubiertas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Son las más peligrosas.</a:t>
            </a:r>
          </a:p>
          <a:p>
            <a:pPr marL="285750" indent="-285750">
              <a:buFont typeface="Arial"/>
              <a:buChar char="•"/>
            </a:pPr>
            <a:r>
              <a:rPr lang="ca-ES" sz="1600" dirty="0"/>
              <a:t>Se explotan hasta que son descubiertas.</a:t>
            </a:r>
          </a:p>
          <a:p>
            <a:pPr marL="285750" indent="-285750">
              <a:buFont typeface="Arial"/>
              <a:buChar char="•"/>
            </a:pPr>
            <a:r>
              <a:rPr lang="ca-ES" sz="1600" dirty="0"/>
              <a:t>Se venden en el mercado negro</a:t>
            </a:r>
          </a:p>
        </p:txBody>
      </p:sp>
      <p:sp>
        <p:nvSpPr>
          <p:cNvPr id="12" name="AutoShape 2" descr="Brute Force Attacks">
            <a:extLst>
              <a:ext uri="{FF2B5EF4-FFF2-40B4-BE49-F238E27FC236}">
                <a16:creationId xmlns:a16="http://schemas.microsoft.com/office/drawing/2014/main" id="{3104B95D-C138-45BB-A3B3-85D56031E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006E056E-AE29-4A8B-84CA-3BB97ADC145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AD7C23-F6B4-44C9-94D9-45428C2B3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392267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DD8B198-FD68-4D4D-8D2B-F0D435E50303}"/>
              </a:ext>
            </a:extLst>
          </p:cNvPr>
          <p:cNvSpPr txBox="1">
            <a:spLocks/>
          </p:cNvSpPr>
          <p:nvPr/>
        </p:nvSpPr>
        <p:spPr>
          <a:xfrm>
            <a:off x="4663615" y="2906552"/>
            <a:ext cx="3976386" cy="1732948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600" dirty="0"/>
              <a:t>Ejemplo: WannaCry</a:t>
            </a:r>
          </a:p>
          <a:p>
            <a:pPr marL="285750" indent="-285750">
              <a:buFont typeface="Arial"/>
              <a:buChar char="•"/>
            </a:pPr>
            <a:r>
              <a:rPr lang="ca-ES" sz="1600" dirty="0"/>
              <a:t>Vulnerabilidad en protocolo SMB</a:t>
            </a:r>
          </a:p>
          <a:p>
            <a:pPr marL="285750" indent="-285750">
              <a:buFont typeface="Arial"/>
              <a:buChar char="•"/>
            </a:pPr>
            <a:r>
              <a:rPr lang="ca-ES" sz="1600" dirty="0"/>
              <a:t>Detectada por la NSA pero no reportada</a:t>
            </a:r>
          </a:p>
          <a:p>
            <a:pPr marL="285750" indent="-285750">
              <a:buFont typeface="Arial"/>
              <a:buChar char="•"/>
            </a:pPr>
            <a:r>
              <a:rPr lang="ca-ES" sz="1600" dirty="0"/>
              <a:t>Filtrado por un grupo de hackers</a:t>
            </a:r>
          </a:p>
          <a:p>
            <a:pPr marL="285750" indent="-285750">
              <a:buFont typeface="Arial"/>
              <a:buChar char="•"/>
            </a:pPr>
            <a:r>
              <a:rPr lang="ca-ES" sz="1600" dirty="0"/>
              <a:t>Exploit EternalBlue</a:t>
            </a:r>
          </a:p>
          <a:p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110913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7674" y="580028"/>
            <a:ext cx="7100224" cy="1348777"/>
          </a:xfrm>
        </p:spPr>
        <p:txBody>
          <a:bodyPr/>
          <a:lstStyle/>
          <a:p>
            <a:r>
              <a:rPr lang="ca-ES" dirty="0"/>
              <a:t>Defensa en entornos de usuario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1172" y="1928805"/>
            <a:ext cx="5407458" cy="1348777"/>
          </a:xfrm>
        </p:spPr>
        <p:txBody>
          <a:bodyPr/>
          <a:lstStyle/>
          <a:p>
            <a:r>
              <a:rPr lang="ca-ES" dirty="0"/>
              <a:t>Mecanismos de prevención</a:t>
            </a:r>
          </a:p>
        </p:txBody>
      </p:sp>
      <p:cxnSp>
        <p:nvCxnSpPr>
          <p:cNvPr id="5" name="Straight Connector 9"/>
          <p:cNvCxnSpPr>
            <a:cxnSpLocks/>
          </p:cNvCxnSpPr>
          <p:nvPr/>
        </p:nvCxnSpPr>
        <p:spPr>
          <a:xfrm>
            <a:off x="491172" y="3430556"/>
            <a:ext cx="5325012" cy="0"/>
          </a:xfrm>
          <a:prstGeom prst="line">
            <a:avLst/>
          </a:prstGeom>
          <a:ln w="57150" cmpd="sng">
            <a:solidFill>
              <a:srgbClr val="73E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986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Antivirus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63615" y="1304660"/>
            <a:ext cx="3976386" cy="8966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Es la primera línea de defensa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Por si mismo es insuficiente como mecanismo de prevención</a:t>
            </a:r>
          </a:p>
        </p:txBody>
      </p:sp>
      <p:sp>
        <p:nvSpPr>
          <p:cNvPr id="12" name="AutoShape 2" descr="Brute Force Attacks">
            <a:extLst>
              <a:ext uri="{FF2B5EF4-FFF2-40B4-BE49-F238E27FC236}">
                <a16:creationId xmlns:a16="http://schemas.microsoft.com/office/drawing/2014/main" id="{3104B95D-C138-45BB-A3B3-85D56031E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F4EEA656-244A-436D-A282-94ABFDFC109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8A4F3D0-2628-44D3-B7D8-7C1BE6EDF293}"/>
              </a:ext>
            </a:extLst>
          </p:cNvPr>
          <p:cNvSpPr txBox="1">
            <a:spLocks/>
          </p:cNvSpPr>
          <p:nvPr/>
        </p:nvSpPr>
        <p:spPr>
          <a:xfrm>
            <a:off x="4663613" y="2823464"/>
            <a:ext cx="4046893" cy="1267091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Antimalware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Antispam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Análisis USB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Integración con clientes de correo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Actualizaciones automáticas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Firewall integrado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6DFC8CE-0A54-4671-A61D-6FA74EDED80E}"/>
              </a:ext>
            </a:extLst>
          </p:cNvPr>
          <p:cNvSpPr txBox="1">
            <a:spLocks/>
          </p:cNvSpPr>
          <p:nvPr/>
        </p:nvSpPr>
        <p:spPr>
          <a:xfrm>
            <a:off x="4658754" y="2416133"/>
            <a:ext cx="3981247" cy="304800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deseables</a:t>
            </a:r>
          </a:p>
        </p:txBody>
      </p:sp>
      <p:pic>
        <p:nvPicPr>
          <p:cNvPr id="1038" name="Picture 14" descr="Como funciona un antivirus">
            <a:extLst>
              <a:ext uri="{FF2B5EF4-FFF2-40B4-BE49-F238E27FC236}">
                <a16:creationId xmlns:a16="http://schemas.microsoft.com/office/drawing/2014/main" id="{8D93BD57-B638-4D88-8D98-187391658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"/>
            <a:ext cx="4392267" cy="513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701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Hacer copia de seguridad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63615" y="1304659"/>
            <a:ext cx="3976386" cy="12670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Única forma posible de restaurar los datos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No confiar únicamente en una sola copia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Verificar la disponibilidad periódicamente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Priorizar los datos de acuerdo a su importancia para el negocio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Los datos más importantes hay que copiarlos a medida que se modifican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Windows: VSS y Windows Backup</a:t>
            </a:r>
          </a:p>
        </p:txBody>
      </p:sp>
      <p:sp>
        <p:nvSpPr>
          <p:cNvPr id="12" name="AutoShape 2" descr="Brute Force Attacks">
            <a:extLst>
              <a:ext uri="{FF2B5EF4-FFF2-40B4-BE49-F238E27FC236}">
                <a16:creationId xmlns:a16="http://schemas.microsoft.com/office/drawing/2014/main" id="{3104B95D-C138-45BB-A3B3-85D56031E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F4EEA656-244A-436D-A282-94ABFDFC109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032" name="Picture 8" descr="datos">
            <a:extLst>
              <a:ext uri="{FF2B5EF4-FFF2-40B4-BE49-F238E27FC236}">
                <a16:creationId xmlns:a16="http://schemas.microsoft.com/office/drawing/2014/main" id="{5B19DDA6-00D9-4AF2-8500-E6688CE46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437956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082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Software pirata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63615" y="1304659"/>
            <a:ext cx="3976386" cy="12670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Van asociados con un ejecutable que desbloquea la versión de prueba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Crack.exe / Keygen.exe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El ejecutable puede incluir malware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No suelen recibir actualizaciones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Si el fabricante ha remediado una vulnerabilidad, la versión pirata seguirà siendo vulnerable</a:t>
            </a:r>
          </a:p>
        </p:txBody>
      </p:sp>
      <p:sp>
        <p:nvSpPr>
          <p:cNvPr id="12" name="AutoShape 2" descr="Brute Force Attacks">
            <a:extLst>
              <a:ext uri="{FF2B5EF4-FFF2-40B4-BE49-F238E27FC236}">
                <a16:creationId xmlns:a16="http://schemas.microsoft.com/office/drawing/2014/main" id="{3104B95D-C138-45BB-A3B3-85D56031E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AA95CF2-9699-454A-85EE-03083686184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r="1156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380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Mantener equipo actualizado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63615" y="1304659"/>
            <a:ext cx="3976386" cy="179009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Evita ser víctima de un exploit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Se recomienda el uso de un programa de gestión de parches y actualizaciones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En entornos corporativos la recomendación es usar directivas para gestionar las actualizaciones automáticas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600" dirty="0"/>
          </a:p>
        </p:txBody>
      </p:sp>
      <p:sp>
        <p:nvSpPr>
          <p:cNvPr id="12" name="AutoShape 2" descr="Brute Force Attacks">
            <a:extLst>
              <a:ext uri="{FF2B5EF4-FFF2-40B4-BE49-F238E27FC236}">
                <a16:creationId xmlns:a16="http://schemas.microsoft.com/office/drawing/2014/main" id="{3104B95D-C138-45BB-A3B3-85D56031E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56E78904-58DD-4AA3-A1C6-4261E5573B3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AutoShape 4" descr="Actualizar software Windows">
            <a:extLst>
              <a:ext uri="{FF2B5EF4-FFF2-40B4-BE49-F238E27FC236}">
                <a16:creationId xmlns:a16="http://schemas.microsoft.com/office/drawing/2014/main" id="{710ECC7B-F159-442B-8259-4B236628A4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84" name="Picture 12" descr="Easily update drivers in Windows 10">
            <a:extLst>
              <a:ext uri="{FF2B5EF4-FFF2-40B4-BE49-F238E27FC236}">
                <a16:creationId xmlns:a16="http://schemas.microsoft.com/office/drawing/2014/main" id="{42181F43-81E6-45DB-B28A-86ADEC2AA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226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0D84533-A007-49A1-B77A-7F2DF0119A33}"/>
              </a:ext>
            </a:extLst>
          </p:cNvPr>
          <p:cNvSpPr txBox="1">
            <a:spLocks/>
          </p:cNvSpPr>
          <p:nvPr/>
        </p:nvSpPr>
        <p:spPr>
          <a:xfrm>
            <a:off x="4663616" y="3531762"/>
            <a:ext cx="3976386" cy="1267091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Sistema operativo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Navegador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Complementos del navegador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Soluciones de antivirus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6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1F2A716-111A-4AC5-87B6-948B6034735F}"/>
              </a:ext>
            </a:extLst>
          </p:cNvPr>
          <p:cNvSpPr txBox="1">
            <a:spLocks/>
          </p:cNvSpPr>
          <p:nvPr/>
        </p:nvSpPr>
        <p:spPr>
          <a:xfrm>
            <a:off x="4663617" y="3148884"/>
            <a:ext cx="3976386" cy="328746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Priorizar</a:t>
            </a:r>
          </a:p>
        </p:txBody>
      </p:sp>
    </p:spTree>
    <p:extLst>
      <p:ext uri="{BB962C8B-B14F-4D97-AF65-F5344CB8AC3E}">
        <p14:creationId xmlns:p14="http://schemas.microsoft.com/office/powerpoint/2010/main" val="3749642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Limitar permisos de usuario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63615" y="1304659"/>
            <a:ext cx="3976386" cy="179009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/>
              <a:t>La rutina de cifrado no requiere permisos especiales para ejecutarse.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/>
              <a:t>La mayoria de familias de ransomware no requieren permisos de administrador.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/>
              <a:t>Un usuario con permisos limitados no puede realizar modificaciones importantes en el sistema operativo.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/>
              <a:t>Se recomienda el uso de la UAC para detectar cualquier intento de por modificar la configuración del sistema.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600" dirty="0"/>
          </a:p>
        </p:txBody>
      </p:sp>
      <p:sp>
        <p:nvSpPr>
          <p:cNvPr id="12" name="AutoShape 2" descr="Brute Force Attacks">
            <a:extLst>
              <a:ext uri="{FF2B5EF4-FFF2-40B4-BE49-F238E27FC236}">
                <a16:creationId xmlns:a16="http://schemas.microsoft.com/office/drawing/2014/main" id="{3104B95D-C138-45BB-A3B3-85D56031E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56E78904-58DD-4AA3-A1C6-4261E5573B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267200" cy="5143500"/>
          </a:xfrm>
        </p:spPr>
      </p:sp>
      <p:sp>
        <p:nvSpPr>
          <p:cNvPr id="5" name="AutoShape 4" descr="Actualizar software Windows">
            <a:extLst>
              <a:ext uri="{FF2B5EF4-FFF2-40B4-BE49-F238E27FC236}">
                <a16:creationId xmlns:a16="http://schemas.microsoft.com/office/drawing/2014/main" id="{710ECC7B-F159-442B-8259-4B236628A4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10" name="Picture 14">
            <a:extLst>
              <a:ext uri="{FF2B5EF4-FFF2-40B4-BE49-F238E27FC236}">
                <a16:creationId xmlns:a16="http://schemas.microsoft.com/office/drawing/2014/main" id="{A9B27D5D-B565-46A4-A921-1200A515F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267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719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614" y="504000"/>
            <a:ext cx="3976386" cy="396545"/>
          </a:xfrm>
        </p:spPr>
        <p:txBody>
          <a:bodyPr/>
          <a:lstStyle/>
          <a:p>
            <a:r>
              <a:rPr lang="ca-ES" dirty="0"/>
              <a:t>Configuración del navegador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63615" y="1304659"/>
            <a:ext cx="3976386" cy="179009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/>
              <a:t>Deshabilitar redirecciones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/>
              <a:t>Deshabilitar ventanas emergentes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/>
              <a:t>Evita ser redireccionados a sitios fraudulentos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/>
              <a:t>Habilitar la protección contra phising y malware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600" dirty="0"/>
          </a:p>
        </p:txBody>
      </p:sp>
      <p:sp>
        <p:nvSpPr>
          <p:cNvPr id="12" name="AutoShape 2" descr="Brute Force Attacks">
            <a:extLst>
              <a:ext uri="{FF2B5EF4-FFF2-40B4-BE49-F238E27FC236}">
                <a16:creationId xmlns:a16="http://schemas.microsoft.com/office/drawing/2014/main" id="{3104B95D-C138-45BB-A3B3-85D56031E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56E78904-58DD-4AA3-A1C6-4261E5573B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4345093" cy="5143500"/>
          </a:xfrm>
        </p:spPr>
      </p:sp>
      <p:sp>
        <p:nvSpPr>
          <p:cNvPr id="5" name="AutoShape 4" descr="Actualizar software Windows">
            <a:extLst>
              <a:ext uri="{FF2B5EF4-FFF2-40B4-BE49-F238E27FC236}">
                <a16:creationId xmlns:a16="http://schemas.microsoft.com/office/drawing/2014/main" id="{710ECC7B-F159-442B-8259-4B236628A4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72C0E50-A729-43F1-B828-F2D3233F06C2}"/>
              </a:ext>
            </a:extLst>
          </p:cNvPr>
          <p:cNvSpPr txBox="1"/>
          <p:nvPr/>
        </p:nvSpPr>
        <p:spPr>
          <a:xfrm>
            <a:off x="4572000" y="3681976"/>
            <a:ext cx="40680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/>
              <a:t>Bloquean anuncios y ventanas emergentes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>
                <a:latin typeface="+mj-lt"/>
              </a:rPr>
              <a:t>Protegen</a:t>
            </a:r>
            <a:r>
              <a:rPr lang="ca-ES" sz="1600" dirty="0"/>
              <a:t> contra malvertising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/>
              <a:t>Previenen la ejecución de scripts maliciosos</a:t>
            </a:r>
          </a:p>
        </p:txBody>
      </p:sp>
      <p:pic>
        <p:nvPicPr>
          <p:cNvPr id="11" name="Marcador de posición de imagen 5" descr="Icono&#10;&#10;Descripción generada automáticamente">
            <a:extLst>
              <a:ext uri="{FF2B5EF4-FFF2-40B4-BE49-F238E27FC236}">
                <a16:creationId xmlns:a16="http://schemas.microsoft.com/office/drawing/2014/main" id="{439DB910-84A2-419E-9755-57CB136662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17" r="13517"/>
          <a:stretch>
            <a:fillRect/>
          </a:stretch>
        </p:blipFill>
        <p:spPr>
          <a:xfrm>
            <a:off x="0" y="0"/>
            <a:ext cx="4345092" cy="51435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A65798D-2B86-4960-A4DE-5818EA43DB51}"/>
              </a:ext>
            </a:extLst>
          </p:cNvPr>
          <p:cNvSpPr txBox="1">
            <a:spLocks/>
          </p:cNvSpPr>
          <p:nvPr/>
        </p:nvSpPr>
        <p:spPr>
          <a:xfrm>
            <a:off x="4663617" y="3300737"/>
            <a:ext cx="3976386" cy="328746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Complementos</a:t>
            </a:r>
          </a:p>
        </p:txBody>
      </p:sp>
    </p:spTree>
    <p:extLst>
      <p:ext uri="{BB962C8B-B14F-4D97-AF65-F5344CB8AC3E}">
        <p14:creationId xmlns:p14="http://schemas.microsoft.com/office/powerpoint/2010/main" val="50018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7674" y="580028"/>
            <a:ext cx="7100224" cy="1348777"/>
          </a:xfrm>
        </p:spPr>
        <p:txBody>
          <a:bodyPr/>
          <a:lstStyle/>
          <a:p>
            <a:r>
              <a:rPr lang="ca-ES" dirty="0"/>
              <a:t>Introducción al ransomware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1172" y="1928805"/>
            <a:ext cx="4872950" cy="1348777"/>
          </a:xfrm>
        </p:spPr>
        <p:txBody>
          <a:bodyPr/>
          <a:lstStyle/>
          <a:p>
            <a:r>
              <a:rPr lang="ca-ES" dirty="0"/>
              <a:t>Historia, evolución y </a:t>
            </a:r>
            <a:r>
              <a:rPr lang="ca-ES" dirty="0" err="1"/>
              <a:t>particularidades</a:t>
            </a:r>
            <a:endParaRPr lang="ca-ES" dirty="0"/>
          </a:p>
        </p:txBody>
      </p:sp>
      <p:cxnSp>
        <p:nvCxnSpPr>
          <p:cNvPr id="5" name="Straight Connector 9"/>
          <p:cNvCxnSpPr/>
          <p:nvPr/>
        </p:nvCxnSpPr>
        <p:spPr>
          <a:xfrm>
            <a:off x="491172" y="3430556"/>
            <a:ext cx="4846446" cy="0"/>
          </a:xfrm>
          <a:prstGeom prst="line">
            <a:avLst/>
          </a:prstGeom>
          <a:ln w="57150" cmpd="sng">
            <a:solidFill>
              <a:srgbClr val="73E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611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617" y="1090524"/>
            <a:ext cx="2539476" cy="3701830"/>
          </a:xfrm>
          <a:prstGeom prst="rect">
            <a:avLst/>
          </a:prstGeom>
          <a:solidFill>
            <a:srgbClr val="73E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0" rtlCol="0" anchor="t" anchorCtr="0"/>
          <a:lstStyle/>
          <a:p>
            <a:pPr>
              <a:spcBef>
                <a:spcPts val="1200"/>
              </a:spcBef>
            </a:pPr>
            <a:endParaRPr lang="ca-ES" sz="2800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78826" y="1090524"/>
            <a:ext cx="2539476" cy="3701830"/>
          </a:xfrm>
          <a:prstGeom prst="rect">
            <a:avLst/>
          </a:prstGeom>
          <a:solidFill>
            <a:srgbClr val="0000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0" rtlCol="0" anchor="t" anchorCtr="0"/>
          <a:lstStyle/>
          <a:p>
            <a:endParaRPr lang="ca-ES" sz="2500" dirty="0">
              <a:solidFill>
                <a:schemeClr val="bg1"/>
              </a:solidFill>
              <a:latin typeface="UOC Sans"/>
              <a:cs typeface="UOC Sans"/>
            </a:endParaRPr>
          </a:p>
        </p:txBody>
      </p:sp>
      <p:sp>
        <p:nvSpPr>
          <p:cNvPr id="19" name="Rectangle 8"/>
          <p:cNvSpPr/>
          <p:nvPr/>
        </p:nvSpPr>
        <p:spPr>
          <a:xfrm>
            <a:off x="3237129" y="1090524"/>
            <a:ext cx="2669742" cy="3701830"/>
          </a:xfrm>
          <a:prstGeom prst="rect">
            <a:avLst/>
          </a:prstGeom>
          <a:solidFill>
            <a:srgbClr val="DEC0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endParaRPr lang="en-US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3C0F7E1-B842-4EDB-A4AC-A6A5974FBE8C}"/>
              </a:ext>
            </a:extLst>
          </p:cNvPr>
          <p:cNvSpPr txBox="1">
            <a:spLocks/>
          </p:cNvSpPr>
          <p:nvPr/>
        </p:nvSpPr>
        <p:spPr>
          <a:xfrm>
            <a:off x="435092" y="351136"/>
            <a:ext cx="8104382" cy="39622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/>
              <a:t>Buenas prácticas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663FC4E7-84D7-441B-A496-5ADCB5A4AE28}"/>
              </a:ext>
            </a:extLst>
          </p:cNvPr>
          <p:cNvCxnSpPr>
            <a:cxnSpLocks/>
          </p:cNvCxnSpPr>
          <p:nvPr/>
        </p:nvCxnSpPr>
        <p:spPr>
          <a:xfrm>
            <a:off x="519809" y="871261"/>
            <a:ext cx="80885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3B866FD7-86AB-4EB1-9D5D-CBA5A15EAAF3}"/>
              </a:ext>
            </a:extLst>
          </p:cNvPr>
          <p:cNvSpPr txBox="1">
            <a:spLocks/>
          </p:cNvSpPr>
          <p:nvPr/>
        </p:nvSpPr>
        <p:spPr>
          <a:xfrm>
            <a:off x="697653" y="1603089"/>
            <a:ext cx="2208107" cy="25261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Desconfiar de los dispositivos que provengan de una fuente no confiable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Si fuese necesario, usar entornos virtualizados sin conexión a la red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E6BF52B-65EE-451B-A0C0-2ADF4EFDFBA5}"/>
              </a:ext>
            </a:extLst>
          </p:cNvPr>
          <p:cNvSpPr txBox="1">
            <a:spLocks/>
          </p:cNvSpPr>
          <p:nvPr/>
        </p:nvSpPr>
        <p:spPr>
          <a:xfrm>
            <a:off x="697653" y="1216962"/>
            <a:ext cx="1678077" cy="37819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400" b="1" dirty="0">
                <a:solidFill>
                  <a:schemeClr val="tx2"/>
                </a:solidFill>
              </a:rPr>
              <a:t>USB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AD3BD0A0-58A4-409B-BB88-0F45C02F9949}"/>
              </a:ext>
            </a:extLst>
          </p:cNvPr>
          <p:cNvSpPr txBox="1">
            <a:spLocks/>
          </p:cNvSpPr>
          <p:nvPr/>
        </p:nvSpPr>
        <p:spPr>
          <a:xfrm>
            <a:off x="3369205" y="1224899"/>
            <a:ext cx="1761537" cy="37819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400" b="1" dirty="0">
                <a:solidFill>
                  <a:schemeClr val="tx2"/>
                </a:solidFill>
              </a:rPr>
              <a:t>Dispositivos móviles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A8185CD-3FBA-45A4-BC3B-EA042E9922C0}"/>
              </a:ext>
            </a:extLst>
          </p:cNvPr>
          <p:cNvSpPr txBox="1">
            <a:spLocks/>
          </p:cNvSpPr>
          <p:nvPr/>
        </p:nvSpPr>
        <p:spPr>
          <a:xfrm>
            <a:off x="6234099" y="1224899"/>
            <a:ext cx="2228930" cy="37819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400" b="1" dirty="0">
                <a:solidFill>
                  <a:schemeClr val="bg1"/>
                </a:solidFill>
              </a:rPr>
              <a:t>Lugares públicos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F28522C6-CF21-4FAE-8CF6-46BB6DA46D30}"/>
              </a:ext>
            </a:extLst>
          </p:cNvPr>
          <p:cNvSpPr txBox="1">
            <a:spLocks/>
          </p:cNvSpPr>
          <p:nvPr/>
        </p:nvSpPr>
        <p:spPr>
          <a:xfrm>
            <a:off x="3369205" y="1603089"/>
            <a:ext cx="2389780" cy="25261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Evitar ‘rootear’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Actualizar SO y </a:t>
            </a:r>
            <a:r>
              <a:rPr lang="ca-ES" sz="1400" dirty="0" err="1">
                <a:solidFill>
                  <a:schemeClr val="tx2"/>
                </a:solidFill>
              </a:rPr>
              <a:t>Apps</a:t>
            </a:r>
            <a:r>
              <a:rPr lang="ca-ES" sz="1400" dirty="0">
                <a:solidFill>
                  <a:schemeClr val="tx2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Instalar antimalware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Instalar aplicaciones de fuentes confiables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Usar contraseñas seguras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Configurar una copia de seguridad en la nube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Desconfiar de enlaces y archivos adjuntos que provengan de correos y SMS no confiables</a:t>
            </a:r>
          </a:p>
          <a:p>
            <a:pPr>
              <a:buFont typeface="Wingdings" panose="05000000000000000000" pitchFamily="2" charset="2"/>
              <a:buChar char="ü"/>
            </a:pPr>
            <a:endParaRPr lang="ca-ES" sz="1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ca-ES" sz="1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ca-ES" sz="1400" dirty="0">
              <a:solidFill>
                <a:schemeClr val="tx2"/>
              </a:solidFill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9220422E-F8E1-4BC7-81D8-D0F7D47CAF8A}"/>
              </a:ext>
            </a:extLst>
          </p:cNvPr>
          <p:cNvSpPr txBox="1">
            <a:spLocks/>
          </p:cNvSpPr>
          <p:nvPr/>
        </p:nvSpPr>
        <p:spPr>
          <a:xfrm>
            <a:off x="6217417" y="1595152"/>
            <a:ext cx="2262294" cy="25261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bg1"/>
                </a:solidFill>
              </a:rPr>
              <a:t>Evitar conectar dispositivos a puntos de carga públicos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bg1"/>
                </a:solidFill>
              </a:rPr>
              <a:t>Evitar conectarse a redes WiFi gratuitas</a:t>
            </a:r>
          </a:p>
        </p:txBody>
      </p:sp>
    </p:spTree>
    <p:extLst>
      <p:ext uri="{BB962C8B-B14F-4D97-AF65-F5344CB8AC3E}">
        <p14:creationId xmlns:p14="http://schemas.microsoft.com/office/powerpoint/2010/main" val="1176256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617" y="995164"/>
            <a:ext cx="1938913" cy="3797189"/>
          </a:xfrm>
          <a:prstGeom prst="rect">
            <a:avLst/>
          </a:prstGeom>
          <a:solidFill>
            <a:srgbClr val="73E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0" rtlCol="0" anchor="t" anchorCtr="0"/>
          <a:lstStyle/>
          <a:p>
            <a:pPr>
              <a:spcBef>
                <a:spcPts val="1200"/>
              </a:spcBef>
            </a:pPr>
            <a:endParaRPr lang="ca-ES" sz="2800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69471" y="995164"/>
            <a:ext cx="1938911" cy="3782979"/>
          </a:xfrm>
          <a:prstGeom prst="rect">
            <a:avLst/>
          </a:prstGeom>
          <a:solidFill>
            <a:srgbClr val="0000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0" rtlCol="0" anchor="t" anchorCtr="0"/>
          <a:lstStyle/>
          <a:p>
            <a:endParaRPr lang="ca-ES" sz="2500" dirty="0">
              <a:solidFill>
                <a:schemeClr val="bg1"/>
              </a:solidFill>
              <a:latin typeface="UOC Sans"/>
              <a:cs typeface="UOC Sans"/>
            </a:endParaRPr>
          </a:p>
        </p:txBody>
      </p:sp>
      <p:sp>
        <p:nvSpPr>
          <p:cNvPr id="19" name="Rectangle 8"/>
          <p:cNvSpPr/>
          <p:nvPr/>
        </p:nvSpPr>
        <p:spPr>
          <a:xfrm>
            <a:off x="2579846" y="1002268"/>
            <a:ext cx="1938911" cy="3782979"/>
          </a:xfrm>
          <a:prstGeom prst="rect">
            <a:avLst/>
          </a:prstGeom>
          <a:solidFill>
            <a:srgbClr val="DEC0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endParaRPr lang="en-US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3C0F7E1-B842-4EDB-A4AC-A6A5974FBE8C}"/>
              </a:ext>
            </a:extLst>
          </p:cNvPr>
          <p:cNvSpPr txBox="1">
            <a:spLocks/>
          </p:cNvSpPr>
          <p:nvPr/>
        </p:nvSpPr>
        <p:spPr>
          <a:xfrm>
            <a:off x="435092" y="351136"/>
            <a:ext cx="8104382" cy="39622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/>
              <a:t>Sistema operativo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663FC4E7-84D7-441B-A496-5ADCB5A4AE28}"/>
              </a:ext>
            </a:extLst>
          </p:cNvPr>
          <p:cNvCxnSpPr>
            <a:cxnSpLocks/>
          </p:cNvCxnSpPr>
          <p:nvPr/>
        </p:nvCxnSpPr>
        <p:spPr>
          <a:xfrm>
            <a:off x="519809" y="871261"/>
            <a:ext cx="80885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2DD7E59-AC0C-4B4C-B3DA-F9C89B81E543}"/>
              </a:ext>
            </a:extLst>
          </p:cNvPr>
          <p:cNvSpPr txBox="1"/>
          <p:nvPr/>
        </p:nvSpPr>
        <p:spPr>
          <a:xfrm>
            <a:off x="1023284" y="1079749"/>
            <a:ext cx="1407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/>
              <a:t>Deshabilitar WSH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0F2BDCC-BDA2-49E7-A18A-F7D54E0E9734}"/>
              </a:ext>
            </a:extLst>
          </p:cNvPr>
          <p:cNvSpPr txBox="1"/>
          <p:nvPr/>
        </p:nvSpPr>
        <p:spPr>
          <a:xfrm>
            <a:off x="3076173" y="1084020"/>
            <a:ext cx="144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/>
              <a:t>Deshabilitar Powershell 2.0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1F0EFA7-F638-46B5-8149-5A944EFA3A2B}"/>
              </a:ext>
            </a:extLst>
          </p:cNvPr>
          <p:cNvSpPr txBox="1"/>
          <p:nvPr/>
        </p:nvSpPr>
        <p:spPr>
          <a:xfrm>
            <a:off x="7117816" y="1125948"/>
            <a:ext cx="1385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err="1">
                <a:solidFill>
                  <a:schemeClr val="bg1"/>
                </a:solidFill>
              </a:rPr>
              <a:t>Otros</a:t>
            </a:r>
            <a:endParaRPr lang="ca-ES" sz="1400" b="1" dirty="0">
              <a:solidFill>
                <a:schemeClr val="bg1"/>
              </a:solidFill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3B866FD7-86AB-4EB1-9D5D-CBA5A15EAAF3}"/>
              </a:ext>
            </a:extLst>
          </p:cNvPr>
          <p:cNvSpPr txBox="1">
            <a:spLocks/>
          </p:cNvSpPr>
          <p:nvPr/>
        </p:nvSpPr>
        <p:spPr>
          <a:xfrm>
            <a:off x="640933" y="1630667"/>
            <a:ext cx="1761537" cy="31616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Entorno de ejecución de scripts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Automatizar tareas del SO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 err="1">
                <a:solidFill>
                  <a:schemeClr val="tx2"/>
                </a:solidFill>
              </a:rPr>
              <a:t>Suelen</a:t>
            </a:r>
            <a:r>
              <a:rPr lang="ca-ES" sz="1400" dirty="0">
                <a:solidFill>
                  <a:schemeClr val="tx2"/>
                </a:solidFill>
              </a:rPr>
              <a:t> </a:t>
            </a:r>
            <a:r>
              <a:rPr lang="ca-ES" sz="1400" dirty="0" err="1">
                <a:solidFill>
                  <a:schemeClr val="tx2"/>
                </a:solidFill>
              </a:rPr>
              <a:t>usarse</a:t>
            </a:r>
            <a:r>
              <a:rPr lang="ca-ES" sz="1400" dirty="0">
                <a:solidFill>
                  <a:schemeClr val="tx2"/>
                </a:solidFill>
              </a:rPr>
              <a:t> para desplegar malware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A008BFD-5685-4A4F-AEA8-B3DE82D8262E}"/>
              </a:ext>
            </a:extLst>
          </p:cNvPr>
          <p:cNvSpPr txBox="1">
            <a:spLocks/>
          </p:cNvSpPr>
          <p:nvPr/>
        </p:nvSpPr>
        <p:spPr>
          <a:xfrm>
            <a:off x="2694477" y="1616580"/>
            <a:ext cx="1761537" cy="31616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Entorno de ejecución de scripts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Automatizar tareas de </a:t>
            </a:r>
            <a:r>
              <a:rPr lang="ca-ES" sz="1400" dirty="0" err="1">
                <a:solidFill>
                  <a:schemeClr val="tx2"/>
                </a:solidFill>
              </a:rPr>
              <a:t>administración</a:t>
            </a:r>
            <a:endParaRPr lang="ca-ES" sz="1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w10 </a:t>
            </a:r>
            <a:r>
              <a:rPr lang="ca-ES" sz="1400" dirty="0" err="1">
                <a:solidFill>
                  <a:schemeClr val="tx2"/>
                </a:solidFill>
              </a:rPr>
              <a:t>despliega</a:t>
            </a:r>
            <a:r>
              <a:rPr lang="ca-ES" sz="1400" dirty="0">
                <a:solidFill>
                  <a:schemeClr val="tx2"/>
                </a:solidFill>
              </a:rPr>
              <a:t> las </a:t>
            </a:r>
            <a:r>
              <a:rPr lang="ca-ES" sz="1400" dirty="0" err="1">
                <a:solidFill>
                  <a:schemeClr val="tx2"/>
                </a:solidFill>
              </a:rPr>
              <a:t>versiones</a:t>
            </a:r>
            <a:r>
              <a:rPr lang="ca-ES" sz="1400" dirty="0">
                <a:solidFill>
                  <a:schemeClr val="tx2"/>
                </a:solidFill>
              </a:rPr>
              <a:t> v2.0 y v5.0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La v2.0 no </a:t>
            </a:r>
            <a:r>
              <a:rPr lang="ca-ES" sz="1400" dirty="0" err="1">
                <a:solidFill>
                  <a:schemeClr val="tx2"/>
                </a:solidFill>
              </a:rPr>
              <a:t>tiene</a:t>
            </a:r>
            <a:r>
              <a:rPr lang="ca-ES" sz="1400" dirty="0">
                <a:solidFill>
                  <a:schemeClr val="tx2"/>
                </a:solidFill>
              </a:rPr>
              <a:t> </a:t>
            </a:r>
            <a:r>
              <a:rPr lang="ca-ES" sz="1400" dirty="0" err="1">
                <a:solidFill>
                  <a:schemeClr val="tx2"/>
                </a:solidFill>
              </a:rPr>
              <a:t>protección</a:t>
            </a:r>
            <a:r>
              <a:rPr lang="ca-ES" sz="1400" dirty="0">
                <a:solidFill>
                  <a:schemeClr val="tx2"/>
                </a:solidFill>
              </a:rPr>
              <a:t> </a:t>
            </a:r>
            <a:r>
              <a:rPr lang="ca-ES" sz="1400" dirty="0" err="1">
                <a:solidFill>
                  <a:schemeClr val="tx2"/>
                </a:solidFill>
              </a:rPr>
              <a:t>antimalware</a:t>
            </a:r>
            <a:r>
              <a:rPr lang="ca-ES" sz="1400" dirty="0">
                <a:solidFill>
                  <a:schemeClr val="tx2"/>
                </a:solidFill>
              </a:rPr>
              <a:t> ni </a:t>
            </a:r>
            <a:r>
              <a:rPr lang="ca-ES" sz="1400" dirty="0" err="1">
                <a:solidFill>
                  <a:schemeClr val="tx2"/>
                </a:solidFill>
              </a:rPr>
              <a:t>soporte</a:t>
            </a:r>
            <a:endParaRPr lang="ca-E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a-ES" sz="1400" dirty="0">
              <a:solidFill>
                <a:schemeClr val="tx2"/>
              </a:solidFill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103A4C55-1090-4527-9C66-1F9E180F8B82}"/>
              </a:ext>
            </a:extLst>
          </p:cNvPr>
          <p:cNvSpPr txBox="1">
            <a:spLocks/>
          </p:cNvSpPr>
          <p:nvPr/>
        </p:nvSpPr>
        <p:spPr>
          <a:xfrm>
            <a:off x="6758159" y="1610981"/>
            <a:ext cx="1743919" cy="28859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bg1"/>
                </a:solidFill>
              </a:rPr>
              <a:t>Mostrar </a:t>
            </a:r>
            <a:r>
              <a:rPr lang="ca-ES" sz="1400" dirty="0" err="1">
                <a:solidFill>
                  <a:schemeClr val="bg1"/>
                </a:solidFill>
              </a:rPr>
              <a:t>extensiones</a:t>
            </a:r>
            <a:r>
              <a:rPr lang="ca-ES" sz="1400" dirty="0">
                <a:solidFill>
                  <a:schemeClr val="bg1"/>
                </a:solidFill>
              </a:rPr>
              <a:t> de </a:t>
            </a:r>
            <a:r>
              <a:rPr lang="ca-ES" sz="1400" dirty="0" err="1">
                <a:solidFill>
                  <a:schemeClr val="bg1"/>
                </a:solidFill>
              </a:rPr>
              <a:t>archivos</a:t>
            </a:r>
            <a:endParaRPr lang="ca-ES" sz="1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 err="1">
                <a:solidFill>
                  <a:schemeClr val="bg1"/>
                </a:solidFill>
              </a:rPr>
              <a:t>Deshabilitar</a:t>
            </a:r>
            <a:r>
              <a:rPr lang="ca-ES" sz="1400" dirty="0">
                <a:solidFill>
                  <a:schemeClr val="bg1"/>
                </a:solidFill>
              </a:rPr>
              <a:t> Autoplay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 err="1">
                <a:solidFill>
                  <a:schemeClr val="bg1"/>
                </a:solidFill>
              </a:rPr>
              <a:t>Deshabilitar</a:t>
            </a:r>
            <a:r>
              <a:rPr lang="ca-ES" sz="1400" dirty="0">
                <a:solidFill>
                  <a:schemeClr val="bg1"/>
                </a:solidFill>
              </a:rPr>
              <a:t> Autorun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bg1"/>
                </a:solidFill>
              </a:rPr>
              <a:t>Usar </a:t>
            </a:r>
            <a:r>
              <a:rPr lang="ca-ES" sz="1400" dirty="0" err="1">
                <a:solidFill>
                  <a:schemeClr val="bg1"/>
                </a:solidFill>
              </a:rPr>
              <a:t>directivas</a:t>
            </a:r>
            <a:r>
              <a:rPr lang="ca-ES" sz="1400" dirty="0">
                <a:solidFill>
                  <a:schemeClr val="bg1"/>
                </a:solidFill>
              </a:rPr>
              <a:t> de </a:t>
            </a:r>
            <a:r>
              <a:rPr lang="ca-ES" sz="1400" dirty="0" err="1">
                <a:solidFill>
                  <a:schemeClr val="bg1"/>
                </a:solidFill>
              </a:rPr>
              <a:t>restricción</a:t>
            </a:r>
            <a:r>
              <a:rPr lang="ca-ES" sz="1400" dirty="0">
                <a:solidFill>
                  <a:schemeClr val="bg1"/>
                </a:solidFill>
              </a:rPr>
              <a:t> de software (SRP)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CDBE5FAE-529F-40C9-AE86-30F97320C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33" y="1148975"/>
            <a:ext cx="335458" cy="291319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A441E0B7-460C-4CA3-A3E3-D940FB201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92" y="1155551"/>
            <a:ext cx="335458" cy="291319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64F78138-B1D1-4C04-AE8C-F9AA6E6AC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148" y="1148447"/>
            <a:ext cx="305797" cy="305797"/>
          </a:xfrm>
          <a:prstGeom prst="rect">
            <a:avLst/>
          </a:prstGeom>
        </p:spPr>
      </p:pic>
      <p:sp>
        <p:nvSpPr>
          <p:cNvPr id="20" name="Rectangle 6">
            <a:extLst>
              <a:ext uri="{FF2B5EF4-FFF2-40B4-BE49-F238E27FC236}">
                <a16:creationId xmlns:a16="http://schemas.microsoft.com/office/drawing/2014/main" id="{612B89DA-5446-4C7B-BC56-B56014741E22}"/>
              </a:ext>
            </a:extLst>
          </p:cNvPr>
          <p:cNvSpPr/>
          <p:nvPr/>
        </p:nvSpPr>
        <p:spPr>
          <a:xfrm>
            <a:off x="4637631" y="990184"/>
            <a:ext cx="1938911" cy="3785285"/>
          </a:xfrm>
          <a:prstGeom prst="rect">
            <a:avLst/>
          </a:prstGeom>
          <a:solidFill>
            <a:srgbClr val="D9D9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endParaRPr lang="en-US" sz="1400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13567CD-B9BA-44E4-ABFC-4EDD8C98F469}"/>
              </a:ext>
            </a:extLst>
          </p:cNvPr>
          <p:cNvSpPr txBox="1"/>
          <p:nvPr/>
        </p:nvSpPr>
        <p:spPr>
          <a:xfrm>
            <a:off x="5097805" y="1082694"/>
            <a:ext cx="1438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/>
              <a:t>Deshabilitar macros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9329BAC-039B-4817-8F18-E6CA89A72EFA}"/>
              </a:ext>
            </a:extLst>
          </p:cNvPr>
          <p:cNvSpPr txBox="1">
            <a:spLocks/>
          </p:cNvSpPr>
          <p:nvPr/>
        </p:nvSpPr>
        <p:spPr>
          <a:xfrm>
            <a:off x="4726317" y="1630667"/>
            <a:ext cx="1761537" cy="31616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VBA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Automatizar tareas en Office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No </a:t>
            </a:r>
            <a:r>
              <a:rPr lang="ca-ES" sz="1400" dirty="0" err="1">
                <a:solidFill>
                  <a:schemeClr val="tx2"/>
                </a:solidFill>
              </a:rPr>
              <a:t>habilitarlas</a:t>
            </a:r>
            <a:r>
              <a:rPr lang="ca-ES" sz="1400" dirty="0">
                <a:solidFill>
                  <a:schemeClr val="tx2"/>
                </a:solidFill>
              </a:rPr>
              <a:t> en </a:t>
            </a:r>
            <a:r>
              <a:rPr lang="ca-ES" sz="1400" dirty="0" err="1">
                <a:solidFill>
                  <a:schemeClr val="tx2"/>
                </a:solidFill>
              </a:rPr>
              <a:t>documentos</a:t>
            </a:r>
            <a:r>
              <a:rPr lang="ca-ES" sz="1400" dirty="0">
                <a:solidFill>
                  <a:schemeClr val="tx2"/>
                </a:solidFill>
              </a:rPr>
              <a:t> no confiables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Usar </a:t>
            </a:r>
            <a:r>
              <a:rPr lang="ca-ES" sz="1400" dirty="0" err="1">
                <a:solidFill>
                  <a:schemeClr val="tx2"/>
                </a:solidFill>
              </a:rPr>
              <a:t>visores</a:t>
            </a:r>
            <a:r>
              <a:rPr lang="ca-ES" sz="1400" dirty="0">
                <a:solidFill>
                  <a:schemeClr val="tx2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Usar modo solo lectura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Si no se usan </a:t>
            </a:r>
            <a:r>
              <a:rPr lang="ca-ES" sz="1400" dirty="0" err="1">
                <a:solidFill>
                  <a:schemeClr val="tx2"/>
                </a:solidFill>
              </a:rPr>
              <a:t>mejor</a:t>
            </a:r>
            <a:r>
              <a:rPr lang="ca-ES" sz="1400" dirty="0">
                <a:solidFill>
                  <a:schemeClr val="tx2"/>
                </a:solidFill>
              </a:rPr>
              <a:t> </a:t>
            </a:r>
            <a:r>
              <a:rPr lang="ca-ES" sz="1400" dirty="0" err="1">
                <a:solidFill>
                  <a:schemeClr val="tx2"/>
                </a:solidFill>
              </a:rPr>
              <a:t>deshabilitarlas</a:t>
            </a:r>
            <a:endParaRPr lang="ca-ES" sz="1400" dirty="0">
              <a:solidFill>
                <a:schemeClr val="tx2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6645A374-11ED-4FE0-AFDA-45EE5786C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006" y="1148777"/>
            <a:ext cx="311484" cy="31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27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3C0F7E1-B842-4EDB-A4AC-A6A5974FBE8C}"/>
              </a:ext>
            </a:extLst>
          </p:cNvPr>
          <p:cNvSpPr txBox="1">
            <a:spLocks/>
          </p:cNvSpPr>
          <p:nvPr/>
        </p:nvSpPr>
        <p:spPr>
          <a:xfrm>
            <a:off x="435092" y="351136"/>
            <a:ext cx="8104382" cy="39622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/>
              <a:t>Directivas</a:t>
            </a:r>
            <a:r>
              <a:rPr lang="en-US" sz="2800" b="1" dirty="0"/>
              <a:t> de </a:t>
            </a:r>
            <a:r>
              <a:rPr lang="en-US" sz="2800" b="1" dirty="0" err="1"/>
              <a:t>restricción</a:t>
            </a:r>
            <a:r>
              <a:rPr lang="en-US" sz="2800" b="1" dirty="0"/>
              <a:t> de software (SRP)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663FC4E7-84D7-441B-A496-5ADCB5A4AE28}"/>
              </a:ext>
            </a:extLst>
          </p:cNvPr>
          <p:cNvCxnSpPr>
            <a:cxnSpLocks/>
          </p:cNvCxnSpPr>
          <p:nvPr/>
        </p:nvCxnSpPr>
        <p:spPr>
          <a:xfrm>
            <a:off x="519809" y="871261"/>
            <a:ext cx="80885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6">
            <a:extLst>
              <a:ext uri="{FF2B5EF4-FFF2-40B4-BE49-F238E27FC236}">
                <a16:creationId xmlns:a16="http://schemas.microsoft.com/office/drawing/2014/main" id="{64F9F206-64A4-4A14-AE7F-D47F3B38B73C}"/>
              </a:ext>
            </a:extLst>
          </p:cNvPr>
          <p:cNvSpPr/>
          <p:nvPr/>
        </p:nvSpPr>
        <p:spPr>
          <a:xfrm>
            <a:off x="5531711" y="995166"/>
            <a:ext cx="3076671" cy="3576828"/>
          </a:xfrm>
          <a:prstGeom prst="rect">
            <a:avLst/>
          </a:prstGeom>
          <a:solidFill>
            <a:srgbClr val="D9D9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endParaRPr lang="en-US" sz="1400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785556B-DF2D-4AA8-843D-872BBDBA45E8}"/>
              </a:ext>
            </a:extLst>
          </p:cNvPr>
          <p:cNvSpPr txBox="1"/>
          <p:nvPr/>
        </p:nvSpPr>
        <p:spPr>
          <a:xfrm>
            <a:off x="6082963" y="1134653"/>
            <a:ext cx="2363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/>
              <a:t>Software </a:t>
            </a:r>
            <a:r>
              <a:rPr lang="ca-ES" sz="1400" b="1" dirty="0" err="1"/>
              <a:t>Restriction</a:t>
            </a:r>
            <a:r>
              <a:rPr lang="ca-ES" sz="1400" b="1" dirty="0"/>
              <a:t> Policies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94B9AE41-BF83-4991-B523-F33009C85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613" y="1200670"/>
            <a:ext cx="335458" cy="291319"/>
          </a:xfrm>
          <a:prstGeom prst="rect">
            <a:avLst/>
          </a:prstGeom>
        </p:spPr>
      </p:pic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B5A5E8FE-89D3-4EA0-9974-3A0743B27714}"/>
              </a:ext>
            </a:extLst>
          </p:cNvPr>
          <p:cNvSpPr txBox="1">
            <a:spLocks/>
          </p:cNvSpPr>
          <p:nvPr/>
        </p:nvSpPr>
        <p:spPr>
          <a:xfrm>
            <a:off x="5700613" y="1585757"/>
            <a:ext cx="2745733" cy="27330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a-ES" sz="1400" dirty="0" err="1">
                <a:solidFill>
                  <a:schemeClr val="tx2"/>
                </a:solidFill>
              </a:rPr>
              <a:t>Reglas</a:t>
            </a:r>
            <a:r>
              <a:rPr lang="ca-ES" sz="1400" dirty="0">
                <a:solidFill>
                  <a:schemeClr val="tx2"/>
                </a:solidFill>
              </a:rPr>
              <a:t> que </a:t>
            </a:r>
            <a:r>
              <a:rPr lang="ca-ES" sz="1400" dirty="0" err="1">
                <a:solidFill>
                  <a:schemeClr val="tx2"/>
                </a:solidFill>
              </a:rPr>
              <a:t>controlan</a:t>
            </a:r>
            <a:r>
              <a:rPr lang="ca-ES" sz="1400" dirty="0">
                <a:solidFill>
                  <a:schemeClr val="tx2"/>
                </a:solidFill>
              </a:rPr>
              <a:t> la ejecución de </a:t>
            </a:r>
            <a:r>
              <a:rPr lang="ca-ES" sz="1400" dirty="0" err="1">
                <a:solidFill>
                  <a:schemeClr val="tx2"/>
                </a:solidFill>
              </a:rPr>
              <a:t>aplicaciones</a:t>
            </a:r>
            <a:endParaRPr lang="ca-ES" sz="1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Configurar </a:t>
            </a:r>
            <a:r>
              <a:rPr lang="ca-ES" sz="1400" dirty="0" err="1">
                <a:solidFill>
                  <a:schemeClr val="tx2"/>
                </a:solidFill>
              </a:rPr>
              <a:t>directorios</a:t>
            </a:r>
            <a:r>
              <a:rPr lang="ca-ES" sz="1400" dirty="0">
                <a:solidFill>
                  <a:schemeClr val="tx2"/>
                </a:solidFill>
              </a:rPr>
              <a:t> </a:t>
            </a:r>
            <a:r>
              <a:rPr lang="ca-ES" sz="1400" dirty="0" err="1">
                <a:solidFill>
                  <a:schemeClr val="tx2"/>
                </a:solidFill>
              </a:rPr>
              <a:t>donde</a:t>
            </a:r>
            <a:r>
              <a:rPr lang="ca-ES" sz="1400" dirty="0">
                <a:solidFill>
                  <a:schemeClr val="tx2"/>
                </a:solidFill>
              </a:rPr>
              <a:t> se </a:t>
            </a:r>
            <a:r>
              <a:rPr lang="ca-ES" sz="1400" dirty="0" err="1">
                <a:solidFill>
                  <a:schemeClr val="tx2"/>
                </a:solidFill>
              </a:rPr>
              <a:t>permite</a:t>
            </a:r>
            <a:r>
              <a:rPr lang="ca-ES" sz="1400" dirty="0">
                <a:solidFill>
                  <a:schemeClr val="tx2"/>
                </a:solidFill>
              </a:rPr>
              <a:t> la ejecución de </a:t>
            </a:r>
            <a:r>
              <a:rPr lang="ca-ES" sz="1400" dirty="0" err="1">
                <a:solidFill>
                  <a:schemeClr val="tx2"/>
                </a:solidFill>
              </a:rPr>
              <a:t>aplicaciones</a:t>
            </a:r>
            <a:endParaRPr lang="ca-ES" sz="1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Configurar </a:t>
            </a:r>
            <a:r>
              <a:rPr lang="ca-ES" sz="1400" dirty="0" err="1">
                <a:solidFill>
                  <a:schemeClr val="tx2"/>
                </a:solidFill>
              </a:rPr>
              <a:t>listas</a:t>
            </a:r>
            <a:r>
              <a:rPr lang="ca-ES" sz="1400" dirty="0">
                <a:solidFill>
                  <a:schemeClr val="tx2"/>
                </a:solidFill>
              </a:rPr>
              <a:t> </a:t>
            </a:r>
            <a:r>
              <a:rPr lang="ca-ES" sz="1400" dirty="0" err="1">
                <a:solidFill>
                  <a:schemeClr val="tx2"/>
                </a:solidFill>
              </a:rPr>
              <a:t>blancas</a:t>
            </a:r>
            <a:r>
              <a:rPr lang="ca-ES" sz="1400" dirty="0">
                <a:solidFill>
                  <a:schemeClr val="tx2"/>
                </a:solidFill>
              </a:rPr>
              <a:t> y </a:t>
            </a:r>
            <a:r>
              <a:rPr lang="ca-ES" sz="1400" dirty="0" err="1">
                <a:solidFill>
                  <a:schemeClr val="tx2"/>
                </a:solidFill>
              </a:rPr>
              <a:t>negras</a:t>
            </a:r>
            <a:r>
              <a:rPr lang="ca-ES" sz="1400" dirty="0">
                <a:solidFill>
                  <a:schemeClr val="tx2"/>
                </a:solidFill>
              </a:rPr>
              <a:t> de </a:t>
            </a:r>
            <a:r>
              <a:rPr lang="ca-ES" sz="1400" dirty="0" err="1">
                <a:solidFill>
                  <a:schemeClr val="tx2"/>
                </a:solidFill>
              </a:rPr>
              <a:t>aplicaciones</a:t>
            </a:r>
            <a:r>
              <a:rPr lang="ca-ES" sz="1400" dirty="0">
                <a:solidFill>
                  <a:schemeClr val="tx2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Si la ejecución de un programa </a:t>
            </a:r>
            <a:r>
              <a:rPr lang="ca-ES" sz="1400" dirty="0" err="1">
                <a:solidFill>
                  <a:schemeClr val="tx2"/>
                </a:solidFill>
              </a:rPr>
              <a:t>satisface</a:t>
            </a:r>
            <a:r>
              <a:rPr lang="ca-ES" sz="1400" dirty="0">
                <a:solidFill>
                  <a:schemeClr val="tx2"/>
                </a:solidFill>
              </a:rPr>
              <a:t> una regla </a:t>
            </a:r>
            <a:r>
              <a:rPr lang="ca-ES" sz="1400" dirty="0" err="1">
                <a:solidFill>
                  <a:schemeClr val="tx2"/>
                </a:solidFill>
              </a:rPr>
              <a:t>dependiendo</a:t>
            </a:r>
            <a:r>
              <a:rPr lang="ca-ES" sz="1400" dirty="0">
                <a:solidFill>
                  <a:schemeClr val="tx2"/>
                </a:solidFill>
              </a:rPr>
              <a:t> del </a:t>
            </a:r>
            <a:r>
              <a:rPr lang="ca-ES" sz="1400" dirty="0" err="1">
                <a:solidFill>
                  <a:schemeClr val="tx2"/>
                </a:solidFill>
              </a:rPr>
              <a:t>nivel</a:t>
            </a:r>
            <a:r>
              <a:rPr lang="ca-ES" sz="1400" dirty="0">
                <a:solidFill>
                  <a:schemeClr val="tx2"/>
                </a:solidFill>
              </a:rPr>
              <a:t> de </a:t>
            </a:r>
            <a:r>
              <a:rPr lang="ca-ES" sz="1400" dirty="0" err="1">
                <a:solidFill>
                  <a:schemeClr val="tx2"/>
                </a:solidFill>
              </a:rPr>
              <a:t>seguridad</a:t>
            </a:r>
            <a:r>
              <a:rPr lang="ca-ES" sz="1400" dirty="0">
                <a:solidFill>
                  <a:schemeClr val="tx2"/>
                </a:solidFill>
              </a:rPr>
              <a:t> se </a:t>
            </a:r>
            <a:r>
              <a:rPr lang="ca-ES" sz="1400" dirty="0" err="1">
                <a:solidFill>
                  <a:schemeClr val="tx2"/>
                </a:solidFill>
              </a:rPr>
              <a:t>permitirá</a:t>
            </a:r>
            <a:r>
              <a:rPr lang="ca-ES" sz="1400" dirty="0">
                <a:solidFill>
                  <a:schemeClr val="tx2"/>
                </a:solidFill>
              </a:rPr>
              <a:t> o no </a:t>
            </a:r>
            <a:r>
              <a:rPr lang="ca-ES" sz="1400" dirty="0" err="1">
                <a:solidFill>
                  <a:schemeClr val="tx2"/>
                </a:solidFill>
              </a:rPr>
              <a:t>su</a:t>
            </a:r>
            <a:r>
              <a:rPr lang="ca-ES" sz="1400" dirty="0">
                <a:solidFill>
                  <a:schemeClr val="tx2"/>
                </a:solidFill>
              </a:rPr>
              <a:t> ejecución.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7AED9C2A-F6D2-4785-93B3-A8125EFB4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08" y="995166"/>
            <a:ext cx="4882505" cy="3576827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106774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7674" y="580028"/>
            <a:ext cx="7100224" cy="1348777"/>
          </a:xfrm>
        </p:spPr>
        <p:txBody>
          <a:bodyPr/>
          <a:lstStyle/>
          <a:p>
            <a:r>
              <a:rPr lang="ca-ES" dirty="0"/>
              <a:t>Defensa en entornos corporativos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1172" y="1928805"/>
            <a:ext cx="5407458" cy="1348777"/>
          </a:xfrm>
        </p:spPr>
        <p:txBody>
          <a:bodyPr/>
          <a:lstStyle/>
          <a:p>
            <a:r>
              <a:rPr lang="ca-ES" dirty="0"/>
              <a:t>Mecanismos de prevención</a:t>
            </a:r>
          </a:p>
        </p:txBody>
      </p:sp>
      <p:cxnSp>
        <p:nvCxnSpPr>
          <p:cNvPr id="5" name="Straight Connector 9"/>
          <p:cNvCxnSpPr>
            <a:cxnSpLocks/>
          </p:cNvCxnSpPr>
          <p:nvPr/>
        </p:nvCxnSpPr>
        <p:spPr>
          <a:xfrm>
            <a:off x="491172" y="3430556"/>
            <a:ext cx="5325012" cy="0"/>
          </a:xfrm>
          <a:prstGeom prst="line">
            <a:avLst/>
          </a:prstGeom>
          <a:ln w="57150" cmpd="sng">
            <a:solidFill>
              <a:srgbClr val="73E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8786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614" y="504000"/>
            <a:ext cx="3976386" cy="396545"/>
          </a:xfrm>
        </p:spPr>
        <p:txBody>
          <a:bodyPr/>
          <a:lstStyle/>
          <a:p>
            <a:r>
              <a:rPr lang="ca-ES" dirty="0"/>
              <a:t>Política de gestión de parches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63615" y="1304659"/>
            <a:ext cx="3976386" cy="179830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/>
              <a:t>Debe definir claramente los controles y las restricciones al aplicar parches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/>
              <a:t>Se recomienda el uso de herramientas para automatizar la aplicación de parches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/>
              <a:t>Debe abarcar todos los dispositivos susceptibles de ser vulnerables: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600" dirty="0"/>
          </a:p>
        </p:txBody>
      </p:sp>
      <p:sp>
        <p:nvSpPr>
          <p:cNvPr id="12" name="AutoShape 2" descr="Brute Force Attacks">
            <a:extLst>
              <a:ext uri="{FF2B5EF4-FFF2-40B4-BE49-F238E27FC236}">
                <a16:creationId xmlns:a16="http://schemas.microsoft.com/office/drawing/2014/main" id="{3104B95D-C138-45BB-A3B3-85D56031E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Actualizar software Windows">
            <a:extLst>
              <a:ext uri="{FF2B5EF4-FFF2-40B4-BE49-F238E27FC236}">
                <a16:creationId xmlns:a16="http://schemas.microsoft.com/office/drawing/2014/main" id="{710ECC7B-F159-442B-8259-4B236628A4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A65798D-2B86-4960-A4DE-5818EA43DB51}"/>
              </a:ext>
            </a:extLst>
          </p:cNvPr>
          <p:cNvSpPr txBox="1">
            <a:spLocks/>
          </p:cNvSpPr>
          <p:nvPr/>
        </p:nvSpPr>
        <p:spPr>
          <a:xfrm>
            <a:off x="4946753" y="3126352"/>
            <a:ext cx="3693249" cy="1528567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i="1" dirty="0">
                <a:solidFill>
                  <a:srgbClr val="02006A"/>
                </a:solidFill>
                <a:ea typeface="Times New Roman" panose="02020603050405020304" pitchFamily="18" charset="0"/>
              </a:rPr>
              <a:t>Routers, Firewalls, IDS, Servidores, Equipos de sobremesa, Portátiles, Impresoras, Teléfonos, Tablets, Sistemas operativos, Aplicaciones, Antivirus, Bases de datos</a:t>
            </a:r>
            <a:endParaRPr lang="ca-ES" b="1" i="1" dirty="0">
              <a:solidFill>
                <a:srgbClr val="02006A"/>
              </a:solidFill>
            </a:endParaRPr>
          </a:p>
        </p:txBody>
      </p:sp>
      <p:pic>
        <p:nvPicPr>
          <p:cNvPr id="1026" name="Picture 2" descr="Gestión de parches">
            <a:extLst>
              <a:ext uri="{FF2B5EF4-FFF2-40B4-BE49-F238E27FC236}">
                <a16:creationId xmlns:a16="http://schemas.microsoft.com/office/drawing/2014/main" id="{42A329E9-63A4-491F-AB20-CA29B245E64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2" r="21842"/>
          <a:stretch>
            <a:fillRect/>
          </a:stretch>
        </p:blipFill>
        <p:spPr bwMode="auto">
          <a:xfrm>
            <a:off x="0" y="0"/>
            <a:ext cx="434498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082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614" y="504000"/>
            <a:ext cx="3976386" cy="396545"/>
          </a:xfrm>
        </p:spPr>
        <p:txBody>
          <a:bodyPr/>
          <a:lstStyle/>
          <a:p>
            <a:r>
              <a:rPr lang="ca-ES" dirty="0" err="1"/>
              <a:t>Reforzar</a:t>
            </a:r>
            <a:r>
              <a:rPr lang="ca-ES" dirty="0"/>
              <a:t> </a:t>
            </a:r>
            <a:r>
              <a:rPr lang="ca-ES" dirty="0" err="1"/>
              <a:t>seguridad</a:t>
            </a:r>
            <a:r>
              <a:rPr lang="ca-ES" dirty="0"/>
              <a:t> en </a:t>
            </a:r>
            <a:r>
              <a:rPr lang="ca-ES" dirty="0" err="1"/>
              <a:t>oficinas</a:t>
            </a:r>
            <a:endParaRPr lang="ca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63615" y="1304659"/>
            <a:ext cx="3976386" cy="62157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/>
              <a:t>La </a:t>
            </a:r>
            <a:r>
              <a:rPr lang="ca-ES" sz="1600" dirty="0" err="1"/>
              <a:t>seguridad</a:t>
            </a:r>
            <a:r>
              <a:rPr lang="ca-ES" sz="1600" dirty="0"/>
              <a:t> física es tan </a:t>
            </a:r>
            <a:r>
              <a:rPr lang="ca-ES" sz="1600" dirty="0" err="1"/>
              <a:t>importante</a:t>
            </a:r>
            <a:r>
              <a:rPr lang="ca-ES" sz="1600" dirty="0"/>
              <a:t> como la </a:t>
            </a:r>
            <a:r>
              <a:rPr lang="ca-ES" sz="1600" dirty="0" err="1"/>
              <a:t>ciberseguridad</a:t>
            </a:r>
            <a:r>
              <a:rPr lang="ca-ES" sz="1600" dirty="0"/>
              <a:t>:</a:t>
            </a:r>
          </a:p>
          <a:p>
            <a:endParaRPr lang="ca-ES" sz="1600" dirty="0"/>
          </a:p>
        </p:txBody>
      </p:sp>
      <p:sp>
        <p:nvSpPr>
          <p:cNvPr id="12" name="AutoShape 2" descr="Brute Force Attacks">
            <a:extLst>
              <a:ext uri="{FF2B5EF4-FFF2-40B4-BE49-F238E27FC236}">
                <a16:creationId xmlns:a16="http://schemas.microsoft.com/office/drawing/2014/main" id="{3104B95D-C138-45BB-A3B3-85D56031E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Actualizar software Windows">
            <a:extLst>
              <a:ext uri="{FF2B5EF4-FFF2-40B4-BE49-F238E27FC236}">
                <a16:creationId xmlns:a16="http://schemas.microsoft.com/office/drawing/2014/main" id="{710ECC7B-F159-442B-8259-4B236628A4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D3E1264E-BA77-496A-AFEB-92510213704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52CB592-86EA-4274-9DFC-570DEB834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92267" cy="51435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AA9676D-3D69-403D-9868-6CAB2E4E4DC7}"/>
              </a:ext>
            </a:extLst>
          </p:cNvPr>
          <p:cNvSpPr txBox="1"/>
          <p:nvPr/>
        </p:nvSpPr>
        <p:spPr>
          <a:xfrm>
            <a:off x="4247733" y="1961018"/>
            <a:ext cx="43922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285750">
              <a:buFont typeface="Arial" panose="020B0604020202020204" pitchFamily="34" charset="0"/>
              <a:buChar char="•"/>
            </a:pPr>
            <a:r>
              <a:rPr lang="ca-ES" sz="1600" dirty="0" err="1">
                <a:latin typeface="UOC Sans"/>
              </a:rPr>
              <a:t>Hacer</a:t>
            </a:r>
            <a:r>
              <a:rPr lang="ca-ES" sz="1600" dirty="0">
                <a:latin typeface="UOC Sans"/>
              </a:rPr>
              <a:t> un inventario de dispositivos</a:t>
            </a:r>
          </a:p>
          <a:p>
            <a:pPr marL="857250" indent="-285750">
              <a:buFont typeface="Arial" panose="020B0604020202020204" pitchFamily="34" charset="0"/>
              <a:buChar char="•"/>
            </a:pPr>
            <a:r>
              <a:rPr lang="ca-ES" sz="1600" dirty="0" err="1">
                <a:latin typeface="UOC Sans"/>
              </a:rPr>
              <a:t>Establecer</a:t>
            </a:r>
            <a:r>
              <a:rPr lang="ca-ES" sz="1600" dirty="0">
                <a:latin typeface="UOC Sans"/>
              </a:rPr>
              <a:t> controles en aquellos </a:t>
            </a:r>
            <a:r>
              <a:rPr lang="ca-ES" sz="1600" dirty="0" err="1">
                <a:latin typeface="UOC Sans"/>
              </a:rPr>
              <a:t>lugares</a:t>
            </a:r>
            <a:r>
              <a:rPr lang="ca-ES" sz="1600" dirty="0">
                <a:latin typeface="UOC Sans"/>
              </a:rPr>
              <a:t> </a:t>
            </a:r>
            <a:r>
              <a:rPr lang="ca-ES" sz="1600" dirty="0" err="1">
                <a:latin typeface="UOC Sans"/>
              </a:rPr>
              <a:t>donde</a:t>
            </a:r>
            <a:r>
              <a:rPr lang="ca-ES" sz="1600" dirty="0">
                <a:latin typeface="UOC Sans"/>
              </a:rPr>
              <a:t> </a:t>
            </a:r>
            <a:r>
              <a:rPr lang="ca-ES" sz="1600" dirty="0" err="1">
                <a:latin typeface="UOC Sans"/>
              </a:rPr>
              <a:t>haya</a:t>
            </a:r>
            <a:r>
              <a:rPr lang="ca-ES" sz="1600" dirty="0">
                <a:latin typeface="UOC Sans"/>
              </a:rPr>
              <a:t> </a:t>
            </a:r>
            <a:r>
              <a:rPr lang="ca-ES" sz="1600" dirty="0" err="1">
                <a:latin typeface="UOC Sans"/>
              </a:rPr>
              <a:t>equipos</a:t>
            </a:r>
            <a:r>
              <a:rPr lang="ca-ES" sz="1600" dirty="0">
                <a:latin typeface="UOC Sans"/>
              </a:rPr>
              <a:t> sensibles</a:t>
            </a:r>
          </a:p>
          <a:p>
            <a:pPr marL="857250" indent="-285750">
              <a:buFont typeface="Arial" panose="020B0604020202020204" pitchFamily="34" charset="0"/>
              <a:buChar char="•"/>
            </a:pPr>
            <a:r>
              <a:rPr lang="ca-ES" sz="1600" dirty="0">
                <a:latin typeface="UOC Sans"/>
              </a:rPr>
              <a:t>Restringir el </a:t>
            </a:r>
            <a:r>
              <a:rPr lang="ca-ES" sz="1600" dirty="0" err="1">
                <a:latin typeface="UOC Sans"/>
              </a:rPr>
              <a:t>acceso</a:t>
            </a:r>
            <a:r>
              <a:rPr lang="ca-ES" sz="1600" dirty="0">
                <a:latin typeface="UOC Sans"/>
              </a:rPr>
              <a:t> a las </a:t>
            </a:r>
            <a:r>
              <a:rPr lang="ca-ES" sz="1600" dirty="0" err="1">
                <a:latin typeface="UOC Sans"/>
              </a:rPr>
              <a:t>instalaciones</a:t>
            </a:r>
            <a:r>
              <a:rPr lang="ca-ES" sz="1600" dirty="0">
                <a:latin typeface="UOC Sans"/>
              </a:rPr>
              <a:t> con </a:t>
            </a:r>
            <a:r>
              <a:rPr lang="ca-ES" sz="1600" dirty="0" err="1">
                <a:latin typeface="UOC Sans"/>
              </a:rPr>
              <a:t>sistemas</a:t>
            </a:r>
            <a:r>
              <a:rPr lang="ca-ES" sz="1600" dirty="0">
                <a:latin typeface="UOC Sans"/>
              </a:rPr>
              <a:t> de control de </a:t>
            </a:r>
            <a:r>
              <a:rPr lang="ca-ES" sz="1600" dirty="0" err="1">
                <a:latin typeface="UOC Sans"/>
              </a:rPr>
              <a:t>acceso</a:t>
            </a:r>
            <a:endParaRPr lang="ca-ES" sz="1600" dirty="0">
              <a:latin typeface="UOC Sans"/>
            </a:endParaRPr>
          </a:p>
          <a:p>
            <a:pPr marL="857250" indent="-285750">
              <a:buFont typeface="Arial" panose="020B0604020202020204" pitchFamily="34" charset="0"/>
              <a:buChar char="•"/>
            </a:pPr>
            <a:r>
              <a:rPr lang="ca-ES" sz="1600" dirty="0" err="1">
                <a:latin typeface="UOC Sans"/>
              </a:rPr>
              <a:t>Hacer</a:t>
            </a:r>
            <a:r>
              <a:rPr lang="ca-ES" sz="1600" dirty="0">
                <a:latin typeface="UOC Sans"/>
              </a:rPr>
              <a:t> </a:t>
            </a:r>
            <a:r>
              <a:rPr lang="ca-ES" sz="1600" dirty="0" err="1">
                <a:latin typeface="UOC Sans"/>
              </a:rPr>
              <a:t>cumplir</a:t>
            </a:r>
            <a:r>
              <a:rPr lang="ca-ES" sz="1600" dirty="0">
                <a:latin typeface="UOC Sans"/>
              </a:rPr>
              <a:t> la política de </a:t>
            </a:r>
            <a:r>
              <a:rPr lang="ca-ES" sz="1600" dirty="0" err="1">
                <a:latin typeface="UOC Sans"/>
              </a:rPr>
              <a:t>acceso</a:t>
            </a:r>
            <a:r>
              <a:rPr lang="ca-ES" sz="1600" dirty="0">
                <a:latin typeface="UOC Sans"/>
              </a:rPr>
              <a:t> a todos los </a:t>
            </a:r>
            <a:r>
              <a:rPr lang="ca-ES" sz="1600" dirty="0" err="1">
                <a:latin typeface="UOC Sans"/>
              </a:rPr>
              <a:t>visitantes</a:t>
            </a:r>
            <a:endParaRPr lang="ca-ES" sz="1600" dirty="0">
              <a:latin typeface="UOC Sans"/>
            </a:endParaRPr>
          </a:p>
          <a:p>
            <a:pPr marL="857250" indent="-285750">
              <a:buFont typeface="Arial" panose="020B0604020202020204" pitchFamily="34" charset="0"/>
              <a:buChar char="•"/>
            </a:pPr>
            <a:r>
              <a:rPr lang="ca-ES" sz="1600" dirty="0">
                <a:latin typeface="UOC Sans"/>
              </a:rPr>
              <a:t>Usar </a:t>
            </a:r>
            <a:r>
              <a:rPr lang="ca-ES" sz="1600" dirty="0" err="1">
                <a:latin typeface="UOC Sans"/>
              </a:rPr>
              <a:t>sistemas</a:t>
            </a:r>
            <a:r>
              <a:rPr lang="ca-ES" sz="1600" dirty="0">
                <a:latin typeface="UOC Sans"/>
              </a:rPr>
              <a:t> de videovigilància</a:t>
            </a:r>
          </a:p>
          <a:p>
            <a:pPr marL="857250" indent="-285750">
              <a:buFont typeface="Arial" panose="020B0604020202020204" pitchFamily="34" charset="0"/>
              <a:buChar char="•"/>
            </a:pPr>
            <a:r>
              <a:rPr lang="ca-ES" sz="1600" dirty="0">
                <a:latin typeface="UOC Sans"/>
              </a:rPr>
              <a:t>Restringir el </a:t>
            </a:r>
            <a:r>
              <a:rPr lang="ca-ES" sz="1600" dirty="0" err="1">
                <a:latin typeface="UOC Sans"/>
              </a:rPr>
              <a:t>acceso</a:t>
            </a:r>
            <a:r>
              <a:rPr lang="ca-ES" sz="1600" dirty="0">
                <a:latin typeface="UOC Sans"/>
              </a:rPr>
              <a:t> a las </a:t>
            </a:r>
            <a:r>
              <a:rPr lang="ca-ES" sz="1600" dirty="0" err="1">
                <a:latin typeface="UOC Sans"/>
              </a:rPr>
              <a:t>salas</a:t>
            </a:r>
            <a:r>
              <a:rPr lang="ca-ES" sz="1600" dirty="0">
                <a:latin typeface="UOC Sans"/>
              </a:rPr>
              <a:t> de servidores a personal </a:t>
            </a:r>
            <a:r>
              <a:rPr lang="ca-ES" sz="1600" dirty="0" err="1">
                <a:latin typeface="UOC Sans"/>
              </a:rPr>
              <a:t>autorizado</a:t>
            </a:r>
            <a:endParaRPr lang="ca-ES" sz="1600" dirty="0">
              <a:latin typeface="UOC Sans"/>
            </a:endParaRPr>
          </a:p>
        </p:txBody>
      </p:sp>
    </p:spTree>
    <p:extLst>
      <p:ext uri="{BB962C8B-B14F-4D97-AF65-F5344CB8AC3E}">
        <p14:creationId xmlns:p14="http://schemas.microsoft.com/office/powerpoint/2010/main" val="1877468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946" y="1043093"/>
            <a:ext cx="2634377" cy="1846018"/>
          </a:xfrm>
          <a:prstGeom prst="rect">
            <a:avLst/>
          </a:prstGeom>
          <a:solidFill>
            <a:srgbClr val="73E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0" rtlCol="0" anchor="t" anchorCtr="0"/>
          <a:lstStyle/>
          <a:p>
            <a:pPr>
              <a:spcBef>
                <a:spcPts val="1200"/>
              </a:spcBef>
            </a:pPr>
            <a:endParaRPr lang="ca-ES" sz="2800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8881" y="2302309"/>
            <a:ext cx="2528491" cy="2436858"/>
          </a:xfrm>
          <a:prstGeom prst="rect">
            <a:avLst/>
          </a:prstGeom>
          <a:solidFill>
            <a:srgbClr val="0000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0" rtlCol="0" anchor="t" anchorCtr="0"/>
          <a:lstStyle/>
          <a:p>
            <a:endParaRPr lang="ca-ES" sz="2500" dirty="0">
              <a:solidFill>
                <a:schemeClr val="bg1"/>
              </a:solidFill>
              <a:latin typeface="UOC Sans"/>
              <a:cs typeface="UOC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6930" y="3185976"/>
            <a:ext cx="2591452" cy="1553186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0" rtlCol="0" anchor="t" anchorCtr="0"/>
          <a:lstStyle/>
          <a:p>
            <a:endParaRPr lang="ca-ES" sz="2000" b="1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946" y="3013023"/>
            <a:ext cx="2634377" cy="1726144"/>
          </a:xfrm>
          <a:prstGeom prst="rect">
            <a:avLst/>
          </a:prstGeom>
          <a:solidFill>
            <a:srgbClr val="D9D9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endParaRPr lang="en-US" sz="1400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6930" y="1050956"/>
            <a:ext cx="2591452" cy="1992048"/>
          </a:xfrm>
          <a:prstGeom prst="rect">
            <a:avLst/>
          </a:prstGeom>
          <a:solidFill>
            <a:srgbClr val="73E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endParaRPr lang="en-US" sz="1400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04622" y="3130498"/>
            <a:ext cx="2464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/>
              <a:t>Utilizar</a:t>
            </a:r>
            <a:r>
              <a:rPr lang="ca-ES" b="1" dirty="0"/>
              <a:t> soluciones antiransomware en los </a:t>
            </a:r>
            <a:r>
              <a:rPr lang="ca-ES" b="1" dirty="0" err="1"/>
              <a:t>equipos</a:t>
            </a:r>
            <a:r>
              <a:rPr lang="ca-ES" b="1" dirty="0"/>
              <a:t> que actuen como </a:t>
            </a:r>
            <a:r>
              <a:rPr lang="ca-ES" b="1" dirty="0" err="1"/>
              <a:t>firewall</a:t>
            </a:r>
            <a:endParaRPr lang="ca-ES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085936" y="1137648"/>
            <a:ext cx="24416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000078"/>
                </a:solidFill>
                <a:latin typeface="UOC Sans"/>
                <a:cs typeface="UOC Sans"/>
              </a:rPr>
              <a:t>Usar honeypots para estudiar las </a:t>
            </a:r>
            <a:r>
              <a:rPr lang="ca-ES" b="1" dirty="0" err="1">
                <a:solidFill>
                  <a:srgbClr val="000078"/>
                </a:solidFill>
                <a:latin typeface="UOC Sans"/>
                <a:cs typeface="UOC Sans"/>
              </a:rPr>
              <a:t>técnicas</a:t>
            </a:r>
            <a:r>
              <a:rPr lang="ca-ES" b="1" dirty="0">
                <a:solidFill>
                  <a:srgbClr val="000078"/>
                </a:solidFill>
                <a:latin typeface="UOC Sans"/>
                <a:cs typeface="UOC Sans"/>
              </a:rPr>
              <a:t> </a:t>
            </a:r>
            <a:r>
              <a:rPr lang="ca-ES" b="1" dirty="0" err="1">
                <a:solidFill>
                  <a:srgbClr val="000078"/>
                </a:solidFill>
                <a:latin typeface="UOC Sans"/>
                <a:cs typeface="UOC Sans"/>
              </a:rPr>
              <a:t>empleadas</a:t>
            </a:r>
            <a:r>
              <a:rPr lang="ca-ES" b="1" dirty="0">
                <a:solidFill>
                  <a:srgbClr val="000078"/>
                </a:solidFill>
                <a:latin typeface="UOC Sans"/>
                <a:cs typeface="UOC Sans"/>
              </a:rPr>
              <a:t> por los </a:t>
            </a:r>
            <a:r>
              <a:rPr lang="ca-ES" b="1" dirty="0" err="1">
                <a:solidFill>
                  <a:srgbClr val="000078"/>
                </a:solidFill>
                <a:latin typeface="UOC Sans"/>
                <a:cs typeface="UOC Sans"/>
              </a:rPr>
              <a:t>atacantes</a:t>
            </a:r>
            <a:r>
              <a:rPr lang="ca-ES" b="1" dirty="0">
                <a:solidFill>
                  <a:srgbClr val="000078"/>
                </a:solidFill>
                <a:latin typeface="UOC Sans"/>
                <a:cs typeface="UOC Sans"/>
              </a:rPr>
              <a:t> y </a:t>
            </a:r>
            <a:r>
              <a:rPr lang="ca-ES" b="1" dirty="0" err="1">
                <a:solidFill>
                  <a:srgbClr val="000078"/>
                </a:solidFill>
                <a:latin typeface="UOC Sans"/>
                <a:cs typeface="UOC Sans"/>
              </a:rPr>
              <a:t>evaluar</a:t>
            </a:r>
            <a:r>
              <a:rPr lang="ca-ES" b="1" dirty="0">
                <a:solidFill>
                  <a:srgbClr val="000078"/>
                </a:solidFill>
                <a:latin typeface="UOC Sans"/>
                <a:cs typeface="UOC Sans"/>
              </a:rPr>
              <a:t> las </a:t>
            </a:r>
            <a:r>
              <a:rPr lang="ca-ES" b="1" dirty="0" err="1">
                <a:solidFill>
                  <a:srgbClr val="000078"/>
                </a:solidFill>
                <a:latin typeface="UOC Sans"/>
                <a:cs typeface="UOC Sans"/>
              </a:rPr>
              <a:t>medidas</a:t>
            </a:r>
            <a:r>
              <a:rPr lang="ca-ES" b="1" dirty="0">
                <a:solidFill>
                  <a:srgbClr val="000078"/>
                </a:solidFill>
                <a:latin typeface="UOC Sans"/>
                <a:cs typeface="UOC Sans"/>
              </a:rPr>
              <a:t> de </a:t>
            </a:r>
            <a:r>
              <a:rPr lang="ca-ES" b="1" dirty="0" err="1">
                <a:solidFill>
                  <a:srgbClr val="000078"/>
                </a:solidFill>
                <a:latin typeface="UOC Sans"/>
                <a:cs typeface="UOC Sans"/>
              </a:rPr>
              <a:t>seguridad</a:t>
            </a:r>
            <a:r>
              <a:rPr lang="ca-ES" b="1" dirty="0">
                <a:solidFill>
                  <a:srgbClr val="000078"/>
                </a:solidFill>
                <a:latin typeface="UOC Sans"/>
                <a:cs typeface="UOC Sans"/>
              </a:rPr>
              <a:t> </a:t>
            </a:r>
            <a:r>
              <a:rPr lang="ca-ES" b="1" dirty="0" err="1">
                <a:solidFill>
                  <a:srgbClr val="000078"/>
                </a:solidFill>
                <a:latin typeface="UOC Sans"/>
                <a:cs typeface="UOC Sans"/>
              </a:rPr>
              <a:t>existentes</a:t>
            </a:r>
            <a:endParaRPr lang="ca-ES" dirty="0">
              <a:solidFill>
                <a:srgbClr val="000078"/>
              </a:solidFill>
              <a:latin typeface="UOC Sans"/>
              <a:cs typeface="UOC Sans"/>
            </a:endParaRPr>
          </a:p>
          <a:p>
            <a:endParaRPr lang="ca-ES" sz="2400" dirty="0"/>
          </a:p>
        </p:txBody>
      </p:sp>
      <p:sp>
        <p:nvSpPr>
          <p:cNvPr id="19" name="Rectangle 8"/>
          <p:cNvSpPr/>
          <p:nvPr/>
        </p:nvSpPr>
        <p:spPr>
          <a:xfrm>
            <a:off x="3318881" y="1043093"/>
            <a:ext cx="2528491" cy="1087384"/>
          </a:xfrm>
          <a:prstGeom prst="rect">
            <a:avLst/>
          </a:prstGeom>
          <a:solidFill>
            <a:srgbClr val="DEC0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endParaRPr lang="en-US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3C0F7E1-B842-4EDB-A4AC-A6A5974FBE8C}"/>
              </a:ext>
            </a:extLst>
          </p:cNvPr>
          <p:cNvSpPr txBox="1">
            <a:spLocks/>
          </p:cNvSpPr>
          <p:nvPr/>
        </p:nvSpPr>
        <p:spPr>
          <a:xfrm>
            <a:off x="435092" y="351136"/>
            <a:ext cx="8104382" cy="39622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/>
              <a:t>Reforzar</a:t>
            </a:r>
            <a:r>
              <a:rPr lang="en-US" sz="2800" b="1" dirty="0"/>
              <a:t> la </a:t>
            </a:r>
            <a:r>
              <a:rPr lang="en-US" sz="2800" b="1" dirty="0" err="1"/>
              <a:t>seguridad</a:t>
            </a:r>
            <a:r>
              <a:rPr lang="en-US" sz="2800" b="1" dirty="0"/>
              <a:t> de la red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395CB66-EDF7-44FF-A3FF-C3C48539A2A4}"/>
              </a:ext>
            </a:extLst>
          </p:cNvPr>
          <p:cNvSpPr txBox="1"/>
          <p:nvPr/>
        </p:nvSpPr>
        <p:spPr>
          <a:xfrm>
            <a:off x="3427306" y="1064901"/>
            <a:ext cx="2287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>
                <a:solidFill>
                  <a:srgbClr val="000078"/>
                </a:solidFill>
                <a:latin typeface="UOC Sans"/>
              </a:rPr>
              <a:t>Emplear</a:t>
            </a:r>
            <a:r>
              <a:rPr lang="ca-ES" b="1" dirty="0">
                <a:solidFill>
                  <a:srgbClr val="000078"/>
                </a:solidFill>
                <a:latin typeface="UOC Sans"/>
              </a:rPr>
              <a:t> </a:t>
            </a:r>
            <a:r>
              <a:rPr lang="ca-ES" b="1" dirty="0" err="1">
                <a:solidFill>
                  <a:srgbClr val="000078"/>
                </a:solidFill>
                <a:latin typeface="UOC Sans"/>
              </a:rPr>
              <a:t>firewalls</a:t>
            </a:r>
            <a:r>
              <a:rPr lang="ca-ES" b="1" dirty="0">
                <a:solidFill>
                  <a:srgbClr val="000078"/>
                </a:solidFill>
                <a:latin typeface="UOC Sans"/>
              </a:rPr>
              <a:t> de pròxima </a:t>
            </a:r>
            <a:r>
              <a:rPr lang="ca-ES" b="1" dirty="0" err="1">
                <a:solidFill>
                  <a:srgbClr val="000078"/>
                </a:solidFill>
                <a:latin typeface="UOC Sans"/>
              </a:rPr>
              <a:t>generación</a:t>
            </a:r>
            <a:r>
              <a:rPr lang="ca-ES" b="1" dirty="0">
                <a:solidFill>
                  <a:srgbClr val="000078"/>
                </a:solidFill>
                <a:latin typeface="UOC Sans"/>
              </a:rPr>
              <a:t> (NGFW)</a:t>
            </a:r>
            <a:endParaRPr lang="ca-ES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60A313E-14C2-4743-8D0A-659FD8E87D3C}"/>
              </a:ext>
            </a:extLst>
          </p:cNvPr>
          <p:cNvSpPr txBox="1"/>
          <p:nvPr/>
        </p:nvSpPr>
        <p:spPr>
          <a:xfrm>
            <a:off x="604623" y="1142400"/>
            <a:ext cx="2464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/>
              <a:t>Segmentar la </a:t>
            </a:r>
            <a:r>
              <a:rPr lang="ca-ES" sz="2000" b="1" dirty="0" err="1"/>
              <a:t>red</a:t>
            </a:r>
            <a:r>
              <a:rPr lang="ca-ES" sz="2000" b="1" dirty="0"/>
              <a:t> para limitar la </a:t>
            </a:r>
            <a:r>
              <a:rPr lang="ca-ES" sz="2000" b="1" dirty="0" err="1"/>
              <a:t>propagación</a:t>
            </a:r>
            <a:r>
              <a:rPr lang="ca-ES" sz="2000" b="1" dirty="0"/>
              <a:t> del ransomware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F4F00F4-DAAB-47A7-9CB9-225DB836E58C}"/>
              </a:ext>
            </a:extLst>
          </p:cNvPr>
          <p:cNvSpPr txBox="1"/>
          <p:nvPr/>
        </p:nvSpPr>
        <p:spPr>
          <a:xfrm>
            <a:off x="3405680" y="2411495"/>
            <a:ext cx="23087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err="1">
                <a:solidFill>
                  <a:schemeClr val="bg1"/>
                </a:solidFill>
              </a:rPr>
              <a:t>Monitorizar</a:t>
            </a:r>
            <a:r>
              <a:rPr lang="ca-ES" sz="2000" b="1" dirty="0">
                <a:solidFill>
                  <a:schemeClr val="bg1"/>
                </a:solidFill>
              </a:rPr>
              <a:t> el trafico de </a:t>
            </a:r>
            <a:r>
              <a:rPr lang="ca-ES" sz="2000" b="1" dirty="0" err="1">
                <a:solidFill>
                  <a:schemeClr val="bg1"/>
                </a:solidFill>
              </a:rPr>
              <a:t>red</a:t>
            </a:r>
            <a:r>
              <a:rPr lang="ca-ES" sz="2000" b="1" dirty="0">
                <a:solidFill>
                  <a:schemeClr val="bg1"/>
                </a:solidFill>
              </a:rPr>
              <a:t> </a:t>
            </a:r>
            <a:r>
              <a:rPr lang="ca-ES" sz="2000" b="1" dirty="0" err="1">
                <a:solidFill>
                  <a:schemeClr val="bg1"/>
                </a:solidFill>
              </a:rPr>
              <a:t>mediante</a:t>
            </a:r>
            <a:r>
              <a:rPr lang="ca-ES" sz="2000" b="1" dirty="0">
                <a:solidFill>
                  <a:schemeClr val="bg1"/>
                </a:solidFill>
              </a:rPr>
              <a:t> el uso de </a:t>
            </a:r>
            <a:r>
              <a:rPr lang="ca-ES" sz="2000" b="1" dirty="0" err="1">
                <a:solidFill>
                  <a:schemeClr val="bg1"/>
                </a:solidFill>
              </a:rPr>
              <a:t>sistemas</a:t>
            </a:r>
            <a:r>
              <a:rPr lang="ca-ES" sz="2000" b="1" dirty="0">
                <a:solidFill>
                  <a:schemeClr val="bg1"/>
                </a:solidFill>
              </a:rPr>
              <a:t> de </a:t>
            </a:r>
            <a:r>
              <a:rPr lang="ca-ES" sz="2000" b="1" dirty="0" err="1">
                <a:solidFill>
                  <a:schemeClr val="bg1"/>
                </a:solidFill>
              </a:rPr>
              <a:t>detección</a:t>
            </a:r>
            <a:r>
              <a:rPr lang="ca-ES" sz="2000" b="1" dirty="0">
                <a:solidFill>
                  <a:schemeClr val="bg1"/>
                </a:solidFill>
              </a:rPr>
              <a:t> de </a:t>
            </a:r>
            <a:r>
              <a:rPr lang="ca-ES" sz="2000" b="1" dirty="0" err="1">
                <a:solidFill>
                  <a:schemeClr val="bg1"/>
                </a:solidFill>
              </a:rPr>
              <a:t>intrusiones</a:t>
            </a:r>
            <a:r>
              <a:rPr lang="ca-ES" sz="2000" b="1" dirty="0">
                <a:solidFill>
                  <a:schemeClr val="bg1"/>
                </a:solidFill>
              </a:rPr>
              <a:t> (IDS)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663FC4E7-84D7-441B-A496-5ADCB5A4AE28}"/>
              </a:ext>
            </a:extLst>
          </p:cNvPr>
          <p:cNvCxnSpPr>
            <a:cxnSpLocks/>
          </p:cNvCxnSpPr>
          <p:nvPr/>
        </p:nvCxnSpPr>
        <p:spPr>
          <a:xfrm>
            <a:off x="519809" y="871261"/>
            <a:ext cx="80885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71DD59F-C82E-4668-9690-67AF076323D9}"/>
              </a:ext>
            </a:extLst>
          </p:cNvPr>
          <p:cNvSpPr txBox="1"/>
          <p:nvPr/>
        </p:nvSpPr>
        <p:spPr>
          <a:xfrm>
            <a:off x="6085936" y="3261306"/>
            <a:ext cx="24416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>
                <a:solidFill>
                  <a:srgbClr val="000078"/>
                </a:solidFill>
                <a:latin typeface="UOC Sans"/>
                <a:cs typeface="UOC Sans"/>
              </a:rPr>
              <a:t>Usar </a:t>
            </a:r>
            <a:r>
              <a:rPr lang="ca-ES" sz="1600" b="1" dirty="0" err="1">
                <a:solidFill>
                  <a:srgbClr val="000078"/>
                </a:solidFill>
                <a:latin typeface="UOC Sans"/>
                <a:cs typeface="UOC Sans"/>
              </a:rPr>
              <a:t>sistemas</a:t>
            </a:r>
            <a:r>
              <a:rPr lang="ca-ES" sz="1600" b="1" dirty="0">
                <a:solidFill>
                  <a:srgbClr val="000078"/>
                </a:solidFill>
                <a:latin typeface="UOC Sans"/>
                <a:cs typeface="UOC Sans"/>
              </a:rPr>
              <a:t> de </a:t>
            </a:r>
            <a:r>
              <a:rPr lang="ca-ES" sz="1600" b="1" dirty="0" err="1">
                <a:solidFill>
                  <a:srgbClr val="000078"/>
                </a:solidFill>
                <a:latin typeface="UOC Sans"/>
                <a:cs typeface="UOC Sans"/>
              </a:rPr>
              <a:t>prevención</a:t>
            </a:r>
            <a:r>
              <a:rPr lang="ca-ES" sz="1600" b="1" dirty="0">
                <a:solidFill>
                  <a:srgbClr val="000078"/>
                </a:solidFill>
                <a:latin typeface="UOC Sans"/>
                <a:cs typeface="UOC Sans"/>
              </a:rPr>
              <a:t> de </a:t>
            </a:r>
            <a:r>
              <a:rPr lang="ca-ES" sz="1600" b="1" dirty="0" err="1">
                <a:solidFill>
                  <a:srgbClr val="000078"/>
                </a:solidFill>
                <a:latin typeface="UOC Sans"/>
                <a:cs typeface="UOC Sans"/>
              </a:rPr>
              <a:t>intrusiones</a:t>
            </a:r>
            <a:r>
              <a:rPr lang="ca-ES" sz="1600" b="1" dirty="0">
                <a:solidFill>
                  <a:srgbClr val="000078"/>
                </a:solidFill>
                <a:latin typeface="UOC Sans"/>
                <a:cs typeface="UOC Sans"/>
              </a:rPr>
              <a:t> (IPS) para </a:t>
            </a:r>
            <a:r>
              <a:rPr lang="ca-ES" sz="1600" b="1" dirty="0" err="1">
                <a:solidFill>
                  <a:srgbClr val="000078"/>
                </a:solidFill>
                <a:latin typeface="UOC Sans"/>
                <a:cs typeface="UOC Sans"/>
              </a:rPr>
              <a:t>responder</a:t>
            </a:r>
            <a:r>
              <a:rPr lang="ca-ES" sz="1600" b="1" dirty="0">
                <a:solidFill>
                  <a:srgbClr val="000078"/>
                </a:solidFill>
                <a:latin typeface="UOC Sans"/>
                <a:cs typeface="UOC Sans"/>
              </a:rPr>
              <a:t> de forma proactiva a las </a:t>
            </a:r>
            <a:r>
              <a:rPr lang="ca-ES" sz="1600" b="1" dirty="0" err="1">
                <a:solidFill>
                  <a:srgbClr val="000078"/>
                </a:solidFill>
                <a:latin typeface="UOC Sans"/>
                <a:cs typeface="UOC Sans"/>
              </a:rPr>
              <a:t>amenazas</a:t>
            </a:r>
            <a:endParaRPr lang="ca-ES" sz="1600" dirty="0">
              <a:solidFill>
                <a:srgbClr val="000078"/>
              </a:solidFill>
              <a:latin typeface="UOC Sans"/>
              <a:cs typeface="UOC Sans"/>
            </a:endParaRPr>
          </a:p>
          <a:p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40189763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614" y="504000"/>
            <a:ext cx="3976386" cy="396545"/>
          </a:xfrm>
        </p:spPr>
        <p:txBody>
          <a:bodyPr/>
          <a:lstStyle/>
          <a:p>
            <a:r>
              <a:rPr lang="ca-ES" dirty="0"/>
              <a:t>Identificar </a:t>
            </a:r>
            <a:r>
              <a:rPr lang="ca-ES" dirty="0" err="1"/>
              <a:t>vulnerabilidades</a:t>
            </a:r>
            <a:endParaRPr lang="ca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63615" y="1304659"/>
            <a:ext cx="3976386" cy="82394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/>
              <a:t>Gestionar </a:t>
            </a:r>
            <a:r>
              <a:rPr lang="ca-ES" sz="1600" dirty="0" err="1"/>
              <a:t>vulnerabilidades</a:t>
            </a:r>
            <a:r>
              <a:rPr lang="ca-ES" sz="1600" dirty="0"/>
              <a:t> significa </a:t>
            </a:r>
            <a:r>
              <a:rPr lang="ca-ES" sz="1600" dirty="0" err="1"/>
              <a:t>identificarlas</a:t>
            </a:r>
            <a:r>
              <a:rPr lang="ca-ES" sz="1600" dirty="0"/>
              <a:t> y </a:t>
            </a:r>
            <a:r>
              <a:rPr lang="ca-ES" sz="1600" dirty="0" err="1"/>
              <a:t>remediarlas</a:t>
            </a:r>
            <a:r>
              <a:rPr lang="ca-ES" sz="1600" dirty="0"/>
              <a:t> antes de que </a:t>
            </a:r>
            <a:r>
              <a:rPr lang="ca-ES" sz="1600" dirty="0" err="1"/>
              <a:t>sean</a:t>
            </a:r>
            <a:r>
              <a:rPr lang="ca-ES" sz="1600" dirty="0"/>
              <a:t> </a:t>
            </a:r>
            <a:r>
              <a:rPr lang="ca-ES" sz="1600" dirty="0" err="1"/>
              <a:t>explotadas</a:t>
            </a:r>
            <a:r>
              <a:rPr lang="ca-ES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/>
              <a:t>Abarca 4 fases</a:t>
            </a:r>
          </a:p>
        </p:txBody>
      </p:sp>
      <p:sp>
        <p:nvSpPr>
          <p:cNvPr id="12" name="AutoShape 2" descr="Brute Force Attacks">
            <a:extLst>
              <a:ext uri="{FF2B5EF4-FFF2-40B4-BE49-F238E27FC236}">
                <a16:creationId xmlns:a16="http://schemas.microsoft.com/office/drawing/2014/main" id="{3104B95D-C138-45BB-A3B3-85D56031E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Actualizar software Windows">
            <a:extLst>
              <a:ext uri="{FF2B5EF4-FFF2-40B4-BE49-F238E27FC236}">
                <a16:creationId xmlns:a16="http://schemas.microsoft.com/office/drawing/2014/main" id="{710ECC7B-F159-442B-8259-4B236628A4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D3E1264E-BA77-496A-AFEB-92510213704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 descr="Protege los datos de tu empresa">
            <a:extLst>
              <a:ext uri="{FF2B5EF4-FFF2-40B4-BE49-F238E27FC236}">
                <a16:creationId xmlns:a16="http://schemas.microsoft.com/office/drawing/2014/main" id="{D780ACB0-0FCE-4E98-9723-84E47617F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226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CDBB6BC-B60D-4956-AC75-9AD3CDC2EFF5}"/>
              </a:ext>
            </a:extLst>
          </p:cNvPr>
          <p:cNvSpPr txBox="1">
            <a:spLocks/>
          </p:cNvSpPr>
          <p:nvPr/>
        </p:nvSpPr>
        <p:spPr>
          <a:xfrm>
            <a:off x="4904133" y="2511164"/>
            <a:ext cx="3976386" cy="1290042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 err="1"/>
              <a:t>Descubrimiento</a:t>
            </a:r>
            <a:r>
              <a:rPr lang="ca-ES" sz="1600" dirty="0"/>
              <a:t> (enumerar </a:t>
            </a:r>
            <a:r>
              <a:rPr lang="ca-ES" sz="1600" dirty="0" err="1"/>
              <a:t>activos</a:t>
            </a:r>
            <a:r>
              <a:rPr lang="ca-ES" sz="1600" dirty="0"/>
              <a:t> 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Reporting (herramientas)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 err="1"/>
              <a:t>Priorización</a:t>
            </a:r>
            <a:r>
              <a:rPr lang="ca-ES" sz="1600" dirty="0"/>
              <a:t> (de </a:t>
            </a:r>
            <a:r>
              <a:rPr lang="ca-ES" sz="1600" dirty="0" err="1"/>
              <a:t>acuerdo</a:t>
            </a:r>
            <a:r>
              <a:rPr lang="ca-ES" sz="1600" dirty="0"/>
              <a:t> al </a:t>
            </a:r>
            <a:r>
              <a:rPr lang="ca-ES" sz="1600" dirty="0" err="1"/>
              <a:t>riesgo</a:t>
            </a:r>
            <a:r>
              <a:rPr lang="ca-E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 err="1"/>
              <a:t>Respuesta</a:t>
            </a:r>
            <a:r>
              <a:rPr lang="ca-ES" sz="1600" dirty="0"/>
              <a:t> (parches de </a:t>
            </a:r>
            <a:r>
              <a:rPr lang="ca-ES" sz="1600" dirty="0" err="1"/>
              <a:t>seguridad</a:t>
            </a:r>
            <a:r>
              <a:rPr lang="ca-ES" sz="16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a-ES" sz="16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A1C85DB-1910-420B-8A08-FBA5A56713D7}"/>
              </a:ext>
            </a:extLst>
          </p:cNvPr>
          <p:cNvSpPr txBox="1">
            <a:spLocks/>
          </p:cNvSpPr>
          <p:nvPr/>
        </p:nvSpPr>
        <p:spPr>
          <a:xfrm>
            <a:off x="4663615" y="3801206"/>
            <a:ext cx="4060660" cy="606587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/>
              <a:t>Se recomienda </a:t>
            </a:r>
            <a:r>
              <a:rPr lang="ca-ES" sz="1600" dirty="0" err="1"/>
              <a:t>evaluar</a:t>
            </a:r>
            <a:r>
              <a:rPr lang="ca-ES" sz="1600" dirty="0"/>
              <a:t> la </a:t>
            </a:r>
            <a:r>
              <a:rPr lang="ca-ES" sz="1600" dirty="0" err="1"/>
              <a:t>seguridad</a:t>
            </a:r>
            <a:r>
              <a:rPr lang="ca-ES" sz="1600" dirty="0"/>
              <a:t> de los </a:t>
            </a:r>
            <a:r>
              <a:rPr lang="ca-ES" sz="1600" dirty="0" err="1"/>
              <a:t>sistemas</a:t>
            </a:r>
            <a:r>
              <a:rPr lang="ca-ES" sz="1600" dirty="0"/>
              <a:t> </a:t>
            </a:r>
            <a:r>
              <a:rPr lang="ca-ES" sz="1600" dirty="0" err="1"/>
              <a:t>anualmente</a:t>
            </a:r>
            <a:r>
              <a:rPr lang="ca-ES" sz="1600" dirty="0"/>
              <a:t> </a:t>
            </a:r>
            <a:r>
              <a:rPr lang="ca-ES" sz="1600" dirty="0" err="1"/>
              <a:t>mediante</a:t>
            </a:r>
            <a:r>
              <a:rPr lang="ca-ES" sz="1600" dirty="0"/>
              <a:t> </a:t>
            </a:r>
            <a:r>
              <a:rPr lang="ca-ES" sz="1600" dirty="0" err="1"/>
              <a:t>auditorias</a:t>
            </a:r>
            <a:r>
              <a:rPr lang="ca-ES" sz="1600" dirty="0"/>
              <a:t> de </a:t>
            </a:r>
            <a:r>
              <a:rPr lang="ca-ES" sz="1600" dirty="0" err="1"/>
              <a:t>seguridad</a:t>
            </a: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3627541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946" y="1043093"/>
            <a:ext cx="2634377" cy="1846018"/>
          </a:xfrm>
          <a:prstGeom prst="rect">
            <a:avLst/>
          </a:prstGeom>
          <a:solidFill>
            <a:srgbClr val="73E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0" rtlCol="0" anchor="t" anchorCtr="0"/>
          <a:lstStyle/>
          <a:p>
            <a:pPr>
              <a:spcBef>
                <a:spcPts val="1200"/>
              </a:spcBef>
            </a:pPr>
            <a:endParaRPr lang="ca-ES" sz="2800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8881" y="2302309"/>
            <a:ext cx="2528491" cy="2436858"/>
          </a:xfrm>
          <a:prstGeom prst="rect">
            <a:avLst/>
          </a:prstGeom>
          <a:solidFill>
            <a:srgbClr val="0000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0" rtlCol="0" anchor="t" anchorCtr="0"/>
          <a:lstStyle/>
          <a:p>
            <a:endParaRPr lang="ca-ES" sz="2500" dirty="0">
              <a:solidFill>
                <a:schemeClr val="bg1"/>
              </a:solidFill>
              <a:latin typeface="UOC Sans"/>
              <a:cs typeface="UOC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6930" y="3860800"/>
            <a:ext cx="2591452" cy="878362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0" rtlCol="0" anchor="t" anchorCtr="0"/>
          <a:lstStyle/>
          <a:p>
            <a:endParaRPr lang="ca-ES" sz="2000" b="1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946" y="3060941"/>
            <a:ext cx="2634377" cy="1678225"/>
          </a:xfrm>
          <a:prstGeom prst="rect">
            <a:avLst/>
          </a:prstGeom>
          <a:solidFill>
            <a:srgbClr val="D9D9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endParaRPr lang="en-US" sz="1400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6930" y="1050955"/>
            <a:ext cx="2591452" cy="2609789"/>
          </a:xfrm>
          <a:prstGeom prst="rect">
            <a:avLst/>
          </a:prstGeom>
          <a:solidFill>
            <a:srgbClr val="73E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endParaRPr lang="en-US" sz="1400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61986" y="3172516"/>
            <a:ext cx="233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 err="1"/>
              <a:t>Reforzar</a:t>
            </a:r>
            <a:r>
              <a:rPr lang="ca-ES" sz="1600" b="1" dirty="0"/>
              <a:t> la </a:t>
            </a:r>
            <a:r>
              <a:rPr lang="ca-ES" sz="1600" b="1" dirty="0" err="1"/>
              <a:t>seguridad</a:t>
            </a:r>
            <a:r>
              <a:rPr lang="ca-ES" sz="1600" b="1" dirty="0"/>
              <a:t> del sistema </a:t>
            </a:r>
            <a:r>
              <a:rPr lang="ca-ES" sz="1600" b="1" dirty="0" err="1"/>
              <a:t>operativo</a:t>
            </a:r>
            <a:r>
              <a:rPr lang="ca-ES" sz="1600" b="1" dirty="0"/>
              <a:t> </a:t>
            </a:r>
            <a:r>
              <a:rPr lang="ca-ES" sz="1600" b="1" dirty="0" err="1"/>
              <a:t>donde</a:t>
            </a:r>
            <a:r>
              <a:rPr lang="ca-ES" sz="1600" b="1" dirty="0"/>
              <a:t> se </a:t>
            </a:r>
            <a:r>
              <a:rPr lang="ca-ES" sz="1600" b="1" dirty="0" err="1"/>
              <a:t>encuentren</a:t>
            </a:r>
            <a:r>
              <a:rPr lang="ca-ES" sz="1600" b="1" dirty="0"/>
              <a:t> </a:t>
            </a:r>
            <a:r>
              <a:rPr lang="ca-ES" sz="1600" b="1" dirty="0" err="1"/>
              <a:t>almacenadas</a:t>
            </a:r>
            <a:r>
              <a:rPr lang="ca-ES" sz="1600" b="1" dirty="0"/>
              <a:t> las </a:t>
            </a:r>
            <a:r>
              <a:rPr lang="ca-ES" sz="1600" b="1" dirty="0" err="1"/>
              <a:t>copias</a:t>
            </a:r>
            <a:r>
              <a:rPr lang="ca-ES" sz="1600" b="1" dirty="0"/>
              <a:t> de </a:t>
            </a:r>
            <a:r>
              <a:rPr lang="ca-ES" sz="1600" b="1" dirty="0" err="1"/>
              <a:t>seguridad</a:t>
            </a:r>
            <a:r>
              <a:rPr lang="ca-ES" sz="1600" b="1" dirty="0"/>
              <a:t> (usar Linux)</a:t>
            </a:r>
          </a:p>
        </p:txBody>
      </p:sp>
      <p:sp>
        <p:nvSpPr>
          <p:cNvPr id="19" name="Rectangle 8"/>
          <p:cNvSpPr/>
          <p:nvPr/>
        </p:nvSpPr>
        <p:spPr>
          <a:xfrm>
            <a:off x="3318881" y="1043093"/>
            <a:ext cx="2528491" cy="1087384"/>
          </a:xfrm>
          <a:prstGeom prst="rect">
            <a:avLst/>
          </a:prstGeom>
          <a:solidFill>
            <a:srgbClr val="DEC0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endParaRPr lang="en-US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3C0F7E1-B842-4EDB-A4AC-A6A5974FBE8C}"/>
              </a:ext>
            </a:extLst>
          </p:cNvPr>
          <p:cNvSpPr txBox="1">
            <a:spLocks/>
          </p:cNvSpPr>
          <p:nvPr/>
        </p:nvSpPr>
        <p:spPr>
          <a:xfrm>
            <a:off x="435092" y="351136"/>
            <a:ext cx="8104382" cy="39622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/>
              <a:t>Mantener</a:t>
            </a:r>
            <a:r>
              <a:rPr lang="en-US" sz="2800" b="1" dirty="0"/>
              <a:t> una </a:t>
            </a:r>
            <a:r>
              <a:rPr lang="en-US" sz="2800" b="1" dirty="0" err="1"/>
              <a:t>estrategia</a:t>
            </a:r>
            <a:r>
              <a:rPr lang="en-US" sz="2800" b="1" dirty="0"/>
              <a:t> </a:t>
            </a:r>
            <a:r>
              <a:rPr lang="en-US" sz="2800" b="1" dirty="0" err="1"/>
              <a:t>segura</a:t>
            </a:r>
            <a:r>
              <a:rPr lang="en-US" sz="2800" b="1" dirty="0"/>
              <a:t> de backup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395CB66-EDF7-44FF-A3FF-C3C48539A2A4}"/>
              </a:ext>
            </a:extLst>
          </p:cNvPr>
          <p:cNvSpPr txBox="1"/>
          <p:nvPr/>
        </p:nvSpPr>
        <p:spPr>
          <a:xfrm>
            <a:off x="3427306" y="1125120"/>
            <a:ext cx="2287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>
                <a:solidFill>
                  <a:srgbClr val="000078"/>
                </a:solidFill>
                <a:latin typeface="UOC Sans"/>
              </a:rPr>
              <a:t>Priorizar</a:t>
            </a:r>
            <a:r>
              <a:rPr lang="ca-ES" b="1" dirty="0">
                <a:solidFill>
                  <a:srgbClr val="000078"/>
                </a:solidFill>
                <a:latin typeface="UOC Sans"/>
              </a:rPr>
              <a:t> los </a:t>
            </a:r>
            <a:r>
              <a:rPr lang="ca-ES" b="1" dirty="0" err="1">
                <a:solidFill>
                  <a:srgbClr val="000078"/>
                </a:solidFill>
                <a:latin typeface="UOC Sans"/>
              </a:rPr>
              <a:t>datos</a:t>
            </a:r>
            <a:r>
              <a:rPr lang="ca-ES" b="1" dirty="0">
                <a:solidFill>
                  <a:srgbClr val="000078"/>
                </a:solidFill>
                <a:latin typeface="UOC Sans"/>
              </a:rPr>
              <a:t> que son </a:t>
            </a:r>
            <a:r>
              <a:rPr lang="ca-ES" b="1" dirty="0" err="1">
                <a:solidFill>
                  <a:srgbClr val="000078"/>
                </a:solidFill>
                <a:latin typeface="UOC Sans"/>
              </a:rPr>
              <a:t>importantes</a:t>
            </a:r>
            <a:r>
              <a:rPr lang="ca-ES" b="1" dirty="0">
                <a:solidFill>
                  <a:srgbClr val="000078"/>
                </a:solidFill>
                <a:latin typeface="UOC Sans"/>
              </a:rPr>
              <a:t> para el negocio</a:t>
            </a:r>
            <a:endParaRPr lang="ca-ES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F4F00F4-DAAB-47A7-9CB9-225DB836E58C}"/>
              </a:ext>
            </a:extLst>
          </p:cNvPr>
          <p:cNvSpPr txBox="1"/>
          <p:nvPr/>
        </p:nvSpPr>
        <p:spPr>
          <a:xfrm>
            <a:off x="3438265" y="2430837"/>
            <a:ext cx="22897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chemeClr val="bg1"/>
                </a:solidFill>
              </a:rPr>
              <a:t>No </a:t>
            </a:r>
            <a:r>
              <a:rPr lang="ca-ES" b="1" dirty="0" err="1">
                <a:solidFill>
                  <a:schemeClr val="bg1"/>
                </a:solidFill>
              </a:rPr>
              <a:t>mantener</a:t>
            </a:r>
            <a:r>
              <a:rPr lang="ca-ES" b="1" dirty="0">
                <a:solidFill>
                  <a:schemeClr val="bg1"/>
                </a:solidFill>
              </a:rPr>
              <a:t> </a:t>
            </a:r>
            <a:r>
              <a:rPr lang="ca-ES" b="1" dirty="0" err="1">
                <a:solidFill>
                  <a:schemeClr val="bg1"/>
                </a:solidFill>
              </a:rPr>
              <a:t>conexión</a:t>
            </a:r>
            <a:r>
              <a:rPr lang="ca-ES" b="1" dirty="0">
                <a:solidFill>
                  <a:schemeClr val="bg1"/>
                </a:solidFill>
              </a:rPr>
              <a:t> </a:t>
            </a:r>
            <a:r>
              <a:rPr lang="ca-ES" b="1" dirty="0" err="1">
                <a:solidFill>
                  <a:schemeClr val="bg1"/>
                </a:solidFill>
              </a:rPr>
              <a:t>permanente</a:t>
            </a:r>
            <a:r>
              <a:rPr lang="ca-ES" b="1" dirty="0">
                <a:solidFill>
                  <a:schemeClr val="bg1"/>
                </a:solidFill>
              </a:rPr>
              <a:t> entre el </a:t>
            </a:r>
            <a:r>
              <a:rPr lang="ca-ES" b="1" dirty="0" err="1">
                <a:solidFill>
                  <a:schemeClr val="bg1"/>
                </a:solidFill>
              </a:rPr>
              <a:t>medio</a:t>
            </a:r>
            <a:r>
              <a:rPr lang="ca-ES" b="1" dirty="0">
                <a:solidFill>
                  <a:schemeClr val="bg1"/>
                </a:solidFill>
              </a:rPr>
              <a:t> de backup y el sistema que </a:t>
            </a:r>
            <a:r>
              <a:rPr lang="ca-ES" b="1" dirty="0" err="1">
                <a:solidFill>
                  <a:schemeClr val="bg1"/>
                </a:solidFill>
              </a:rPr>
              <a:t>contiene</a:t>
            </a:r>
            <a:r>
              <a:rPr lang="ca-ES" b="1" dirty="0">
                <a:solidFill>
                  <a:schemeClr val="bg1"/>
                </a:solidFill>
              </a:rPr>
              <a:t> los </a:t>
            </a:r>
            <a:r>
              <a:rPr lang="ca-ES" b="1" dirty="0" err="1">
                <a:solidFill>
                  <a:schemeClr val="bg1"/>
                </a:solidFill>
              </a:rPr>
              <a:t>datos</a:t>
            </a:r>
            <a:r>
              <a:rPr lang="ca-ES" b="1" dirty="0">
                <a:solidFill>
                  <a:schemeClr val="bg1"/>
                </a:solidFill>
              </a:rPr>
              <a:t> que se </a:t>
            </a:r>
            <a:r>
              <a:rPr lang="ca-ES" b="1" dirty="0" err="1">
                <a:solidFill>
                  <a:schemeClr val="bg1"/>
                </a:solidFill>
              </a:rPr>
              <a:t>quieren</a:t>
            </a:r>
            <a:r>
              <a:rPr lang="ca-ES" b="1" dirty="0">
                <a:solidFill>
                  <a:schemeClr val="bg1"/>
                </a:solidFill>
              </a:rPr>
              <a:t> copiar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663FC4E7-84D7-441B-A496-5ADCB5A4AE28}"/>
              </a:ext>
            </a:extLst>
          </p:cNvPr>
          <p:cNvCxnSpPr>
            <a:cxnSpLocks/>
          </p:cNvCxnSpPr>
          <p:nvPr/>
        </p:nvCxnSpPr>
        <p:spPr>
          <a:xfrm>
            <a:off x="519809" y="871261"/>
            <a:ext cx="80885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B9960F1-2B00-4AC2-A207-8880CB88E139}"/>
              </a:ext>
            </a:extLst>
          </p:cNvPr>
          <p:cNvSpPr txBox="1"/>
          <p:nvPr/>
        </p:nvSpPr>
        <p:spPr>
          <a:xfrm>
            <a:off x="6141660" y="3985108"/>
            <a:ext cx="2340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 err="1">
                <a:solidFill>
                  <a:srgbClr val="000078"/>
                </a:solidFill>
                <a:latin typeface="UOC Sans"/>
                <a:cs typeface="UOC Sans"/>
              </a:rPr>
              <a:t>Mantener</a:t>
            </a:r>
            <a:r>
              <a:rPr lang="ca-ES" sz="1600" b="1" dirty="0">
                <a:solidFill>
                  <a:srgbClr val="000078"/>
                </a:solidFill>
                <a:latin typeface="UOC Sans"/>
                <a:cs typeface="UOC Sans"/>
              </a:rPr>
              <a:t> al </a:t>
            </a:r>
            <a:r>
              <a:rPr lang="ca-ES" sz="1600" b="1" dirty="0" err="1">
                <a:solidFill>
                  <a:srgbClr val="000078"/>
                </a:solidFill>
                <a:latin typeface="UOC Sans"/>
                <a:cs typeface="UOC Sans"/>
              </a:rPr>
              <a:t>menos</a:t>
            </a:r>
            <a:r>
              <a:rPr lang="ca-ES" sz="1600" b="1" dirty="0">
                <a:solidFill>
                  <a:srgbClr val="000078"/>
                </a:solidFill>
                <a:latin typeface="UOC Sans"/>
                <a:cs typeface="UOC Sans"/>
              </a:rPr>
              <a:t> 3 </a:t>
            </a:r>
            <a:r>
              <a:rPr lang="ca-ES" sz="1600" b="1" dirty="0" err="1">
                <a:solidFill>
                  <a:srgbClr val="000078"/>
                </a:solidFill>
                <a:latin typeface="UOC Sans"/>
                <a:cs typeface="UOC Sans"/>
              </a:rPr>
              <a:t>copias</a:t>
            </a:r>
            <a:r>
              <a:rPr lang="ca-ES" sz="1600" b="1" dirty="0">
                <a:solidFill>
                  <a:srgbClr val="000078"/>
                </a:solidFill>
                <a:latin typeface="UOC Sans"/>
                <a:cs typeface="UOC Sans"/>
              </a:rPr>
              <a:t> de </a:t>
            </a:r>
            <a:r>
              <a:rPr lang="ca-ES" sz="1600" b="1" dirty="0" err="1">
                <a:solidFill>
                  <a:srgbClr val="000078"/>
                </a:solidFill>
                <a:latin typeface="UOC Sans"/>
                <a:cs typeface="UOC Sans"/>
              </a:rPr>
              <a:t>seguridad</a:t>
            </a:r>
            <a:endParaRPr lang="ca-ES" sz="1600" dirty="0">
              <a:solidFill>
                <a:srgbClr val="000078"/>
              </a:solidFill>
              <a:latin typeface="UOC Sans"/>
              <a:cs typeface="UOC Sans"/>
            </a:endParaRPr>
          </a:p>
          <a:p>
            <a:endParaRPr lang="ca-ES" sz="2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994968F-DB20-41F1-93F2-AE56CCDFCE4F}"/>
              </a:ext>
            </a:extLst>
          </p:cNvPr>
          <p:cNvSpPr txBox="1"/>
          <p:nvPr/>
        </p:nvSpPr>
        <p:spPr>
          <a:xfrm>
            <a:off x="661986" y="1154196"/>
            <a:ext cx="23815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000078"/>
                </a:solidFill>
                <a:latin typeface="UOC Sans"/>
                <a:cs typeface="UOC Sans"/>
              </a:rPr>
              <a:t>El backup </a:t>
            </a:r>
            <a:r>
              <a:rPr lang="ca-ES" b="1" dirty="0" err="1">
                <a:solidFill>
                  <a:srgbClr val="000078"/>
                </a:solidFill>
                <a:latin typeface="UOC Sans"/>
                <a:cs typeface="UOC Sans"/>
              </a:rPr>
              <a:t>debe</a:t>
            </a:r>
            <a:r>
              <a:rPr lang="ca-ES" b="1" dirty="0">
                <a:solidFill>
                  <a:srgbClr val="000078"/>
                </a:solidFill>
                <a:latin typeface="UOC Sans"/>
                <a:cs typeface="UOC Sans"/>
              </a:rPr>
              <a:t> </a:t>
            </a:r>
            <a:r>
              <a:rPr lang="ca-ES" b="1" dirty="0" err="1">
                <a:solidFill>
                  <a:srgbClr val="000078"/>
                </a:solidFill>
                <a:latin typeface="UOC Sans"/>
                <a:cs typeface="UOC Sans"/>
              </a:rPr>
              <a:t>mantenerse</a:t>
            </a:r>
            <a:r>
              <a:rPr lang="ca-ES" b="1" dirty="0">
                <a:solidFill>
                  <a:srgbClr val="000078"/>
                </a:solidFill>
                <a:latin typeface="UOC Sans"/>
                <a:cs typeface="UOC Sans"/>
              </a:rPr>
              <a:t> en un segmento </a:t>
            </a:r>
            <a:r>
              <a:rPr lang="ca-ES" b="1" dirty="0" err="1">
                <a:solidFill>
                  <a:srgbClr val="000078"/>
                </a:solidFill>
                <a:latin typeface="UOC Sans"/>
                <a:cs typeface="UOC Sans"/>
              </a:rPr>
              <a:t>aislado</a:t>
            </a:r>
            <a:r>
              <a:rPr lang="ca-ES" b="1" dirty="0">
                <a:solidFill>
                  <a:srgbClr val="000078"/>
                </a:solidFill>
                <a:latin typeface="UOC Sans"/>
                <a:cs typeface="UOC Sans"/>
              </a:rPr>
              <a:t> de la </a:t>
            </a:r>
            <a:r>
              <a:rPr lang="ca-ES" b="1" dirty="0" err="1">
                <a:solidFill>
                  <a:srgbClr val="000078"/>
                </a:solidFill>
                <a:latin typeface="UOC Sans"/>
                <a:cs typeface="UOC Sans"/>
              </a:rPr>
              <a:t>red</a:t>
            </a:r>
            <a:r>
              <a:rPr lang="ca-ES" b="1" dirty="0">
                <a:solidFill>
                  <a:srgbClr val="000078"/>
                </a:solidFill>
                <a:latin typeface="UOC Sans"/>
                <a:cs typeface="UOC Sans"/>
              </a:rPr>
              <a:t> corporativa y </a:t>
            </a:r>
            <a:r>
              <a:rPr lang="ca-ES" b="1" dirty="0" err="1">
                <a:solidFill>
                  <a:srgbClr val="000078"/>
                </a:solidFill>
                <a:latin typeface="UOC Sans"/>
                <a:cs typeface="UOC Sans"/>
              </a:rPr>
              <a:t>sin</a:t>
            </a:r>
            <a:r>
              <a:rPr lang="ca-ES" b="1" dirty="0">
                <a:solidFill>
                  <a:srgbClr val="000078"/>
                </a:solidFill>
                <a:latin typeface="UOC Sans"/>
                <a:cs typeface="UOC Sans"/>
              </a:rPr>
              <a:t> </a:t>
            </a:r>
            <a:r>
              <a:rPr lang="ca-ES" b="1" dirty="0" err="1">
                <a:solidFill>
                  <a:srgbClr val="000078"/>
                </a:solidFill>
                <a:latin typeface="UOC Sans"/>
                <a:cs typeface="UOC Sans"/>
              </a:rPr>
              <a:t>acceso</a:t>
            </a:r>
            <a:r>
              <a:rPr lang="ca-ES" b="1" dirty="0">
                <a:solidFill>
                  <a:srgbClr val="000078"/>
                </a:solidFill>
                <a:latin typeface="UOC Sans"/>
                <a:cs typeface="UOC Sans"/>
              </a:rPr>
              <a:t> a internet</a:t>
            </a:r>
            <a:endParaRPr lang="ca-ES" dirty="0">
              <a:solidFill>
                <a:srgbClr val="000078"/>
              </a:solidFill>
              <a:latin typeface="UOC Sans"/>
              <a:cs typeface="UOC Sans"/>
            </a:endParaRPr>
          </a:p>
          <a:p>
            <a:endParaRPr lang="ca-ES" sz="24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FCEDA27-F4EF-426C-BDF6-96D4A17C90BC}"/>
              </a:ext>
            </a:extLst>
          </p:cNvPr>
          <p:cNvSpPr txBox="1"/>
          <p:nvPr/>
        </p:nvSpPr>
        <p:spPr>
          <a:xfrm>
            <a:off x="6190827" y="1166881"/>
            <a:ext cx="229200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err="1">
                <a:solidFill>
                  <a:srgbClr val="000078"/>
                </a:solidFill>
                <a:latin typeface="UOC Sans"/>
                <a:cs typeface="UOC Sans"/>
              </a:rPr>
              <a:t>Comprobar</a:t>
            </a:r>
            <a:r>
              <a:rPr lang="ca-ES" sz="2000" b="1" dirty="0">
                <a:solidFill>
                  <a:srgbClr val="000078"/>
                </a:solidFill>
                <a:latin typeface="UOC Sans"/>
                <a:cs typeface="UOC Sans"/>
              </a:rPr>
              <a:t> </a:t>
            </a:r>
            <a:r>
              <a:rPr lang="ca-ES" sz="2000" b="1" dirty="0" err="1">
                <a:solidFill>
                  <a:srgbClr val="000078"/>
                </a:solidFill>
                <a:latin typeface="UOC Sans"/>
                <a:cs typeface="UOC Sans"/>
              </a:rPr>
              <a:t>periódicamente</a:t>
            </a:r>
            <a:r>
              <a:rPr lang="ca-ES" sz="2000" b="1" dirty="0">
                <a:solidFill>
                  <a:srgbClr val="000078"/>
                </a:solidFill>
                <a:latin typeface="UOC Sans"/>
                <a:cs typeface="UOC Sans"/>
              </a:rPr>
              <a:t> la </a:t>
            </a:r>
            <a:r>
              <a:rPr lang="ca-ES" sz="2000" b="1" dirty="0" err="1">
                <a:solidFill>
                  <a:srgbClr val="000078"/>
                </a:solidFill>
                <a:latin typeface="UOC Sans"/>
                <a:cs typeface="UOC Sans"/>
              </a:rPr>
              <a:t>integridad</a:t>
            </a:r>
            <a:r>
              <a:rPr lang="ca-ES" sz="2000" b="1" dirty="0">
                <a:solidFill>
                  <a:srgbClr val="000078"/>
                </a:solidFill>
                <a:latin typeface="UOC Sans"/>
                <a:cs typeface="UOC Sans"/>
              </a:rPr>
              <a:t> del backup y </a:t>
            </a:r>
            <a:r>
              <a:rPr lang="ca-ES" sz="2000" b="1" dirty="0" err="1">
                <a:solidFill>
                  <a:srgbClr val="000078"/>
                </a:solidFill>
                <a:latin typeface="UOC Sans"/>
                <a:cs typeface="UOC Sans"/>
              </a:rPr>
              <a:t>probar</a:t>
            </a:r>
            <a:r>
              <a:rPr lang="ca-ES" sz="2000" b="1" dirty="0">
                <a:solidFill>
                  <a:srgbClr val="000078"/>
                </a:solidFill>
                <a:latin typeface="UOC Sans"/>
                <a:cs typeface="UOC Sans"/>
              </a:rPr>
              <a:t> el </a:t>
            </a:r>
            <a:r>
              <a:rPr lang="ca-ES" sz="2000" b="1" dirty="0" err="1">
                <a:solidFill>
                  <a:srgbClr val="000078"/>
                </a:solidFill>
                <a:latin typeface="UOC Sans"/>
                <a:cs typeface="UOC Sans"/>
              </a:rPr>
              <a:t>proceso</a:t>
            </a:r>
            <a:r>
              <a:rPr lang="ca-ES" sz="2000" b="1" dirty="0">
                <a:solidFill>
                  <a:srgbClr val="000078"/>
                </a:solidFill>
                <a:latin typeface="UOC Sans"/>
                <a:cs typeface="UOC Sans"/>
              </a:rPr>
              <a:t> de </a:t>
            </a:r>
            <a:r>
              <a:rPr lang="ca-ES" sz="2000" b="1" dirty="0" err="1">
                <a:solidFill>
                  <a:srgbClr val="000078"/>
                </a:solidFill>
                <a:latin typeface="UOC Sans"/>
                <a:cs typeface="UOC Sans"/>
              </a:rPr>
              <a:t>recuperación</a:t>
            </a:r>
            <a:r>
              <a:rPr lang="ca-ES" sz="2000" b="1" dirty="0">
                <a:solidFill>
                  <a:srgbClr val="000078"/>
                </a:solidFill>
                <a:latin typeface="UOC Sans"/>
                <a:cs typeface="UOC Sans"/>
              </a:rPr>
              <a:t> con </a:t>
            </a:r>
            <a:r>
              <a:rPr lang="ca-ES" sz="2000" b="1" dirty="0" err="1">
                <a:solidFill>
                  <a:srgbClr val="000078"/>
                </a:solidFill>
                <a:latin typeface="UOC Sans"/>
                <a:cs typeface="UOC Sans"/>
              </a:rPr>
              <a:t>regularidad</a:t>
            </a:r>
            <a:endParaRPr lang="ca-ES" sz="2000" dirty="0">
              <a:solidFill>
                <a:srgbClr val="000078"/>
              </a:solidFill>
              <a:latin typeface="UOC Sans"/>
              <a:cs typeface="UOC Sans"/>
            </a:endParaRPr>
          </a:p>
          <a:p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3477253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614" y="504000"/>
            <a:ext cx="3976386" cy="396545"/>
          </a:xfrm>
        </p:spPr>
        <p:txBody>
          <a:bodyPr/>
          <a:lstStyle/>
          <a:p>
            <a:r>
              <a:rPr lang="ca-ES" dirty="0"/>
              <a:t>Seguridad en el </a:t>
            </a:r>
            <a:r>
              <a:rPr lang="ca-ES" dirty="0" err="1"/>
              <a:t>correo</a:t>
            </a:r>
            <a:endParaRPr lang="ca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63615" y="1304659"/>
            <a:ext cx="3976386" cy="3048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/>
              <a:t>Aplicar </a:t>
            </a:r>
            <a:r>
              <a:rPr lang="ca-ES" sz="1600" dirty="0" err="1"/>
              <a:t>reglas</a:t>
            </a:r>
            <a:r>
              <a:rPr lang="ca-ES" sz="1600" dirty="0"/>
              <a:t> para filtrar el </a:t>
            </a:r>
            <a:r>
              <a:rPr lang="ca-ES" sz="1600" dirty="0" err="1"/>
              <a:t>spam</a:t>
            </a:r>
            <a:r>
              <a:rPr lang="ca-ES" sz="16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 err="1"/>
              <a:t>Deshabilitar</a:t>
            </a:r>
            <a:r>
              <a:rPr lang="ca-ES" sz="1600" dirty="0"/>
              <a:t> el HTML en los </a:t>
            </a:r>
            <a:r>
              <a:rPr lang="ca-ES" sz="1600" dirty="0" err="1"/>
              <a:t>correos</a:t>
            </a:r>
            <a:r>
              <a:rPr lang="ca-ES" sz="1600" dirty="0"/>
              <a:t> que </a:t>
            </a:r>
            <a:r>
              <a:rPr lang="ca-ES" sz="1600" dirty="0" err="1"/>
              <a:t>llegan</a:t>
            </a:r>
            <a:r>
              <a:rPr lang="ca-ES" sz="1600" dirty="0"/>
              <a:t> a la bandeja de entrada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/>
              <a:t>Usar </a:t>
            </a:r>
            <a:r>
              <a:rPr lang="ca-ES" sz="1600" dirty="0" err="1"/>
              <a:t>complementos</a:t>
            </a:r>
            <a:r>
              <a:rPr lang="ca-ES" sz="1600" dirty="0"/>
              <a:t> </a:t>
            </a:r>
            <a:r>
              <a:rPr lang="ca-ES" sz="1600" dirty="0" err="1"/>
              <a:t>anti</a:t>
            </a:r>
            <a:r>
              <a:rPr lang="ca-ES" sz="1600" dirty="0"/>
              <a:t>-phising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 err="1"/>
              <a:t>Bloquear</a:t>
            </a:r>
            <a:r>
              <a:rPr lang="ca-ES" sz="1600" dirty="0"/>
              <a:t> </a:t>
            </a:r>
            <a:r>
              <a:rPr lang="ca-ES" sz="1600" dirty="0" err="1"/>
              <a:t>archivos</a:t>
            </a:r>
            <a:r>
              <a:rPr lang="ca-ES" sz="1600" dirty="0"/>
              <a:t> </a:t>
            </a:r>
            <a:r>
              <a:rPr lang="ca-ES" sz="1600" dirty="0" err="1"/>
              <a:t>adjuntos</a:t>
            </a:r>
            <a:r>
              <a:rPr lang="ca-ES" sz="1600" dirty="0"/>
              <a:t> con </a:t>
            </a:r>
            <a:r>
              <a:rPr lang="ca-ES" sz="1600" dirty="0" err="1"/>
              <a:t>extensiones</a:t>
            </a:r>
            <a:r>
              <a:rPr lang="ca-ES" sz="1600" dirty="0"/>
              <a:t> </a:t>
            </a:r>
            <a:r>
              <a:rPr lang="ca-ES" sz="1600" dirty="0" err="1"/>
              <a:t>potencialmente</a:t>
            </a:r>
            <a:r>
              <a:rPr lang="ca-ES" sz="1600" dirty="0"/>
              <a:t> </a:t>
            </a:r>
            <a:r>
              <a:rPr lang="ca-ES" sz="1600" dirty="0" err="1"/>
              <a:t>maliciosas</a:t>
            </a:r>
            <a:endParaRPr lang="ca-ES" sz="1600" dirty="0"/>
          </a:p>
        </p:txBody>
      </p:sp>
      <p:sp>
        <p:nvSpPr>
          <p:cNvPr id="12" name="AutoShape 2" descr="Brute Force Attacks">
            <a:extLst>
              <a:ext uri="{FF2B5EF4-FFF2-40B4-BE49-F238E27FC236}">
                <a16:creationId xmlns:a16="http://schemas.microsoft.com/office/drawing/2014/main" id="{3104B95D-C138-45BB-A3B3-85D56031E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Actualizar software Windows">
            <a:extLst>
              <a:ext uri="{FF2B5EF4-FFF2-40B4-BE49-F238E27FC236}">
                <a16:creationId xmlns:a16="http://schemas.microsoft.com/office/drawing/2014/main" id="{710ECC7B-F159-442B-8259-4B236628A4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D3E1264E-BA77-496A-AFEB-92510213704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2B4376B-2CC5-4245-A62C-9993AAC42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92267" cy="51435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7FD609B-70D3-4D44-8D5B-0B16F038BD4C}"/>
              </a:ext>
            </a:extLst>
          </p:cNvPr>
          <p:cNvSpPr txBox="1"/>
          <p:nvPr/>
        </p:nvSpPr>
        <p:spPr>
          <a:xfrm>
            <a:off x="4876800" y="3103155"/>
            <a:ext cx="38439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000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EXE, MSI, JAR, CMD, VB, VBS, VBE, PS1, PS2, SCF, LNK, INF, ..</a:t>
            </a:r>
            <a:endParaRPr lang="es-ES" sz="1600" dirty="0">
              <a:solidFill>
                <a:srgbClr val="0000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dirty="0" err="1"/>
          </a:p>
        </p:txBody>
      </p:sp>
    </p:spTree>
    <p:extLst>
      <p:ext uri="{BB962C8B-B14F-4D97-AF65-F5344CB8AC3E}">
        <p14:creationId xmlns:p14="http://schemas.microsoft.com/office/powerpoint/2010/main" val="360971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04001" y="504001"/>
            <a:ext cx="7218390" cy="2132888"/>
          </a:xfrm>
        </p:spPr>
        <p:txBody>
          <a:bodyPr/>
          <a:lstStyle/>
          <a:p>
            <a:r>
              <a:rPr lang="en-US" sz="3600" b="0" dirty="0">
                <a:latin typeface="+mj-lt"/>
                <a:cs typeface="UOC Serif"/>
              </a:rPr>
              <a:t>«</a:t>
            </a:r>
            <a:r>
              <a:rPr lang="es-ES_tradnl" sz="3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Software que altera el estado funcional de un dispositivo informático de forma intencionada sin conocimiento del usuario</a:t>
            </a:r>
            <a:r>
              <a:rPr lang="mr-IN" sz="3600" b="0" dirty="0">
                <a:latin typeface="+mj-lt"/>
                <a:cs typeface="UOC Serif"/>
              </a:rPr>
              <a:t>…</a:t>
            </a:r>
            <a:r>
              <a:rPr lang="en-US" sz="3600" b="0" dirty="0">
                <a:latin typeface="+mj-lt"/>
              </a:rPr>
              <a:t>»</a:t>
            </a:r>
            <a:endParaRPr lang="en-US" sz="3600" b="0" dirty="0">
              <a:latin typeface="+mj-lt"/>
              <a:cs typeface="UOC Serif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0821A06-09F9-46CB-B280-E1ABEBE84A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1" y="2636889"/>
            <a:ext cx="4323032" cy="432282"/>
          </a:xfrm>
        </p:spPr>
        <p:txBody>
          <a:bodyPr/>
          <a:lstStyle/>
          <a:p>
            <a:r>
              <a:rPr lang="ca-ES" sz="1600" dirty="0"/>
              <a:t>Definición de Malware</a:t>
            </a:r>
          </a:p>
        </p:txBody>
      </p:sp>
    </p:spTree>
    <p:extLst>
      <p:ext uri="{BB962C8B-B14F-4D97-AF65-F5344CB8AC3E}">
        <p14:creationId xmlns:p14="http://schemas.microsoft.com/office/powerpoint/2010/main" val="35360277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614" y="504000"/>
            <a:ext cx="3976386" cy="396545"/>
          </a:xfrm>
        </p:spPr>
        <p:txBody>
          <a:bodyPr/>
          <a:lstStyle/>
          <a:p>
            <a:r>
              <a:rPr lang="ca-ES" dirty="0"/>
              <a:t>Seguridad en el RDP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63614" y="1304659"/>
            <a:ext cx="4195905" cy="3048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/>
              <a:t>Usar </a:t>
            </a:r>
            <a:r>
              <a:rPr lang="ca-ES" sz="1600" dirty="0" err="1"/>
              <a:t>contraseñas</a:t>
            </a:r>
            <a:r>
              <a:rPr lang="ca-ES" sz="1600" dirty="0"/>
              <a:t> </a:t>
            </a:r>
            <a:r>
              <a:rPr lang="ca-ES" sz="1600" dirty="0" err="1"/>
              <a:t>seguras</a:t>
            </a:r>
            <a:endParaRPr lang="ca-E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/>
              <a:t>Habilitar NLA (Network </a:t>
            </a:r>
            <a:r>
              <a:rPr lang="ca-ES" sz="1600" dirty="0" err="1"/>
              <a:t>Authenticacion</a:t>
            </a:r>
            <a:r>
              <a:rPr lang="ca-ES" sz="1600" dirty="0"/>
              <a:t> </a:t>
            </a:r>
            <a:r>
              <a:rPr lang="ca-ES" sz="1600" dirty="0" err="1"/>
              <a:t>Level</a:t>
            </a:r>
            <a:r>
              <a:rPr lang="ca-ES" sz="16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 err="1"/>
              <a:t>Cambiar</a:t>
            </a:r>
            <a:r>
              <a:rPr lang="ca-ES" sz="1600" dirty="0"/>
              <a:t> el </a:t>
            </a:r>
            <a:r>
              <a:rPr lang="ca-ES" sz="1600" dirty="0" err="1"/>
              <a:t>puerto</a:t>
            </a:r>
            <a:r>
              <a:rPr lang="ca-ES" sz="1600" dirty="0"/>
              <a:t> </a:t>
            </a:r>
            <a:r>
              <a:rPr lang="ca-ES" sz="1600" dirty="0" err="1"/>
              <a:t>predeterminado</a:t>
            </a:r>
            <a:r>
              <a:rPr lang="ca-ES" sz="1600" dirty="0"/>
              <a:t> (3389)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/>
              <a:t>Usar </a:t>
            </a:r>
            <a:r>
              <a:rPr lang="ca-ES" sz="1600" dirty="0" err="1"/>
              <a:t>reglas</a:t>
            </a:r>
            <a:r>
              <a:rPr lang="ca-ES" sz="1600" dirty="0"/>
              <a:t> de Firewall para restringir el </a:t>
            </a:r>
            <a:r>
              <a:rPr lang="ca-ES" sz="1600" dirty="0" err="1"/>
              <a:t>acceso</a:t>
            </a:r>
            <a:r>
              <a:rPr lang="ca-ES" sz="1600" dirty="0"/>
              <a:t> a un </a:t>
            </a:r>
            <a:r>
              <a:rPr lang="ca-ES" sz="1600" dirty="0" err="1"/>
              <a:t>rango</a:t>
            </a:r>
            <a:r>
              <a:rPr lang="ca-ES" sz="1600" dirty="0"/>
              <a:t> de </a:t>
            </a:r>
            <a:r>
              <a:rPr lang="ca-ES" sz="1600" dirty="0" err="1"/>
              <a:t>direcciones</a:t>
            </a:r>
            <a:r>
              <a:rPr lang="ca-ES" sz="1600" dirty="0"/>
              <a:t> IP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/>
              <a:t>Aplicar </a:t>
            </a:r>
            <a:r>
              <a:rPr lang="ca-ES" sz="1600" dirty="0" err="1"/>
              <a:t>directivas</a:t>
            </a:r>
            <a:r>
              <a:rPr lang="ca-ES" sz="1600" dirty="0"/>
              <a:t> para </a:t>
            </a:r>
            <a:r>
              <a:rPr lang="ca-ES" sz="1600" dirty="0" err="1"/>
              <a:t>bloquear</a:t>
            </a:r>
            <a:r>
              <a:rPr lang="ca-ES" sz="1600" dirty="0"/>
              <a:t> el número de </a:t>
            </a:r>
            <a:r>
              <a:rPr lang="ca-ES" sz="1600" dirty="0" err="1"/>
              <a:t>intentos</a:t>
            </a:r>
            <a:r>
              <a:rPr lang="ca-ES" sz="1600" dirty="0"/>
              <a:t> </a:t>
            </a:r>
            <a:r>
              <a:rPr lang="ca-ES" sz="1600" dirty="0" err="1"/>
              <a:t>fallidos</a:t>
            </a:r>
            <a:r>
              <a:rPr lang="ca-ES" sz="1600" dirty="0"/>
              <a:t> de inicio de </a:t>
            </a:r>
            <a:r>
              <a:rPr lang="ca-ES" sz="1600" dirty="0" err="1"/>
              <a:t>sesión</a:t>
            </a:r>
            <a:endParaRPr lang="ca-E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 err="1"/>
              <a:t>Forzar</a:t>
            </a:r>
            <a:r>
              <a:rPr lang="ca-ES" sz="1600" dirty="0"/>
              <a:t> el uso de la VPN corporativa para </a:t>
            </a:r>
            <a:r>
              <a:rPr lang="ca-ES" sz="1600" dirty="0" err="1"/>
              <a:t>acceder</a:t>
            </a:r>
            <a:r>
              <a:rPr lang="ca-ES" sz="1600" dirty="0"/>
              <a:t> a </a:t>
            </a:r>
            <a:r>
              <a:rPr lang="ca-ES" sz="1600" dirty="0" err="1"/>
              <a:t>servicios</a:t>
            </a:r>
            <a:r>
              <a:rPr lang="ca-ES" sz="1600" dirty="0"/>
              <a:t> por RDP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/>
              <a:t>Usar </a:t>
            </a:r>
            <a:r>
              <a:rPr lang="ca-ES" sz="1600" dirty="0" err="1"/>
              <a:t>autenticación</a:t>
            </a:r>
            <a:r>
              <a:rPr lang="ca-ES" sz="1600" dirty="0"/>
              <a:t> en 2 </a:t>
            </a:r>
            <a:r>
              <a:rPr lang="ca-ES" sz="1600" dirty="0" err="1"/>
              <a:t>pasos</a:t>
            </a:r>
            <a:r>
              <a:rPr lang="ca-ES" sz="1600" dirty="0"/>
              <a:t> (MFA)</a:t>
            </a:r>
          </a:p>
          <a:p>
            <a:endParaRPr lang="ca-ES" sz="1600" dirty="0"/>
          </a:p>
        </p:txBody>
      </p:sp>
      <p:sp>
        <p:nvSpPr>
          <p:cNvPr id="12" name="AutoShape 2" descr="Brute Force Attacks">
            <a:extLst>
              <a:ext uri="{FF2B5EF4-FFF2-40B4-BE49-F238E27FC236}">
                <a16:creationId xmlns:a16="http://schemas.microsoft.com/office/drawing/2014/main" id="{3104B95D-C138-45BB-A3B3-85D56031E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Actualizar software Windows">
            <a:extLst>
              <a:ext uri="{FF2B5EF4-FFF2-40B4-BE49-F238E27FC236}">
                <a16:creationId xmlns:a16="http://schemas.microsoft.com/office/drawing/2014/main" id="{710ECC7B-F159-442B-8259-4B236628A4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D3E1264E-BA77-496A-AFEB-92510213704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201170E-C9E7-44FA-A905-8A47DD303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" y="0"/>
            <a:ext cx="43885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49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614" y="504000"/>
            <a:ext cx="3976386" cy="396545"/>
          </a:xfrm>
        </p:spPr>
        <p:txBody>
          <a:bodyPr/>
          <a:lstStyle/>
          <a:p>
            <a:r>
              <a:rPr lang="ca-ES" dirty="0"/>
              <a:t>Seguridad en los DNS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57233" y="1334647"/>
            <a:ext cx="3982767" cy="304801"/>
          </a:xfrm>
        </p:spPr>
        <p:txBody>
          <a:bodyPr/>
          <a:lstStyle/>
          <a:p>
            <a:r>
              <a:rPr lang="ca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Objetivo</a:t>
            </a:r>
            <a:endParaRPr lang="ca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ca-ES" sz="1600" dirty="0" err="1">
                <a:latin typeface="+mj-lt"/>
              </a:rPr>
              <a:t>Bloquear</a:t>
            </a:r>
            <a:r>
              <a:rPr lang="ca-ES" sz="1600" dirty="0">
                <a:latin typeface="+mj-lt"/>
              </a:rPr>
              <a:t> el </a:t>
            </a:r>
            <a:r>
              <a:rPr lang="ca-ES" sz="1600" dirty="0" err="1">
                <a:latin typeface="+mj-lt"/>
              </a:rPr>
              <a:t>acceso</a:t>
            </a:r>
            <a:r>
              <a:rPr lang="ca-ES" sz="1600" dirty="0">
                <a:latin typeface="+mj-lt"/>
              </a:rPr>
              <a:t> del ransomware a los servidores C&amp;C</a:t>
            </a:r>
          </a:p>
        </p:txBody>
      </p:sp>
      <p:sp>
        <p:nvSpPr>
          <p:cNvPr id="12" name="AutoShape 2" descr="Brute Force Attacks">
            <a:extLst>
              <a:ext uri="{FF2B5EF4-FFF2-40B4-BE49-F238E27FC236}">
                <a16:creationId xmlns:a16="http://schemas.microsoft.com/office/drawing/2014/main" id="{3104B95D-C138-45BB-A3B3-85D56031E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Actualizar software Windows">
            <a:extLst>
              <a:ext uri="{FF2B5EF4-FFF2-40B4-BE49-F238E27FC236}">
                <a16:creationId xmlns:a16="http://schemas.microsoft.com/office/drawing/2014/main" id="{710ECC7B-F159-442B-8259-4B236628A4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93C8000-1F0D-4EBE-92C7-9C3E9D4455F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r="1546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5A9B39C-DC2E-4EB4-9EDF-0A23DF7BA87E}"/>
              </a:ext>
            </a:extLst>
          </p:cNvPr>
          <p:cNvSpPr txBox="1">
            <a:spLocks/>
          </p:cNvSpPr>
          <p:nvPr/>
        </p:nvSpPr>
        <p:spPr>
          <a:xfrm>
            <a:off x="4657232" y="3306910"/>
            <a:ext cx="4195905" cy="304801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/>
              <a:t>Usar DNS </a:t>
            </a:r>
            <a:r>
              <a:rPr lang="ca-ES" sz="1600" dirty="0" err="1"/>
              <a:t>seguros</a:t>
            </a:r>
            <a:endParaRPr lang="ca-ES" sz="1600" dirty="0"/>
          </a:p>
          <a:p>
            <a:endParaRPr lang="ca-ES" sz="1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5551F7-4532-4340-B17B-A551DAE2BA82}"/>
              </a:ext>
            </a:extLst>
          </p:cNvPr>
          <p:cNvSpPr txBox="1"/>
          <p:nvPr/>
        </p:nvSpPr>
        <p:spPr>
          <a:xfrm>
            <a:off x="4917611" y="2584162"/>
            <a:ext cx="367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Uso de </a:t>
            </a:r>
            <a:r>
              <a:rPr lang="ca-ES" sz="1600" dirty="0" err="1"/>
              <a:t>listas</a:t>
            </a:r>
            <a:r>
              <a:rPr lang="ca-ES" sz="1600" dirty="0"/>
              <a:t> </a:t>
            </a:r>
            <a:r>
              <a:rPr lang="ca-ES" sz="1600" dirty="0" err="1"/>
              <a:t>negras</a:t>
            </a:r>
            <a:r>
              <a:rPr lang="ca-ES" sz="1600" dirty="0"/>
              <a:t> </a:t>
            </a:r>
            <a:r>
              <a:rPr lang="ca-ES" sz="1600" dirty="0" err="1"/>
              <a:t>suministradas</a:t>
            </a:r>
            <a:r>
              <a:rPr lang="ca-ES" sz="1600" dirty="0"/>
              <a:t> por </a:t>
            </a:r>
            <a:r>
              <a:rPr lang="ca-ES" sz="1600" dirty="0" err="1"/>
              <a:t>sitios</a:t>
            </a:r>
            <a:r>
              <a:rPr lang="ca-ES" sz="1600" dirty="0"/>
              <a:t> web como Ransomware tracker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369C560-03B4-4508-83E9-C0BCF7863B9C}"/>
              </a:ext>
            </a:extLst>
          </p:cNvPr>
          <p:cNvSpPr txBox="1"/>
          <p:nvPr/>
        </p:nvSpPr>
        <p:spPr>
          <a:xfrm>
            <a:off x="4572000" y="2233196"/>
            <a:ext cx="419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1600" dirty="0" err="1"/>
              <a:t>Bloquear</a:t>
            </a:r>
            <a:r>
              <a:rPr lang="ca-ES" sz="1600" dirty="0"/>
              <a:t> el </a:t>
            </a:r>
            <a:r>
              <a:rPr lang="ca-ES" sz="1600" dirty="0" err="1"/>
              <a:t>acceso</a:t>
            </a:r>
            <a:r>
              <a:rPr lang="ca-ES" sz="1600" dirty="0"/>
              <a:t> a </a:t>
            </a:r>
            <a:r>
              <a:rPr lang="ca-ES" sz="1600" dirty="0" err="1"/>
              <a:t>dominios</a:t>
            </a:r>
            <a:r>
              <a:rPr lang="ca-ES" sz="1600" dirty="0"/>
              <a:t> maliciosos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B13F86-3CDE-43B6-B84F-09E961BFAEE4}"/>
              </a:ext>
            </a:extLst>
          </p:cNvPr>
          <p:cNvSpPr txBox="1"/>
          <p:nvPr/>
        </p:nvSpPr>
        <p:spPr>
          <a:xfrm>
            <a:off x="4917611" y="3622515"/>
            <a:ext cx="3675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 err="1"/>
              <a:t>Permiten</a:t>
            </a:r>
            <a:r>
              <a:rPr lang="ca-ES" sz="1600" dirty="0"/>
              <a:t> </a:t>
            </a:r>
            <a:r>
              <a:rPr lang="ca-ES" sz="1600" dirty="0" err="1"/>
              <a:t>filtrado</a:t>
            </a:r>
            <a:r>
              <a:rPr lang="ca-ES" sz="1600" dirty="0"/>
              <a:t> de </a:t>
            </a:r>
            <a:r>
              <a:rPr lang="ca-ES" sz="1600" dirty="0" err="1"/>
              <a:t>contenido</a:t>
            </a:r>
            <a:endParaRPr lang="ca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 err="1"/>
              <a:t>Bloquear</a:t>
            </a:r>
            <a:r>
              <a:rPr lang="ca-ES" sz="1600" dirty="0"/>
              <a:t> </a:t>
            </a:r>
            <a:r>
              <a:rPr lang="ca-ES" sz="1600" dirty="0" err="1"/>
              <a:t>malware</a:t>
            </a:r>
            <a:r>
              <a:rPr lang="ca-ES" sz="1600" dirty="0"/>
              <a:t> y phising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 err="1"/>
              <a:t>Bloquear</a:t>
            </a:r>
            <a:r>
              <a:rPr lang="ca-ES" sz="1600" dirty="0"/>
              <a:t> </a:t>
            </a:r>
            <a:r>
              <a:rPr lang="ca-ES" sz="1600" dirty="0" err="1"/>
              <a:t>publicidad</a:t>
            </a:r>
            <a:endParaRPr lang="ca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 err="1"/>
              <a:t>Bloquear</a:t>
            </a:r>
            <a:r>
              <a:rPr lang="ca-ES" sz="1600" dirty="0"/>
              <a:t> </a:t>
            </a:r>
            <a:r>
              <a:rPr lang="ca-ES" sz="1600" dirty="0" err="1"/>
              <a:t>comunicacion</a:t>
            </a:r>
            <a:r>
              <a:rPr lang="ca-ES" sz="1600" dirty="0"/>
              <a:t> con botnets</a:t>
            </a:r>
          </a:p>
        </p:txBody>
      </p:sp>
    </p:spTree>
    <p:extLst>
      <p:ext uri="{BB962C8B-B14F-4D97-AF65-F5344CB8AC3E}">
        <p14:creationId xmlns:p14="http://schemas.microsoft.com/office/powerpoint/2010/main" val="12333725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617" y="995164"/>
            <a:ext cx="1938913" cy="3797189"/>
          </a:xfrm>
          <a:prstGeom prst="rect">
            <a:avLst/>
          </a:prstGeom>
          <a:solidFill>
            <a:srgbClr val="73E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0" rtlCol="0" anchor="t" anchorCtr="0"/>
          <a:lstStyle/>
          <a:p>
            <a:pPr>
              <a:spcBef>
                <a:spcPts val="1200"/>
              </a:spcBef>
            </a:pPr>
            <a:endParaRPr lang="ca-ES" sz="2800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69471" y="995164"/>
            <a:ext cx="1938911" cy="3782979"/>
          </a:xfrm>
          <a:prstGeom prst="rect">
            <a:avLst/>
          </a:prstGeom>
          <a:solidFill>
            <a:srgbClr val="0000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0" rtlCol="0" anchor="t" anchorCtr="0"/>
          <a:lstStyle/>
          <a:p>
            <a:endParaRPr lang="ca-ES" sz="2500" dirty="0">
              <a:solidFill>
                <a:schemeClr val="bg1"/>
              </a:solidFill>
              <a:latin typeface="UOC Sans"/>
              <a:cs typeface="UOC Sans"/>
            </a:endParaRPr>
          </a:p>
        </p:txBody>
      </p:sp>
      <p:sp>
        <p:nvSpPr>
          <p:cNvPr id="19" name="Rectangle 8"/>
          <p:cNvSpPr/>
          <p:nvPr/>
        </p:nvSpPr>
        <p:spPr>
          <a:xfrm>
            <a:off x="2579846" y="1002268"/>
            <a:ext cx="1938911" cy="3782979"/>
          </a:xfrm>
          <a:prstGeom prst="rect">
            <a:avLst/>
          </a:prstGeom>
          <a:solidFill>
            <a:srgbClr val="DEC0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endParaRPr lang="en-US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3C0F7E1-B842-4EDB-A4AC-A6A5974FBE8C}"/>
              </a:ext>
            </a:extLst>
          </p:cNvPr>
          <p:cNvSpPr txBox="1">
            <a:spLocks/>
          </p:cNvSpPr>
          <p:nvPr/>
        </p:nvSpPr>
        <p:spPr>
          <a:xfrm>
            <a:off x="435092" y="351136"/>
            <a:ext cx="8104382" cy="39622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/>
              <a:t>Buenas</a:t>
            </a:r>
            <a:r>
              <a:rPr lang="en-US" sz="2800" b="1" dirty="0"/>
              <a:t> </a:t>
            </a:r>
            <a:r>
              <a:rPr lang="en-US" sz="2800" b="1" dirty="0" err="1"/>
              <a:t>prácticas</a:t>
            </a:r>
            <a:endParaRPr lang="en-US" sz="2800" b="1" dirty="0"/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663FC4E7-84D7-441B-A496-5ADCB5A4AE28}"/>
              </a:ext>
            </a:extLst>
          </p:cNvPr>
          <p:cNvCxnSpPr>
            <a:cxnSpLocks/>
          </p:cNvCxnSpPr>
          <p:nvPr/>
        </p:nvCxnSpPr>
        <p:spPr>
          <a:xfrm>
            <a:off x="519809" y="871261"/>
            <a:ext cx="80885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2DD7E59-AC0C-4B4C-B3DA-F9C89B81E543}"/>
              </a:ext>
            </a:extLst>
          </p:cNvPr>
          <p:cNvSpPr txBox="1"/>
          <p:nvPr/>
        </p:nvSpPr>
        <p:spPr>
          <a:xfrm>
            <a:off x="1023284" y="1107195"/>
            <a:ext cx="1407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/>
              <a:t>Sandboxing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0F2BDCC-BDA2-49E7-A18A-F7D54E0E9734}"/>
              </a:ext>
            </a:extLst>
          </p:cNvPr>
          <p:cNvSpPr txBox="1"/>
          <p:nvPr/>
        </p:nvSpPr>
        <p:spPr>
          <a:xfrm>
            <a:off x="3076173" y="1107195"/>
            <a:ext cx="1442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/>
              <a:t>USB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1F0EFA7-F638-46B5-8149-5A944EFA3A2B}"/>
              </a:ext>
            </a:extLst>
          </p:cNvPr>
          <p:cNvSpPr txBox="1"/>
          <p:nvPr/>
        </p:nvSpPr>
        <p:spPr>
          <a:xfrm>
            <a:off x="7117816" y="1125948"/>
            <a:ext cx="1385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>
                <a:solidFill>
                  <a:schemeClr val="bg1"/>
                </a:solidFill>
              </a:rPr>
              <a:t>Aplicar </a:t>
            </a:r>
            <a:r>
              <a:rPr lang="ca-ES" sz="1400" b="1" dirty="0" err="1">
                <a:solidFill>
                  <a:schemeClr val="bg1"/>
                </a:solidFill>
              </a:rPr>
              <a:t>políticas</a:t>
            </a:r>
            <a:r>
              <a:rPr lang="ca-ES" sz="1400" b="1" dirty="0">
                <a:solidFill>
                  <a:schemeClr val="bg1"/>
                </a:solidFill>
              </a:rPr>
              <a:t> de </a:t>
            </a:r>
            <a:r>
              <a:rPr lang="ca-ES" sz="1400" b="1" dirty="0" err="1">
                <a:solidFill>
                  <a:schemeClr val="bg1"/>
                </a:solidFill>
              </a:rPr>
              <a:t>seguridad</a:t>
            </a:r>
            <a:endParaRPr lang="ca-ES" sz="1400" b="1" dirty="0">
              <a:solidFill>
                <a:schemeClr val="bg1"/>
              </a:solidFill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3B866FD7-86AB-4EB1-9D5D-CBA5A15EAAF3}"/>
              </a:ext>
            </a:extLst>
          </p:cNvPr>
          <p:cNvSpPr txBox="1">
            <a:spLocks/>
          </p:cNvSpPr>
          <p:nvPr/>
        </p:nvSpPr>
        <p:spPr>
          <a:xfrm>
            <a:off x="610749" y="1777754"/>
            <a:ext cx="1761537" cy="30192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a-ES" sz="1400" dirty="0" err="1">
                <a:solidFill>
                  <a:schemeClr val="tx2"/>
                </a:solidFill>
              </a:rPr>
              <a:t>Analizar</a:t>
            </a:r>
            <a:r>
              <a:rPr lang="ca-ES" sz="1400" dirty="0">
                <a:solidFill>
                  <a:schemeClr val="tx2"/>
                </a:solidFill>
              </a:rPr>
              <a:t> </a:t>
            </a:r>
            <a:r>
              <a:rPr lang="ca-ES" sz="1400" dirty="0" err="1">
                <a:solidFill>
                  <a:schemeClr val="tx2"/>
                </a:solidFill>
              </a:rPr>
              <a:t>archivos</a:t>
            </a:r>
            <a:r>
              <a:rPr lang="ca-ES" sz="1400" dirty="0">
                <a:solidFill>
                  <a:schemeClr val="tx2"/>
                </a:solidFill>
              </a:rPr>
              <a:t> maliciosos en un entorno </a:t>
            </a:r>
            <a:r>
              <a:rPr lang="ca-ES" sz="1400" dirty="0" err="1">
                <a:solidFill>
                  <a:schemeClr val="tx2"/>
                </a:solidFill>
              </a:rPr>
              <a:t>aislado</a:t>
            </a:r>
            <a:endParaRPr lang="ca-ES" sz="1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 err="1">
                <a:solidFill>
                  <a:schemeClr val="tx2"/>
                </a:solidFill>
              </a:rPr>
              <a:t>Analisis</a:t>
            </a:r>
            <a:r>
              <a:rPr lang="ca-ES" sz="1400" dirty="0">
                <a:solidFill>
                  <a:schemeClr val="tx2"/>
                </a:solidFill>
              </a:rPr>
              <a:t> de </a:t>
            </a:r>
            <a:r>
              <a:rPr lang="ca-ES" sz="1400" dirty="0" err="1">
                <a:solidFill>
                  <a:schemeClr val="tx2"/>
                </a:solidFill>
              </a:rPr>
              <a:t>malware</a:t>
            </a:r>
            <a:r>
              <a:rPr lang="ca-ES" sz="1400" dirty="0">
                <a:solidFill>
                  <a:schemeClr val="tx2"/>
                </a:solidFill>
              </a:rPr>
              <a:t> </a:t>
            </a:r>
            <a:r>
              <a:rPr lang="ca-ES" sz="1400" dirty="0" err="1">
                <a:solidFill>
                  <a:schemeClr val="tx2"/>
                </a:solidFill>
              </a:rPr>
              <a:t>sin</a:t>
            </a:r>
            <a:r>
              <a:rPr lang="ca-ES" sz="1400" dirty="0">
                <a:solidFill>
                  <a:schemeClr val="tx2"/>
                </a:solidFill>
              </a:rPr>
              <a:t> </a:t>
            </a:r>
            <a:r>
              <a:rPr lang="ca-ES" sz="1400" dirty="0" err="1">
                <a:solidFill>
                  <a:schemeClr val="tx2"/>
                </a:solidFill>
              </a:rPr>
              <a:t>comprometer</a:t>
            </a:r>
            <a:r>
              <a:rPr lang="ca-ES" sz="1400" dirty="0">
                <a:solidFill>
                  <a:schemeClr val="tx2"/>
                </a:solidFill>
              </a:rPr>
              <a:t> la </a:t>
            </a:r>
            <a:r>
              <a:rPr lang="ca-ES" sz="1400" dirty="0" err="1">
                <a:solidFill>
                  <a:schemeClr val="tx2"/>
                </a:solidFill>
              </a:rPr>
              <a:t>seguridad</a:t>
            </a:r>
            <a:endParaRPr lang="ca-ES" sz="1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 err="1">
                <a:solidFill>
                  <a:schemeClr val="tx2"/>
                </a:solidFill>
              </a:rPr>
              <a:t>Muchos</a:t>
            </a:r>
            <a:r>
              <a:rPr lang="ca-ES" sz="1400" dirty="0">
                <a:solidFill>
                  <a:schemeClr val="tx2"/>
                </a:solidFill>
              </a:rPr>
              <a:t> NGFW </a:t>
            </a:r>
            <a:r>
              <a:rPr lang="ca-ES" sz="1400" dirty="0" err="1">
                <a:solidFill>
                  <a:schemeClr val="tx2"/>
                </a:solidFill>
              </a:rPr>
              <a:t>funcionan</a:t>
            </a:r>
            <a:r>
              <a:rPr lang="ca-ES" sz="1400" dirty="0">
                <a:solidFill>
                  <a:schemeClr val="tx2"/>
                </a:solidFill>
              </a:rPr>
              <a:t> con </a:t>
            </a:r>
            <a:r>
              <a:rPr lang="ca-ES" sz="1400" dirty="0" err="1">
                <a:solidFill>
                  <a:schemeClr val="tx2"/>
                </a:solidFill>
              </a:rPr>
              <a:t>técnicas</a:t>
            </a:r>
            <a:r>
              <a:rPr lang="ca-ES" sz="1400" dirty="0">
                <a:solidFill>
                  <a:schemeClr val="tx2"/>
                </a:solidFill>
              </a:rPr>
              <a:t> de sandboxing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A008BFD-5685-4A4F-AEA8-B3DE82D8262E}"/>
              </a:ext>
            </a:extLst>
          </p:cNvPr>
          <p:cNvSpPr txBox="1">
            <a:spLocks/>
          </p:cNvSpPr>
          <p:nvPr/>
        </p:nvSpPr>
        <p:spPr>
          <a:xfrm>
            <a:off x="2694477" y="1773068"/>
            <a:ext cx="1761537" cy="30051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a-ES" sz="1400" dirty="0" err="1">
                <a:solidFill>
                  <a:schemeClr val="tx2"/>
                </a:solidFill>
              </a:rPr>
              <a:t>Deben</a:t>
            </a:r>
            <a:r>
              <a:rPr lang="ca-ES" sz="1400" dirty="0">
                <a:solidFill>
                  <a:schemeClr val="tx2"/>
                </a:solidFill>
              </a:rPr>
              <a:t> </a:t>
            </a:r>
            <a:r>
              <a:rPr lang="ca-ES" sz="1400" dirty="0" err="1">
                <a:solidFill>
                  <a:schemeClr val="tx2"/>
                </a:solidFill>
              </a:rPr>
              <a:t>analizarse</a:t>
            </a:r>
            <a:r>
              <a:rPr lang="ca-ES" sz="1400" dirty="0">
                <a:solidFill>
                  <a:schemeClr val="tx2"/>
                </a:solidFill>
              </a:rPr>
              <a:t> antes de </a:t>
            </a:r>
            <a:r>
              <a:rPr lang="ca-ES" sz="1400" dirty="0" err="1">
                <a:solidFill>
                  <a:schemeClr val="tx2"/>
                </a:solidFill>
              </a:rPr>
              <a:t>acceder</a:t>
            </a:r>
            <a:r>
              <a:rPr lang="ca-ES" sz="1400" dirty="0">
                <a:solidFill>
                  <a:schemeClr val="tx2"/>
                </a:solidFill>
              </a:rPr>
              <a:t> a </a:t>
            </a:r>
            <a:r>
              <a:rPr lang="ca-ES" sz="1400" dirty="0" err="1">
                <a:solidFill>
                  <a:schemeClr val="tx2"/>
                </a:solidFill>
              </a:rPr>
              <a:t>su</a:t>
            </a:r>
            <a:r>
              <a:rPr lang="ca-ES" sz="1400" dirty="0">
                <a:solidFill>
                  <a:schemeClr val="tx2"/>
                </a:solidFill>
              </a:rPr>
              <a:t> </a:t>
            </a:r>
            <a:r>
              <a:rPr lang="ca-ES" sz="1400" dirty="0" err="1">
                <a:solidFill>
                  <a:schemeClr val="tx2"/>
                </a:solidFill>
              </a:rPr>
              <a:t>contenido</a:t>
            </a:r>
            <a:endParaRPr lang="ca-ES" sz="1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Usar </a:t>
            </a:r>
            <a:r>
              <a:rPr lang="ca-ES" sz="1400" dirty="0" err="1">
                <a:solidFill>
                  <a:schemeClr val="tx2"/>
                </a:solidFill>
              </a:rPr>
              <a:t>protección</a:t>
            </a:r>
            <a:r>
              <a:rPr lang="ca-ES" sz="1400" dirty="0">
                <a:solidFill>
                  <a:schemeClr val="tx2"/>
                </a:solidFill>
              </a:rPr>
              <a:t> contra </a:t>
            </a:r>
            <a:r>
              <a:rPr lang="ca-ES" sz="1400" dirty="0" err="1">
                <a:solidFill>
                  <a:schemeClr val="tx2"/>
                </a:solidFill>
              </a:rPr>
              <a:t>escritura</a:t>
            </a:r>
            <a:endParaRPr lang="ca-ES" sz="1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Se </a:t>
            </a:r>
            <a:r>
              <a:rPr lang="ca-ES" sz="1400" dirty="0" err="1">
                <a:solidFill>
                  <a:schemeClr val="tx2"/>
                </a:solidFill>
              </a:rPr>
              <a:t>recomienda</a:t>
            </a:r>
            <a:r>
              <a:rPr lang="ca-ES" sz="1400" dirty="0">
                <a:solidFill>
                  <a:schemeClr val="tx2"/>
                </a:solidFill>
              </a:rPr>
              <a:t> </a:t>
            </a:r>
            <a:r>
              <a:rPr lang="ca-ES" sz="1400" dirty="0" err="1">
                <a:solidFill>
                  <a:schemeClr val="tx2"/>
                </a:solidFill>
              </a:rPr>
              <a:t>protección</a:t>
            </a:r>
            <a:r>
              <a:rPr lang="ca-ES" sz="1400" dirty="0">
                <a:solidFill>
                  <a:schemeClr val="tx2"/>
                </a:solidFill>
              </a:rPr>
              <a:t> y </a:t>
            </a:r>
            <a:r>
              <a:rPr lang="ca-ES" sz="1400" dirty="0" err="1">
                <a:solidFill>
                  <a:schemeClr val="tx2"/>
                </a:solidFill>
              </a:rPr>
              <a:t>cifrado</a:t>
            </a:r>
            <a:r>
              <a:rPr lang="ca-ES" sz="1400" dirty="0">
                <a:solidFill>
                  <a:schemeClr val="tx2"/>
                </a:solidFill>
              </a:rPr>
              <a:t> </a:t>
            </a:r>
            <a:r>
              <a:rPr lang="ca-ES" sz="1400" dirty="0" err="1">
                <a:solidFill>
                  <a:schemeClr val="tx2"/>
                </a:solidFill>
              </a:rPr>
              <a:t>mediante</a:t>
            </a:r>
            <a:r>
              <a:rPr lang="ca-ES" sz="1400" dirty="0">
                <a:solidFill>
                  <a:schemeClr val="tx2"/>
                </a:solidFill>
              </a:rPr>
              <a:t> PIN</a:t>
            </a:r>
          </a:p>
          <a:p>
            <a:pPr marL="0" indent="0">
              <a:buNone/>
            </a:pPr>
            <a:endParaRPr lang="ca-ES" sz="1400" dirty="0">
              <a:solidFill>
                <a:schemeClr val="tx2"/>
              </a:solidFill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103A4C55-1090-4527-9C66-1F9E180F8B82}"/>
              </a:ext>
            </a:extLst>
          </p:cNvPr>
          <p:cNvSpPr txBox="1">
            <a:spLocks/>
          </p:cNvSpPr>
          <p:nvPr/>
        </p:nvSpPr>
        <p:spPr>
          <a:xfrm>
            <a:off x="6758159" y="1773069"/>
            <a:ext cx="1743919" cy="272388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a-ES" sz="1400" dirty="0" err="1">
                <a:solidFill>
                  <a:schemeClr val="bg1"/>
                </a:solidFill>
              </a:rPr>
              <a:t>Contraseñas</a:t>
            </a:r>
            <a:endParaRPr lang="ca-ES" sz="1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bg1"/>
                </a:solidFill>
              </a:rPr>
              <a:t>USB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 err="1">
                <a:solidFill>
                  <a:schemeClr val="bg1"/>
                </a:solidFill>
              </a:rPr>
              <a:t>Correo</a:t>
            </a:r>
            <a:r>
              <a:rPr lang="ca-ES" sz="1400" dirty="0">
                <a:solidFill>
                  <a:schemeClr val="bg1"/>
                </a:solidFill>
              </a:rPr>
              <a:t> </a:t>
            </a:r>
            <a:r>
              <a:rPr lang="ca-ES" sz="1400" dirty="0" err="1">
                <a:solidFill>
                  <a:schemeClr val="bg1"/>
                </a:solidFill>
              </a:rPr>
              <a:t>electrónico</a:t>
            </a:r>
            <a:endParaRPr lang="ca-ES" sz="1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bg1"/>
                </a:solidFill>
              </a:rPr>
              <a:t>Uso Internet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bg1"/>
                </a:solidFill>
              </a:rPr>
              <a:t>Uso </a:t>
            </a:r>
            <a:r>
              <a:rPr lang="ca-ES" sz="1400" dirty="0" err="1">
                <a:solidFill>
                  <a:schemeClr val="bg1"/>
                </a:solidFill>
              </a:rPr>
              <a:t>móviles</a:t>
            </a:r>
            <a:endParaRPr lang="ca-ES" sz="1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 err="1">
                <a:solidFill>
                  <a:schemeClr val="bg1"/>
                </a:solidFill>
              </a:rPr>
              <a:t>Acceso</a:t>
            </a:r>
            <a:r>
              <a:rPr lang="ca-ES" sz="1400" dirty="0">
                <a:solidFill>
                  <a:schemeClr val="bg1"/>
                </a:solidFill>
              </a:rPr>
              <a:t> </a:t>
            </a:r>
            <a:r>
              <a:rPr lang="ca-ES" sz="1400" dirty="0" err="1">
                <a:solidFill>
                  <a:schemeClr val="bg1"/>
                </a:solidFill>
              </a:rPr>
              <a:t>remoto</a:t>
            </a:r>
            <a:endParaRPr lang="ca-ES" sz="1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 err="1">
                <a:solidFill>
                  <a:schemeClr val="bg1"/>
                </a:solidFill>
              </a:rPr>
              <a:t>Administración</a:t>
            </a:r>
            <a:r>
              <a:rPr lang="ca-ES" sz="1400" dirty="0">
                <a:solidFill>
                  <a:schemeClr val="bg1"/>
                </a:solidFill>
              </a:rPr>
              <a:t> de </a:t>
            </a:r>
            <a:r>
              <a:rPr lang="ca-ES" sz="1400" dirty="0" err="1">
                <a:solidFill>
                  <a:schemeClr val="bg1"/>
                </a:solidFill>
              </a:rPr>
              <a:t>parches</a:t>
            </a:r>
            <a:endParaRPr lang="ca-ES" sz="1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 err="1">
                <a:solidFill>
                  <a:schemeClr val="bg1"/>
                </a:solidFill>
              </a:rPr>
              <a:t>Gestión</a:t>
            </a:r>
            <a:r>
              <a:rPr lang="ca-ES" sz="1400" dirty="0">
                <a:solidFill>
                  <a:schemeClr val="bg1"/>
                </a:solidFill>
              </a:rPr>
              <a:t> de </a:t>
            </a:r>
            <a:r>
              <a:rPr lang="ca-ES" sz="1400" dirty="0" err="1">
                <a:solidFill>
                  <a:schemeClr val="bg1"/>
                </a:solidFill>
              </a:rPr>
              <a:t>vulnerabilidades</a:t>
            </a:r>
            <a:endParaRPr lang="ca-ES" sz="1400" dirty="0">
              <a:solidFill>
                <a:schemeClr val="bg1"/>
              </a:solidFill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CDBE5FAE-529F-40C9-AE86-30F97320C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33" y="1148975"/>
            <a:ext cx="335458" cy="291319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A441E0B7-460C-4CA3-A3E3-D940FB201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92" y="1155551"/>
            <a:ext cx="335458" cy="291319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64F78138-B1D1-4C04-AE8C-F9AA6E6AC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148" y="1148447"/>
            <a:ext cx="305797" cy="305797"/>
          </a:xfrm>
          <a:prstGeom prst="rect">
            <a:avLst/>
          </a:prstGeom>
        </p:spPr>
      </p:pic>
      <p:sp>
        <p:nvSpPr>
          <p:cNvPr id="20" name="Rectangle 6">
            <a:extLst>
              <a:ext uri="{FF2B5EF4-FFF2-40B4-BE49-F238E27FC236}">
                <a16:creationId xmlns:a16="http://schemas.microsoft.com/office/drawing/2014/main" id="{612B89DA-5446-4C7B-BC56-B56014741E22}"/>
              </a:ext>
            </a:extLst>
          </p:cNvPr>
          <p:cNvSpPr/>
          <p:nvPr/>
        </p:nvSpPr>
        <p:spPr>
          <a:xfrm>
            <a:off x="4637631" y="990184"/>
            <a:ext cx="1938911" cy="3785285"/>
          </a:xfrm>
          <a:prstGeom prst="rect">
            <a:avLst/>
          </a:prstGeom>
          <a:solidFill>
            <a:srgbClr val="D9D9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endParaRPr lang="en-US" sz="1400" dirty="0">
              <a:solidFill>
                <a:srgbClr val="000078"/>
              </a:solidFill>
              <a:latin typeface="UOC Sans"/>
              <a:cs typeface="UOC San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13567CD-B9BA-44E4-ABFC-4EDD8C98F469}"/>
              </a:ext>
            </a:extLst>
          </p:cNvPr>
          <p:cNvSpPr txBox="1"/>
          <p:nvPr/>
        </p:nvSpPr>
        <p:spPr>
          <a:xfrm>
            <a:off x="5097805" y="1082694"/>
            <a:ext cx="1438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err="1"/>
              <a:t>Restricción</a:t>
            </a:r>
            <a:r>
              <a:rPr lang="ca-ES" sz="1400" b="1" dirty="0"/>
              <a:t> de software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9329BAC-039B-4817-8F18-E6CA89A72EFA}"/>
              </a:ext>
            </a:extLst>
          </p:cNvPr>
          <p:cNvSpPr txBox="1">
            <a:spLocks/>
          </p:cNvSpPr>
          <p:nvPr/>
        </p:nvSpPr>
        <p:spPr>
          <a:xfrm>
            <a:off x="4726317" y="1773069"/>
            <a:ext cx="1761537" cy="30192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Windows AppLocker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 err="1">
                <a:solidFill>
                  <a:schemeClr val="tx2"/>
                </a:solidFill>
              </a:rPr>
              <a:t>Mejor</a:t>
            </a:r>
            <a:r>
              <a:rPr lang="ca-ES" sz="1400" dirty="0">
                <a:solidFill>
                  <a:schemeClr val="tx2"/>
                </a:solidFill>
              </a:rPr>
              <a:t> </a:t>
            </a:r>
            <a:r>
              <a:rPr lang="ca-ES" sz="1400" dirty="0" err="1">
                <a:solidFill>
                  <a:schemeClr val="tx2"/>
                </a:solidFill>
              </a:rPr>
              <a:t>integración</a:t>
            </a:r>
            <a:r>
              <a:rPr lang="ca-ES" sz="1400" dirty="0">
                <a:solidFill>
                  <a:schemeClr val="tx2"/>
                </a:solidFill>
              </a:rPr>
              <a:t> con </a:t>
            </a:r>
            <a:r>
              <a:rPr lang="ca-ES" sz="1400" dirty="0" err="1">
                <a:solidFill>
                  <a:schemeClr val="tx2"/>
                </a:solidFill>
              </a:rPr>
              <a:t>Active</a:t>
            </a:r>
            <a:r>
              <a:rPr lang="ca-ES" sz="1400" dirty="0">
                <a:solidFill>
                  <a:schemeClr val="tx2"/>
                </a:solidFill>
              </a:rPr>
              <a:t> </a:t>
            </a:r>
            <a:r>
              <a:rPr lang="ca-ES" sz="1400" dirty="0" err="1">
                <a:solidFill>
                  <a:schemeClr val="tx2"/>
                </a:solidFill>
              </a:rPr>
              <a:t>directory</a:t>
            </a:r>
            <a:endParaRPr lang="ca-ES" sz="1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Control </a:t>
            </a:r>
            <a:r>
              <a:rPr lang="ca-ES" sz="1400" dirty="0" err="1">
                <a:solidFill>
                  <a:schemeClr val="tx2"/>
                </a:solidFill>
              </a:rPr>
              <a:t>más</a:t>
            </a:r>
            <a:r>
              <a:rPr lang="ca-ES" sz="1400" dirty="0">
                <a:solidFill>
                  <a:schemeClr val="tx2"/>
                </a:solidFill>
              </a:rPr>
              <a:t> granular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 err="1">
                <a:solidFill>
                  <a:schemeClr val="tx2"/>
                </a:solidFill>
              </a:rPr>
              <a:t>Asignación</a:t>
            </a:r>
            <a:r>
              <a:rPr lang="ca-ES" sz="1400" dirty="0">
                <a:solidFill>
                  <a:schemeClr val="tx2"/>
                </a:solidFill>
              </a:rPr>
              <a:t> de </a:t>
            </a:r>
            <a:r>
              <a:rPr lang="ca-ES" sz="1400" dirty="0" err="1">
                <a:solidFill>
                  <a:schemeClr val="tx2"/>
                </a:solidFill>
              </a:rPr>
              <a:t>reglas</a:t>
            </a:r>
            <a:r>
              <a:rPr lang="ca-ES" sz="1400" dirty="0">
                <a:solidFill>
                  <a:schemeClr val="tx2"/>
                </a:solidFill>
              </a:rPr>
              <a:t> a </a:t>
            </a:r>
            <a:r>
              <a:rPr lang="ca-ES" sz="1400" dirty="0" err="1">
                <a:solidFill>
                  <a:schemeClr val="tx2"/>
                </a:solidFill>
              </a:rPr>
              <a:t>usuarios</a:t>
            </a:r>
            <a:r>
              <a:rPr lang="ca-ES" sz="1400" dirty="0">
                <a:solidFill>
                  <a:schemeClr val="tx2"/>
                </a:solidFill>
              </a:rPr>
              <a:t> y </a:t>
            </a:r>
            <a:r>
              <a:rPr lang="ca-ES" sz="1400" dirty="0" err="1">
                <a:solidFill>
                  <a:schemeClr val="tx2"/>
                </a:solidFill>
              </a:rPr>
              <a:t>grupos</a:t>
            </a:r>
            <a:endParaRPr lang="ca-ES" sz="1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a-ES" sz="1400" dirty="0">
                <a:solidFill>
                  <a:schemeClr val="tx2"/>
                </a:solidFill>
              </a:rPr>
              <a:t>3 </a:t>
            </a:r>
            <a:r>
              <a:rPr lang="ca-ES" sz="1400" dirty="0" err="1">
                <a:solidFill>
                  <a:schemeClr val="tx2"/>
                </a:solidFill>
              </a:rPr>
              <a:t>tipos</a:t>
            </a:r>
            <a:r>
              <a:rPr lang="ca-ES" sz="1400" dirty="0">
                <a:solidFill>
                  <a:schemeClr val="tx2"/>
                </a:solidFill>
              </a:rPr>
              <a:t> de </a:t>
            </a:r>
            <a:r>
              <a:rPr lang="ca-ES" sz="1400" dirty="0" err="1">
                <a:solidFill>
                  <a:schemeClr val="tx2"/>
                </a:solidFill>
              </a:rPr>
              <a:t>reglas</a:t>
            </a:r>
            <a:endParaRPr lang="ca-ES" sz="1400" dirty="0">
              <a:solidFill>
                <a:schemeClr val="tx2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6645A374-11ED-4FE0-AFDA-45EE5786C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006" y="1148777"/>
            <a:ext cx="311484" cy="31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310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614" y="504000"/>
            <a:ext cx="3976386" cy="396545"/>
          </a:xfrm>
        </p:spPr>
        <p:txBody>
          <a:bodyPr/>
          <a:lstStyle/>
          <a:p>
            <a:r>
              <a:rPr lang="ca-ES" dirty="0" err="1"/>
              <a:t>Formación</a:t>
            </a:r>
            <a:r>
              <a:rPr lang="ca-ES" dirty="0"/>
              <a:t> en </a:t>
            </a:r>
            <a:r>
              <a:rPr lang="ca-ES" dirty="0" err="1"/>
              <a:t>ciberseguridad</a:t>
            </a:r>
            <a:endParaRPr lang="ca-ES" dirty="0"/>
          </a:p>
        </p:txBody>
      </p:sp>
      <p:sp>
        <p:nvSpPr>
          <p:cNvPr id="12" name="AutoShape 2" descr="Brute Force Attacks">
            <a:extLst>
              <a:ext uri="{FF2B5EF4-FFF2-40B4-BE49-F238E27FC236}">
                <a16:creationId xmlns:a16="http://schemas.microsoft.com/office/drawing/2014/main" id="{3104B95D-C138-45BB-A3B3-85D56031E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Actualizar software Windows">
            <a:extLst>
              <a:ext uri="{FF2B5EF4-FFF2-40B4-BE49-F238E27FC236}">
                <a16:creationId xmlns:a16="http://schemas.microsoft.com/office/drawing/2014/main" id="{710ECC7B-F159-442B-8259-4B236628A4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33C6502E-B2F5-413D-A2A0-28304C5436B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2F08A46-F259-474E-8A6F-F98BF400AA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63614" y="1317197"/>
            <a:ext cx="3976386" cy="337037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Crear un equipo de concienciación que desarrolle y haga seguimiento del plan de formación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Determinar los roles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Determinar los temas a cubrir en cada rol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Formar a todos los empleados en el reconocimiento de ataques de ingeniería social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Especialmente formar a los empleados en el reconocimiento de ataques de phising</a:t>
            </a:r>
          </a:p>
        </p:txBody>
      </p:sp>
      <p:pic>
        <p:nvPicPr>
          <p:cNvPr id="8" name="Picture 4" descr="Ciberseguridad. Formación.">
            <a:extLst>
              <a:ext uri="{FF2B5EF4-FFF2-40B4-BE49-F238E27FC236}">
                <a16:creationId xmlns:a16="http://schemas.microsoft.com/office/drawing/2014/main" id="{66F6CF3B-3787-4CD1-8384-88E2DEC01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90"/>
            <a:ext cx="439226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2039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7674" y="580028"/>
            <a:ext cx="7100224" cy="1348777"/>
          </a:xfrm>
        </p:spPr>
        <p:txBody>
          <a:bodyPr/>
          <a:lstStyle/>
          <a:p>
            <a:r>
              <a:rPr lang="ca-ES" dirty="0" err="1"/>
              <a:t>Plan</a:t>
            </a:r>
            <a:r>
              <a:rPr lang="ca-ES" dirty="0"/>
              <a:t> de </a:t>
            </a:r>
            <a:r>
              <a:rPr lang="ca-ES" dirty="0" err="1"/>
              <a:t>respuesta</a:t>
            </a:r>
            <a:endParaRPr lang="ca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1172" y="1928805"/>
            <a:ext cx="5407458" cy="1348777"/>
          </a:xfrm>
        </p:spPr>
        <p:txBody>
          <a:bodyPr/>
          <a:lstStyle/>
          <a:p>
            <a:r>
              <a:rPr lang="ca-ES" dirty="0"/>
              <a:t>Que </a:t>
            </a:r>
            <a:r>
              <a:rPr lang="ca-ES" dirty="0" err="1"/>
              <a:t>hacer</a:t>
            </a:r>
            <a:r>
              <a:rPr lang="ca-ES" dirty="0"/>
              <a:t> en caso de </a:t>
            </a:r>
            <a:r>
              <a:rPr lang="ca-ES" dirty="0" err="1"/>
              <a:t>infección</a:t>
            </a:r>
            <a:r>
              <a:rPr lang="ca-ES" dirty="0"/>
              <a:t> por ransomware</a:t>
            </a:r>
          </a:p>
        </p:txBody>
      </p:sp>
      <p:cxnSp>
        <p:nvCxnSpPr>
          <p:cNvPr id="5" name="Straight Connector 9"/>
          <p:cNvCxnSpPr>
            <a:cxnSpLocks/>
          </p:cNvCxnSpPr>
          <p:nvPr/>
        </p:nvCxnSpPr>
        <p:spPr>
          <a:xfrm>
            <a:off x="491172" y="3430556"/>
            <a:ext cx="5325012" cy="0"/>
          </a:xfrm>
          <a:prstGeom prst="line">
            <a:avLst/>
          </a:prstGeom>
          <a:ln w="57150" cmpd="sng">
            <a:solidFill>
              <a:srgbClr val="73E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0863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D7E53B-CC26-4F7D-AEB0-E3E702F2A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63" y="569626"/>
            <a:ext cx="7999781" cy="3979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41813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614" y="504000"/>
            <a:ext cx="3976386" cy="396545"/>
          </a:xfrm>
        </p:spPr>
        <p:txBody>
          <a:bodyPr/>
          <a:lstStyle/>
          <a:p>
            <a:r>
              <a:rPr lang="ca-ES" dirty="0" err="1"/>
              <a:t>Preparación</a:t>
            </a:r>
            <a:endParaRPr lang="ca-ES" dirty="0"/>
          </a:p>
        </p:txBody>
      </p:sp>
      <p:sp>
        <p:nvSpPr>
          <p:cNvPr id="12" name="AutoShape 2" descr="Brute Force Attacks">
            <a:extLst>
              <a:ext uri="{FF2B5EF4-FFF2-40B4-BE49-F238E27FC236}">
                <a16:creationId xmlns:a16="http://schemas.microsoft.com/office/drawing/2014/main" id="{3104B95D-C138-45BB-A3B3-85D56031E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Actualizar software Windows">
            <a:extLst>
              <a:ext uri="{FF2B5EF4-FFF2-40B4-BE49-F238E27FC236}">
                <a16:creationId xmlns:a16="http://schemas.microsoft.com/office/drawing/2014/main" id="{710ECC7B-F159-442B-8259-4B236628A4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33C6502E-B2F5-413D-A2A0-28304C5436B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2F08A46-F259-474E-8A6F-F98BF400AA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63614" y="1317197"/>
            <a:ext cx="3976386" cy="337037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Se trata de la fase más importante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Implementación de contramedidas para proteger el entorno de trabajo</a:t>
            </a:r>
          </a:p>
          <a:p>
            <a:endParaRPr lang="es-ES" sz="1600" dirty="0"/>
          </a:p>
          <a:p>
            <a:pPr>
              <a:spcAft>
                <a:spcPts val="1200"/>
              </a:spcAft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Aspectos a cubrir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Formación en ciberseguridad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Protección de equipos conectados a la red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Protección de la red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Políticas de seguridad</a:t>
            </a:r>
          </a:p>
          <a:p>
            <a:endParaRPr lang="es-ES" sz="1600" dirty="0"/>
          </a:p>
        </p:txBody>
      </p:sp>
      <p:pic>
        <p:nvPicPr>
          <p:cNvPr id="1026" name="Picture 2" descr="Prepararse para los cambios, en VUCA es importante">
            <a:extLst>
              <a:ext uri="{FF2B5EF4-FFF2-40B4-BE49-F238E27FC236}">
                <a16:creationId xmlns:a16="http://schemas.microsoft.com/office/drawing/2014/main" id="{E5D326FB-D323-4D2F-A540-41446C976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226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9266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614" y="504000"/>
            <a:ext cx="3976386" cy="396545"/>
          </a:xfrm>
        </p:spPr>
        <p:txBody>
          <a:bodyPr/>
          <a:lstStyle/>
          <a:p>
            <a:r>
              <a:rPr lang="ca-ES" dirty="0" err="1"/>
              <a:t>Detección</a:t>
            </a:r>
            <a:r>
              <a:rPr lang="ca-ES" dirty="0"/>
              <a:t> y </a:t>
            </a:r>
            <a:r>
              <a:rPr lang="ca-ES" dirty="0" err="1"/>
              <a:t>análisis</a:t>
            </a:r>
            <a:endParaRPr lang="ca-ES" dirty="0"/>
          </a:p>
        </p:txBody>
      </p:sp>
      <p:sp>
        <p:nvSpPr>
          <p:cNvPr id="12" name="AutoShape 2" descr="Brute Force Attacks">
            <a:extLst>
              <a:ext uri="{FF2B5EF4-FFF2-40B4-BE49-F238E27FC236}">
                <a16:creationId xmlns:a16="http://schemas.microsoft.com/office/drawing/2014/main" id="{3104B95D-C138-45BB-A3B3-85D56031E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Actualizar software Windows">
            <a:extLst>
              <a:ext uri="{FF2B5EF4-FFF2-40B4-BE49-F238E27FC236}">
                <a16:creationId xmlns:a16="http://schemas.microsoft.com/office/drawing/2014/main" id="{710ECC7B-F159-442B-8259-4B236628A4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33C6502E-B2F5-413D-A2A0-28304C5436B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2F08A46-F259-474E-8A6F-F98BF400AA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63614" y="1317197"/>
            <a:ext cx="3976386" cy="337037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¿Cómo consiguió el ransomware penetrar en el dispositivo infectado?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¿Qué tipo de ransomware ha causado la infección?</a:t>
            </a:r>
          </a:p>
          <a:p>
            <a:endParaRPr lang="es-ES" sz="1600" dirty="0"/>
          </a:p>
          <a:p>
            <a:pPr>
              <a:spcAft>
                <a:spcPts val="1200"/>
              </a:spcAft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 online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ID Ransomware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No More </a:t>
            </a:r>
            <a:r>
              <a:rPr lang="es-ES" sz="1600" dirty="0" err="1"/>
              <a:t>Ransom</a:t>
            </a:r>
            <a:endParaRPr lang="es-ES" sz="1600" dirty="0"/>
          </a:p>
          <a:p>
            <a:endParaRPr lang="es-ES" sz="16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BF11AD-1109-4A85-BF75-9AFB97F7C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922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361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614" y="504000"/>
            <a:ext cx="3976386" cy="396545"/>
          </a:xfrm>
        </p:spPr>
        <p:txBody>
          <a:bodyPr/>
          <a:lstStyle/>
          <a:p>
            <a:r>
              <a:rPr lang="ca-ES" dirty="0" err="1"/>
              <a:t>Contención</a:t>
            </a:r>
            <a:endParaRPr lang="ca-ES" dirty="0"/>
          </a:p>
        </p:txBody>
      </p:sp>
      <p:sp>
        <p:nvSpPr>
          <p:cNvPr id="12" name="AutoShape 2" descr="Brute Force Attacks">
            <a:extLst>
              <a:ext uri="{FF2B5EF4-FFF2-40B4-BE49-F238E27FC236}">
                <a16:creationId xmlns:a16="http://schemas.microsoft.com/office/drawing/2014/main" id="{3104B95D-C138-45BB-A3B3-85D56031E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Actualizar software Windows">
            <a:extLst>
              <a:ext uri="{FF2B5EF4-FFF2-40B4-BE49-F238E27FC236}">
                <a16:creationId xmlns:a16="http://schemas.microsoft.com/office/drawing/2014/main" id="{710ECC7B-F159-442B-8259-4B236628A4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33C6502E-B2F5-413D-A2A0-28304C5436B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2F08A46-F259-474E-8A6F-F98BF400AA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63614" y="1317197"/>
            <a:ext cx="3976386" cy="337037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Aislar el equipo infectado de la red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Cambiar las contraseñas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Adquirir un volcado de memoria del equipo infectado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Clonar el disco duro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Comprobar y asegurar los sistemas de copias de seguridad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Limitar la conectividad del equipo infectado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Determinar el alcance de la infección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Notificar incidente a las autoridades</a:t>
            </a:r>
          </a:p>
          <a:p>
            <a:endParaRPr lang="es-ES" sz="16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16AEE23-46CE-4237-AB56-CA3C46AF8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"/>
            <a:ext cx="4392267" cy="51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824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614" y="504000"/>
            <a:ext cx="3976386" cy="396545"/>
          </a:xfrm>
        </p:spPr>
        <p:txBody>
          <a:bodyPr/>
          <a:lstStyle/>
          <a:p>
            <a:r>
              <a:rPr lang="ca-ES" dirty="0" err="1"/>
              <a:t>Erradicación</a:t>
            </a:r>
            <a:endParaRPr lang="ca-ES" dirty="0"/>
          </a:p>
        </p:txBody>
      </p:sp>
      <p:sp>
        <p:nvSpPr>
          <p:cNvPr id="12" name="AutoShape 2" descr="Brute Force Attacks">
            <a:extLst>
              <a:ext uri="{FF2B5EF4-FFF2-40B4-BE49-F238E27FC236}">
                <a16:creationId xmlns:a16="http://schemas.microsoft.com/office/drawing/2014/main" id="{3104B95D-C138-45BB-A3B3-85D56031E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Actualizar software Windows">
            <a:extLst>
              <a:ext uri="{FF2B5EF4-FFF2-40B4-BE49-F238E27FC236}">
                <a16:creationId xmlns:a16="http://schemas.microsoft.com/office/drawing/2014/main" id="{710ECC7B-F159-442B-8259-4B236628A4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33C6502E-B2F5-413D-A2A0-28304C5436B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2F08A46-F259-474E-8A6F-F98BF400AA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63614" y="1317197"/>
            <a:ext cx="3976386" cy="361379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Depende del vector de ataque empleado por el ransomware que causo la infección</a:t>
            </a:r>
          </a:p>
          <a:p>
            <a:endParaRPr lang="es-ES" sz="1600" dirty="0"/>
          </a:p>
          <a:p>
            <a:pPr>
              <a:spcAft>
                <a:spcPts val="1200"/>
              </a:spcAft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Metodología general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Emplear herramientas de antimalware y análisis forense para erradicar el ransomware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Como última opción se debe proceder a reinstalar el equipo infectado con el software original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907A382-5209-41FB-82CC-AE819E6B6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48" y="0"/>
            <a:ext cx="44018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>
                <a:solidFill>
                  <a:schemeClr val="tx2"/>
                </a:solidFill>
              </a:rPr>
              <a:t>Tipos</a:t>
            </a:r>
            <a:r>
              <a:rPr lang="ca-ES" dirty="0">
                <a:solidFill>
                  <a:schemeClr val="tx2"/>
                </a:solidFill>
              </a:rPr>
              <a:t> de malware (I)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2255" y="1113997"/>
            <a:ext cx="1125306" cy="786379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15928" y="2015023"/>
            <a:ext cx="1125307" cy="1571550"/>
          </a:xfrm>
        </p:spPr>
        <p:txBody>
          <a:bodyPr/>
          <a:lstStyle/>
          <a:p>
            <a:r>
              <a:rPr lang="ca-ES" b="1" dirty="0">
                <a:solidFill>
                  <a:schemeClr val="tx2"/>
                </a:solidFill>
              </a:rPr>
              <a:t>Virus</a:t>
            </a:r>
          </a:p>
          <a:p>
            <a:pPr>
              <a:lnSpc>
                <a:spcPct val="90000"/>
              </a:lnSpc>
            </a:pPr>
            <a:br>
              <a:rPr lang="ca-ES" sz="800" dirty="0">
                <a:solidFill>
                  <a:schemeClr val="tx2"/>
                </a:solidFill>
              </a:rPr>
            </a:br>
            <a:r>
              <a:rPr lang="ca-ES" dirty="0">
                <a:solidFill>
                  <a:schemeClr val="tx2"/>
                </a:solidFill>
              </a:rPr>
              <a:t>Su </a:t>
            </a:r>
            <a:r>
              <a:rPr lang="ca-ES" dirty="0" err="1">
                <a:solidFill>
                  <a:schemeClr val="tx2"/>
                </a:solidFill>
              </a:rPr>
              <a:t>objetivo</a:t>
            </a:r>
            <a:r>
              <a:rPr lang="ca-ES" dirty="0">
                <a:solidFill>
                  <a:schemeClr val="tx2"/>
                </a:solidFill>
              </a:rPr>
              <a:t> es </a:t>
            </a:r>
            <a:r>
              <a:rPr lang="ca-ES" dirty="0" err="1">
                <a:solidFill>
                  <a:schemeClr val="tx2"/>
                </a:solidFill>
              </a:rPr>
              <a:t>dañar</a:t>
            </a:r>
            <a:r>
              <a:rPr lang="ca-ES" dirty="0">
                <a:solidFill>
                  <a:schemeClr val="tx2"/>
                </a:solidFill>
              </a:rPr>
              <a:t> el sistema operativo para </a:t>
            </a:r>
            <a:r>
              <a:rPr lang="ca-ES" dirty="0" err="1">
                <a:solidFill>
                  <a:schemeClr val="tx2"/>
                </a:solidFill>
              </a:rPr>
              <a:t>volverlo</a:t>
            </a:r>
            <a:r>
              <a:rPr lang="ca-ES" dirty="0">
                <a:solidFill>
                  <a:schemeClr val="tx2"/>
                </a:solidFill>
              </a:rPr>
              <a:t> inestable y obligar al usuario a </a:t>
            </a:r>
            <a:r>
              <a:rPr lang="ca-ES" dirty="0" err="1">
                <a:solidFill>
                  <a:schemeClr val="tx2"/>
                </a:solidFill>
              </a:rPr>
              <a:t>reinstalarlo</a:t>
            </a:r>
            <a:r>
              <a:rPr lang="ca-ES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1905959" y="1113997"/>
            <a:ext cx="1125306" cy="786379"/>
          </a:xfrm>
        </p:spPr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3305662" y="1113997"/>
            <a:ext cx="1125306" cy="786379"/>
          </a:xfrm>
        </p:spPr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4706382" y="1113997"/>
            <a:ext cx="1125306" cy="786379"/>
          </a:xfrm>
        </p:spPr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6122878" y="1113997"/>
            <a:ext cx="1125306" cy="786379"/>
          </a:xfrm>
        </p:spPr>
        <p:txBody>
          <a:bodyPr/>
          <a:lstStyle/>
          <a:p>
            <a:r>
              <a:rPr lang="en-US" dirty="0"/>
              <a:t>05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514694" y="1113997"/>
            <a:ext cx="1125306" cy="786379"/>
          </a:xfrm>
        </p:spPr>
        <p:txBody>
          <a:bodyPr/>
          <a:lstStyle/>
          <a:p>
            <a:r>
              <a:rPr lang="en-US" dirty="0"/>
              <a:t>06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1919632" y="2015023"/>
            <a:ext cx="1125307" cy="1571550"/>
          </a:xfrm>
        </p:spPr>
        <p:txBody>
          <a:bodyPr/>
          <a:lstStyle/>
          <a:p>
            <a:r>
              <a:rPr lang="ca-ES" b="1" dirty="0" err="1">
                <a:solidFill>
                  <a:schemeClr val="tx2"/>
                </a:solidFill>
              </a:rPr>
              <a:t>Gusanos</a:t>
            </a:r>
            <a:endParaRPr lang="ca-ES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br>
              <a:rPr lang="ca-ES" sz="800" dirty="0">
                <a:solidFill>
                  <a:schemeClr val="tx2"/>
                </a:solidFill>
              </a:rPr>
            </a:br>
            <a:r>
              <a:rPr lang="ca-ES" dirty="0">
                <a:solidFill>
                  <a:schemeClr val="tx2"/>
                </a:solidFill>
              </a:rPr>
              <a:t>Su </a:t>
            </a:r>
            <a:r>
              <a:rPr lang="ca-ES" dirty="0" err="1">
                <a:solidFill>
                  <a:schemeClr val="tx2"/>
                </a:solidFill>
              </a:rPr>
              <a:t>objetivo</a:t>
            </a:r>
            <a:r>
              <a:rPr lang="ca-ES" dirty="0">
                <a:solidFill>
                  <a:schemeClr val="tx2"/>
                </a:solidFill>
              </a:rPr>
              <a:t> es </a:t>
            </a:r>
            <a:r>
              <a:rPr lang="ca-ES" dirty="0" err="1">
                <a:solidFill>
                  <a:schemeClr val="tx2"/>
                </a:solidFill>
              </a:rPr>
              <a:t>replicarse</a:t>
            </a:r>
            <a:r>
              <a:rPr lang="ca-ES" dirty="0">
                <a:solidFill>
                  <a:schemeClr val="tx2"/>
                </a:solidFill>
              </a:rPr>
              <a:t> de un dispositivo a </a:t>
            </a:r>
            <a:r>
              <a:rPr lang="ca-ES" dirty="0" err="1">
                <a:solidFill>
                  <a:schemeClr val="tx2"/>
                </a:solidFill>
              </a:rPr>
              <a:t>otro</a:t>
            </a:r>
            <a:r>
              <a:rPr lang="ca-ES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3319336" y="2015023"/>
            <a:ext cx="1125307" cy="1571550"/>
          </a:xfrm>
        </p:spPr>
        <p:txBody>
          <a:bodyPr/>
          <a:lstStyle/>
          <a:p>
            <a:r>
              <a:rPr lang="ca-ES" b="1" dirty="0">
                <a:solidFill>
                  <a:schemeClr val="tx2"/>
                </a:solidFill>
              </a:rPr>
              <a:t>Cryptojacking</a:t>
            </a:r>
          </a:p>
          <a:p>
            <a:pPr>
              <a:lnSpc>
                <a:spcPct val="90000"/>
              </a:lnSpc>
            </a:pPr>
            <a:br>
              <a:rPr lang="ca-ES" sz="800" dirty="0">
                <a:solidFill>
                  <a:schemeClr val="tx2"/>
                </a:solidFill>
              </a:rPr>
            </a:br>
            <a:r>
              <a:rPr lang="ca-ES" dirty="0" err="1">
                <a:solidFill>
                  <a:schemeClr val="tx2"/>
                </a:solidFill>
              </a:rPr>
              <a:t>Fragmentos</a:t>
            </a:r>
            <a:r>
              <a:rPr lang="ca-ES" dirty="0">
                <a:solidFill>
                  <a:schemeClr val="tx2"/>
                </a:solidFill>
              </a:rPr>
              <a:t> de código  Javascript malicioso que se ejecutan de forma silenciosa al hacer clic en enlaces.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1"/>
          </p:nvPr>
        </p:nvSpPr>
        <p:spPr>
          <a:xfrm>
            <a:off x="4723040" y="2015023"/>
            <a:ext cx="1125307" cy="1571550"/>
          </a:xfrm>
        </p:spPr>
        <p:txBody>
          <a:bodyPr/>
          <a:lstStyle/>
          <a:p>
            <a:r>
              <a:rPr lang="ca-ES" b="1" dirty="0">
                <a:solidFill>
                  <a:schemeClr val="tx2"/>
                </a:solidFill>
              </a:rPr>
              <a:t>Scareware</a:t>
            </a:r>
          </a:p>
          <a:p>
            <a:pPr>
              <a:lnSpc>
                <a:spcPct val="90000"/>
              </a:lnSpc>
            </a:pPr>
            <a:br>
              <a:rPr lang="ca-ES" sz="800" dirty="0">
                <a:solidFill>
                  <a:schemeClr val="tx2"/>
                </a:solidFill>
              </a:rPr>
            </a:br>
            <a:r>
              <a:rPr lang="ca-ES" dirty="0">
                <a:solidFill>
                  <a:schemeClr val="tx2"/>
                </a:solidFill>
              </a:rPr>
              <a:t>Usa técnicas ingeniería social para que el usuario lo </a:t>
            </a:r>
            <a:r>
              <a:rPr lang="ca-ES" dirty="0" err="1">
                <a:solidFill>
                  <a:schemeClr val="tx2"/>
                </a:solidFill>
              </a:rPr>
              <a:t>ejecute</a:t>
            </a:r>
            <a:r>
              <a:rPr lang="ca-ES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6136552" y="2015023"/>
            <a:ext cx="1185421" cy="1571550"/>
          </a:xfrm>
        </p:spPr>
        <p:txBody>
          <a:bodyPr/>
          <a:lstStyle/>
          <a:p>
            <a:r>
              <a:rPr lang="ca-ES" b="1" dirty="0" err="1">
                <a:solidFill>
                  <a:schemeClr val="tx2"/>
                </a:solidFill>
              </a:rPr>
              <a:t>Adware</a:t>
            </a:r>
            <a:endParaRPr lang="ca-ES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br>
              <a:rPr lang="ca-ES" sz="800" dirty="0">
                <a:solidFill>
                  <a:schemeClr val="tx2"/>
                </a:solidFill>
              </a:rPr>
            </a:br>
            <a:r>
              <a:rPr lang="ca-ES" dirty="0" err="1">
                <a:solidFill>
                  <a:schemeClr val="tx2"/>
                </a:solidFill>
              </a:rPr>
              <a:t>Muestra</a:t>
            </a:r>
            <a:r>
              <a:rPr lang="ca-ES" dirty="0">
                <a:solidFill>
                  <a:schemeClr val="tx2"/>
                </a:solidFill>
              </a:rPr>
              <a:t> </a:t>
            </a:r>
            <a:r>
              <a:rPr lang="ca-ES" dirty="0" err="1">
                <a:solidFill>
                  <a:schemeClr val="tx2"/>
                </a:solidFill>
              </a:rPr>
              <a:t>publicidad</a:t>
            </a:r>
            <a:r>
              <a:rPr lang="ca-ES" dirty="0">
                <a:solidFill>
                  <a:schemeClr val="tx2"/>
                </a:solidFill>
              </a:rPr>
              <a:t> sin </a:t>
            </a:r>
            <a:r>
              <a:rPr lang="ca-ES" dirty="0" err="1">
                <a:solidFill>
                  <a:schemeClr val="tx2"/>
                </a:solidFill>
              </a:rPr>
              <a:t>consentimiento</a:t>
            </a:r>
            <a:r>
              <a:rPr lang="ca-ES" dirty="0">
                <a:solidFill>
                  <a:schemeClr val="tx2"/>
                </a:solidFill>
              </a:rPr>
              <a:t> del usuario.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7540256" y="2015023"/>
            <a:ext cx="1125307" cy="1571550"/>
          </a:xfrm>
        </p:spPr>
        <p:txBody>
          <a:bodyPr/>
          <a:lstStyle/>
          <a:p>
            <a:r>
              <a:rPr lang="ca-ES" b="1" dirty="0">
                <a:solidFill>
                  <a:schemeClr val="tx2"/>
                </a:solidFill>
              </a:rPr>
              <a:t>Spyware</a:t>
            </a:r>
          </a:p>
          <a:p>
            <a:pPr>
              <a:lnSpc>
                <a:spcPct val="90000"/>
              </a:lnSpc>
            </a:pPr>
            <a:br>
              <a:rPr lang="ca-ES" sz="800" dirty="0">
                <a:solidFill>
                  <a:schemeClr val="tx2"/>
                </a:solidFill>
              </a:rPr>
            </a:br>
            <a:r>
              <a:rPr lang="ca-ES" dirty="0">
                <a:solidFill>
                  <a:schemeClr val="tx2"/>
                </a:solidFill>
              </a:rPr>
              <a:t>Registra la actividad online del usuario y roba información confidencial.</a:t>
            </a:r>
          </a:p>
          <a:p>
            <a:endParaRPr lang="ca-ES" dirty="0"/>
          </a:p>
        </p:txBody>
      </p:sp>
      <p:cxnSp>
        <p:nvCxnSpPr>
          <p:cNvPr id="21" name="Straight Connector 5"/>
          <p:cNvCxnSpPr/>
          <p:nvPr/>
        </p:nvCxnSpPr>
        <p:spPr>
          <a:xfrm>
            <a:off x="515928" y="1955273"/>
            <a:ext cx="111163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9"/>
          <p:cNvCxnSpPr/>
          <p:nvPr/>
        </p:nvCxnSpPr>
        <p:spPr>
          <a:xfrm>
            <a:off x="1919632" y="1955273"/>
            <a:ext cx="111163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2"/>
          <p:cNvCxnSpPr/>
          <p:nvPr/>
        </p:nvCxnSpPr>
        <p:spPr>
          <a:xfrm>
            <a:off x="3319335" y="1955273"/>
            <a:ext cx="111163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5"/>
          <p:cNvCxnSpPr/>
          <p:nvPr/>
        </p:nvCxnSpPr>
        <p:spPr>
          <a:xfrm>
            <a:off x="4720055" y="1955273"/>
            <a:ext cx="111163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8"/>
          <p:cNvCxnSpPr/>
          <p:nvPr/>
        </p:nvCxnSpPr>
        <p:spPr>
          <a:xfrm>
            <a:off x="6136551" y="1955273"/>
            <a:ext cx="111163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1"/>
          <p:cNvCxnSpPr/>
          <p:nvPr/>
        </p:nvCxnSpPr>
        <p:spPr>
          <a:xfrm>
            <a:off x="7528367" y="1955273"/>
            <a:ext cx="111163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2612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614" y="504000"/>
            <a:ext cx="3976386" cy="396545"/>
          </a:xfrm>
        </p:spPr>
        <p:txBody>
          <a:bodyPr/>
          <a:lstStyle/>
          <a:p>
            <a:r>
              <a:rPr lang="ca-ES" dirty="0" err="1"/>
              <a:t>Recuperación</a:t>
            </a:r>
            <a:endParaRPr lang="ca-ES" dirty="0"/>
          </a:p>
        </p:txBody>
      </p:sp>
      <p:sp>
        <p:nvSpPr>
          <p:cNvPr id="12" name="AutoShape 2" descr="Brute Force Attacks">
            <a:extLst>
              <a:ext uri="{FF2B5EF4-FFF2-40B4-BE49-F238E27FC236}">
                <a16:creationId xmlns:a16="http://schemas.microsoft.com/office/drawing/2014/main" id="{3104B95D-C138-45BB-A3B3-85D56031E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Actualizar software Windows">
            <a:extLst>
              <a:ext uri="{FF2B5EF4-FFF2-40B4-BE49-F238E27FC236}">
                <a16:creationId xmlns:a16="http://schemas.microsoft.com/office/drawing/2014/main" id="{710ECC7B-F159-442B-8259-4B236628A4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33C6502E-B2F5-413D-A2A0-28304C5436B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2F08A46-F259-474E-8A6F-F98BF400AA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63614" y="1317197"/>
            <a:ext cx="3976386" cy="361379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Restaurar la última copia de seguridad disponible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Intentar usar software de descifrado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Pagar el rescate (no garantiza nada)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dirty="0"/>
          </a:p>
          <a:p>
            <a:pPr>
              <a:spcAft>
                <a:spcPts val="1200"/>
              </a:spcAft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More 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Ransom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_tradnl" sz="1600" dirty="0">
                <a:ea typeface="Times New Roman" panose="02020603050405020304" pitchFamily="18" charset="0"/>
              </a:rPr>
              <a:t>P</a:t>
            </a:r>
            <a:r>
              <a:rPr lang="es-ES_tradnl" sz="1600" dirty="0">
                <a:effectLst/>
                <a:ea typeface="Times New Roman" panose="02020603050405020304" pitchFamily="18" charset="0"/>
              </a:rPr>
              <a:t>royecto colaborativo avalado por la EUROPOL y que cuenta con una base de datos de ataques de ransomware, así como herramientas de descifrado si existieran.</a:t>
            </a:r>
            <a:endParaRPr lang="es-ES" sz="1600" dirty="0"/>
          </a:p>
          <a:p>
            <a:endParaRPr lang="es-ES" sz="1600" dirty="0"/>
          </a:p>
        </p:txBody>
      </p:sp>
      <p:pic>
        <p:nvPicPr>
          <p:cNvPr id="5122" name="Picture 2" descr="Test Your Data Restore Process">
            <a:extLst>
              <a:ext uri="{FF2B5EF4-FFF2-40B4-BE49-F238E27FC236}">
                <a16:creationId xmlns:a16="http://schemas.microsoft.com/office/drawing/2014/main" id="{8C9961F4-C24B-4BF4-A420-512A32A5F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226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1417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614" y="504000"/>
            <a:ext cx="3976386" cy="396545"/>
          </a:xfrm>
        </p:spPr>
        <p:txBody>
          <a:bodyPr/>
          <a:lstStyle/>
          <a:p>
            <a:r>
              <a:rPr lang="ca-ES" dirty="0"/>
              <a:t>Acciones </a:t>
            </a:r>
            <a:r>
              <a:rPr lang="ca-ES" dirty="0" err="1"/>
              <a:t>posteriores</a:t>
            </a:r>
            <a:endParaRPr lang="ca-ES" dirty="0"/>
          </a:p>
        </p:txBody>
      </p:sp>
      <p:sp>
        <p:nvSpPr>
          <p:cNvPr id="12" name="AutoShape 2" descr="Brute Force Attacks">
            <a:extLst>
              <a:ext uri="{FF2B5EF4-FFF2-40B4-BE49-F238E27FC236}">
                <a16:creationId xmlns:a16="http://schemas.microsoft.com/office/drawing/2014/main" id="{3104B95D-C138-45BB-A3B3-85D56031E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Actualizar software Windows">
            <a:extLst>
              <a:ext uri="{FF2B5EF4-FFF2-40B4-BE49-F238E27FC236}">
                <a16:creationId xmlns:a16="http://schemas.microsoft.com/office/drawing/2014/main" id="{710ECC7B-F159-442B-8259-4B236628A4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33C6502E-B2F5-413D-A2A0-28304C5436B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2F08A46-F259-474E-8A6F-F98BF400AA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63614" y="1317197"/>
            <a:ext cx="3976386" cy="361379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600" dirty="0">
                <a:latin typeface="+mj-lt"/>
                <a:ea typeface="Times New Roman" panose="02020603050405020304" pitchFamily="18" charset="0"/>
              </a:rPr>
              <a:t>D</a:t>
            </a:r>
            <a:r>
              <a:rPr lang="es-ES_tradnl" sz="1600" dirty="0">
                <a:effectLst/>
                <a:latin typeface="+mj-lt"/>
                <a:ea typeface="Times New Roman" panose="02020603050405020304" pitchFamily="18" charset="0"/>
              </a:rPr>
              <a:t>etectar mejoras en el procedimiento de actuación en caso de que se repita un incidente similar</a:t>
            </a:r>
            <a:endParaRPr lang="es-ES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Registrar toda la información obtenida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dirty="0"/>
          </a:p>
          <a:p>
            <a:pPr>
              <a:spcAft>
                <a:spcPts val="1200"/>
              </a:spcAft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Cantidad y tipos de usuario afectados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Cantidad y tipos de dispositivos afectados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Segmentos de red afectados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Acciones tomadas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Resultados obtenidos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7BD56EF-2F71-4D71-AF0B-F22F8AF1F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04"/>
            <a:ext cx="4392267" cy="514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769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7674" y="580028"/>
            <a:ext cx="7100224" cy="1348777"/>
          </a:xfrm>
        </p:spPr>
        <p:txBody>
          <a:bodyPr/>
          <a:lstStyle/>
          <a:p>
            <a:r>
              <a:rPr lang="ca-ES" dirty="0" err="1"/>
              <a:t>Consecuencias</a:t>
            </a:r>
            <a:r>
              <a:rPr lang="ca-ES" dirty="0"/>
              <a:t> de una </a:t>
            </a:r>
            <a:r>
              <a:rPr lang="ca-ES" dirty="0" err="1"/>
              <a:t>infección</a:t>
            </a:r>
            <a:endParaRPr lang="ca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1172" y="1928805"/>
            <a:ext cx="5407458" cy="1348777"/>
          </a:xfrm>
        </p:spPr>
        <p:txBody>
          <a:bodyPr/>
          <a:lstStyle/>
          <a:p>
            <a:r>
              <a:rPr lang="ca-ES" dirty="0"/>
              <a:t>Que </a:t>
            </a:r>
            <a:r>
              <a:rPr lang="ca-ES" dirty="0" err="1"/>
              <a:t>puede</a:t>
            </a:r>
            <a:r>
              <a:rPr lang="ca-ES" dirty="0"/>
              <a:t> </a:t>
            </a:r>
            <a:r>
              <a:rPr lang="ca-ES" dirty="0" err="1"/>
              <a:t>ocurrirle</a:t>
            </a:r>
            <a:r>
              <a:rPr lang="ca-ES" dirty="0"/>
              <a:t> a una empresa </a:t>
            </a:r>
            <a:r>
              <a:rPr lang="ca-ES" dirty="0" err="1"/>
              <a:t>cuando</a:t>
            </a:r>
            <a:r>
              <a:rPr lang="ca-ES" dirty="0"/>
              <a:t> es infectada</a:t>
            </a:r>
          </a:p>
        </p:txBody>
      </p:sp>
      <p:cxnSp>
        <p:nvCxnSpPr>
          <p:cNvPr id="5" name="Straight Connector 9"/>
          <p:cNvCxnSpPr>
            <a:cxnSpLocks/>
          </p:cNvCxnSpPr>
          <p:nvPr/>
        </p:nvCxnSpPr>
        <p:spPr>
          <a:xfrm>
            <a:off x="491172" y="3430556"/>
            <a:ext cx="5325012" cy="0"/>
          </a:xfrm>
          <a:prstGeom prst="line">
            <a:avLst/>
          </a:prstGeom>
          <a:ln w="57150" cmpd="sng">
            <a:solidFill>
              <a:srgbClr val="73E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4006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613" y="504000"/>
            <a:ext cx="4067213" cy="396545"/>
          </a:xfrm>
        </p:spPr>
        <p:txBody>
          <a:bodyPr/>
          <a:lstStyle/>
          <a:p>
            <a:r>
              <a:rPr lang="ca-ES" dirty="0" err="1"/>
              <a:t>Consecuencias</a:t>
            </a:r>
            <a:r>
              <a:rPr lang="ca-ES" dirty="0"/>
              <a:t> no </a:t>
            </a:r>
            <a:r>
              <a:rPr lang="ca-ES" dirty="0" err="1"/>
              <a:t>legales</a:t>
            </a:r>
            <a:endParaRPr lang="ca-ES" dirty="0"/>
          </a:p>
        </p:txBody>
      </p:sp>
      <p:sp>
        <p:nvSpPr>
          <p:cNvPr id="12" name="AutoShape 2" descr="Brute Force Attacks">
            <a:extLst>
              <a:ext uri="{FF2B5EF4-FFF2-40B4-BE49-F238E27FC236}">
                <a16:creationId xmlns:a16="http://schemas.microsoft.com/office/drawing/2014/main" id="{3104B95D-C138-45BB-A3B3-85D56031E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Actualizar software Windows">
            <a:extLst>
              <a:ext uri="{FF2B5EF4-FFF2-40B4-BE49-F238E27FC236}">
                <a16:creationId xmlns:a16="http://schemas.microsoft.com/office/drawing/2014/main" id="{710ECC7B-F159-442B-8259-4B236628A4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33C6502E-B2F5-413D-A2A0-28304C5436B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2F08A46-F259-474E-8A6F-F98BF400AA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63614" y="1317197"/>
            <a:ext cx="3976386" cy="304800"/>
          </a:xfrm>
        </p:spPr>
        <p:txBody>
          <a:bodyPr/>
          <a:lstStyle/>
          <a:p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Daño a la imagen</a:t>
            </a:r>
          </a:p>
        </p:txBody>
      </p:sp>
      <p:pic>
        <p:nvPicPr>
          <p:cNvPr id="1026" name="Picture 2" descr="Consecuencias de trabajar sin estar dado de alta como autónomo">
            <a:extLst>
              <a:ext uri="{FF2B5EF4-FFF2-40B4-BE49-F238E27FC236}">
                <a16:creationId xmlns:a16="http://schemas.microsoft.com/office/drawing/2014/main" id="{00AB4479-5D22-4E72-94C1-D45722BB4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38912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287F82BF-1859-42C2-AE16-AD8917DC59E6}"/>
              </a:ext>
            </a:extLst>
          </p:cNvPr>
          <p:cNvSpPr txBox="1">
            <a:spLocks/>
          </p:cNvSpPr>
          <p:nvPr/>
        </p:nvSpPr>
        <p:spPr>
          <a:xfrm>
            <a:off x="4663614" y="1639673"/>
            <a:ext cx="3976386" cy="304800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dirty="0">
                <a:latin typeface="+mj-lt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B87AA4BB-5978-440C-B666-1F695F73F7FF}"/>
              </a:ext>
            </a:extLst>
          </p:cNvPr>
          <p:cNvSpPr txBox="1">
            <a:spLocks/>
          </p:cNvSpPr>
          <p:nvPr/>
        </p:nvSpPr>
        <p:spPr>
          <a:xfrm>
            <a:off x="4663614" y="1657349"/>
            <a:ext cx="3976386" cy="304800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600" dirty="0">
                <a:latin typeface="+mj-lt"/>
                <a:ea typeface="Times New Roman" panose="02020603050405020304" pitchFamily="18" charset="0"/>
              </a:rPr>
              <a:t>Perdida de confianza de los clientes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600" dirty="0">
                <a:latin typeface="+mj-lt"/>
                <a:ea typeface="Times New Roman" panose="02020603050405020304" pitchFamily="18" charset="0"/>
              </a:rPr>
              <a:t>Reducción de la inversión por parte de accionistas</a:t>
            </a:r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68506695-6FCC-4E53-8001-CE781BA5E889}"/>
              </a:ext>
            </a:extLst>
          </p:cNvPr>
          <p:cNvSpPr txBox="1">
            <a:spLocks/>
          </p:cNvSpPr>
          <p:nvPr/>
        </p:nvSpPr>
        <p:spPr>
          <a:xfrm>
            <a:off x="4663854" y="2607102"/>
            <a:ext cx="3976386" cy="304800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Consecuencias económicas</a:t>
            </a:r>
          </a:p>
        </p:txBody>
      </p:sp>
      <p:sp>
        <p:nvSpPr>
          <p:cNvPr id="14" name="Marcador de texto 8">
            <a:extLst>
              <a:ext uri="{FF2B5EF4-FFF2-40B4-BE49-F238E27FC236}">
                <a16:creationId xmlns:a16="http://schemas.microsoft.com/office/drawing/2014/main" id="{0123019F-639F-4582-877B-83423DCCC796}"/>
              </a:ext>
            </a:extLst>
          </p:cNvPr>
          <p:cNvSpPr txBox="1">
            <a:spLocks/>
          </p:cNvSpPr>
          <p:nvPr/>
        </p:nvSpPr>
        <p:spPr>
          <a:xfrm>
            <a:off x="4663854" y="2947254"/>
            <a:ext cx="3976386" cy="304800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600" dirty="0">
                <a:latin typeface="+mj-lt"/>
                <a:ea typeface="Times New Roman" panose="02020603050405020304" pitchFamily="18" charset="0"/>
              </a:rPr>
              <a:t>Ralentización de la actividad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600" dirty="0">
                <a:latin typeface="+mj-lt"/>
                <a:ea typeface="Times New Roman" panose="02020603050405020304" pitchFamily="18" charset="0"/>
              </a:rPr>
              <a:t>Paralización parcial o total de la actividad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600" dirty="0">
                <a:latin typeface="+mj-lt"/>
                <a:ea typeface="Times New Roman" panose="02020603050405020304" pitchFamily="18" charset="0"/>
              </a:rPr>
              <a:t>Disminución de ingresos</a:t>
            </a:r>
          </a:p>
          <a:p>
            <a:endParaRPr lang="es-ES_tradnl" sz="1600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8180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613" y="504000"/>
            <a:ext cx="4067213" cy="396545"/>
          </a:xfrm>
        </p:spPr>
        <p:txBody>
          <a:bodyPr/>
          <a:lstStyle/>
          <a:p>
            <a:r>
              <a:rPr lang="ca-ES" dirty="0" err="1"/>
              <a:t>Consecuencias</a:t>
            </a:r>
            <a:r>
              <a:rPr lang="ca-ES" dirty="0"/>
              <a:t> </a:t>
            </a:r>
            <a:r>
              <a:rPr lang="ca-ES" dirty="0" err="1"/>
              <a:t>legales</a:t>
            </a:r>
            <a:endParaRPr lang="ca-ES" dirty="0"/>
          </a:p>
        </p:txBody>
      </p:sp>
      <p:sp>
        <p:nvSpPr>
          <p:cNvPr id="12" name="AutoShape 2" descr="Brute Force Attacks">
            <a:extLst>
              <a:ext uri="{FF2B5EF4-FFF2-40B4-BE49-F238E27FC236}">
                <a16:creationId xmlns:a16="http://schemas.microsoft.com/office/drawing/2014/main" id="{3104B95D-C138-45BB-A3B3-85D56031E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Actualizar software Windows">
            <a:extLst>
              <a:ext uri="{FF2B5EF4-FFF2-40B4-BE49-F238E27FC236}">
                <a16:creationId xmlns:a16="http://schemas.microsoft.com/office/drawing/2014/main" id="{710ECC7B-F159-442B-8259-4B236628A4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33C6502E-B2F5-413D-A2A0-28304C5436B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287F82BF-1859-42C2-AE16-AD8917DC59E6}"/>
              </a:ext>
            </a:extLst>
          </p:cNvPr>
          <p:cNvSpPr txBox="1">
            <a:spLocks/>
          </p:cNvSpPr>
          <p:nvPr/>
        </p:nvSpPr>
        <p:spPr>
          <a:xfrm>
            <a:off x="4663614" y="1639673"/>
            <a:ext cx="3976386" cy="304800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dirty="0">
                <a:latin typeface="+mj-lt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2052" name="Picture 4" descr="divorcio, separación, juez, esposa, marido, concepto, mazo, marrieds, autoridad, conflicto, Pareja, Corte, decisión, culpable, martillo, infidelity, inocente, juicio, judicial, justicia, ley, abogado, legal, amor, matrimonio, oficial, par, problema, relación, cónyuges, sistema, juicio, casado, Boda">
            <a:extLst>
              <a:ext uri="{FF2B5EF4-FFF2-40B4-BE49-F238E27FC236}">
                <a16:creationId xmlns:a16="http://schemas.microsoft.com/office/drawing/2014/main" id="{89466739-CCD0-4CBA-AC93-E11051B4D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226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arcador de texto 8">
            <a:extLst>
              <a:ext uri="{FF2B5EF4-FFF2-40B4-BE49-F238E27FC236}">
                <a16:creationId xmlns:a16="http://schemas.microsoft.com/office/drawing/2014/main" id="{22B405D3-294B-4B87-AA44-D9D3239508D6}"/>
              </a:ext>
            </a:extLst>
          </p:cNvPr>
          <p:cNvSpPr txBox="1">
            <a:spLocks/>
          </p:cNvSpPr>
          <p:nvPr/>
        </p:nvSpPr>
        <p:spPr>
          <a:xfrm>
            <a:off x="4663613" y="1362448"/>
            <a:ext cx="3976386" cy="304800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Artículo 12 del RGPD</a:t>
            </a:r>
          </a:p>
        </p:txBody>
      </p:sp>
      <p:sp>
        <p:nvSpPr>
          <p:cNvPr id="16" name="Marcador de texto 8">
            <a:extLst>
              <a:ext uri="{FF2B5EF4-FFF2-40B4-BE49-F238E27FC236}">
                <a16:creationId xmlns:a16="http://schemas.microsoft.com/office/drawing/2014/main" id="{940246E2-9310-4A28-8F9B-9207843523F4}"/>
              </a:ext>
            </a:extLst>
          </p:cNvPr>
          <p:cNvSpPr txBox="1">
            <a:spLocks/>
          </p:cNvSpPr>
          <p:nvPr/>
        </p:nvSpPr>
        <p:spPr>
          <a:xfrm>
            <a:off x="4663613" y="1702600"/>
            <a:ext cx="3976386" cy="304800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dirty="0">
                <a:latin typeface="+mj-lt"/>
                <a:ea typeface="Times New Roman" panose="02020603050405020304" pitchFamily="18" charset="0"/>
              </a:rPr>
              <a:t>Obligación de notificación al afectado</a:t>
            </a:r>
          </a:p>
        </p:txBody>
      </p:sp>
      <p:sp>
        <p:nvSpPr>
          <p:cNvPr id="17" name="Marcador de texto 8">
            <a:extLst>
              <a:ext uri="{FF2B5EF4-FFF2-40B4-BE49-F238E27FC236}">
                <a16:creationId xmlns:a16="http://schemas.microsoft.com/office/drawing/2014/main" id="{BDB5906A-579A-455F-AF01-CD4C9D34E362}"/>
              </a:ext>
            </a:extLst>
          </p:cNvPr>
          <p:cNvSpPr txBox="1">
            <a:spLocks/>
          </p:cNvSpPr>
          <p:nvPr/>
        </p:nvSpPr>
        <p:spPr>
          <a:xfrm>
            <a:off x="4663614" y="3069005"/>
            <a:ext cx="3976386" cy="304800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Artículo 82 del RGPD</a:t>
            </a:r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D1F47DA1-3FAA-4B36-ABF8-28EAC9FE4331}"/>
              </a:ext>
            </a:extLst>
          </p:cNvPr>
          <p:cNvSpPr txBox="1">
            <a:spLocks/>
          </p:cNvSpPr>
          <p:nvPr/>
        </p:nvSpPr>
        <p:spPr>
          <a:xfrm>
            <a:off x="4663614" y="3409157"/>
            <a:ext cx="3976386" cy="304800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dirty="0">
                <a:latin typeface="+mj-lt"/>
                <a:ea typeface="Times New Roman" panose="02020603050405020304" pitchFamily="18" charset="0"/>
              </a:rPr>
              <a:t>Derecho a indemnización del afectado</a:t>
            </a:r>
          </a:p>
        </p:txBody>
      </p:sp>
      <p:sp>
        <p:nvSpPr>
          <p:cNvPr id="19" name="Marcador de texto 8">
            <a:extLst>
              <a:ext uri="{FF2B5EF4-FFF2-40B4-BE49-F238E27FC236}">
                <a16:creationId xmlns:a16="http://schemas.microsoft.com/office/drawing/2014/main" id="{BC6906C8-4A7D-4180-8264-0A63E8DF7BD1}"/>
              </a:ext>
            </a:extLst>
          </p:cNvPr>
          <p:cNvSpPr txBox="1">
            <a:spLocks/>
          </p:cNvSpPr>
          <p:nvPr/>
        </p:nvSpPr>
        <p:spPr>
          <a:xfrm>
            <a:off x="4663614" y="3803589"/>
            <a:ext cx="3976386" cy="304800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Artículo 83 del RGPD</a:t>
            </a:r>
          </a:p>
        </p:txBody>
      </p:sp>
      <p:sp>
        <p:nvSpPr>
          <p:cNvPr id="20" name="Marcador de texto 8">
            <a:extLst>
              <a:ext uri="{FF2B5EF4-FFF2-40B4-BE49-F238E27FC236}">
                <a16:creationId xmlns:a16="http://schemas.microsoft.com/office/drawing/2014/main" id="{DBE86C8D-A28E-42A7-AB06-19BDA1288A44}"/>
              </a:ext>
            </a:extLst>
          </p:cNvPr>
          <p:cNvSpPr txBox="1">
            <a:spLocks/>
          </p:cNvSpPr>
          <p:nvPr/>
        </p:nvSpPr>
        <p:spPr>
          <a:xfrm>
            <a:off x="4663614" y="4143741"/>
            <a:ext cx="3976386" cy="304800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dirty="0">
                <a:latin typeface="+mj-lt"/>
                <a:ea typeface="Times New Roman" panose="02020603050405020304" pitchFamily="18" charset="0"/>
              </a:rPr>
              <a:t>Multas administrativas en caso de incumplimiento del deber de notificación</a:t>
            </a:r>
          </a:p>
        </p:txBody>
      </p:sp>
      <p:sp>
        <p:nvSpPr>
          <p:cNvPr id="24" name="Marcador de texto 8">
            <a:extLst>
              <a:ext uri="{FF2B5EF4-FFF2-40B4-BE49-F238E27FC236}">
                <a16:creationId xmlns:a16="http://schemas.microsoft.com/office/drawing/2014/main" id="{28B9E48F-943C-4252-80F9-1408BBFEEC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63614" y="2096176"/>
            <a:ext cx="3976386" cy="304800"/>
          </a:xfrm>
        </p:spPr>
        <p:txBody>
          <a:bodyPr/>
          <a:lstStyle/>
          <a:p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Artículo 33 del RGPD</a:t>
            </a:r>
          </a:p>
        </p:txBody>
      </p:sp>
      <p:sp>
        <p:nvSpPr>
          <p:cNvPr id="25" name="Marcador de texto 8">
            <a:extLst>
              <a:ext uri="{FF2B5EF4-FFF2-40B4-BE49-F238E27FC236}">
                <a16:creationId xmlns:a16="http://schemas.microsoft.com/office/drawing/2014/main" id="{C21312D5-3809-4492-880F-F6EB0CC04550}"/>
              </a:ext>
            </a:extLst>
          </p:cNvPr>
          <p:cNvSpPr txBox="1">
            <a:spLocks/>
          </p:cNvSpPr>
          <p:nvPr/>
        </p:nvSpPr>
        <p:spPr>
          <a:xfrm>
            <a:off x="4663614" y="2436328"/>
            <a:ext cx="3976386" cy="304800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dirty="0">
                <a:latin typeface="+mj-lt"/>
                <a:ea typeface="Times New Roman" panose="02020603050405020304" pitchFamily="18" charset="0"/>
              </a:rPr>
              <a:t>Obligación de notificación de una violación de seguridad a la autoridad de control (AEPD)</a:t>
            </a:r>
          </a:p>
        </p:txBody>
      </p:sp>
    </p:spTree>
    <p:extLst>
      <p:ext uri="{BB962C8B-B14F-4D97-AF65-F5344CB8AC3E}">
        <p14:creationId xmlns:p14="http://schemas.microsoft.com/office/powerpoint/2010/main" val="18538535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7674" y="580028"/>
            <a:ext cx="7100224" cy="1348777"/>
          </a:xfrm>
        </p:spPr>
        <p:txBody>
          <a:bodyPr/>
          <a:lstStyle/>
          <a:p>
            <a:r>
              <a:rPr lang="ca-ES" dirty="0" err="1"/>
              <a:t>Conclusiones</a:t>
            </a:r>
            <a:r>
              <a:rPr lang="ca-ES" dirty="0"/>
              <a:t> y </a:t>
            </a:r>
          </a:p>
          <a:p>
            <a:r>
              <a:rPr lang="ca-ES" dirty="0"/>
              <a:t>Trabajo </a:t>
            </a:r>
            <a:r>
              <a:rPr lang="ca-ES" dirty="0" err="1"/>
              <a:t>Futuro</a:t>
            </a:r>
            <a:endParaRPr lang="ca-ES" dirty="0"/>
          </a:p>
        </p:txBody>
      </p:sp>
      <p:cxnSp>
        <p:nvCxnSpPr>
          <p:cNvPr id="5" name="Straight Connector 9"/>
          <p:cNvCxnSpPr>
            <a:cxnSpLocks/>
          </p:cNvCxnSpPr>
          <p:nvPr/>
        </p:nvCxnSpPr>
        <p:spPr>
          <a:xfrm>
            <a:off x="491172" y="3430556"/>
            <a:ext cx="5325012" cy="0"/>
          </a:xfrm>
          <a:prstGeom prst="line">
            <a:avLst/>
          </a:prstGeom>
          <a:ln w="57150" cmpd="sng">
            <a:solidFill>
              <a:srgbClr val="73E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0279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613" y="504000"/>
            <a:ext cx="4067213" cy="396545"/>
          </a:xfrm>
        </p:spPr>
        <p:txBody>
          <a:bodyPr/>
          <a:lstStyle/>
          <a:p>
            <a:r>
              <a:rPr lang="ca-ES" dirty="0" err="1"/>
              <a:t>Conclusiones</a:t>
            </a:r>
            <a:endParaRPr lang="ca-ES" dirty="0"/>
          </a:p>
        </p:txBody>
      </p:sp>
      <p:sp>
        <p:nvSpPr>
          <p:cNvPr id="12" name="AutoShape 2" descr="Brute Force Attacks">
            <a:extLst>
              <a:ext uri="{FF2B5EF4-FFF2-40B4-BE49-F238E27FC236}">
                <a16:creationId xmlns:a16="http://schemas.microsoft.com/office/drawing/2014/main" id="{3104B95D-C138-45BB-A3B3-85D56031E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Actualizar software Windows">
            <a:extLst>
              <a:ext uri="{FF2B5EF4-FFF2-40B4-BE49-F238E27FC236}">
                <a16:creationId xmlns:a16="http://schemas.microsoft.com/office/drawing/2014/main" id="{710ECC7B-F159-442B-8259-4B236628A4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33C6502E-B2F5-413D-A2A0-28304C5436B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287F82BF-1859-42C2-AE16-AD8917DC59E6}"/>
              </a:ext>
            </a:extLst>
          </p:cNvPr>
          <p:cNvSpPr txBox="1">
            <a:spLocks/>
          </p:cNvSpPr>
          <p:nvPr/>
        </p:nvSpPr>
        <p:spPr>
          <a:xfrm>
            <a:off x="4663614" y="1639673"/>
            <a:ext cx="3976386" cy="304800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dirty="0">
                <a:latin typeface="+mj-lt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4" name="Marcador de texto 8">
            <a:extLst>
              <a:ext uri="{FF2B5EF4-FFF2-40B4-BE49-F238E27FC236}">
                <a16:creationId xmlns:a16="http://schemas.microsoft.com/office/drawing/2014/main" id="{0123019F-639F-4582-877B-83423DCCC796}"/>
              </a:ext>
            </a:extLst>
          </p:cNvPr>
          <p:cNvSpPr txBox="1">
            <a:spLocks/>
          </p:cNvSpPr>
          <p:nvPr/>
        </p:nvSpPr>
        <p:spPr>
          <a:xfrm>
            <a:off x="4663854" y="1383049"/>
            <a:ext cx="3976386" cy="3486978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 deben implementar la mayor cantidad de medidas preventivas.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Hay que mantener los dispositivos actualizados.</a:t>
            </a:r>
            <a:endParaRPr lang="es-ES" sz="1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 caso de infección, no se recomienda pagar el rescate.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Hay que mantenerse al día en cuestiones de ciberseguridad.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El éxito de ataques como WannaCry y la aparición del modelo RaaS debe empujar a las empresas a tomarse en serio la ciberseguridad</a:t>
            </a:r>
            <a:endParaRPr lang="es-ES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_tradnl" sz="1600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4A8B8BB-6982-492B-B3DF-E4712AF83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" y="4029"/>
            <a:ext cx="4385186" cy="513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877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613" y="504000"/>
            <a:ext cx="4067213" cy="396545"/>
          </a:xfrm>
        </p:spPr>
        <p:txBody>
          <a:bodyPr/>
          <a:lstStyle/>
          <a:p>
            <a:r>
              <a:rPr lang="ca-ES" dirty="0"/>
              <a:t>Trabajo </a:t>
            </a:r>
            <a:r>
              <a:rPr lang="ca-ES" dirty="0" err="1"/>
              <a:t>futuro</a:t>
            </a:r>
            <a:endParaRPr lang="ca-ES" dirty="0"/>
          </a:p>
        </p:txBody>
      </p:sp>
      <p:sp>
        <p:nvSpPr>
          <p:cNvPr id="12" name="AutoShape 2" descr="Brute Force Attacks">
            <a:extLst>
              <a:ext uri="{FF2B5EF4-FFF2-40B4-BE49-F238E27FC236}">
                <a16:creationId xmlns:a16="http://schemas.microsoft.com/office/drawing/2014/main" id="{3104B95D-C138-45BB-A3B3-85D56031E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Actualizar software Windows">
            <a:extLst>
              <a:ext uri="{FF2B5EF4-FFF2-40B4-BE49-F238E27FC236}">
                <a16:creationId xmlns:a16="http://schemas.microsoft.com/office/drawing/2014/main" id="{710ECC7B-F159-442B-8259-4B236628A4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287F82BF-1859-42C2-AE16-AD8917DC59E6}"/>
              </a:ext>
            </a:extLst>
          </p:cNvPr>
          <p:cNvSpPr txBox="1">
            <a:spLocks/>
          </p:cNvSpPr>
          <p:nvPr/>
        </p:nvSpPr>
        <p:spPr>
          <a:xfrm>
            <a:off x="4663614" y="1639673"/>
            <a:ext cx="3976386" cy="304800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dirty="0">
                <a:latin typeface="+mj-lt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4" name="Marcador de texto 8">
            <a:extLst>
              <a:ext uri="{FF2B5EF4-FFF2-40B4-BE49-F238E27FC236}">
                <a16:creationId xmlns:a16="http://schemas.microsoft.com/office/drawing/2014/main" id="{0123019F-639F-4582-877B-83423DCCC796}"/>
              </a:ext>
            </a:extLst>
          </p:cNvPr>
          <p:cNvSpPr txBox="1">
            <a:spLocks/>
          </p:cNvSpPr>
          <p:nvPr/>
        </p:nvSpPr>
        <p:spPr>
          <a:xfrm>
            <a:off x="4663854" y="1383049"/>
            <a:ext cx="3976386" cy="3486978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Medidas de prevención para combatir ransomware especializado en dispositivos móviles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Investigación de técnicas criptográficas que permitan combatir el ransomware</a:t>
            </a:r>
            <a:endParaRPr lang="es-ES" sz="16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Ransomware of things (</a:t>
            </a:r>
            <a:r>
              <a:rPr lang="es-ES" sz="16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RoT</a:t>
            </a:r>
            <a:r>
              <a:rPr lang="es-ES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_tradnl" sz="1600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052" name="Picture 4" descr="futuro del trabajo">
            <a:extLst>
              <a:ext uri="{FF2B5EF4-FFF2-40B4-BE49-F238E27FC236}">
                <a16:creationId xmlns:a16="http://schemas.microsoft.com/office/drawing/2014/main" id="{02BC527E-ADCD-4E9B-803B-A797E196825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0" r="2011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7877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3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152892" y="2834284"/>
            <a:ext cx="1759749" cy="20497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5"/>
          <p:cNvSpPr txBox="1"/>
          <p:nvPr/>
        </p:nvSpPr>
        <p:spPr>
          <a:xfrm>
            <a:off x="504000" y="503999"/>
            <a:ext cx="3223189" cy="226130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ca-ES" sz="6000" b="1" i="0" dirty="0">
                <a:solidFill>
                  <a:schemeClr val="bg1"/>
                </a:solidFill>
                <a:latin typeface="UOC Sans"/>
              </a:rPr>
              <a:t>Gracias</a:t>
            </a:r>
          </a:p>
          <a:p>
            <a:pPr>
              <a:lnSpc>
                <a:spcPts val="5800"/>
              </a:lnSpc>
            </a:pPr>
            <a:r>
              <a:rPr lang="en-US" sz="6000" b="1" i="0" dirty="0">
                <a:solidFill>
                  <a:schemeClr val="bg1"/>
                </a:solidFill>
                <a:latin typeface="UOC Sans"/>
              </a:rPr>
              <a:t>Thank</a:t>
            </a:r>
            <a:r>
              <a:rPr lang="en-US" sz="6000" b="1" i="0" baseline="0" dirty="0">
                <a:solidFill>
                  <a:schemeClr val="bg1"/>
                </a:solidFill>
                <a:latin typeface="UOC Sans"/>
              </a:rPr>
              <a:t> you</a:t>
            </a:r>
          </a:p>
          <a:p>
            <a:pPr>
              <a:lnSpc>
                <a:spcPts val="5800"/>
              </a:lnSpc>
            </a:pPr>
            <a:r>
              <a:rPr lang="en-US" sz="6000" b="1" i="0" baseline="0" dirty="0" err="1">
                <a:solidFill>
                  <a:schemeClr val="bg1"/>
                </a:solidFill>
                <a:latin typeface="UOC Sans"/>
              </a:rPr>
              <a:t>Gràcies</a:t>
            </a:r>
            <a:endParaRPr lang="en-US" sz="6000" b="1" i="0" dirty="0">
              <a:solidFill>
                <a:schemeClr val="bg1"/>
              </a:solidFill>
              <a:latin typeface="UOC Sans"/>
            </a:endParaRPr>
          </a:p>
        </p:txBody>
      </p:sp>
    </p:spTree>
    <p:extLst>
      <p:ext uri="{BB962C8B-B14F-4D97-AF65-F5344CB8AC3E}">
        <p14:creationId xmlns:p14="http://schemas.microsoft.com/office/powerpoint/2010/main" val="2859642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>
                <a:solidFill>
                  <a:schemeClr val="tx2"/>
                </a:solidFill>
              </a:rPr>
              <a:t>Tipos</a:t>
            </a:r>
            <a:r>
              <a:rPr lang="ca-ES" dirty="0">
                <a:solidFill>
                  <a:schemeClr val="tx2"/>
                </a:solidFill>
              </a:rPr>
              <a:t> de malware (II)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2255" y="1113997"/>
            <a:ext cx="1125306" cy="786379"/>
          </a:xfrm>
        </p:spPr>
        <p:txBody>
          <a:bodyPr/>
          <a:lstStyle/>
          <a:p>
            <a:r>
              <a:rPr lang="en-US" dirty="0"/>
              <a:t>07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15928" y="2015023"/>
            <a:ext cx="1125307" cy="1571550"/>
          </a:xfrm>
        </p:spPr>
        <p:txBody>
          <a:bodyPr/>
          <a:lstStyle/>
          <a:p>
            <a:r>
              <a:rPr lang="ca-ES" b="1" dirty="0">
                <a:solidFill>
                  <a:schemeClr val="tx2"/>
                </a:solidFill>
              </a:rPr>
              <a:t>Backdoor</a:t>
            </a:r>
          </a:p>
          <a:p>
            <a:pPr>
              <a:lnSpc>
                <a:spcPct val="90000"/>
              </a:lnSpc>
            </a:pPr>
            <a:br>
              <a:rPr lang="ca-ES" sz="800" dirty="0">
                <a:solidFill>
                  <a:schemeClr val="tx2"/>
                </a:solidFill>
              </a:rPr>
            </a:br>
            <a:r>
              <a:rPr lang="ca-ES" dirty="0">
                <a:solidFill>
                  <a:schemeClr val="tx2"/>
                </a:solidFill>
              </a:rPr>
              <a:t>Código malicioso que </a:t>
            </a:r>
            <a:r>
              <a:rPr lang="ca-ES" dirty="0" err="1">
                <a:solidFill>
                  <a:schemeClr val="tx2"/>
                </a:solidFill>
              </a:rPr>
              <a:t>abre</a:t>
            </a:r>
            <a:r>
              <a:rPr lang="ca-ES" dirty="0">
                <a:solidFill>
                  <a:schemeClr val="tx2"/>
                </a:solidFill>
              </a:rPr>
              <a:t> un </a:t>
            </a:r>
            <a:r>
              <a:rPr lang="ca-ES" dirty="0" err="1">
                <a:solidFill>
                  <a:schemeClr val="tx2"/>
                </a:solidFill>
              </a:rPr>
              <a:t>puerto</a:t>
            </a:r>
            <a:r>
              <a:rPr lang="ca-ES" dirty="0">
                <a:solidFill>
                  <a:schemeClr val="tx2"/>
                </a:solidFill>
              </a:rPr>
              <a:t> en el dispositivo de la víctima.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1905959" y="1113997"/>
            <a:ext cx="1125306" cy="786379"/>
          </a:xfrm>
        </p:spPr>
        <p:txBody>
          <a:bodyPr/>
          <a:lstStyle/>
          <a:p>
            <a:r>
              <a:rPr lang="en-US" dirty="0"/>
              <a:t>08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3305662" y="1113997"/>
            <a:ext cx="1125306" cy="786379"/>
          </a:xfrm>
        </p:spPr>
        <p:txBody>
          <a:bodyPr/>
          <a:lstStyle/>
          <a:p>
            <a:r>
              <a:rPr lang="en-US" dirty="0"/>
              <a:t>09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4706382" y="1113997"/>
            <a:ext cx="1125306" cy="786379"/>
          </a:xfrm>
        </p:spPr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6122878" y="1113997"/>
            <a:ext cx="1125306" cy="786379"/>
          </a:xfrm>
        </p:spPr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514694" y="1113997"/>
            <a:ext cx="1125306" cy="786379"/>
          </a:xfrm>
        </p:spPr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1919632" y="2015023"/>
            <a:ext cx="1125307" cy="1571550"/>
          </a:xfrm>
        </p:spPr>
        <p:txBody>
          <a:bodyPr/>
          <a:lstStyle/>
          <a:p>
            <a:r>
              <a:rPr lang="ca-ES" b="1" dirty="0" err="1">
                <a:solidFill>
                  <a:schemeClr val="tx2"/>
                </a:solidFill>
              </a:rPr>
              <a:t>Troyano</a:t>
            </a:r>
            <a:endParaRPr lang="ca-ES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br>
              <a:rPr lang="ca-ES" sz="800" dirty="0">
                <a:solidFill>
                  <a:schemeClr val="tx2"/>
                </a:solidFill>
              </a:rPr>
            </a:br>
            <a:r>
              <a:rPr lang="ca-ES" dirty="0">
                <a:solidFill>
                  <a:schemeClr val="tx2"/>
                </a:solidFill>
              </a:rPr>
              <a:t>Se presenta </a:t>
            </a:r>
            <a:r>
              <a:rPr lang="ca-ES" dirty="0" err="1">
                <a:solidFill>
                  <a:schemeClr val="tx2"/>
                </a:solidFill>
              </a:rPr>
              <a:t>bajo</a:t>
            </a:r>
            <a:r>
              <a:rPr lang="ca-ES" dirty="0">
                <a:solidFill>
                  <a:schemeClr val="tx2"/>
                </a:solidFill>
              </a:rPr>
              <a:t> la </a:t>
            </a:r>
            <a:r>
              <a:rPr lang="ca-ES" dirty="0" err="1">
                <a:solidFill>
                  <a:schemeClr val="tx2"/>
                </a:solidFill>
              </a:rPr>
              <a:t>apariencia</a:t>
            </a:r>
            <a:r>
              <a:rPr lang="ca-ES" dirty="0">
                <a:solidFill>
                  <a:schemeClr val="tx2"/>
                </a:solidFill>
              </a:rPr>
              <a:t> de un archivo normal.</a:t>
            </a:r>
          </a:p>
          <a:p>
            <a:pPr>
              <a:lnSpc>
                <a:spcPct val="90000"/>
              </a:lnSpc>
            </a:pPr>
            <a:r>
              <a:rPr lang="ca-ES" dirty="0">
                <a:solidFill>
                  <a:schemeClr val="tx2"/>
                </a:solidFill>
              </a:rPr>
              <a:t>La </a:t>
            </a:r>
            <a:r>
              <a:rPr lang="ca-ES" dirty="0" err="1">
                <a:solidFill>
                  <a:schemeClr val="tx2"/>
                </a:solidFill>
              </a:rPr>
              <a:t>mayoría</a:t>
            </a:r>
            <a:r>
              <a:rPr lang="ca-ES" dirty="0">
                <a:solidFill>
                  <a:schemeClr val="tx2"/>
                </a:solidFill>
              </a:rPr>
              <a:t> </a:t>
            </a:r>
            <a:r>
              <a:rPr lang="ca-ES" dirty="0" err="1">
                <a:solidFill>
                  <a:schemeClr val="tx2"/>
                </a:solidFill>
              </a:rPr>
              <a:t>actúan</a:t>
            </a:r>
            <a:r>
              <a:rPr lang="ca-ES" dirty="0">
                <a:solidFill>
                  <a:schemeClr val="tx2"/>
                </a:solidFill>
              </a:rPr>
              <a:t> como backdoors.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3319336" y="2015023"/>
            <a:ext cx="1125307" cy="1571550"/>
          </a:xfrm>
        </p:spPr>
        <p:txBody>
          <a:bodyPr/>
          <a:lstStyle/>
          <a:p>
            <a:r>
              <a:rPr lang="ca-ES" b="1" dirty="0">
                <a:solidFill>
                  <a:schemeClr val="tx2"/>
                </a:solidFill>
              </a:rPr>
              <a:t>Rootkits</a:t>
            </a:r>
          </a:p>
          <a:p>
            <a:pPr>
              <a:lnSpc>
                <a:spcPct val="90000"/>
              </a:lnSpc>
            </a:pPr>
            <a:br>
              <a:rPr lang="ca-ES" sz="800" dirty="0">
                <a:solidFill>
                  <a:schemeClr val="tx2"/>
                </a:solidFill>
              </a:rPr>
            </a:br>
            <a:r>
              <a:rPr lang="ca-ES" dirty="0" err="1">
                <a:solidFill>
                  <a:schemeClr val="tx2"/>
                </a:solidFill>
              </a:rPr>
              <a:t>Tienen</a:t>
            </a:r>
            <a:r>
              <a:rPr lang="ca-ES" dirty="0">
                <a:solidFill>
                  <a:schemeClr val="tx2"/>
                </a:solidFill>
              </a:rPr>
              <a:t> </a:t>
            </a:r>
            <a:r>
              <a:rPr lang="ca-ES" dirty="0" err="1">
                <a:solidFill>
                  <a:schemeClr val="tx2"/>
                </a:solidFill>
              </a:rPr>
              <a:t>capacidad</a:t>
            </a:r>
            <a:r>
              <a:rPr lang="ca-ES" dirty="0">
                <a:solidFill>
                  <a:schemeClr val="tx2"/>
                </a:solidFill>
              </a:rPr>
              <a:t> para </a:t>
            </a:r>
            <a:r>
              <a:rPr lang="ca-ES" dirty="0" err="1">
                <a:solidFill>
                  <a:schemeClr val="tx2"/>
                </a:solidFill>
              </a:rPr>
              <a:t>obtener</a:t>
            </a:r>
            <a:r>
              <a:rPr lang="ca-ES" dirty="0">
                <a:solidFill>
                  <a:schemeClr val="tx2"/>
                </a:solidFill>
              </a:rPr>
              <a:t> acceso </a:t>
            </a:r>
            <a:r>
              <a:rPr lang="ca-ES" dirty="0" err="1">
                <a:solidFill>
                  <a:schemeClr val="tx2"/>
                </a:solidFill>
              </a:rPr>
              <a:t>adminitrativo</a:t>
            </a:r>
            <a:r>
              <a:rPr lang="ca-ES" dirty="0">
                <a:solidFill>
                  <a:schemeClr val="tx2"/>
                </a:solidFill>
              </a:rPr>
              <a:t> al dispositivo infectado.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1"/>
          </p:nvPr>
        </p:nvSpPr>
        <p:spPr>
          <a:xfrm>
            <a:off x="4723040" y="2015023"/>
            <a:ext cx="1125307" cy="1571550"/>
          </a:xfrm>
        </p:spPr>
        <p:txBody>
          <a:bodyPr/>
          <a:lstStyle/>
          <a:p>
            <a:r>
              <a:rPr lang="ca-ES" b="1" dirty="0">
                <a:solidFill>
                  <a:schemeClr val="tx2"/>
                </a:solidFill>
              </a:rPr>
              <a:t>Downloader</a:t>
            </a:r>
          </a:p>
          <a:p>
            <a:pPr>
              <a:lnSpc>
                <a:spcPct val="90000"/>
              </a:lnSpc>
            </a:pPr>
            <a:br>
              <a:rPr lang="ca-ES" sz="800" dirty="0">
                <a:solidFill>
                  <a:schemeClr val="tx2"/>
                </a:solidFill>
              </a:rPr>
            </a:br>
            <a:r>
              <a:rPr lang="ca-ES" dirty="0">
                <a:solidFill>
                  <a:schemeClr val="tx2"/>
                </a:solidFill>
              </a:rPr>
              <a:t>Su </a:t>
            </a:r>
            <a:r>
              <a:rPr lang="ca-ES" dirty="0" err="1">
                <a:solidFill>
                  <a:schemeClr val="tx2"/>
                </a:solidFill>
              </a:rPr>
              <a:t>propósito</a:t>
            </a:r>
            <a:r>
              <a:rPr lang="ca-ES" dirty="0">
                <a:solidFill>
                  <a:schemeClr val="tx2"/>
                </a:solidFill>
              </a:rPr>
              <a:t> es iniciar la </a:t>
            </a:r>
            <a:r>
              <a:rPr lang="ca-ES" dirty="0" err="1">
                <a:solidFill>
                  <a:schemeClr val="tx2"/>
                </a:solidFill>
              </a:rPr>
              <a:t>descarga</a:t>
            </a:r>
            <a:r>
              <a:rPr lang="ca-ES" dirty="0">
                <a:solidFill>
                  <a:schemeClr val="tx2"/>
                </a:solidFill>
              </a:rPr>
              <a:t> de </a:t>
            </a:r>
            <a:r>
              <a:rPr lang="ca-ES" dirty="0" err="1">
                <a:solidFill>
                  <a:schemeClr val="tx2"/>
                </a:solidFill>
              </a:rPr>
              <a:t>otro</a:t>
            </a:r>
            <a:r>
              <a:rPr lang="ca-ES" dirty="0">
                <a:solidFill>
                  <a:schemeClr val="tx2"/>
                </a:solidFill>
              </a:rPr>
              <a:t> malware.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6136552" y="2015023"/>
            <a:ext cx="1185421" cy="1571550"/>
          </a:xfrm>
        </p:spPr>
        <p:txBody>
          <a:bodyPr/>
          <a:lstStyle/>
          <a:p>
            <a:r>
              <a:rPr lang="ca-ES" b="1" dirty="0">
                <a:solidFill>
                  <a:schemeClr val="tx2"/>
                </a:solidFill>
              </a:rPr>
              <a:t>Keylogger</a:t>
            </a:r>
          </a:p>
          <a:p>
            <a:pPr>
              <a:lnSpc>
                <a:spcPct val="90000"/>
              </a:lnSpc>
            </a:pPr>
            <a:br>
              <a:rPr lang="ca-ES" sz="800" dirty="0">
                <a:solidFill>
                  <a:schemeClr val="tx2"/>
                </a:solidFill>
              </a:rPr>
            </a:br>
            <a:r>
              <a:rPr lang="ca-ES" dirty="0">
                <a:solidFill>
                  <a:schemeClr val="tx2"/>
                </a:solidFill>
              </a:rPr>
              <a:t>Su </a:t>
            </a:r>
            <a:r>
              <a:rPr lang="ca-ES" dirty="0" err="1">
                <a:solidFill>
                  <a:schemeClr val="tx2"/>
                </a:solidFill>
              </a:rPr>
              <a:t>objetivo</a:t>
            </a:r>
            <a:r>
              <a:rPr lang="ca-ES" dirty="0">
                <a:solidFill>
                  <a:schemeClr val="tx2"/>
                </a:solidFill>
              </a:rPr>
              <a:t> es registrar las </a:t>
            </a:r>
            <a:r>
              <a:rPr lang="ca-ES" dirty="0" err="1">
                <a:solidFill>
                  <a:schemeClr val="tx2"/>
                </a:solidFill>
              </a:rPr>
              <a:t>pulsaciones</a:t>
            </a:r>
            <a:r>
              <a:rPr lang="ca-ES" dirty="0">
                <a:solidFill>
                  <a:schemeClr val="tx2"/>
                </a:solidFill>
              </a:rPr>
              <a:t> del </a:t>
            </a:r>
            <a:r>
              <a:rPr lang="ca-ES" dirty="0" err="1">
                <a:solidFill>
                  <a:schemeClr val="tx2"/>
                </a:solidFill>
              </a:rPr>
              <a:t>teclado</a:t>
            </a:r>
            <a:r>
              <a:rPr lang="ca-ES" dirty="0">
                <a:solidFill>
                  <a:schemeClr val="tx2"/>
                </a:solidFill>
              </a:rPr>
              <a:t> y </a:t>
            </a:r>
            <a:r>
              <a:rPr lang="ca-ES" dirty="0" err="1">
                <a:solidFill>
                  <a:schemeClr val="tx2"/>
                </a:solidFill>
              </a:rPr>
              <a:t>enviarlas</a:t>
            </a:r>
            <a:r>
              <a:rPr lang="ca-ES" dirty="0">
                <a:solidFill>
                  <a:schemeClr val="tx2"/>
                </a:solidFill>
              </a:rPr>
              <a:t> al </a:t>
            </a:r>
            <a:r>
              <a:rPr lang="ca-ES" dirty="0" err="1">
                <a:solidFill>
                  <a:schemeClr val="tx2"/>
                </a:solidFill>
              </a:rPr>
              <a:t>atacante</a:t>
            </a:r>
            <a:r>
              <a:rPr lang="ca-ES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7540256" y="2015023"/>
            <a:ext cx="1258304" cy="1571550"/>
          </a:xfrm>
        </p:spPr>
        <p:txBody>
          <a:bodyPr/>
          <a:lstStyle/>
          <a:p>
            <a:r>
              <a:rPr lang="ca-ES" b="1" dirty="0" err="1">
                <a:solidFill>
                  <a:schemeClr val="tx2"/>
                </a:solidFill>
              </a:rPr>
              <a:t>Browser</a:t>
            </a:r>
            <a:r>
              <a:rPr lang="ca-ES" b="1" dirty="0">
                <a:solidFill>
                  <a:schemeClr val="tx2"/>
                </a:solidFill>
              </a:rPr>
              <a:t> Hijacker</a:t>
            </a:r>
          </a:p>
          <a:p>
            <a:pPr>
              <a:lnSpc>
                <a:spcPct val="90000"/>
              </a:lnSpc>
            </a:pPr>
            <a:br>
              <a:rPr lang="ca-ES" sz="800" dirty="0">
                <a:solidFill>
                  <a:schemeClr val="tx2"/>
                </a:solidFill>
              </a:rPr>
            </a:br>
            <a:r>
              <a:rPr lang="ca-ES" dirty="0">
                <a:solidFill>
                  <a:schemeClr val="tx2"/>
                </a:solidFill>
              </a:rPr>
              <a:t>Su </a:t>
            </a:r>
            <a:r>
              <a:rPr lang="ca-ES" dirty="0" err="1">
                <a:solidFill>
                  <a:schemeClr val="tx2"/>
                </a:solidFill>
              </a:rPr>
              <a:t>propósito</a:t>
            </a:r>
            <a:r>
              <a:rPr lang="ca-ES" dirty="0">
                <a:solidFill>
                  <a:schemeClr val="tx2"/>
                </a:solidFill>
              </a:rPr>
              <a:t> es controlar la configuración del navegador.</a:t>
            </a:r>
          </a:p>
          <a:p>
            <a:endParaRPr lang="ca-ES" dirty="0"/>
          </a:p>
        </p:txBody>
      </p:sp>
      <p:cxnSp>
        <p:nvCxnSpPr>
          <p:cNvPr id="21" name="Straight Connector 5"/>
          <p:cNvCxnSpPr/>
          <p:nvPr/>
        </p:nvCxnSpPr>
        <p:spPr>
          <a:xfrm>
            <a:off x="515928" y="1955273"/>
            <a:ext cx="111163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9"/>
          <p:cNvCxnSpPr/>
          <p:nvPr/>
        </p:nvCxnSpPr>
        <p:spPr>
          <a:xfrm>
            <a:off x="1919632" y="1955273"/>
            <a:ext cx="111163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2"/>
          <p:cNvCxnSpPr/>
          <p:nvPr/>
        </p:nvCxnSpPr>
        <p:spPr>
          <a:xfrm>
            <a:off x="3319335" y="1955273"/>
            <a:ext cx="111163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5"/>
          <p:cNvCxnSpPr/>
          <p:nvPr/>
        </p:nvCxnSpPr>
        <p:spPr>
          <a:xfrm>
            <a:off x="4720055" y="1955273"/>
            <a:ext cx="111163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8"/>
          <p:cNvCxnSpPr/>
          <p:nvPr/>
        </p:nvCxnSpPr>
        <p:spPr>
          <a:xfrm>
            <a:off x="6136551" y="1955273"/>
            <a:ext cx="111163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1"/>
          <p:cNvCxnSpPr/>
          <p:nvPr/>
        </p:nvCxnSpPr>
        <p:spPr>
          <a:xfrm>
            <a:off x="7528367" y="1955273"/>
            <a:ext cx="111163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52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Anatomía</a:t>
            </a:r>
            <a:r>
              <a:rPr lang="ca-ES" dirty="0"/>
              <a:t> del malware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a-ES" sz="1800" b="1" dirty="0"/>
              <a:t>Payload</a:t>
            </a:r>
          </a:p>
          <a:p>
            <a:r>
              <a:rPr lang="ca-ES" dirty="0"/>
              <a:t>Es el componente encargado de causar el daño en el dispositivo informático de la víctima.</a:t>
            </a:r>
          </a:p>
          <a:p>
            <a:endParaRPr lang="ca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a-ES" sz="1800" b="1" dirty="0"/>
              <a:t>Silenciador</a:t>
            </a:r>
          </a:p>
          <a:p>
            <a:r>
              <a:rPr lang="ca-ES" dirty="0"/>
              <a:t>Su función es hacer pasar desapercibida la actividad del malware para alargar su vida.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a-ES" sz="1800" b="1" dirty="0"/>
              <a:t>Persistencia</a:t>
            </a:r>
          </a:p>
          <a:p>
            <a:r>
              <a:rPr lang="ca-ES" dirty="0"/>
              <a:t>Es el componente encargado de mantenir vivo el malware entre reinicios o de dotar de un mecanismo de reinfección.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a-ES" sz="1800" b="1" dirty="0"/>
              <a:t>Ofuscador</a:t>
            </a:r>
          </a:p>
          <a:p>
            <a:r>
              <a:rPr lang="ca-ES" dirty="0"/>
              <a:t>Su función es evadir las soluciones de antivirus y los sistemas de detección de intrusos.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ca-ES" sz="1800" b="1" dirty="0"/>
              <a:t>C&amp;C</a:t>
            </a:r>
          </a:p>
          <a:p>
            <a:r>
              <a:rPr lang="ca-ES" dirty="0"/>
              <a:t>Es el componente encargado de controlar el comportamiento del malware y de recibir los datos extraídos del dispositivo infectado.</a:t>
            </a:r>
          </a:p>
        </p:txBody>
      </p:sp>
      <p:cxnSp>
        <p:nvCxnSpPr>
          <p:cNvPr id="9" name="Straight Connector 5"/>
          <p:cNvCxnSpPr/>
          <p:nvPr/>
        </p:nvCxnSpPr>
        <p:spPr>
          <a:xfrm>
            <a:off x="504000" y="3115246"/>
            <a:ext cx="2593493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"/>
          <p:cNvCxnSpPr/>
          <p:nvPr/>
        </p:nvCxnSpPr>
        <p:spPr>
          <a:xfrm>
            <a:off x="3275856" y="3115246"/>
            <a:ext cx="2593493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515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Particularidades del ransomware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a-ES" sz="1800" b="1" dirty="0"/>
              <a:t>Tipo de daño</a:t>
            </a:r>
          </a:p>
          <a:p>
            <a:r>
              <a:rPr lang="ca-ES" dirty="0"/>
              <a:t>Salvo excepciones no daña el sistema operativo ni los archivos afectados.</a:t>
            </a:r>
          </a:p>
          <a:p>
            <a:endParaRPr lang="ca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a-ES" sz="1800" b="1" dirty="0"/>
              <a:t>Rescate</a:t>
            </a:r>
          </a:p>
          <a:p>
            <a:r>
              <a:rPr lang="ca-ES" dirty="0"/>
              <a:t>La infección </a:t>
            </a:r>
            <a:r>
              <a:rPr lang="ca-ES" dirty="0" err="1"/>
              <a:t>viene</a:t>
            </a:r>
            <a:r>
              <a:rPr lang="ca-ES" dirty="0"/>
              <a:t> </a:t>
            </a:r>
            <a:r>
              <a:rPr lang="ca-ES" dirty="0" err="1"/>
              <a:t>acompañada</a:t>
            </a:r>
            <a:r>
              <a:rPr lang="ca-ES" dirty="0"/>
              <a:t> por una nota que </a:t>
            </a:r>
            <a:r>
              <a:rPr lang="ca-ES" dirty="0" err="1"/>
              <a:t>suministra</a:t>
            </a:r>
            <a:r>
              <a:rPr lang="ca-ES" dirty="0"/>
              <a:t> </a:t>
            </a:r>
            <a:r>
              <a:rPr lang="ca-ES" dirty="0" err="1"/>
              <a:t>indicaciones</a:t>
            </a:r>
            <a:r>
              <a:rPr lang="ca-ES" dirty="0"/>
              <a:t> a la víctima para pagar el </a:t>
            </a:r>
            <a:r>
              <a:rPr lang="ca-ES" dirty="0" err="1"/>
              <a:t>rescate</a:t>
            </a:r>
            <a:r>
              <a:rPr lang="ca-ES" dirty="0"/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a-ES" sz="1800" b="1" dirty="0"/>
              <a:t>Cifrado</a:t>
            </a:r>
          </a:p>
          <a:p>
            <a:r>
              <a:rPr lang="ca-ES" dirty="0"/>
              <a:t>Aplicable a cualquier tipo de archivo aunque sobre todo afecta a aquellos que por su extensión suele contener información relevante para la víctima.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a-ES" sz="1800" b="1" dirty="0" err="1"/>
              <a:t>Criptomonedas</a:t>
            </a:r>
            <a:endParaRPr lang="ca-ES" sz="1800" b="1" dirty="0"/>
          </a:p>
          <a:p>
            <a:r>
              <a:rPr lang="ca-ES" dirty="0"/>
              <a:t>El pago del </a:t>
            </a:r>
            <a:r>
              <a:rPr lang="ca-ES" dirty="0" err="1"/>
              <a:t>rescate</a:t>
            </a:r>
            <a:r>
              <a:rPr lang="ca-ES" dirty="0"/>
              <a:t> se </a:t>
            </a:r>
            <a:r>
              <a:rPr lang="ca-ES" dirty="0" err="1"/>
              <a:t>solicita</a:t>
            </a:r>
            <a:r>
              <a:rPr lang="ca-ES" dirty="0"/>
              <a:t> en </a:t>
            </a:r>
            <a:r>
              <a:rPr lang="ca-ES" dirty="0" err="1"/>
              <a:t>criptomonedas</a:t>
            </a:r>
            <a:r>
              <a:rPr lang="ca-ES" dirty="0"/>
              <a:t>, </a:t>
            </a:r>
            <a:r>
              <a:rPr lang="ca-ES" dirty="0" err="1"/>
              <a:t>normalmente</a:t>
            </a:r>
            <a:r>
              <a:rPr lang="ca-ES" dirty="0"/>
              <a:t>, </a:t>
            </a:r>
            <a:r>
              <a:rPr lang="ca-ES" dirty="0" err="1"/>
              <a:t>Bitcoins</a:t>
            </a:r>
            <a:r>
              <a:rPr lang="ca-ES" dirty="0"/>
              <a:t>, para dificultar el </a:t>
            </a:r>
            <a:r>
              <a:rPr lang="ca-ES" dirty="0" err="1"/>
              <a:t>rastreo</a:t>
            </a:r>
            <a:r>
              <a:rPr lang="ca-ES" dirty="0"/>
              <a:t> a las </a:t>
            </a:r>
            <a:r>
              <a:rPr lang="ca-ES" dirty="0" err="1"/>
              <a:t>autoridades</a:t>
            </a:r>
            <a:r>
              <a:rPr lang="ca-ES" dirty="0"/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ca-ES" sz="1800" b="1" dirty="0"/>
              <a:t>Permisos</a:t>
            </a:r>
          </a:p>
          <a:p>
            <a:r>
              <a:rPr lang="ca-ES" dirty="0"/>
              <a:t>Salvo </a:t>
            </a:r>
            <a:r>
              <a:rPr lang="ca-ES" dirty="0" err="1"/>
              <a:t>algunas</a:t>
            </a:r>
            <a:r>
              <a:rPr lang="ca-ES" dirty="0"/>
              <a:t> excepciones, la rutina de cifrado no requiere permisos de administrador para ejecutarse.</a:t>
            </a:r>
          </a:p>
        </p:txBody>
      </p:sp>
      <p:cxnSp>
        <p:nvCxnSpPr>
          <p:cNvPr id="9" name="Straight Connector 5"/>
          <p:cNvCxnSpPr/>
          <p:nvPr/>
        </p:nvCxnSpPr>
        <p:spPr>
          <a:xfrm>
            <a:off x="504000" y="3115246"/>
            <a:ext cx="2593493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"/>
          <p:cNvCxnSpPr/>
          <p:nvPr/>
        </p:nvCxnSpPr>
        <p:spPr>
          <a:xfrm>
            <a:off x="3275856" y="3115246"/>
            <a:ext cx="2593493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4326EA5-3FDD-432F-9371-A2C26D49BA27}"/>
              </a:ext>
            </a:extLst>
          </p:cNvPr>
          <p:cNvSpPr txBox="1">
            <a:spLocks/>
          </p:cNvSpPr>
          <p:nvPr/>
        </p:nvSpPr>
        <p:spPr>
          <a:xfrm>
            <a:off x="6079749" y="3142641"/>
            <a:ext cx="2594583" cy="1642828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800" b="1" dirty="0" err="1"/>
              <a:t>Propagación</a:t>
            </a:r>
            <a:r>
              <a:rPr lang="ca-ES" sz="1800" b="1" dirty="0"/>
              <a:t> y </a:t>
            </a:r>
            <a:r>
              <a:rPr lang="ca-ES" sz="1800" b="1" dirty="0" err="1"/>
              <a:t>Evasión</a:t>
            </a:r>
            <a:endParaRPr lang="ca-ES" sz="1800" b="1" dirty="0"/>
          </a:p>
          <a:p>
            <a:r>
              <a:rPr lang="ca-ES" dirty="0"/>
              <a:t>Pueden </a:t>
            </a:r>
            <a:r>
              <a:rPr lang="ca-ES" dirty="0" err="1"/>
              <a:t>propagarse</a:t>
            </a:r>
            <a:r>
              <a:rPr lang="ca-ES" dirty="0"/>
              <a:t> por la red y evadir la detección de antivirus.</a:t>
            </a:r>
          </a:p>
        </p:txBody>
      </p:sp>
      <p:cxnSp>
        <p:nvCxnSpPr>
          <p:cNvPr id="12" name="Straight Connector 5">
            <a:extLst>
              <a:ext uri="{FF2B5EF4-FFF2-40B4-BE49-F238E27FC236}">
                <a16:creationId xmlns:a16="http://schemas.microsoft.com/office/drawing/2014/main" id="{5283EF08-117B-4F94-B8F0-ABDBED81F669}"/>
              </a:ext>
            </a:extLst>
          </p:cNvPr>
          <p:cNvCxnSpPr/>
          <p:nvPr/>
        </p:nvCxnSpPr>
        <p:spPr>
          <a:xfrm>
            <a:off x="6080839" y="3110073"/>
            <a:ext cx="2593493" cy="0"/>
          </a:xfrm>
          <a:prstGeom prst="line">
            <a:avLst/>
          </a:prstGeom>
          <a:ln w="38100" cmpd="sng">
            <a:solidFill>
              <a:srgbClr val="2DEE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093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Tipos</a:t>
            </a:r>
            <a:r>
              <a:rPr lang="ca-ES" dirty="0"/>
              <a:t> de ransomware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750B97B5-032F-400B-9E16-743D2B05857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030" name="Picture 6" descr="Qué es un ransomware y cómo eliminarlo">
            <a:extLst>
              <a:ext uri="{FF2B5EF4-FFF2-40B4-BE49-F238E27FC236}">
                <a16:creationId xmlns:a16="http://schemas.microsoft.com/office/drawing/2014/main" id="{3327BDCF-6CAC-454B-BC87-265BA9404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226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F357221-6AAF-4503-904C-2BF2A6A33B92}"/>
              </a:ext>
            </a:extLst>
          </p:cNvPr>
          <p:cNvSpPr txBox="1">
            <a:spLocks/>
          </p:cNvSpPr>
          <p:nvPr/>
        </p:nvSpPr>
        <p:spPr>
          <a:xfrm>
            <a:off x="4663614" y="1372870"/>
            <a:ext cx="3984670" cy="1267090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rgbClr val="000078"/>
                </a:solidFill>
                <a:latin typeface="UOC Sans"/>
                <a:ea typeface="+mn-ea"/>
                <a:cs typeface="UOC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OC Sans"/>
                <a:ea typeface="+mn-ea"/>
                <a:cs typeface="UOC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600" dirty="0"/>
              <a:t>De acuerdo con la </a:t>
            </a:r>
            <a:r>
              <a:rPr lang="ca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</a:t>
            </a:r>
            <a:r>
              <a:rPr lang="ca-ES" sz="1600" dirty="0"/>
              <a:t> empleada:</a:t>
            </a:r>
          </a:p>
          <a:p>
            <a:pPr marL="285750" indent="-285750">
              <a:buFont typeface="Arial"/>
              <a:buChar char="•"/>
            </a:pPr>
            <a:r>
              <a:rPr lang="ca-ES" sz="1600" dirty="0"/>
              <a:t>Ransomware de </a:t>
            </a:r>
            <a:r>
              <a:rPr lang="ca-ES" sz="1600" dirty="0" err="1"/>
              <a:t>bloqueo</a:t>
            </a:r>
            <a:r>
              <a:rPr lang="ca-ES" sz="1600" dirty="0"/>
              <a:t> (locker)</a:t>
            </a:r>
          </a:p>
          <a:p>
            <a:pPr marL="285750" indent="-285750">
              <a:buFont typeface="Arial"/>
              <a:buChar char="•"/>
            </a:pPr>
            <a:r>
              <a:rPr lang="ca-ES" sz="1600" dirty="0"/>
              <a:t>Ransomware de cifrado (crypto)</a:t>
            </a:r>
          </a:p>
        </p:txBody>
      </p:sp>
    </p:spTree>
    <p:extLst>
      <p:ext uri="{BB962C8B-B14F-4D97-AF65-F5344CB8AC3E}">
        <p14:creationId xmlns:p14="http://schemas.microsoft.com/office/powerpoint/2010/main" val="1614576233"/>
      </p:ext>
    </p:extLst>
  </p:cSld>
  <p:clrMapOvr>
    <a:masterClrMapping/>
  </p:clrMapOvr>
</p:sld>
</file>

<file path=ppt/theme/theme1.xml><?xml version="1.0" encoding="utf-8"?>
<a:theme xmlns:a="http://schemas.openxmlformats.org/drawingml/2006/main" name="UOC">
  <a:themeElements>
    <a:clrScheme name="UOC 1">
      <a:dk1>
        <a:srgbClr val="000078"/>
      </a:dk1>
      <a:lt1>
        <a:srgbClr val="FFFFFF"/>
      </a:lt1>
      <a:dk2>
        <a:srgbClr val="000078"/>
      </a:dk2>
      <a:lt2>
        <a:srgbClr val="FFFFFF"/>
      </a:lt2>
      <a:accent1>
        <a:srgbClr val="73EDFF"/>
      </a:accent1>
      <a:accent2>
        <a:srgbClr val="BD9EFF"/>
      </a:accent2>
      <a:accent3>
        <a:srgbClr val="FF87FF"/>
      </a:accent3>
      <a:accent4>
        <a:srgbClr val="FF7D87"/>
      </a:accent4>
      <a:accent5>
        <a:srgbClr val="FFE000"/>
      </a:accent5>
      <a:accent6>
        <a:srgbClr val="38FF90"/>
      </a:accent6>
      <a:hlink>
        <a:srgbClr val="000078"/>
      </a:hlink>
      <a:folHlink>
        <a:srgbClr val="73EDFF"/>
      </a:folHlink>
    </a:clrScheme>
    <a:fontScheme name="UOC">
      <a:majorFont>
        <a:latin typeface="UOC Sans Bold"/>
        <a:ea typeface=""/>
        <a:cs typeface=""/>
      </a:majorFont>
      <a:minorFont>
        <a:latin typeface="UOC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30349</TotalTime>
  <Words>2776</Words>
  <Application>Microsoft Office PowerPoint</Application>
  <PresentationFormat>Presentación en pantalla (16:9)</PresentationFormat>
  <Paragraphs>522</Paragraphs>
  <Slides>58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5" baseType="lpstr">
      <vt:lpstr>Arial</vt:lpstr>
      <vt:lpstr>UOC Sans</vt:lpstr>
      <vt:lpstr>UOC Sans Bold</vt:lpstr>
      <vt:lpstr>UOC Sans Regular</vt:lpstr>
      <vt:lpstr>UOC Serif</vt:lpstr>
      <vt:lpstr>Wingdings</vt:lpstr>
      <vt:lpstr>UOC</vt:lpstr>
      <vt:lpstr>Guía de prevención y respuesta frente a ataques de ransomware</vt:lpstr>
      <vt:lpstr>Objetivos</vt:lpstr>
      <vt:lpstr>01</vt:lpstr>
      <vt:lpstr>Presentación de PowerPoint</vt:lpstr>
      <vt:lpstr>Tipos de malware (I)</vt:lpstr>
      <vt:lpstr>Tipos de malware (II)</vt:lpstr>
      <vt:lpstr>Anatomía del malware</vt:lpstr>
      <vt:lpstr>Particularidades del ransomware</vt:lpstr>
      <vt:lpstr>Tipos de ransomware</vt:lpstr>
      <vt:lpstr>Presentación de PowerPoint</vt:lpstr>
      <vt:lpstr>Presentación de PowerPoint</vt:lpstr>
      <vt:lpstr>02</vt:lpstr>
      <vt:lpstr>Vectores de ataque</vt:lpstr>
      <vt:lpstr>Correo electrónico</vt:lpstr>
      <vt:lpstr>Presentación de PowerPoint</vt:lpstr>
      <vt:lpstr>Malvertising</vt:lpstr>
      <vt:lpstr>Dispositivos USB</vt:lpstr>
      <vt:lpstr>Macros Office</vt:lpstr>
      <vt:lpstr>Ransomware as a Service (RaaS)</vt:lpstr>
      <vt:lpstr>RDP</vt:lpstr>
      <vt:lpstr>Botnet</vt:lpstr>
      <vt:lpstr>Vulnerabilidades 0-Day</vt:lpstr>
      <vt:lpstr>03</vt:lpstr>
      <vt:lpstr>Antivirus</vt:lpstr>
      <vt:lpstr>Hacer copia de seguridad</vt:lpstr>
      <vt:lpstr>Software pirata</vt:lpstr>
      <vt:lpstr>Mantener equipo actualizado</vt:lpstr>
      <vt:lpstr>Limitar permisos de usuario</vt:lpstr>
      <vt:lpstr>Configuración del navegador</vt:lpstr>
      <vt:lpstr>Presentación de PowerPoint</vt:lpstr>
      <vt:lpstr>Presentación de PowerPoint</vt:lpstr>
      <vt:lpstr>Presentación de PowerPoint</vt:lpstr>
      <vt:lpstr>04</vt:lpstr>
      <vt:lpstr>Política de gestión de parches</vt:lpstr>
      <vt:lpstr>Reforzar seguridad en oficinas</vt:lpstr>
      <vt:lpstr>Presentación de PowerPoint</vt:lpstr>
      <vt:lpstr>Identificar vulnerabilidades</vt:lpstr>
      <vt:lpstr>Presentación de PowerPoint</vt:lpstr>
      <vt:lpstr>Seguridad en el correo</vt:lpstr>
      <vt:lpstr>Seguridad en el RDP</vt:lpstr>
      <vt:lpstr>Seguridad en los DNS</vt:lpstr>
      <vt:lpstr>Presentación de PowerPoint</vt:lpstr>
      <vt:lpstr>Formación en ciberseguridad</vt:lpstr>
      <vt:lpstr>05</vt:lpstr>
      <vt:lpstr>Presentación de PowerPoint</vt:lpstr>
      <vt:lpstr>Preparación</vt:lpstr>
      <vt:lpstr>Detección y análisis</vt:lpstr>
      <vt:lpstr>Contención</vt:lpstr>
      <vt:lpstr>Erradicación</vt:lpstr>
      <vt:lpstr>Recuperación</vt:lpstr>
      <vt:lpstr>Acciones posteriores</vt:lpstr>
      <vt:lpstr>06</vt:lpstr>
      <vt:lpstr>Consecuencias no legales</vt:lpstr>
      <vt:lpstr>Consecuencias legales</vt:lpstr>
      <vt:lpstr>Presentación de PowerPoint</vt:lpstr>
      <vt:lpstr>Conclusiones</vt:lpstr>
      <vt:lpstr>Trabajo futuro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</dc:creator>
  <cp:lastModifiedBy>Crego Sanchez, Carlos A.</cp:lastModifiedBy>
  <cp:revision>803</cp:revision>
  <cp:lastPrinted>2018-10-08T09:27:04Z</cp:lastPrinted>
  <dcterms:created xsi:type="dcterms:W3CDTF">2018-07-27T10:13:14Z</dcterms:created>
  <dcterms:modified xsi:type="dcterms:W3CDTF">2021-12-04T21:59:39Z</dcterms:modified>
</cp:coreProperties>
</file>