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alant Bold" panose="020B0604020202020204" charset="0"/>
      <p:regular r:id="rId25"/>
    </p:embeddedFont>
    <p:embeddedFont>
      <p:font typeface="Halant Medium Bold" panose="020B0604020202020204" charset="0"/>
      <p:regular r:id="rId26"/>
    </p:embeddedFont>
    <p:embeddedFont>
      <p:font typeface="Nunito Sans Regular" panose="020B0604020202020204" charset="0"/>
      <p:regular r:id="rId27"/>
    </p:embeddedFont>
    <p:embeddedFont>
      <p:font typeface="Nunito Sans Regular Bold" panose="020B0604020202020204" charset="0"/>
      <p:regular r:id="rId28"/>
    </p:embeddedFont>
    <p:embeddedFont>
      <p:font typeface="Nunito Sans Regular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8053" y="-36996"/>
            <a:ext cx="6089947" cy="10323996"/>
          </a:xfrm>
          <a:prstGeom prst="rect">
            <a:avLst/>
          </a:prstGeom>
          <a:solidFill>
            <a:srgbClr val="FFECF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905612"/>
            <a:ext cx="10375481" cy="2340969"/>
            <a:chOff x="0" y="0"/>
            <a:chExt cx="13833975" cy="312129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002460"/>
              <a:ext cx="9761645" cy="1118831"/>
              <a:chOff x="0" y="0"/>
              <a:chExt cx="3545782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352038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3520382" h="360680">
                    <a:moveTo>
                      <a:pt x="3520382" y="180340"/>
                    </a:moveTo>
                    <a:cubicBezTo>
                      <a:pt x="3520382" y="81280"/>
                      <a:pt x="3440372" y="0"/>
                      <a:pt x="334004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3340042" y="360680"/>
                    </a:lnTo>
                    <a:cubicBezTo>
                      <a:pt x="3439102" y="360680"/>
                      <a:pt x="3520382" y="279400"/>
                      <a:pt x="3520382" y="180340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0" y="76200"/>
              <a:ext cx="13833975" cy="1558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55"/>
                </a:lnSpc>
              </a:pPr>
              <a:r>
                <a:rPr lang="en-US" sz="8050">
                  <a:solidFill>
                    <a:srgbClr val="25201F"/>
                  </a:solidFill>
                  <a:latin typeface="Halant Bold"/>
                </a:rPr>
                <a:t>Apartamento Ayub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51091" y="2269099"/>
              <a:ext cx="8678548" cy="570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4"/>
                </a:lnSpc>
              </a:pPr>
              <a:r>
                <a:rPr lang="en-US" sz="2574">
                  <a:solidFill>
                    <a:srgbClr val="FFFFFF"/>
                  </a:solidFill>
                  <a:latin typeface="Nunito Sans Regular"/>
                </a:rPr>
                <a:t>Siente la diferencia...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12198053" y="5888892"/>
            <a:ext cx="6089947" cy="0"/>
          </a:xfrm>
          <a:prstGeom prst="line">
            <a:avLst/>
          </a:prstGeom>
          <a:ln w="9525" cap="flat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2452105" y="6117149"/>
            <a:ext cx="5389729" cy="3141151"/>
            <a:chOff x="0" y="0"/>
            <a:chExt cx="7186306" cy="418820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7186306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201F"/>
                  </a:solidFill>
                  <a:latin typeface="Halant Medium Bold"/>
                </a:rPr>
                <a:t>TRABAJO FINAL DE GRADO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5201F"/>
                  </a:solidFill>
                  <a:latin typeface="Halant Medium Bold"/>
                </a:rPr>
                <a:t>Gestión y publicación de contenidos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49081"/>
              <a:ext cx="7186306" cy="43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</a:pPr>
              <a:r>
                <a:rPr lang="en-US" sz="2000">
                  <a:solidFill>
                    <a:srgbClr val="25201F"/>
                  </a:solidFill>
                  <a:latin typeface="Nunito Sans Regular"/>
                </a:rPr>
                <a:t>SONIA CENTELLAS PÉREZ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75943"/>
              <a:ext cx="2434248" cy="5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2"/>
                </a:lnSpc>
              </a:pPr>
              <a:r>
                <a:rPr lang="en-US" sz="2394">
                  <a:solidFill>
                    <a:srgbClr val="25201F"/>
                  </a:solidFill>
                  <a:latin typeface="Halant Medium Bold"/>
                </a:rPr>
                <a:t>JUNIO/2022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42010"/>
              <a:ext cx="2434248" cy="433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00"/>
                </a:lnSpc>
              </a:pPr>
              <a:endParaRPr/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062700" y="3320488"/>
              <a:ext cx="3346893" cy="86771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9178" y="6111091"/>
            <a:ext cx="3179533" cy="344919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614303" y="3363059"/>
            <a:ext cx="1529697" cy="1529697"/>
            <a:chOff x="0" y="0"/>
            <a:chExt cx="2039596" cy="20395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97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97371" y="3713143"/>
            <a:ext cx="733768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5201F"/>
                </a:solidFill>
                <a:latin typeface="Halant Bold"/>
              </a:rPr>
              <a:t>RESULTADO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1684" y="604004"/>
            <a:ext cx="13944632" cy="1788921"/>
            <a:chOff x="0" y="0"/>
            <a:chExt cx="18592843" cy="238522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8592843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285B53"/>
                  </a:solidFill>
                  <a:latin typeface="Nunito Sans Regular"/>
                </a:rPr>
                <a:t>Apartamento Ayub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81493" y="1718478"/>
              <a:ext cx="16429858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285B53"/>
                  </a:solidFill>
                  <a:latin typeface="Nunito Sans Regular"/>
                </a:rPr>
                <a:t>Lanza una nueva página web, moderna y navegable para sus clientes.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9594" y="3025565"/>
            <a:ext cx="5711804" cy="6515866"/>
            <a:chOff x="0" y="0"/>
            <a:chExt cx="1932141" cy="22041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2141" cy="2204133"/>
            </a:xfrm>
            <a:custGeom>
              <a:avLst/>
              <a:gdLst/>
              <a:ahLst/>
              <a:cxnLst/>
              <a:rect l="l" t="t" r="r" b="b"/>
              <a:pathLst>
                <a:path w="1932141" h="2204133">
                  <a:moveTo>
                    <a:pt x="1807681" y="2204132"/>
                  </a:moveTo>
                  <a:lnTo>
                    <a:pt x="124460" y="2204132"/>
                  </a:lnTo>
                  <a:cubicBezTo>
                    <a:pt x="55880" y="2204132"/>
                    <a:pt x="0" y="2148252"/>
                    <a:pt x="0" y="2079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681" y="0"/>
                  </a:lnTo>
                  <a:cubicBezTo>
                    <a:pt x="1876261" y="0"/>
                    <a:pt x="1932141" y="55880"/>
                    <a:pt x="1932141" y="124460"/>
                  </a:cubicBezTo>
                  <a:lnTo>
                    <a:pt x="1932141" y="2079672"/>
                  </a:lnTo>
                  <a:cubicBezTo>
                    <a:pt x="1932141" y="2148252"/>
                    <a:pt x="1876261" y="2204133"/>
                    <a:pt x="1807681" y="22041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7226" y="3648733"/>
            <a:ext cx="4896540" cy="41313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22093" y="8166123"/>
            <a:ext cx="3502554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Navegar de manera simple y ágil.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288098" y="3025565"/>
            <a:ext cx="5711804" cy="6515866"/>
            <a:chOff x="0" y="0"/>
            <a:chExt cx="1932141" cy="22041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2141" cy="2204133"/>
            </a:xfrm>
            <a:custGeom>
              <a:avLst/>
              <a:gdLst/>
              <a:ahLst/>
              <a:cxnLst/>
              <a:rect l="l" t="t" r="r" b="b"/>
              <a:pathLst>
                <a:path w="1932141" h="2204133">
                  <a:moveTo>
                    <a:pt x="1807681" y="2204132"/>
                  </a:moveTo>
                  <a:lnTo>
                    <a:pt x="124460" y="2204132"/>
                  </a:lnTo>
                  <a:cubicBezTo>
                    <a:pt x="55880" y="2204132"/>
                    <a:pt x="0" y="2148252"/>
                    <a:pt x="0" y="2079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681" y="0"/>
                  </a:lnTo>
                  <a:cubicBezTo>
                    <a:pt x="1876261" y="0"/>
                    <a:pt x="1932141" y="55880"/>
                    <a:pt x="1932141" y="124460"/>
                  </a:cubicBezTo>
                  <a:lnTo>
                    <a:pt x="1932141" y="2079672"/>
                  </a:lnTo>
                  <a:cubicBezTo>
                    <a:pt x="1932141" y="2148252"/>
                    <a:pt x="1876261" y="2204133"/>
                    <a:pt x="1807681" y="22041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96360" y="3648733"/>
            <a:ext cx="4895279" cy="41313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96360" y="8166123"/>
            <a:ext cx="4990393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Encontrar con facilidad toda la información necesaria.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266602" y="3025565"/>
            <a:ext cx="5711804" cy="6515866"/>
            <a:chOff x="0" y="0"/>
            <a:chExt cx="1932141" cy="22041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32141" cy="2204133"/>
            </a:xfrm>
            <a:custGeom>
              <a:avLst/>
              <a:gdLst/>
              <a:ahLst/>
              <a:cxnLst/>
              <a:rect l="l" t="t" r="r" b="b"/>
              <a:pathLst>
                <a:path w="1932141" h="2204133">
                  <a:moveTo>
                    <a:pt x="1807681" y="2204132"/>
                  </a:moveTo>
                  <a:lnTo>
                    <a:pt x="124460" y="2204132"/>
                  </a:lnTo>
                  <a:cubicBezTo>
                    <a:pt x="55880" y="2204132"/>
                    <a:pt x="0" y="2148252"/>
                    <a:pt x="0" y="20796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681" y="0"/>
                  </a:lnTo>
                  <a:cubicBezTo>
                    <a:pt x="1876261" y="0"/>
                    <a:pt x="1932141" y="55880"/>
                    <a:pt x="1932141" y="124460"/>
                  </a:cubicBezTo>
                  <a:lnTo>
                    <a:pt x="1932141" y="2079672"/>
                  </a:lnTo>
                  <a:cubicBezTo>
                    <a:pt x="1932141" y="2148252"/>
                    <a:pt x="1876261" y="2204133"/>
                    <a:pt x="1807681" y="22041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76177" y="3648733"/>
            <a:ext cx="4878042" cy="413130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818485" y="8166123"/>
            <a:ext cx="4608039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Realizar tus consultas en cualquier momento y lugar.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03669" y="0"/>
            <a:ext cx="7584331" cy="10287000"/>
          </a:xfrm>
          <a:prstGeom prst="rect">
            <a:avLst/>
          </a:prstGeom>
          <a:solidFill>
            <a:srgbClr val="FFC5DE"/>
          </a:solidFill>
        </p:spPr>
      </p:sp>
      <p:sp>
        <p:nvSpPr>
          <p:cNvPr id="3" name="AutoShape 3"/>
          <p:cNvSpPr/>
          <p:nvPr/>
        </p:nvSpPr>
        <p:spPr>
          <a:xfrm rot="5400000">
            <a:off x="204233" y="1853167"/>
            <a:ext cx="1667985" cy="0"/>
          </a:xfrm>
          <a:prstGeom prst="line">
            <a:avLst/>
          </a:prstGeom>
          <a:ln w="19050" cap="rnd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2043" y="1028700"/>
            <a:ext cx="7145957" cy="859031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28133" y="1230912"/>
            <a:ext cx="7253705" cy="120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25201F"/>
                </a:solidFill>
                <a:latin typeface="Nunito Sans Regular"/>
              </a:rPr>
              <a:t>Un nuevo sitio web seguro, sencillo y cómodo.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8942" y="0"/>
            <a:ext cx="8179058" cy="10287000"/>
            <a:chOff x="0" y="0"/>
            <a:chExt cx="1090541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99" r="2190"/>
            <a:stretch>
              <a:fillRect/>
            </a:stretch>
          </p:blipFill>
          <p:spPr>
            <a:xfrm>
              <a:off x="0" y="0"/>
              <a:ext cx="1090541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19733" y="1028700"/>
            <a:ext cx="8283295" cy="8229600"/>
            <a:chOff x="0" y="0"/>
            <a:chExt cx="2802003" cy="2783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004" cy="2783840"/>
            </a:xfrm>
            <a:custGeom>
              <a:avLst/>
              <a:gdLst/>
              <a:ahLst/>
              <a:cxnLst/>
              <a:rect l="l" t="t" r="r" b="b"/>
              <a:pathLst>
                <a:path w="2802004" h="2783840">
                  <a:moveTo>
                    <a:pt x="2677543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7544" y="0"/>
                  </a:lnTo>
                  <a:cubicBezTo>
                    <a:pt x="2746124" y="0"/>
                    <a:pt x="2802004" y="55880"/>
                    <a:pt x="2802004" y="124460"/>
                  </a:cubicBezTo>
                  <a:lnTo>
                    <a:pt x="2802004" y="2659380"/>
                  </a:lnTo>
                  <a:cubicBezTo>
                    <a:pt x="2802004" y="2727960"/>
                    <a:pt x="2746124" y="2783840"/>
                    <a:pt x="2677544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844712" y="3677682"/>
            <a:ext cx="6241628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25201F"/>
                </a:solidFill>
                <a:latin typeface="Nunito Sans Regular"/>
              </a:rPr>
              <a:t>Un motor de reservas directas actualizado a tiempo real.</a:t>
            </a:r>
          </a:p>
        </p:txBody>
      </p:sp>
      <p:sp>
        <p:nvSpPr>
          <p:cNvPr id="7" name="AutoShape 7"/>
          <p:cNvSpPr/>
          <p:nvPr/>
        </p:nvSpPr>
        <p:spPr>
          <a:xfrm rot="5400000">
            <a:off x="666078" y="4299983"/>
            <a:ext cx="1667985" cy="0"/>
          </a:xfrm>
          <a:prstGeom prst="line">
            <a:avLst/>
          </a:prstGeom>
          <a:ln w="19050" cap="flat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68018" y="0"/>
            <a:ext cx="9819982" cy="10287000"/>
          </a:xfrm>
          <a:prstGeom prst="rect">
            <a:avLst/>
          </a:prstGeom>
          <a:solidFill>
            <a:srgbClr val="4BB096"/>
          </a:solidFill>
        </p:spPr>
      </p:sp>
      <p:grpSp>
        <p:nvGrpSpPr>
          <p:cNvPr id="3" name="Group 3"/>
          <p:cNvGrpSpPr/>
          <p:nvPr/>
        </p:nvGrpSpPr>
        <p:grpSpPr>
          <a:xfrm>
            <a:off x="9445581" y="1028700"/>
            <a:ext cx="7813719" cy="8229600"/>
            <a:chOff x="0" y="0"/>
            <a:chExt cx="2643159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3159" cy="2783840"/>
            </a:xfrm>
            <a:custGeom>
              <a:avLst/>
              <a:gdLst/>
              <a:ahLst/>
              <a:cxnLst/>
              <a:rect l="l" t="t" r="r" b="b"/>
              <a:pathLst>
                <a:path w="2643159" h="2783840">
                  <a:moveTo>
                    <a:pt x="2518699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18699" y="0"/>
                  </a:lnTo>
                  <a:cubicBezTo>
                    <a:pt x="2587279" y="0"/>
                    <a:pt x="2643159" y="55880"/>
                    <a:pt x="2643159" y="124460"/>
                  </a:cubicBezTo>
                  <a:lnTo>
                    <a:pt x="2643159" y="2659380"/>
                  </a:lnTo>
                  <a:cubicBezTo>
                    <a:pt x="2643159" y="2727960"/>
                    <a:pt x="2587279" y="2783840"/>
                    <a:pt x="2518699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68706" y="5396855"/>
            <a:ext cx="5376506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25201F"/>
                </a:solidFill>
                <a:latin typeface="Nunito Sans Regular"/>
              </a:rPr>
              <a:t>Ubicación para hacer mas fácil tu llegada.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204233" y="6019155"/>
            <a:ext cx="1667985" cy="0"/>
          </a:xfrm>
          <a:prstGeom prst="line">
            <a:avLst/>
          </a:prstGeom>
          <a:ln w="19050" cap="flat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F17FB6-BE0F-4BC5-ACC1-E2A538B6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50" y="2933700"/>
            <a:ext cx="7075161" cy="402068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03669" y="0"/>
            <a:ext cx="7584331" cy="10287000"/>
          </a:xfrm>
          <a:prstGeom prst="rect">
            <a:avLst/>
          </a:prstGeom>
          <a:solidFill>
            <a:srgbClr val="F887C9"/>
          </a:solidFill>
        </p:spPr>
      </p:sp>
      <p:sp>
        <p:nvSpPr>
          <p:cNvPr id="3" name="AutoShape 3"/>
          <p:cNvSpPr/>
          <p:nvPr/>
        </p:nvSpPr>
        <p:spPr>
          <a:xfrm rot="5400000">
            <a:off x="656512" y="7465372"/>
            <a:ext cx="1667985" cy="0"/>
          </a:xfrm>
          <a:prstGeom prst="line">
            <a:avLst/>
          </a:prstGeom>
          <a:ln w="19050" cap="rnd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03062" y="7578050"/>
            <a:ext cx="813044" cy="7083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50272" y="4045691"/>
            <a:ext cx="1904227" cy="1901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46769" y="7868174"/>
            <a:ext cx="1906657" cy="13901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02386" y="908081"/>
            <a:ext cx="1900586" cy="1900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55863" y="2332201"/>
            <a:ext cx="1903437" cy="1903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400098" y="4996615"/>
            <a:ext cx="1907484" cy="190360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33078" y="6843072"/>
            <a:ext cx="5376506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25201F"/>
                </a:solidFill>
                <a:latin typeface="Nunito Sans Regular"/>
              </a:rPr>
              <a:t>Cada vez más conectados con nuestros clientes.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985770"/>
            <a:ext cx="18288000" cy="6301230"/>
          </a:xfrm>
          <a:prstGeom prst="rect">
            <a:avLst/>
          </a:prstGeom>
          <a:solidFill>
            <a:srgbClr val="5CB29B"/>
          </a:solidFill>
        </p:spPr>
      </p:sp>
      <p:sp>
        <p:nvSpPr>
          <p:cNvPr id="3" name="AutoShape 3"/>
          <p:cNvSpPr/>
          <p:nvPr/>
        </p:nvSpPr>
        <p:spPr>
          <a:xfrm rot="5400000">
            <a:off x="46598" y="1436171"/>
            <a:ext cx="1983253" cy="0"/>
          </a:xfrm>
          <a:prstGeom prst="line">
            <a:avLst/>
          </a:prstGeom>
          <a:ln w="19050" cap="rnd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56336" y="921007"/>
            <a:ext cx="5499321" cy="6640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867" y="3114099"/>
            <a:ext cx="8407133" cy="672570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190802" y="2696685"/>
            <a:ext cx="4039698" cy="5597929"/>
            <a:chOff x="0" y="0"/>
            <a:chExt cx="4734560" cy="6560820"/>
          </a:xfrm>
        </p:grpSpPr>
        <p:sp>
          <p:nvSpPr>
            <p:cNvPr id="7" name="Freeform 7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4"/>
              <a:stretch>
                <a:fillRect t="-1022" b="-2242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BCBCBB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555377" y="1230912"/>
            <a:ext cx="7253705" cy="120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25201F"/>
                </a:solidFill>
                <a:latin typeface="Nunito Sans Regular"/>
              </a:rPr>
              <a:t>Se puede visualizar correctamente en todas las pantallas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55377" y="419100"/>
            <a:ext cx="554948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25201F"/>
                </a:solidFill>
                <a:latin typeface="Nunito Sans Regular"/>
              </a:rPr>
              <a:t>Web </a:t>
            </a:r>
            <a:r>
              <a:rPr lang="en-US" sz="4000">
                <a:solidFill>
                  <a:srgbClr val="25201F"/>
                </a:solidFill>
                <a:latin typeface="Nunito Sans Regular Italics"/>
              </a:rPr>
              <a:t>responsive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16426" y="1028700"/>
            <a:ext cx="11855148" cy="2499824"/>
            <a:chOff x="0" y="0"/>
            <a:chExt cx="15806864" cy="333309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5806864" cy="1469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25201F"/>
                  </a:solidFill>
                  <a:latin typeface="Halant Bold"/>
                </a:rPr>
                <a:t>Conclusiones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20119"/>
              <a:ext cx="15806864" cy="163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>
                  <a:solidFill>
                    <a:srgbClr val="25201F"/>
                  </a:solidFill>
                  <a:latin typeface="Nunito Sans Regular"/>
                </a:rPr>
                <a:t>Teniendo en cuenta el entorno tecnológico en el que vivimos, cada vez es más necesario</a:t>
              </a:r>
              <a:r>
                <a:rPr lang="en-US" sz="2400">
                  <a:solidFill>
                    <a:srgbClr val="25201F"/>
                  </a:solidFill>
                  <a:latin typeface="Arimo"/>
                </a:rPr>
                <a:t> que cualquier empresa, que desea ofrecer sus servicios y abrir puertas al enorme público, tenga un sitio web.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16426" y="3994214"/>
            <a:ext cx="11993954" cy="839124"/>
            <a:chOff x="0" y="0"/>
            <a:chExt cx="15991939" cy="111883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991939" cy="1118831"/>
              <a:chOff x="0" y="0"/>
              <a:chExt cx="5808850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57834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783450" h="360680">
                    <a:moveTo>
                      <a:pt x="5783450" y="180340"/>
                    </a:moveTo>
                    <a:cubicBezTo>
                      <a:pt x="5783450" y="81280"/>
                      <a:pt x="5703440" y="0"/>
                      <a:pt x="56031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603110" y="360680"/>
                    </a:lnTo>
                    <a:cubicBezTo>
                      <a:pt x="5702170" y="360680"/>
                      <a:pt x="5783450" y="279400"/>
                      <a:pt x="5783450" y="180340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37949" y="197466"/>
              <a:ext cx="1371604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Nunito Sans Regular"/>
                </a:rPr>
                <a:t>Una pagina web ideal para ofrecer nuestro alojamiento.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16426" y="5300063"/>
            <a:ext cx="11993954" cy="839124"/>
            <a:chOff x="0" y="0"/>
            <a:chExt cx="15991939" cy="111883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991939" cy="1118831"/>
              <a:chOff x="0" y="0"/>
              <a:chExt cx="580885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57834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783450" h="360680">
                    <a:moveTo>
                      <a:pt x="5783450" y="180340"/>
                    </a:moveTo>
                    <a:cubicBezTo>
                      <a:pt x="5783450" y="81280"/>
                      <a:pt x="5703440" y="0"/>
                      <a:pt x="56031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603110" y="360680"/>
                    </a:lnTo>
                    <a:cubicBezTo>
                      <a:pt x="5702170" y="360680"/>
                      <a:pt x="5783450" y="279400"/>
                      <a:pt x="5783450" y="180340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137949" y="197466"/>
              <a:ext cx="13716042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Nunito Sans Regular"/>
                </a:rPr>
                <a:t>Un diseño dinámico, atractivo y de fácil navegación.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16426" y="6605911"/>
            <a:ext cx="11993954" cy="833468"/>
            <a:chOff x="0" y="0"/>
            <a:chExt cx="15991939" cy="111129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5991939" cy="1111291"/>
              <a:chOff x="0" y="0"/>
              <a:chExt cx="58088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57834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783450" h="360680">
                    <a:moveTo>
                      <a:pt x="5783450" y="180340"/>
                    </a:moveTo>
                    <a:cubicBezTo>
                      <a:pt x="5783450" y="81280"/>
                      <a:pt x="5703440" y="0"/>
                      <a:pt x="56031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603110" y="360680"/>
                    </a:lnTo>
                    <a:cubicBezTo>
                      <a:pt x="5702170" y="360680"/>
                      <a:pt x="5783450" y="279400"/>
                      <a:pt x="5783450" y="180340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137949" y="206991"/>
              <a:ext cx="13716042" cy="6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4"/>
                </a:lnSpc>
              </a:pPr>
              <a:r>
                <a:rPr lang="en-US" sz="2925">
                  <a:solidFill>
                    <a:srgbClr val="FFFFFF"/>
                  </a:solidFill>
                  <a:latin typeface="Nunito Sans Regular"/>
                </a:rPr>
                <a:t>Nuestras redes sociales nos permiten obtener nuevos clientes.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41398" y="4095291"/>
            <a:ext cx="685383" cy="6369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41398" y="5401140"/>
            <a:ext cx="685383" cy="6369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41398" y="6704161"/>
            <a:ext cx="685383" cy="6369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41398" y="8007182"/>
            <a:ext cx="685383" cy="636969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3355232" y="7906104"/>
            <a:ext cx="11855148" cy="839124"/>
            <a:chOff x="0" y="0"/>
            <a:chExt cx="15806864" cy="111883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806864" cy="1118831"/>
              <a:chOff x="0" y="0"/>
              <a:chExt cx="5741624" cy="406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7780" y="22860"/>
                <a:ext cx="571622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716224" h="360680">
                    <a:moveTo>
                      <a:pt x="5716224" y="180340"/>
                    </a:moveTo>
                    <a:cubicBezTo>
                      <a:pt x="5716224" y="81280"/>
                      <a:pt x="5636214" y="0"/>
                      <a:pt x="553588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535884" y="360680"/>
                    </a:lnTo>
                    <a:cubicBezTo>
                      <a:pt x="5634944" y="360680"/>
                      <a:pt x="5716224" y="279400"/>
                      <a:pt x="5716224" y="180340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124779" y="197466"/>
              <a:ext cx="1355730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Nunito Sans Regular"/>
                </a:rPr>
                <a:t>Una herramienta perfecta para realizar reservas directas.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43025" y="2743183"/>
            <a:ext cx="5480746" cy="839079"/>
            <a:chOff x="0" y="0"/>
            <a:chExt cx="7307662" cy="11187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307662" cy="1118772"/>
              <a:chOff x="0" y="0"/>
              <a:chExt cx="2654407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26290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629007" h="360680">
                    <a:moveTo>
                      <a:pt x="2629007" y="180340"/>
                    </a:moveTo>
                    <a:cubicBezTo>
                      <a:pt x="2629007" y="81280"/>
                      <a:pt x="2548997" y="0"/>
                      <a:pt x="24486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448667" y="360680"/>
                    </a:lnTo>
                    <a:cubicBezTo>
                      <a:pt x="2547727" y="360680"/>
                      <a:pt x="2629007" y="279400"/>
                      <a:pt x="2629007" y="18034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01534" y="197466"/>
              <a:ext cx="6504595" cy="666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Nunito Sans Regular Bold"/>
                </a:rPr>
                <a:t>Sonia Centellas Pérez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67418" y="5330621"/>
            <a:ext cx="4631961" cy="4956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25195" y="5330621"/>
            <a:ext cx="3178636" cy="4956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9878" y="5330621"/>
            <a:ext cx="5608998" cy="4956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63568" y="5330621"/>
            <a:ext cx="4356817" cy="49563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76689" y="5330621"/>
            <a:ext cx="2962526" cy="49563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749130" y="377915"/>
            <a:ext cx="2510170" cy="65078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30048" y="1244110"/>
            <a:ext cx="11627905" cy="110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25201F"/>
                </a:solidFill>
                <a:latin typeface="Halant Bold"/>
              </a:rPr>
              <a:t>¡Gracias por escucharme!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7695" y="1028700"/>
            <a:ext cx="1529697" cy="1529697"/>
            <a:chOff x="0" y="0"/>
            <a:chExt cx="2039596" cy="203959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01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9997695" y="3438525"/>
            <a:ext cx="7261605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9997695" y="4256219"/>
            <a:ext cx="1529697" cy="1529697"/>
            <a:chOff x="0" y="0"/>
            <a:chExt cx="2039596" cy="20395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02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997695" y="6578764"/>
            <a:ext cx="7261605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9997695" y="7395324"/>
            <a:ext cx="1529697" cy="1529697"/>
            <a:chOff x="0" y="0"/>
            <a:chExt cx="2039596" cy="203959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03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236381"/>
            <a:ext cx="7470769" cy="110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25201F"/>
                </a:solidFill>
                <a:latin typeface="Halant Bold"/>
              </a:rPr>
              <a:t>Proyecto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2961718"/>
            <a:ext cx="6676897" cy="451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0"/>
              </a:lnSpc>
            </a:pPr>
            <a:r>
              <a:rPr lang="en-US" sz="2850">
                <a:solidFill>
                  <a:srgbClr val="25201F"/>
                </a:solidFill>
                <a:latin typeface="Nunito Sans Regular"/>
              </a:rPr>
              <a:t>En este proyecto se realiza el diseño, desarrollo y gestión de un sitio web para el alquiler de un apartamento turístico, de manera que, con un diseño optimizado, funcional y principalmente fácil de navegar se pueda llegar a cualquier usuario.</a:t>
            </a:r>
          </a:p>
          <a:p>
            <a:pPr>
              <a:lnSpc>
                <a:spcPts val="3990"/>
              </a:lnSpc>
            </a:pPr>
            <a:endParaRPr lang="en-US" sz="2850">
              <a:solidFill>
                <a:srgbClr val="25201F"/>
              </a:solidFill>
              <a:latin typeface="Nunito Sans Regular"/>
            </a:endParaRPr>
          </a:p>
          <a:p>
            <a:pPr>
              <a:lnSpc>
                <a:spcPts val="3990"/>
              </a:lnSpc>
            </a:pPr>
            <a:endParaRPr lang="en-US" sz="2850">
              <a:solidFill>
                <a:srgbClr val="25201F"/>
              </a:solidFill>
              <a:latin typeface="Nunito Sans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35082" y="1522131"/>
            <a:ext cx="5124218" cy="49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OBJETIVOS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35082" y="4749650"/>
            <a:ext cx="5124218" cy="49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DISEÑO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35082" y="7888754"/>
            <a:ext cx="5124218" cy="49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5201F"/>
                </a:solidFill>
                <a:latin typeface="Nunito Sans Regular"/>
              </a:rPr>
              <a:t>RESULTADO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28700" y="9229725"/>
            <a:ext cx="7470769" cy="0"/>
          </a:xfrm>
          <a:prstGeom prst="line">
            <a:avLst/>
          </a:prstGeom>
          <a:ln w="9525" cap="rnd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77350"/>
            <a:ext cx="18288000" cy="0"/>
          </a:xfrm>
          <a:prstGeom prst="line">
            <a:avLst/>
          </a:prstGeom>
          <a:ln w="9525" cap="flat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54570" y="6553200"/>
            <a:ext cx="3644885" cy="27336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42248" y="3422658"/>
            <a:ext cx="6780577" cy="2051138"/>
            <a:chOff x="0" y="0"/>
            <a:chExt cx="9040769" cy="273485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906"/>
              <a:ext cx="9040769" cy="1469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25201F"/>
                  </a:solidFill>
                  <a:latin typeface="Halant Bold"/>
                </a:rPr>
                <a:t>OBJETIVOS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84115"/>
              <a:ext cx="8753989" cy="601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620664" y="3066812"/>
            <a:ext cx="1529697" cy="1529697"/>
            <a:chOff x="0" y="0"/>
            <a:chExt cx="2039596" cy="20395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9781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01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67249" y="149593"/>
            <a:ext cx="10853582" cy="2242259"/>
            <a:chOff x="0" y="0"/>
            <a:chExt cx="14471443" cy="2989679"/>
          </a:xfrm>
        </p:grpSpPr>
        <p:sp>
          <p:nvSpPr>
            <p:cNvPr id="3" name="TextBox 3"/>
            <p:cNvSpPr txBox="1"/>
            <p:nvPr/>
          </p:nvSpPr>
          <p:spPr>
            <a:xfrm>
              <a:off x="0" y="4564"/>
              <a:ext cx="14471443" cy="1399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3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06796"/>
              <a:ext cx="14471443" cy="128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25201F"/>
                  </a:solidFill>
                  <a:latin typeface="Nunito Sans Regular"/>
                </a:rPr>
                <a:t>El fin de la web es promocionar el alojamiento para darse a conocer en internet y en las redes sociales y asi obtener más estancias en él.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277350"/>
            <a:ext cx="18288000" cy="0"/>
          </a:xfrm>
          <a:prstGeom prst="line">
            <a:avLst/>
          </a:prstGeom>
          <a:ln w="9525" cap="flat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79474" y="904472"/>
            <a:ext cx="6439856" cy="837764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98517" y="3479013"/>
            <a:ext cx="10991045" cy="831533"/>
            <a:chOff x="0" y="0"/>
            <a:chExt cx="14654727" cy="110871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4654727" cy="1108711"/>
              <a:chOff x="0" y="0"/>
              <a:chExt cx="5323126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5297727" cy="360702"/>
              </a:xfrm>
              <a:custGeom>
                <a:avLst/>
                <a:gdLst/>
                <a:ahLst/>
                <a:cxnLst/>
                <a:rect l="l" t="t" r="r" b="b"/>
                <a:pathLst>
                  <a:path w="5297727" h="360702">
                    <a:moveTo>
                      <a:pt x="5297727" y="180351"/>
                    </a:moveTo>
                    <a:cubicBezTo>
                      <a:pt x="5297727" y="81285"/>
                      <a:pt x="5217716" y="0"/>
                      <a:pt x="511738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5"/>
                      <a:pt x="0" y="180351"/>
                    </a:cubicBezTo>
                    <a:cubicBezTo>
                      <a:pt x="0" y="276877"/>
                      <a:pt x="77470" y="355622"/>
                      <a:pt x="172720" y="359432"/>
                    </a:cubicBezTo>
                    <a:lnTo>
                      <a:pt x="172720" y="360702"/>
                    </a:lnTo>
                    <a:lnTo>
                      <a:pt x="5117386" y="360702"/>
                    </a:lnTo>
                    <a:cubicBezTo>
                      <a:pt x="5216446" y="360702"/>
                      <a:pt x="5297726" y="279417"/>
                      <a:pt x="5297726" y="180351"/>
                    </a:cubicBezTo>
                    <a:close/>
                  </a:path>
                </a:pathLst>
              </a:custGeom>
              <a:solidFill>
                <a:srgbClr val="FEF9FB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323486" y="282556"/>
              <a:ext cx="12007754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100806"/>
                  </a:solidFill>
                  <a:latin typeface="Nunito Sans Regular"/>
                </a:rPr>
                <a:t>Desarrollar un sitio web para la gestión del apartamento turístico.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98517" y="4546984"/>
            <a:ext cx="10991045" cy="831488"/>
            <a:chOff x="0" y="0"/>
            <a:chExt cx="14654727" cy="110865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4654727" cy="1108651"/>
              <a:chOff x="0" y="0"/>
              <a:chExt cx="5323126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529772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297727" h="360680">
                    <a:moveTo>
                      <a:pt x="5297727" y="180340"/>
                    </a:moveTo>
                    <a:cubicBezTo>
                      <a:pt x="5297727" y="81280"/>
                      <a:pt x="5217716" y="0"/>
                      <a:pt x="511738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117386" y="360680"/>
                    </a:lnTo>
                    <a:cubicBezTo>
                      <a:pt x="5216446" y="360680"/>
                      <a:pt x="5297726" y="279400"/>
                      <a:pt x="5297726" y="180340"/>
                    </a:cubicBezTo>
                    <a:close/>
                  </a:path>
                </a:pathLst>
              </a:custGeom>
              <a:solidFill>
                <a:srgbClr val="FEF9FB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323486" y="282556"/>
              <a:ext cx="12007754" cy="515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100806"/>
                  </a:solidFill>
                  <a:latin typeface="Nunito Sans Regular"/>
                </a:rPr>
                <a:t>Realizar un diseño creativo, óptimo y atractivo de la web.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98517" y="5616597"/>
            <a:ext cx="10991045" cy="831533"/>
            <a:chOff x="0" y="0"/>
            <a:chExt cx="14654727" cy="110871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4654727" cy="1108711"/>
              <a:chOff x="0" y="0"/>
              <a:chExt cx="5323126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5297727" cy="360702"/>
              </a:xfrm>
              <a:custGeom>
                <a:avLst/>
                <a:gdLst/>
                <a:ahLst/>
                <a:cxnLst/>
                <a:rect l="l" t="t" r="r" b="b"/>
                <a:pathLst>
                  <a:path w="5297727" h="360702">
                    <a:moveTo>
                      <a:pt x="5297727" y="180351"/>
                    </a:moveTo>
                    <a:cubicBezTo>
                      <a:pt x="5297727" y="81285"/>
                      <a:pt x="5217716" y="0"/>
                      <a:pt x="511738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5"/>
                      <a:pt x="0" y="180351"/>
                    </a:cubicBezTo>
                    <a:cubicBezTo>
                      <a:pt x="0" y="276877"/>
                      <a:pt x="77470" y="355622"/>
                      <a:pt x="172720" y="359432"/>
                    </a:cubicBezTo>
                    <a:lnTo>
                      <a:pt x="172720" y="360702"/>
                    </a:lnTo>
                    <a:lnTo>
                      <a:pt x="5117386" y="360702"/>
                    </a:lnTo>
                    <a:cubicBezTo>
                      <a:pt x="5216446" y="360702"/>
                      <a:pt x="5297726" y="279417"/>
                      <a:pt x="5297726" y="180351"/>
                    </a:cubicBezTo>
                    <a:close/>
                  </a:path>
                </a:pathLst>
              </a:custGeom>
              <a:solidFill>
                <a:srgbClr val="FEF9FB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323486" y="282556"/>
              <a:ext cx="12007754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100806"/>
                  </a:solidFill>
                  <a:latin typeface="Nunito Sans Regular"/>
                </a:rPr>
                <a:t>Contenidos con una información clara y concisa.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098517" y="6686211"/>
            <a:ext cx="10991045" cy="831488"/>
            <a:chOff x="0" y="0"/>
            <a:chExt cx="5323126" cy="406400"/>
          </a:xfrm>
        </p:grpSpPr>
        <p:sp>
          <p:nvSpPr>
            <p:cNvPr id="20" name="Freeform 20"/>
            <p:cNvSpPr/>
            <p:nvPr/>
          </p:nvSpPr>
          <p:spPr>
            <a:xfrm>
              <a:off x="17780" y="22860"/>
              <a:ext cx="5297727" cy="360680"/>
            </a:xfrm>
            <a:custGeom>
              <a:avLst/>
              <a:gdLst/>
              <a:ahLst/>
              <a:cxnLst/>
              <a:rect l="l" t="t" r="r" b="b"/>
              <a:pathLst>
                <a:path w="5297727" h="360680">
                  <a:moveTo>
                    <a:pt x="5297727" y="180340"/>
                  </a:moveTo>
                  <a:cubicBezTo>
                    <a:pt x="5297727" y="81280"/>
                    <a:pt x="5217716" y="0"/>
                    <a:pt x="51173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117386" y="360680"/>
                  </a:lnTo>
                  <a:cubicBezTo>
                    <a:pt x="5216446" y="360680"/>
                    <a:pt x="5297726" y="279400"/>
                    <a:pt x="5297726" y="180340"/>
                  </a:cubicBezTo>
                  <a:close/>
                </a:path>
              </a:pathLst>
            </a:custGeom>
            <a:solidFill>
              <a:srgbClr val="FEF9F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098517" y="7755824"/>
            <a:ext cx="10991045" cy="831488"/>
            <a:chOff x="0" y="0"/>
            <a:chExt cx="14654727" cy="110865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4654727" cy="1108651"/>
              <a:chOff x="0" y="0"/>
              <a:chExt cx="5323126" cy="406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7780" y="22860"/>
                <a:ext cx="529772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297727" h="360680">
                    <a:moveTo>
                      <a:pt x="5297727" y="180340"/>
                    </a:moveTo>
                    <a:cubicBezTo>
                      <a:pt x="5297727" y="81280"/>
                      <a:pt x="5217716" y="0"/>
                      <a:pt x="511738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5117386" y="360680"/>
                    </a:lnTo>
                    <a:cubicBezTo>
                      <a:pt x="5216446" y="360680"/>
                      <a:pt x="5297726" y="279400"/>
                      <a:pt x="5297726" y="180340"/>
                    </a:cubicBezTo>
                    <a:close/>
                  </a:path>
                </a:pathLst>
              </a:custGeom>
              <a:solidFill>
                <a:srgbClr val="FEF9FB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323486" y="282556"/>
              <a:ext cx="12007754" cy="515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100806"/>
                  </a:solidFill>
                  <a:latin typeface="Nunito Sans Regular"/>
                </a:rPr>
                <a:t>Posibilidad de un registro de usuarios para realizar reservas.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13134" y="1537118"/>
            <a:ext cx="685383" cy="63696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819330" y="6884807"/>
            <a:ext cx="9549420" cy="39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00806"/>
                </a:solidFill>
                <a:latin typeface="Nunito Sans Regular"/>
              </a:rPr>
              <a:t>Conseguir una web responsive, accesible y atractiva para los usuarios.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04181" y="-36996"/>
            <a:ext cx="6883819" cy="1032399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11404181" y="5358846"/>
            <a:ext cx="6883819" cy="0"/>
          </a:xfrm>
          <a:prstGeom prst="line">
            <a:avLst/>
          </a:prstGeom>
          <a:ln w="9525" cap="flat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953395" y="2937831"/>
            <a:ext cx="1529697" cy="1529697"/>
            <a:chOff x="0" y="0"/>
            <a:chExt cx="2039596" cy="20395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39596" cy="2039596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097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94769" y="562598"/>
              <a:ext cx="850057" cy="914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>
                  <a:solidFill>
                    <a:srgbClr val="FFFFFF"/>
                  </a:solidFill>
                  <a:latin typeface="Halant Bold"/>
                </a:rPr>
                <a:t>02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3824"/>
          <a:stretch>
            <a:fillRect/>
          </a:stretch>
        </p:blipFill>
        <p:spPr>
          <a:xfrm>
            <a:off x="11404181" y="5368371"/>
            <a:ext cx="6588554" cy="474630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971148" y="3165157"/>
            <a:ext cx="4045161" cy="2193689"/>
            <a:chOff x="0" y="0"/>
            <a:chExt cx="5393548" cy="292491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33734"/>
              <a:ext cx="5393548" cy="1469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25201F"/>
                  </a:solidFill>
                  <a:latin typeface="Halant Bold"/>
                </a:rPr>
                <a:t>DISEÑO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23614"/>
              <a:ext cx="5393548" cy="54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65"/>
                </a:lnSpc>
              </a:pPr>
              <a:endParaRPr/>
            </a:p>
          </p:txBody>
        </p:sp>
      </p:grp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1100" y="1191858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070088" y="3025932"/>
            <a:ext cx="10112625" cy="5800479"/>
            <a:chOff x="0" y="0"/>
            <a:chExt cx="7981950" cy="4578350"/>
          </a:xfrm>
        </p:grpSpPr>
        <p:sp>
          <p:nvSpPr>
            <p:cNvPr id="5" name="Freeform 5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40978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DDC0B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5201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201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t="-339" b="-339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633691" y="1705003"/>
            <a:ext cx="1098541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285B53"/>
                </a:solidFill>
                <a:latin typeface="Nunito Sans Regular"/>
              </a:rPr>
              <a:t>Diagrama de navegación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19211"/>
            <a:ext cx="7870155" cy="6939089"/>
            <a:chOff x="0" y="0"/>
            <a:chExt cx="2662250" cy="23472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2250" cy="2347297"/>
            </a:xfrm>
            <a:custGeom>
              <a:avLst/>
              <a:gdLst/>
              <a:ahLst/>
              <a:cxnLst/>
              <a:rect l="l" t="t" r="r" b="b"/>
              <a:pathLst>
                <a:path w="2662250" h="2347297">
                  <a:moveTo>
                    <a:pt x="2537790" y="2347297"/>
                  </a:moveTo>
                  <a:lnTo>
                    <a:pt x="124460" y="2347297"/>
                  </a:lnTo>
                  <a:cubicBezTo>
                    <a:pt x="55880" y="2347297"/>
                    <a:pt x="0" y="2291417"/>
                    <a:pt x="0" y="22228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7790" y="0"/>
                  </a:lnTo>
                  <a:cubicBezTo>
                    <a:pt x="2606370" y="0"/>
                    <a:pt x="2662250" y="55880"/>
                    <a:pt x="2662250" y="124460"/>
                  </a:cubicBezTo>
                  <a:lnTo>
                    <a:pt x="2662250" y="2222837"/>
                  </a:lnTo>
                  <a:cubicBezTo>
                    <a:pt x="2662250" y="2291417"/>
                    <a:pt x="2606370" y="2347297"/>
                    <a:pt x="2537790" y="234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9299" y="1028700"/>
            <a:ext cx="3781445" cy="1011164"/>
            <a:chOff x="0" y="0"/>
            <a:chExt cx="5041927" cy="134821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041927" cy="1348219"/>
              <a:chOff x="0" y="0"/>
              <a:chExt cx="1831410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1"/>
                <a:ext cx="1806010" cy="367406"/>
              </a:xfrm>
              <a:custGeom>
                <a:avLst/>
                <a:gdLst/>
                <a:ahLst/>
                <a:cxnLst/>
                <a:rect l="l" t="t" r="r" b="b"/>
                <a:pathLst>
                  <a:path w="1806010" h="367406">
                    <a:moveTo>
                      <a:pt x="1806010" y="183703"/>
                    </a:moveTo>
                    <a:cubicBezTo>
                      <a:pt x="1806010" y="82795"/>
                      <a:pt x="1726000" y="0"/>
                      <a:pt x="1625670" y="0"/>
                    </a:cubicBezTo>
                    <a:lnTo>
                      <a:pt x="172720" y="0"/>
                    </a:lnTo>
                    <a:lnTo>
                      <a:pt x="172720" y="1293"/>
                    </a:lnTo>
                    <a:cubicBezTo>
                      <a:pt x="76200" y="5174"/>
                      <a:pt x="0" y="85383"/>
                      <a:pt x="0" y="183703"/>
                    </a:cubicBezTo>
                    <a:cubicBezTo>
                      <a:pt x="0" y="282022"/>
                      <a:pt x="77470" y="362231"/>
                      <a:pt x="172720" y="366112"/>
                    </a:cubicBezTo>
                    <a:lnTo>
                      <a:pt x="172720" y="367405"/>
                    </a:lnTo>
                    <a:lnTo>
                      <a:pt x="1625670" y="367405"/>
                    </a:lnTo>
                    <a:cubicBezTo>
                      <a:pt x="1724730" y="367405"/>
                      <a:pt x="1806010" y="284610"/>
                      <a:pt x="1806010" y="183703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84641" y="257114"/>
              <a:ext cx="4482503" cy="76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Nunito Sans Regular Bold"/>
                </a:rPr>
                <a:t>Software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91368" y="2319211"/>
            <a:ext cx="7870155" cy="6939089"/>
            <a:chOff x="0" y="0"/>
            <a:chExt cx="2662250" cy="23472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62250" cy="2347297"/>
            </a:xfrm>
            <a:custGeom>
              <a:avLst/>
              <a:gdLst/>
              <a:ahLst/>
              <a:cxnLst/>
              <a:rect l="l" t="t" r="r" b="b"/>
              <a:pathLst>
                <a:path w="2662250" h="2347297">
                  <a:moveTo>
                    <a:pt x="2537790" y="2347297"/>
                  </a:moveTo>
                  <a:lnTo>
                    <a:pt x="124460" y="2347297"/>
                  </a:lnTo>
                  <a:cubicBezTo>
                    <a:pt x="55880" y="2347297"/>
                    <a:pt x="0" y="2291417"/>
                    <a:pt x="0" y="22228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37790" y="0"/>
                  </a:lnTo>
                  <a:cubicBezTo>
                    <a:pt x="2606370" y="0"/>
                    <a:pt x="2662250" y="55880"/>
                    <a:pt x="2662250" y="124460"/>
                  </a:cubicBezTo>
                  <a:lnTo>
                    <a:pt x="2662250" y="2222837"/>
                  </a:lnTo>
                  <a:cubicBezTo>
                    <a:pt x="2662250" y="2291417"/>
                    <a:pt x="2606370" y="2347297"/>
                    <a:pt x="2537790" y="23472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665403" y="1028700"/>
            <a:ext cx="3388248" cy="1011164"/>
            <a:chOff x="0" y="0"/>
            <a:chExt cx="4517664" cy="134821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517664" cy="1348219"/>
              <a:chOff x="0" y="0"/>
              <a:chExt cx="1640979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1"/>
                <a:ext cx="1615579" cy="367406"/>
              </a:xfrm>
              <a:custGeom>
                <a:avLst/>
                <a:gdLst/>
                <a:ahLst/>
                <a:cxnLst/>
                <a:rect l="l" t="t" r="r" b="b"/>
                <a:pathLst>
                  <a:path w="1615579" h="367406">
                    <a:moveTo>
                      <a:pt x="1615579" y="183703"/>
                    </a:moveTo>
                    <a:cubicBezTo>
                      <a:pt x="1615579" y="82795"/>
                      <a:pt x="1535569" y="0"/>
                      <a:pt x="1435239" y="0"/>
                    </a:cubicBezTo>
                    <a:lnTo>
                      <a:pt x="172720" y="0"/>
                    </a:lnTo>
                    <a:lnTo>
                      <a:pt x="172720" y="1293"/>
                    </a:lnTo>
                    <a:cubicBezTo>
                      <a:pt x="76200" y="5174"/>
                      <a:pt x="0" y="85383"/>
                      <a:pt x="0" y="183703"/>
                    </a:cubicBezTo>
                    <a:cubicBezTo>
                      <a:pt x="0" y="282022"/>
                      <a:pt x="77470" y="362231"/>
                      <a:pt x="172720" y="366112"/>
                    </a:cubicBezTo>
                    <a:lnTo>
                      <a:pt x="172720" y="367405"/>
                    </a:lnTo>
                    <a:lnTo>
                      <a:pt x="1435239" y="367405"/>
                    </a:lnTo>
                    <a:cubicBezTo>
                      <a:pt x="1534299" y="367405"/>
                      <a:pt x="1615579" y="284610"/>
                      <a:pt x="1615579" y="183703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55044" y="257114"/>
              <a:ext cx="4016409" cy="76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Nunito Sans Regular Bold"/>
                </a:rPr>
                <a:t>APIs</a:t>
              </a: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2449299" y="2771965"/>
            <a:ext cx="1798871" cy="1791844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747416" y="2899413"/>
            <a:ext cx="1798871" cy="1791844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934912" y="4751021"/>
            <a:ext cx="1812504" cy="1805424"/>
            <a:chOff x="0" y="0"/>
            <a:chExt cx="6502400" cy="6477000"/>
          </a:xfrm>
        </p:grpSpPr>
        <p:sp>
          <p:nvSpPr>
            <p:cNvPr id="21" name="Freeform 2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18618" t="-5125" r="-80139" b="-5275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649701" y="5575850"/>
            <a:ext cx="1821619" cy="1814504"/>
            <a:chOff x="0" y="0"/>
            <a:chExt cx="6502400" cy="6477000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r="223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6384368" y="5363926"/>
            <a:ext cx="1798871" cy="1791844"/>
            <a:chOff x="0" y="0"/>
            <a:chExt cx="6502400" cy="6477000"/>
          </a:xfrm>
        </p:grpSpPr>
        <p:sp>
          <p:nvSpPr>
            <p:cNvPr id="27" name="Freeform 2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0801570" y="2771965"/>
            <a:ext cx="1798871" cy="1791844"/>
            <a:chOff x="0" y="0"/>
            <a:chExt cx="6502400" cy="6477000"/>
          </a:xfrm>
        </p:grpSpPr>
        <p:sp>
          <p:nvSpPr>
            <p:cNvPr id="30" name="Freeform 3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4233758" y="2771965"/>
            <a:ext cx="1819893" cy="1812784"/>
            <a:chOff x="0" y="0"/>
            <a:chExt cx="6502400" cy="6477000"/>
          </a:xfrm>
        </p:grpSpPr>
        <p:sp>
          <p:nvSpPr>
            <p:cNvPr id="33" name="Freeform 3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2600441" y="4751021"/>
            <a:ext cx="1759086" cy="1752215"/>
            <a:chOff x="0" y="0"/>
            <a:chExt cx="6502400" cy="6477000"/>
          </a:xfrm>
        </p:grpSpPr>
        <p:sp>
          <p:nvSpPr>
            <p:cNvPr id="36" name="Freeform 3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r="223"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0334845" y="5265529"/>
            <a:ext cx="1798871" cy="1791844"/>
            <a:chOff x="0" y="0"/>
            <a:chExt cx="6502400" cy="6477000"/>
          </a:xfrm>
        </p:grpSpPr>
        <p:sp>
          <p:nvSpPr>
            <p:cNvPr id="39" name="Freeform 3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223" r="223"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4997702" y="5575850"/>
            <a:ext cx="1798871" cy="1791844"/>
            <a:chOff x="0" y="0"/>
            <a:chExt cx="6502400" cy="6477000"/>
          </a:xfrm>
        </p:grpSpPr>
        <p:sp>
          <p:nvSpPr>
            <p:cNvPr id="42" name="Freeform 4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1"/>
              <a:stretch>
                <a:fillRect l="223" r="223"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4017911" y="7133539"/>
            <a:ext cx="1823531" cy="1816408"/>
            <a:chOff x="0" y="0"/>
            <a:chExt cx="6502400" cy="6477000"/>
          </a:xfrm>
        </p:grpSpPr>
        <p:sp>
          <p:nvSpPr>
            <p:cNvPr id="45" name="Freeform 4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r="223"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12558314" y="7057373"/>
            <a:ext cx="1801213" cy="1794177"/>
            <a:chOff x="0" y="0"/>
            <a:chExt cx="6502400" cy="6477000"/>
          </a:xfrm>
        </p:grpSpPr>
        <p:sp>
          <p:nvSpPr>
            <p:cNvPr id="48" name="Freeform 4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3"/>
              <a:stretch>
                <a:fillRect l="223" r="223"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409781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7452835" y="1028700"/>
            <a:ext cx="3781445" cy="1011164"/>
            <a:chOff x="0" y="0"/>
            <a:chExt cx="5041927" cy="1348219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5041927" cy="1348219"/>
              <a:chOff x="0" y="0"/>
              <a:chExt cx="1831410" cy="4064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17780" y="22859"/>
                <a:ext cx="1806010" cy="354170"/>
              </a:xfrm>
              <a:custGeom>
                <a:avLst/>
                <a:gdLst/>
                <a:ahLst/>
                <a:cxnLst/>
                <a:rect l="l" t="t" r="r" b="b"/>
                <a:pathLst>
                  <a:path w="1806010" h="354170">
                    <a:moveTo>
                      <a:pt x="1806010" y="177085"/>
                    </a:moveTo>
                    <a:cubicBezTo>
                      <a:pt x="1806010" y="79813"/>
                      <a:pt x="1726000" y="0"/>
                      <a:pt x="1625670" y="0"/>
                    </a:cubicBezTo>
                    <a:lnTo>
                      <a:pt x="172720" y="0"/>
                    </a:lnTo>
                    <a:lnTo>
                      <a:pt x="172720" y="1247"/>
                    </a:lnTo>
                    <a:cubicBezTo>
                      <a:pt x="76200" y="4989"/>
                      <a:pt x="0" y="82307"/>
                      <a:pt x="0" y="177085"/>
                    </a:cubicBezTo>
                    <a:cubicBezTo>
                      <a:pt x="0" y="271863"/>
                      <a:pt x="77470" y="349182"/>
                      <a:pt x="172720" y="352923"/>
                    </a:cubicBezTo>
                    <a:lnTo>
                      <a:pt x="172720" y="354170"/>
                    </a:lnTo>
                    <a:lnTo>
                      <a:pt x="1625670" y="354170"/>
                    </a:lnTo>
                    <a:cubicBezTo>
                      <a:pt x="1724730" y="354170"/>
                      <a:pt x="1806010" y="274357"/>
                      <a:pt x="1806010" y="177085"/>
                    </a:cubicBezTo>
                    <a:close/>
                  </a:path>
                </a:pathLst>
              </a:custGeom>
              <a:solidFill>
                <a:srgbClr val="4BB096"/>
              </a:solidFill>
            </p:spPr>
          </p:sp>
        </p:grpSp>
        <p:sp>
          <p:nvSpPr>
            <p:cNvPr id="53" name="TextBox 53"/>
            <p:cNvSpPr txBox="1"/>
            <p:nvPr/>
          </p:nvSpPr>
          <p:spPr>
            <a:xfrm>
              <a:off x="284641" y="257114"/>
              <a:ext cx="4482503" cy="76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Nunito Sans Regular Bold"/>
                </a:rPr>
                <a:t>Frameworks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15093" y="0"/>
            <a:ext cx="9672907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472642" y="1028700"/>
            <a:ext cx="7586393" cy="4398468"/>
            <a:chOff x="0" y="0"/>
            <a:chExt cx="10115190" cy="5864625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0115190" cy="1266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70"/>
                </a:lnSpc>
              </a:pPr>
              <a:r>
                <a:rPr lang="en-US" sz="6225">
                  <a:solidFill>
                    <a:srgbClr val="25201F"/>
                  </a:solidFill>
                  <a:latin typeface="Nunito Sans Regular Bold"/>
                </a:rPr>
                <a:t>Gestión de usuarios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17281"/>
              <a:ext cx="7679528" cy="3542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69"/>
                </a:lnSpc>
              </a:pPr>
              <a:r>
                <a:rPr lang="en-US" sz="2550" spc="-7">
                  <a:solidFill>
                    <a:srgbClr val="25201F"/>
                  </a:solidFill>
                  <a:latin typeface="Nunito Sans Regular"/>
                </a:rPr>
                <a:t>La autenticación es clave para proteger las aplicaciones de usuarios que no se han registrado.  Se ha implementado un </a:t>
              </a:r>
              <a:r>
                <a:rPr lang="en-US" sz="2550" spc="-7">
                  <a:solidFill>
                    <a:srgbClr val="25201F"/>
                  </a:solidFill>
                  <a:latin typeface="Nunito Sans Regular Italics"/>
                </a:rPr>
                <a:t>login</a:t>
              </a:r>
              <a:r>
                <a:rPr lang="en-US" sz="2550" spc="-7">
                  <a:solidFill>
                    <a:srgbClr val="25201F"/>
                  </a:solidFill>
                  <a:latin typeface="Nunito Sans Regular"/>
                </a:rPr>
                <a:t> tradicional (email/contraseña) utilizando </a:t>
              </a:r>
              <a:r>
                <a:rPr lang="en-US" sz="2550" spc="-7">
                  <a:solidFill>
                    <a:srgbClr val="25201F"/>
                  </a:solidFill>
                  <a:latin typeface="Nunito Sans Regular Italics"/>
                </a:rPr>
                <a:t>Firebase</a:t>
              </a:r>
              <a:r>
                <a:rPr lang="en-US" sz="2550" spc="-7">
                  <a:solidFill>
                    <a:srgbClr val="25201F"/>
                  </a:solidFill>
                  <a:latin typeface="Nunito Sans Regular"/>
                </a:rPr>
                <a:t> y </a:t>
              </a:r>
              <a:r>
                <a:rPr lang="en-US" sz="2550" spc="-7">
                  <a:solidFill>
                    <a:srgbClr val="25201F"/>
                  </a:solidFill>
                  <a:latin typeface="Nunito Sans Regular Italics"/>
                </a:rPr>
                <a:t>AngularFire</a:t>
              </a:r>
              <a:r>
                <a:rPr lang="en-US" sz="2550" spc="-7">
                  <a:solidFill>
                    <a:srgbClr val="25201F"/>
                  </a:solidFill>
                  <a:latin typeface="Nunito Sans Regular"/>
                </a:rPr>
                <a:t>.</a:t>
              </a:r>
            </a:p>
            <a:p>
              <a:pPr>
                <a:lnSpc>
                  <a:spcPts val="3569"/>
                </a:lnSpc>
              </a:pPr>
              <a:endParaRPr lang="en-US" sz="2550" spc="-7">
                <a:solidFill>
                  <a:srgbClr val="25201F"/>
                </a:solidFill>
                <a:latin typeface="Nunito Sans Regular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8615093" y="6951598"/>
            <a:ext cx="9672907" cy="0"/>
          </a:xfrm>
          <a:prstGeom prst="line">
            <a:avLst/>
          </a:prstGeom>
          <a:ln w="9525" cap="flat">
            <a:solidFill>
              <a:srgbClr val="25201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692251" y="7253125"/>
            <a:ext cx="2174015" cy="0"/>
          </a:xfrm>
          <a:prstGeom prst="line">
            <a:avLst/>
          </a:prstGeom>
          <a:ln w="19050" cap="flat">
            <a:solidFill>
              <a:srgbClr val="DDC0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108874" y="6342308"/>
            <a:ext cx="5426044" cy="178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35"/>
              </a:lnSpc>
            </a:pPr>
            <a:r>
              <a:rPr lang="en-US" sz="2525">
                <a:solidFill>
                  <a:srgbClr val="25201F"/>
                </a:solidFill>
                <a:latin typeface="Nunito Sans Regular"/>
              </a:rPr>
              <a:t>Todos los datos de Firebase Realtime Database se almacenan como objetos JSON.  Y con una sincronización de datos en tiempo real.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4998" y="7420335"/>
            <a:ext cx="741430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4"/>
              </a:lnSpc>
            </a:pPr>
            <a:r>
              <a:rPr lang="en-US" sz="2574">
                <a:solidFill>
                  <a:srgbClr val="25201F"/>
                </a:solidFill>
                <a:latin typeface="Nunito Sans Regular"/>
              </a:rPr>
              <a:t>También se protegen las rutas usando la guarda de autenticación de </a:t>
            </a:r>
            <a:r>
              <a:rPr lang="en-US" sz="2574">
                <a:solidFill>
                  <a:srgbClr val="25201F"/>
                </a:solidFill>
                <a:latin typeface="Nunito Sans Regular Italics"/>
              </a:rPr>
              <a:t>AngularFire</a:t>
            </a:r>
            <a:r>
              <a:rPr lang="en-US" sz="2574">
                <a:solidFill>
                  <a:srgbClr val="25201F"/>
                </a:solidFill>
                <a:latin typeface="Nunito Sans Regular"/>
              </a:rPr>
              <a:t>, y cómo redirigir a los usuarios a ciertas páginas en función de si están o no autenticados.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375038" y="337566"/>
            <a:ext cx="8380882" cy="6292898"/>
            <a:chOff x="0" y="0"/>
            <a:chExt cx="84569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1750" y="31750"/>
              <a:ext cx="8392160" cy="590550"/>
            </a:xfrm>
            <a:custGeom>
              <a:avLst/>
              <a:gdLst/>
              <a:ahLst/>
              <a:cxnLst/>
              <a:rect l="l" t="t" r="r" b="b"/>
              <a:pathLst>
                <a:path w="8392160" h="59055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1750" y="652780"/>
              <a:ext cx="8393430" cy="5059680"/>
            </a:xfrm>
            <a:custGeom>
              <a:avLst/>
              <a:gdLst/>
              <a:ahLst/>
              <a:cxnLst/>
              <a:rect l="l" t="t" r="r" b="b"/>
              <a:pathLst>
                <a:path w="8393430" h="505968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blipFill>
              <a:blip r:embed="rId2"/>
              <a:stretch>
                <a:fillRect l="-11046" r="-1104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68018" y="0"/>
            <a:ext cx="9819982" cy="10287000"/>
          </a:xfrm>
          <a:prstGeom prst="rect">
            <a:avLst/>
          </a:prstGeom>
          <a:solidFill>
            <a:srgbClr val="4BB096"/>
          </a:solidFill>
        </p:spPr>
      </p:sp>
      <p:grpSp>
        <p:nvGrpSpPr>
          <p:cNvPr id="3" name="Group 3"/>
          <p:cNvGrpSpPr/>
          <p:nvPr/>
        </p:nvGrpSpPr>
        <p:grpSpPr>
          <a:xfrm>
            <a:off x="9445581" y="1028700"/>
            <a:ext cx="7813719" cy="8229600"/>
            <a:chOff x="0" y="0"/>
            <a:chExt cx="2643159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43159" cy="2783840"/>
            </a:xfrm>
            <a:custGeom>
              <a:avLst/>
              <a:gdLst/>
              <a:ahLst/>
              <a:cxnLst/>
              <a:rect l="l" t="t" r="r" b="b"/>
              <a:pathLst>
                <a:path w="2643159" h="2783840">
                  <a:moveTo>
                    <a:pt x="2518699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18699" y="0"/>
                  </a:lnTo>
                  <a:cubicBezTo>
                    <a:pt x="2587279" y="0"/>
                    <a:pt x="2643159" y="55880"/>
                    <a:pt x="2643159" y="124460"/>
                  </a:cubicBezTo>
                  <a:lnTo>
                    <a:pt x="2643159" y="2659380"/>
                  </a:lnTo>
                  <a:cubicBezTo>
                    <a:pt x="2643159" y="2727960"/>
                    <a:pt x="2587279" y="2783840"/>
                    <a:pt x="2518699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5400000">
            <a:off x="960993" y="7542995"/>
            <a:ext cx="1667985" cy="0"/>
          </a:xfrm>
          <a:prstGeom prst="line">
            <a:avLst/>
          </a:prstGeom>
          <a:ln w="19050" cap="flat">
            <a:solidFill>
              <a:srgbClr val="F887C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3933" y="3072749"/>
            <a:ext cx="6908153" cy="425117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2028112"/>
            <a:ext cx="6703974" cy="2959977"/>
            <a:chOff x="0" y="0"/>
            <a:chExt cx="8938632" cy="3946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8938632" cy="1266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0"/>
                </a:lnSpc>
              </a:pPr>
              <a:r>
                <a:rPr lang="en-US" sz="6200">
                  <a:solidFill>
                    <a:srgbClr val="25201F"/>
                  </a:solidFill>
                  <a:latin typeface="Nunito Sans Regular Bold"/>
                </a:rPr>
                <a:t>Selector de idioma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57486"/>
              <a:ext cx="8288107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5201F"/>
                  </a:solidFill>
                  <a:latin typeface="Nunito Sans Regular"/>
                </a:rPr>
                <a:t>Un sitio web bilingüe, con la opción de seleccionar idioma: español o ingles.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85461" y="6852115"/>
            <a:ext cx="5504482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5201F"/>
                </a:solidFill>
                <a:latin typeface="Nunito Sans Regular"/>
              </a:rPr>
              <a:t>Mejorar la comunicación.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5201F"/>
                </a:solidFill>
                <a:latin typeface="Nunito Sans Regular"/>
              </a:rPr>
              <a:t>Llegar a un público mas amplio.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5201F"/>
                </a:solidFill>
                <a:latin typeface="Nunito Sans Regular"/>
              </a:rPr>
              <a:t>Mayor satisfacción del cliente.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457</Words>
  <Application>Microsoft Office PowerPoint</Application>
  <PresentationFormat>Personalizado</PresentationFormat>
  <Paragraphs>58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Halant Bold</vt:lpstr>
      <vt:lpstr>Arimo</vt:lpstr>
      <vt:lpstr>Nunito Sans Regular</vt:lpstr>
      <vt:lpstr>Calibri</vt:lpstr>
      <vt:lpstr>Halant Medium Bold</vt:lpstr>
      <vt:lpstr>Arial</vt:lpstr>
      <vt:lpstr>Nunito Sans Regular Italics</vt:lpstr>
      <vt:lpstr>Nunito Sans Regular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Inmobiliaria Diseño de Interiores Editorial Elegante Marrón</dc:title>
  <cp:lastModifiedBy>Sonia Centellas Perez</cp:lastModifiedBy>
  <cp:revision>3</cp:revision>
  <dcterms:created xsi:type="dcterms:W3CDTF">2006-08-16T00:00:00Z</dcterms:created>
  <dcterms:modified xsi:type="dcterms:W3CDTF">2022-06-05T19:35:11Z</dcterms:modified>
  <dc:identifier>DAFBsSgb4vI</dc:identifier>
</cp:coreProperties>
</file>