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5" r:id="rId7"/>
    <p:sldId id="258" r:id="rId8"/>
    <p:sldId id="266" r:id="rId9"/>
    <p:sldId id="267" r:id="rId10"/>
    <p:sldId id="268" r:id="rId11"/>
    <p:sldId id="269" r:id="rId12"/>
    <p:sldId id="260" r:id="rId13"/>
    <p:sldId id="259" r:id="rId14"/>
    <p:sldId id="263" r:id="rId15"/>
    <p:sldId id="264" r:id="rId16"/>
    <p:sldId id="261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ítulo" id="{8556A102-01A6-4936-81DE-6C05FEF03EE5}">
          <p14:sldIdLst>
            <p14:sldId id="256"/>
          </p14:sldIdLst>
        </p14:section>
        <p14:section name="Introducción" id="{7618CE44-A97C-4B3C-8E04-92207ADEE516}">
          <p14:sldIdLst>
            <p14:sldId id="262"/>
          </p14:sldIdLst>
        </p14:section>
        <p14:section name="Implementación SDL" id="{DCC72F10-B4DC-40B9-8130-4891735BFA18}">
          <p14:sldIdLst>
            <p14:sldId id="265"/>
            <p14:sldId id="258"/>
            <p14:sldId id="266"/>
            <p14:sldId id="267"/>
            <p14:sldId id="268"/>
          </p14:sldIdLst>
        </p14:section>
        <p14:section name="Detección" id="{41C201AD-73EB-4A65-A06C-F348C2A02DE7}">
          <p14:sldIdLst>
            <p14:sldId id="269"/>
            <p14:sldId id="260"/>
            <p14:sldId id="259"/>
          </p14:sldIdLst>
        </p14:section>
        <p14:section name="Dominio de red" id="{6E2C2689-C293-4931-8E9D-1E888796DAE5}">
          <p14:sldIdLst>
            <p14:sldId id="263"/>
          </p14:sldIdLst>
        </p14:section>
        <p14:section name="Dominio de autenticación" id="{A59CF6BE-2B06-4A88-A53F-2EDB099F39E0}">
          <p14:sldIdLst>
            <p14:sldId id="264"/>
          </p14:sldIdLst>
        </p14:section>
        <p14:section name="Conclusiones" id="{62C8FA12-3895-4B4E-A04D-EF7C5C9D52FF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85" d="100"/>
          <a:sy n="85" d="100"/>
        </p:scale>
        <p:origin x="32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919AE-7FEA-704D-D655-0C57EFD20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12E2F5-BD91-4FD8-FED4-3FCC9F957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7D608-A3DE-A09C-9232-D2962ACA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4D3E-DF33-4E75-B2C9-2FA8A83DFAA2}" type="datetimeFigureOut">
              <a:rPr lang="es-ES" smtClean="0"/>
              <a:t>15/01/2023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088085-7EB0-6FEA-0A8B-F921B20E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BFF78F-BC70-9009-1D6E-42C1752B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AC74-3F44-46EA-AAA6-48186F0F298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930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67ED3-732B-5682-1C71-61D38ABA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74545B-9672-AABC-B164-2658EC83A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52D640-600A-94F1-D3F6-3C9E8460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4D3E-DF33-4E75-B2C9-2FA8A83DFAA2}" type="datetimeFigureOut">
              <a:rPr lang="es-ES" smtClean="0"/>
              <a:t>15/01/2023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14E366-B057-CCD8-C6CE-4EAC77EEF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48DDC4-3F70-0B5E-4ACA-321B251F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AC74-3F44-46EA-AAA6-48186F0F298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97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FC044C-489B-2A58-0A58-E5EA60FF6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922E38-5F4E-F466-C939-7BE80817E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D8095F-1D6F-7C8A-26FA-8E271636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4D3E-DF33-4E75-B2C9-2FA8A83DFAA2}" type="datetimeFigureOut">
              <a:rPr lang="es-ES" smtClean="0"/>
              <a:t>15/01/2023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1D745-ED07-5370-E8CD-287A985C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88C767-9077-3EF9-68FC-342403AC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AC74-3F44-46EA-AAA6-48186F0F298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887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43639-35AC-863F-3D09-2EE91B9A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0881EC-0589-9C47-F7F7-717F0582F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532AB-C3ED-2B88-3780-07E855EA0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4D3E-DF33-4E75-B2C9-2FA8A83DFAA2}" type="datetimeFigureOut">
              <a:rPr lang="es-ES" smtClean="0"/>
              <a:t>15/01/2023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830409-FB6B-3EBF-1F8E-4B740359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9124EC-8091-A89C-EEE3-AE0E992B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AC74-3F44-46EA-AAA6-48186F0F298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240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E24CE-E251-34B8-09F2-0EEC27A9E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AFBBAB-CD0C-320A-9554-0AFC57CEA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83D8DD-1EC2-7AF7-7733-17387BB9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4D3E-DF33-4E75-B2C9-2FA8A83DFAA2}" type="datetimeFigureOut">
              <a:rPr lang="es-ES" smtClean="0"/>
              <a:t>15/01/2023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0EDD28-31D3-5274-00FB-75759B27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55A319-D244-4A1B-C907-33A4E0D9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AC74-3F44-46EA-AAA6-48186F0F298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137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6AF8F-73A9-4A2F-45D1-4A53BB82D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4ACB3C-F91F-2D85-E556-E3BFF6498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684CD2-1D76-199F-FDAA-E0AECC9A6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BAE841-4BAD-6EF8-ACEF-C29D91FDC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4D3E-DF33-4E75-B2C9-2FA8A83DFAA2}" type="datetimeFigureOut">
              <a:rPr lang="es-ES" smtClean="0"/>
              <a:t>15/01/2023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9D4060-9AC3-FF94-AC96-5D5F8B62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D5B95A-87A5-486C-F25F-97FDC752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AC74-3F44-46EA-AAA6-48186F0F298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726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6816F-F7A4-4DFF-019E-9272B37A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DE6211-B267-2E92-9D01-5C39B5A89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3B4A6B-295A-39E4-67A5-437AA5369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8D7D20-9F3E-1BC0-1E53-D949CC2E6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0F5E26-6362-2938-CE82-8942D386C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8844EC-DF80-D42C-D38F-607711BA6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4D3E-DF33-4E75-B2C9-2FA8A83DFAA2}" type="datetimeFigureOut">
              <a:rPr lang="es-ES" smtClean="0"/>
              <a:t>15/01/2023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A0B6A0E-A61B-6286-0037-543CF9F17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245001-A35C-0EAA-2F75-C8B52609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AC74-3F44-46EA-AAA6-48186F0F298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274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D4743-C36E-FC01-F440-DA9F2EFD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F1BADB-A2C5-1E64-CAA2-496235D40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4D3E-DF33-4E75-B2C9-2FA8A83DFAA2}" type="datetimeFigureOut">
              <a:rPr lang="es-ES" smtClean="0"/>
              <a:t>15/01/2023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166C6C-F6BA-F63D-EA87-AC2A9B81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24E19D-015E-0493-3954-2A87216D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AC74-3F44-46EA-AAA6-48186F0F298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225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973D2F-8436-471F-AEF5-17E78C349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4D3E-DF33-4E75-B2C9-2FA8A83DFAA2}" type="datetimeFigureOut">
              <a:rPr lang="es-ES" smtClean="0"/>
              <a:t>15/01/2023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A5A064-B7DB-8558-DC5B-6C789FD7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183215-C562-DEF2-382C-BD9E06E5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AC74-3F44-46EA-AAA6-48186F0F298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41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92BCE-1E51-362D-CC25-59DAF835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07DF46-E7B7-7EE6-6CF9-2083EAB32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C05C9C-C586-6991-4236-EBFE35977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94F8C0-D985-1F84-49A1-AC417D5E2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4D3E-DF33-4E75-B2C9-2FA8A83DFAA2}" type="datetimeFigureOut">
              <a:rPr lang="es-ES" smtClean="0"/>
              <a:t>15/01/2023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7AEB3D-14A0-0AEF-4817-B9DD23FA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6C8780-7BBF-9C3A-DCAB-FC57E3AC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AC74-3F44-46EA-AAA6-48186F0F298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561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383EA-FF5F-E45F-8006-90C18149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5862A82-9CEC-113C-2AC7-6AF2C1C98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0AB764-578D-073D-516C-9CD833C47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8E3009-2033-4D4E-5A66-491161F4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4D3E-DF33-4E75-B2C9-2FA8A83DFAA2}" type="datetimeFigureOut">
              <a:rPr lang="es-ES" smtClean="0"/>
              <a:t>15/01/2023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340E35-A9FF-B6D9-3ABD-E770F30D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1885BD-C870-8283-7FDA-38F129AF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AC74-3F44-46EA-AAA6-48186F0F298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098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744FF5-52B2-E25F-AAFC-D67171D4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6DB54D-9491-C835-9613-175C0972F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27BBAD-AB56-7907-9C50-1CBB1CFC9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4D3E-DF33-4E75-B2C9-2FA8A83DFAA2}" type="datetimeFigureOut">
              <a:rPr lang="es-ES" smtClean="0"/>
              <a:t>15/01/2023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03ADCC-148F-11FC-7DE6-B0DB8397B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2C6F13-D915-ACC4-2A1A-56A77EAE8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CAC74-3F44-46EA-AAA6-48186F0F298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703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02AD606-3318-24FF-7AF0-8BF44BDBBDAC}"/>
              </a:ext>
            </a:extLst>
          </p:cNvPr>
          <p:cNvSpPr/>
          <p:nvPr/>
        </p:nvSpPr>
        <p:spPr>
          <a:xfrm>
            <a:off x="1229039" y="215411"/>
            <a:ext cx="9733922" cy="3498574"/>
          </a:xfrm>
          <a:prstGeom prst="rect">
            <a:avLst/>
          </a:prstGeom>
          <a:solidFill>
            <a:srgbClr val="73ED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352092-3046-49FE-6384-12CCF73AF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9371"/>
            <a:ext cx="9144000" cy="2387600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Implementación de Security Data Lake con Splunk</a:t>
            </a:r>
            <a:br>
              <a:rPr lang="es-ES" sz="3200" b="1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sz="8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B589D7-97A5-1889-265F-457C3D215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11023"/>
            <a:ext cx="9144000" cy="90095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007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Creación de reglas de correlación y modelos para la detección avanzada de amenazas </a:t>
            </a:r>
            <a:endParaRPr lang="es-ES" sz="3200" dirty="0"/>
          </a:p>
        </p:txBody>
      </p:sp>
      <p:pic>
        <p:nvPicPr>
          <p:cNvPr id="4" name="5 Imagen">
            <a:extLst>
              <a:ext uri="{FF2B5EF4-FFF2-40B4-BE49-F238E27FC236}">
                <a16:creationId xmlns:a16="http://schemas.microsoft.com/office/drawing/2014/main" id="{5889A94F-E279-08C1-D783-B6C2310C3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7"/>
          <a:stretch>
            <a:fillRect/>
          </a:stretch>
        </p:blipFill>
        <p:spPr bwMode="auto">
          <a:xfrm>
            <a:off x="1093104" y="5735637"/>
            <a:ext cx="10005792" cy="690019"/>
          </a:xfrm>
          <a:prstGeom prst="rect">
            <a:avLst/>
          </a:prstGeom>
          <a:noFill/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8C2727B0-267F-EC79-7FAB-822D3C6EDD2E}"/>
              </a:ext>
            </a:extLst>
          </p:cNvPr>
          <p:cNvSpPr txBox="1">
            <a:spLocks/>
          </p:cNvSpPr>
          <p:nvPr/>
        </p:nvSpPr>
        <p:spPr>
          <a:xfrm>
            <a:off x="8177842" y="3964238"/>
            <a:ext cx="2785119" cy="1521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400" b="1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Tomás García Hidalgo</a:t>
            </a:r>
          </a:p>
          <a:p>
            <a:pPr algn="r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Grado de ingeniería informática</a:t>
            </a:r>
          </a:p>
          <a:p>
            <a:pPr algn="r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Seguridad informática</a:t>
            </a:r>
          </a:p>
          <a:p>
            <a:pPr algn="r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Consultor: Jorge Miguel Moneo</a:t>
            </a:r>
          </a:p>
          <a:p>
            <a:pPr algn="r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Profesora: Helena Rifà Pous</a:t>
            </a: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572991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6BBAEB6-72EA-44B1-F89D-926285033F26}"/>
              </a:ext>
            </a:extLst>
          </p:cNvPr>
          <p:cNvCxnSpPr>
            <a:cxnSpLocks/>
          </p:cNvCxnSpPr>
          <p:nvPr/>
        </p:nvCxnSpPr>
        <p:spPr>
          <a:xfrm>
            <a:off x="649941" y="6101580"/>
            <a:ext cx="10892117" cy="0"/>
          </a:xfrm>
          <a:prstGeom prst="line">
            <a:avLst/>
          </a:prstGeom>
          <a:ln w="57150">
            <a:solidFill>
              <a:srgbClr val="73E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74A0B4DA-BA53-A5C5-02BF-44E1F88A0FBC}"/>
              </a:ext>
            </a:extLst>
          </p:cNvPr>
          <p:cNvSpPr txBox="1">
            <a:spLocks/>
          </p:cNvSpPr>
          <p:nvPr/>
        </p:nvSpPr>
        <p:spPr>
          <a:xfrm>
            <a:off x="878541" y="6198333"/>
            <a:ext cx="3621741" cy="35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Implementación de Security Data Lake con Splunk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9531AC6-8992-0648-B0C6-32DD192CE4B6}"/>
              </a:ext>
            </a:extLst>
          </p:cNvPr>
          <p:cNvSpPr txBox="1">
            <a:spLocks/>
          </p:cNvSpPr>
          <p:nvPr/>
        </p:nvSpPr>
        <p:spPr>
          <a:xfrm>
            <a:off x="9587754" y="6198333"/>
            <a:ext cx="1725705" cy="35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Tomás García Hidalgo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B58C52A-50C7-1626-B4BE-D44016CDD357}"/>
              </a:ext>
            </a:extLst>
          </p:cNvPr>
          <p:cNvSpPr txBox="1"/>
          <p:nvPr/>
        </p:nvSpPr>
        <p:spPr>
          <a:xfrm>
            <a:off x="1048871" y="537882"/>
            <a:ext cx="10085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Modelos de Detección</a:t>
            </a:r>
          </a:p>
          <a:p>
            <a:endParaRPr lang="es-ES" sz="2000" b="1" dirty="0">
              <a:solidFill>
                <a:srgbClr val="000078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s-ES" sz="14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Ejemplos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90841A4-809E-BADF-C6F3-8D179340C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2740" y="1643749"/>
            <a:ext cx="8886519" cy="357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62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6BBAEB6-72EA-44B1-F89D-926285033F26}"/>
              </a:ext>
            </a:extLst>
          </p:cNvPr>
          <p:cNvCxnSpPr>
            <a:cxnSpLocks/>
          </p:cNvCxnSpPr>
          <p:nvPr/>
        </p:nvCxnSpPr>
        <p:spPr>
          <a:xfrm>
            <a:off x="649941" y="6101580"/>
            <a:ext cx="10892117" cy="0"/>
          </a:xfrm>
          <a:prstGeom prst="line">
            <a:avLst/>
          </a:prstGeom>
          <a:ln w="57150">
            <a:solidFill>
              <a:srgbClr val="73E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74A0B4DA-BA53-A5C5-02BF-44E1F88A0FBC}"/>
              </a:ext>
            </a:extLst>
          </p:cNvPr>
          <p:cNvSpPr txBox="1">
            <a:spLocks/>
          </p:cNvSpPr>
          <p:nvPr/>
        </p:nvSpPr>
        <p:spPr>
          <a:xfrm>
            <a:off x="878541" y="6198333"/>
            <a:ext cx="3621741" cy="35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Implementación de Security Data Lake con Splunk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9531AC6-8992-0648-B0C6-32DD192CE4B6}"/>
              </a:ext>
            </a:extLst>
          </p:cNvPr>
          <p:cNvSpPr txBox="1">
            <a:spLocks/>
          </p:cNvSpPr>
          <p:nvPr/>
        </p:nvSpPr>
        <p:spPr>
          <a:xfrm>
            <a:off x="9587754" y="6198333"/>
            <a:ext cx="1725705" cy="35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Tomás García Hidalgo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B58C52A-50C7-1626-B4BE-D44016CDD357}"/>
              </a:ext>
            </a:extLst>
          </p:cNvPr>
          <p:cNvSpPr txBox="1"/>
          <p:nvPr/>
        </p:nvSpPr>
        <p:spPr>
          <a:xfrm>
            <a:off x="1048871" y="537882"/>
            <a:ext cx="100852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Arquitectura del dominio de 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2214DC9-38A2-F893-BE73-92F658BA1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6171" y="1643749"/>
            <a:ext cx="5979657" cy="357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4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6BBAEB6-72EA-44B1-F89D-926285033F26}"/>
              </a:ext>
            </a:extLst>
          </p:cNvPr>
          <p:cNvCxnSpPr>
            <a:cxnSpLocks/>
          </p:cNvCxnSpPr>
          <p:nvPr/>
        </p:nvCxnSpPr>
        <p:spPr>
          <a:xfrm>
            <a:off x="649941" y="6101580"/>
            <a:ext cx="10892117" cy="0"/>
          </a:xfrm>
          <a:prstGeom prst="line">
            <a:avLst/>
          </a:prstGeom>
          <a:ln w="57150">
            <a:solidFill>
              <a:srgbClr val="73E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74A0B4DA-BA53-A5C5-02BF-44E1F88A0FBC}"/>
              </a:ext>
            </a:extLst>
          </p:cNvPr>
          <p:cNvSpPr txBox="1">
            <a:spLocks/>
          </p:cNvSpPr>
          <p:nvPr/>
        </p:nvSpPr>
        <p:spPr>
          <a:xfrm>
            <a:off x="878541" y="6198333"/>
            <a:ext cx="3621741" cy="35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Implementación de Security Data Lake con Splunk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9531AC6-8992-0648-B0C6-32DD192CE4B6}"/>
              </a:ext>
            </a:extLst>
          </p:cNvPr>
          <p:cNvSpPr txBox="1">
            <a:spLocks/>
          </p:cNvSpPr>
          <p:nvPr/>
        </p:nvSpPr>
        <p:spPr>
          <a:xfrm>
            <a:off x="9587754" y="6198333"/>
            <a:ext cx="1725705" cy="35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Tomás García Hidalgo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B58C52A-50C7-1626-B4BE-D44016CDD357}"/>
              </a:ext>
            </a:extLst>
          </p:cNvPr>
          <p:cNvSpPr txBox="1"/>
          <p:nvPr/>
        </p:nvSpPr>
        <p:spPr>
          <a:xfrm>
            <a:off x="1048871" y="537882"/>
            <a:ext cx="100852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Arquitectura del dominio de autenticación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4EFC3A3-C65B-18AB-C38F-51E2245E7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6171" y="1686691"/>
            <a:ext cx="5979657" cy="34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6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6BBAEB6-72EA-44B1-F89D-926285033F26}"/>
              </a:ext>
            </a:extLst>
          </p:cNvPr>
          <p:cNvCxnSpPr>
            <a:cxnSpLocks/>
          </p:cNvCxnSpPr>
          <p:nvPr/>
        </p:nvCxnSpPr>
        <p:spPr>
          <a:xfrm>
            <a:off x="649941" y="6101580"/>
            <a:ext cx="10892117" cy="0"/>
          </a:xfrm>
          <a:prstGeom prst="line">
            <a:avLst/>
          </a:prstGeom>
          <a:ln w="57150">
            <a:solidFill>
              <a:srgbClr val="73E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74A0B4DA-BA53-A5C5-02BF-44E1F88A0FBC}"/>
              </a:ext>
            </a:extLst>
          </p:cNvPr>
          <p:cNvSpPr txBox="1">
            <a:spLocks/>
          </p:cNvSpPr>
          <p:nvPr/>
        </p:nvSpPr>
        <p:spPr>
          <a:xfrm>
            <a:off x="878541" y="6198333"/>
            <a:ext cx="3621741" cy="35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Implementación de Security Data Lake con Splunk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9531AC6-8992-0648-B0C6-32DD192CE4B6}"/>
              </a:ext>
            </a:extLst>
          </p:cNvPr>
          <p:cNvSpPr txBox="1">
            <a:spLocks/>
          </p:cNvSpPr>
          <p:nvPr/>
        </p:nvSpPr>
        <p:spPr>
          <a:xfrm>
            <a:off x="9587754" y="6198333"/>
            <a:ext cx="1725705" cy="35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Tomás García Hidalgo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AE9D770-9014-76D0-8E36-A87C9B43FC78}"/>
              </a:ext>
            </a:extLst>
          </p:cNvPr>
          <p:cNvSpPr txBox="1"/>
          <p:nvPr/>
        </p:nvSpPr>
        <p:spPr>
          <a:xfrm>
            <a:off x="1048871" y="537882"/>
            <a:ext cx="100852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Conclusiones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1B13CE-5091-EE6A-6DB6-58CBFC8522B9}"/>
              </a:ext>
            </a:extLst>
          </p:cNvPr>
          <p:cNvSpPr txBox="1"/>
          <p:nvPr/>
        </p:nvSpPr>
        <p:spPr>
          <a:xfrm>
            <a:off x="1048871" y="1971476"/>
            <a:ext cx="100852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 ha presentado una propuesta viable de implementación de un entorno </a:t>
            </a:r>
            <a:r>
              <a:rPr lang="es-ES" i="1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security data lake</a:t>
            </a:r>
            <a:r>
              <a:rPr lang="es-ES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distribuido que resuelve las problemáticas de los SIEM actuales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0078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Reglas de correlación – Son más efectivas para la identificación de patrones de amenazas conocidas pero poco flexibles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0078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Modelos de detección – Algoritmos con beneficios para la detección de patrones anómalos en nuestros datos pero muchas veces difíciles de implementar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170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6BBAEB6-72EA-44B1-F89D-926285033F26}"/>
              </a:ext>
            </a:extLst>
          </p:cNvPr>
          <p:cNvCxnSpPr>
            <a:cxnSpLocks/>
          </p:cNvCxnSpPr>
          <p:nvPr/>
        </p:nvCxnSpPr>
        <p:spPr>
          <a:xfrm>
            <a:off x="649941" y="6101580"/>
            <a:ext cx="10892117" cy="0"/>
          </a:xfrm>
          <a:prstGeom prst="line">
            <a:avLst/>
          </a:prstGeom>
          <a:ln w="57150">
            <a:solidFill>
              <a:srgbClr val="73E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74A0B4DA-BA53-A5C5-02BF-44E1F88A0FBC}"/>
              </a:ext>
            </a:extLst>
          </p:cNvPr>
          <p:cNvSpPr txBox="1">
            <a:spLocks/>
          </p:cNvSpPr>
          <p:nvPr/>
        </p:nvSpPr>
        <p:spPr>
          <a:xfrm>
            <a:off x="878541" y="6198333"/>
            <a:ext cx="3621741" cy="35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Implementación de Security Data Lake con Splunk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9531AC6-8992-0648-B0C6-32DD192CE4B6}"/>
              </a:ext>
            </a:extLst>
          </p:cNvPr>
          <p:cNvSpPr txBox="1">
            <a:spLocks/>
          </p:cNvSpPr>
          <p:nvPr/>
        </p:nvSpPr>
        <p:spPr>
          <a:xfrm>
            <a:off x="9587754" y="6198333"/>
            <a:ext cx="1725705" cy="35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Tomás García Hidalgo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B58C52A-50C7-1626-B4BE-D44016CDD357}"/>
              </a:ext>
            </a:extLst>
          </p:cNvPr>
          <p:cNvSpPr txBox="1"/>
          <p:nvPr/>
        </p:nvSpPr>
        <p:spPr>
          <a:xfrm>
            <a:off x="1053353" y="1369188"/>
            <a:ext cx="1008529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Objetivos Académicos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0078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Exponer problemáticas y limitaciones actuales de los sistemas de recolección y análisis de eventos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Revisión del estado de arte en los métodos de detección de amenazas y las plataformas utilizadas en la actualidad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Estudio de los diferentes productos del mercado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B6C96B2-636C-55E9-48A3-1F08F3625E65}"/>
              </a:ext>
            </a:extLst>
          </p:cNvPr>
          <p:cNvSpPr txBox="1"/>
          <p:nvPr/>
        </p:nvSpPr>
        <p:spPr>
          <a:xfrm>
            <a:off x="1053352" y="3743487"/>
            <a:ext cx="100852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Objetivos de implementación</a:t>
            </a:r>
          </a:p>
          <a:p>
            <a:endParaRPr lang="es-ES" sz="2000" b="1" dirty="0">
              <a:solidFill>
                <a:srgbClr val="000078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Implementación de una plataforma </a:t>
            </a:r>
            <a:r>
              <a:rPr lang="es-ES" i="1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security data lake</a:t>
            </a:r>
            <a:r>
              <a:rPr lang="es-ES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distribuida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Configuración de un entorno de pruebas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Desarrollo de las diferentes reglas de correlación y modelos para la detección de anomalías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BB70BAD-DE51-8A5D-5C7B-A47231E35099}"/>
              </a:ext>
            </a:extLst>
          </p:cNvPr>
          <p:cNvSpPr txBox="1"/>
          <p:nvPr/>
        </p:nvSpPr>
        <p:spPr>
          <a:xfrm>
            <a:off x="1048871" y="537882"/>
            <a:ext cx="100852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Introducción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553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6BBAEB6-72EA-44B1-F89D-926285033F26}"/>
              </a:ext>
            </a:extLst>
          </p:cNvPr>
          <p:cNvCxnSpPr>
            <a:cxnSpLocks/>
          </p:cNvCxnSpPr>
          <p:nvPr/>
        </p:nvCxnSpPr>
        <p:spPr>
          <a:xfrm>
            <a:off x="649941" y="6101580"/>
            <a:ext cx="10892117" cy="0"/>
          </a:xfrm>
          <a:prstGeom prst="line">
            <a:avLst/>
          </a:prstGeom>
          <a:ln w="57150">
            <a:solidFill>
              <a:srgbClr val="73E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74A0B4DA-BA53-A5C5-02BF-44E1F88A0FBC}"/>
              </a:ext>
            </a:extLst>
          </p:cNvPr>
          <p:cNvSpPr txBox="1">
            <a:spLocks/>
          </p:cNvSpPr>
          <p:nvPr/>
        </p:nvSpPr>
        <p:spPr>
          <a:xfrm>
            <a:off x="878541" y="6198333"/>
            <a:ext cx="3621741" cy="35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Implementación de Security Data Lake con Splunk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9531AC6-8992-0648-B0C6-32DD192CE4B6}"/>
              </a:ext>
            </a:extLst>
          </p:cNvPr>
          <p:cNvSpPr txBox="1">
            <a:spLocks/>
          </p:cNvSpPr>
          <p:nvPr/>
        </p:nvSpPr>
        <p:spPr>
          <a:xfrm>
            <a:off x="9587754" y="6198333"/>
            <a:ext cx="1725705" cy="35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Tomás García Hidalgo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B58C52A-50C7-1626-B4BE-D44016CDD357}"/>
              </a:ext>
            </a:extLst>
          </p:cNvPr>
          <p:cNvSpPr txBox="1"/>
          <p:nvPr/>
        </p:nvSpPr>
        <p:spPr>
          <a:xfrm>
            <a:off x="1048871" y="537882"/>
            <a:ext cx="100852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Arquitectura del sistema propuesto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1AE4D5-1881-C2F8-0C4A-7DBF4E438ACF}"/>
              </a:ext>
            </a:extLst>
          </p:cNvPr>
          <p:cNvSpPr txBox="1"/>
          <p:nvPr/>
        </p:nvSpPr>
        <p:spPr>
          <a:xfrm>
            <a:off x="1048871" y="1971476"/>
            <a:ext cx="1008529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Modelo distribuido de tres capas</a:t>
            </a:r>
          </a:p>
          <a:p>
            <a:endParaRPr lang="es-ES" dirty="0">
              <a:solidFill>
                <a:srgbClr val="000078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0078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Capa de Ingestión – Recolección de todos los eventos a través de los diferentes protocolos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0078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Capa de Almacenamiento – Almacenamiento de todos los eventos indexados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0078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Capa de Análisis – Procesamiento de las diferentes consultas y transformaciones sobre los datos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635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6BBAEB6-72EA-44B1-F89D-926285033F26}"/>
              </a:ext>
            </a:extLst>
          </p:cNvPr>
          <p:cNvCxnSpPr>
            <a:cxnSpLocks/>
          </p:cNvCxnSpPr>
          <p:nvPr/>
        </p:nvCxnSpPr>
        <p:spPr>
          <a:xfrm>
            <a:off x="649941" y="6101580"/>
            <a:ext cx="10892117" cy="0"/>
          </a:xfrm>
          <a:prstGeom prst="line">
            <a:avLst/>
          </a:prstGeom>
          <a:ln w="57150">
            <a:solidFill>
              <a:srgbClr val="73E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74A0B4DA-BA53-A5C5-02BF-44E1F88A0FBC}"/>
              </a:ext>
            </a:extLst>
          </p:cNvPr>
          <p:cNvSpPr txBox="1">
            <a:spLocks/>
          </p:cNvSpPr>
          <p:nvPr/>
        </p:nvSpPr>
        <p:spPr>
          <a:xfrm>
            <a:off x="878541" y="6198333"/>
            <a:ext cx="3621741" cy="35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Implementación de Security Data Lake con Splunk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9531AC6-8992-0648-B0C6-32DD192CE4B6}"/>
              </a:ext>
            </a:extLst>
          </p:cNvPr>
          <p:cNvSpPr txBox="1">
            <a:spLocks/>
          </p:cNvSpPr>
          <p:nvPr/>
        </p:nvSpPr>
        <p:spPr>
          <a:xfrm>
            <a:off x="9587754" y="6198333"/>
            <a:ext cx="1725705" cy="35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Tomás García Hidalgo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B58C52A-50C7-1626-B4BE-D44016CDD357}"/>
              </a:ext>
            </a:extLst>
          </p:cNvPr>
          <p:cNvSpPr txBox="1"/>
          <p:nvPr/>
        </p:nvSpPr>
        <p:spPr>
          <a:xfrm>
            <a:off x="1048871" y="537882"/>
            <a:ext cx="100852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Arquitectura del sistema propuesto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A401CBE-B105-120A-E5E5-8EC7399B1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91" y="1502673"/>
            <a:ext cx="7733654" cy="38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3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6BBAEB6-72EA-44B1-F89D-926285033F26}"/>
              </a:ext>
            </a:extLst>
          </p:cNvPr>
          <p:cNvCxnSpPr>
            <a:cxnSpLocks/>
          </p:cNvCxnSpPr>
          <p:nvPr/>
        </p:nvCxnSpPr>
        <p:spPr>
          <a:xfrm>
            <a:off x="649941" y="6101580"/>
            <a:ext cx="10892117" cy="0"/>
          </a:xfrm>
          <a:prstGeom prst="line">
            <a:avLst/>
          </a:prstGeom>
          <a:ln w="57150">
            <a:solidFill>
              <a:srgbClr val="73E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74A0B4DA-BA53-A5C5-02BF-44E1F88A0FBC}"/>
              </a:ext>
            </a:extLst>
          </p:cNvPr>
          <p:cNvSpPr txBox="1">
            <a:spLocks/>
          </p:cNvSpPr>
          <p:nvPr/>
        </p:nvSpPr>
        <p:spPr>
          <a:xfrm>
            <a:off x="878541" y="6198333"/>
            <a:ext cx="3621741" cy="35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Implementación de Security Data Lake con Splunk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9531AC6-8992-0648-B0C6-32DD192CE4B6}"/>
              </a:ext>
            </a:extLst>
          </p:cNvPr>
          <p:cNvSpPr txBox="1">
            <a:spLocks/>
          </p:cNvSpPr>
          <p:nvPr/>
        </p:nvSpPr>
        <p:spPr>
          <a:xfrm>
            <a:off x="9587754" y="6198333"/>
            <a:ext cx="1725705" cy="35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Tomás García Hidalgo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B58C52A-50C7-1626-B4BE-D44016CDD357}"/>
              </a:ext>
            </a:extLst>
          </p:cNvPr>
          <p:cNvSpPr txBox="1"/>
          <p:nvPr/>
        </p:nvSpPr>
        <p:spPr>
          <a:xfrm>
            <a:off x="1048871" y="537882"/>
            <a:ext cx="10085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Arquitectura del sistema propuesto</a:t>
            </a:r>
          </a:p>
          <a:p>
            <a:endParaRPr lang="es-ES" sz="1400" dirty="0">
              <a:solidFill>
                <a:srgbClr val="000078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s-ES" sz="14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Capa de Ingestión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55AC6C-4E59-8A7D-5287-CD211CECD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1518" y="1645878"/>
            <a:ext cx="6840000" cy="435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25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6BBAEB6-72EA-44B1-F89D-926285033F26}"/>
              </a:ext>
            </a:extLst>
          </p:cNvPr>
          <p:cNvCxnSpPr>
            <a:cxnSpLocks/>
          </p:cNvCxnSpPr>
          <p:nvPr/>
        </p:nvCxnSpPr>
        <p:spPr>
          <a:xfrm>
            <a:off x="649941" y="6101580"/>
            <a:ext cx="10892117" cy="0"/>
          </a:xfrm>
          <a:prstGeom prst="line">
            <a:avLst/>
          </a:prstGeom>
          <a:ln w="57150">
            <a:solidFill>
              <a:srgbClr val="73E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74A0B4DA-BA53-A5C5-02BF-44E1F88A0FBC}"/>
              </a:ext>
            </a:extLst>
          </p:cNvPr>
          <p:cNvSpPr txBox="1">
            <a:spLocks/>
          </p:cNvSpPr>
          <p:nvPr/>
        </p:nvSpPr>
        <p:spPr>
          <a:xfrm>
            <a:off x="878541" y="6198333"/>
            <a:ext cx="3621741" cy="35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Implementación de Security Data Lake con Splunk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9531AC6-8992-0648-B0C6-32DD192CE4B6}"/>
              </a:ext>
            </a:extLst>
          </p:cNvPr>
          <p:cNvSpPr txBox="1">
            <a:spLocks/>
          </p:cNvSpPr>
          <p:nvPr/>
        </p:nvSpPr>
        <p:spPr>
          <a:xfrm>
            <a:off x="9587754" y="6198333"/>
            <a:ext cx="1725705" cy="35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Tomás García Hidalgo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B58C52A-50C7-1626-B4BE-D44016CDD357}"/>
              </a:ext>
            </a:extLst>
          </p:cNvPr>
          <p:cNvSpPr txBox="1"/>
          <p:nvPr/>
        </p:nvSpPr>
        <p:spPr>
          <a:xfrm>
            <a:off x="1048871" y="537882"/>
            <a:ext cx="10085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Arquitectura del sistema propuesto</a:t>
            </a:r>
          </a:p>
          <a:p>
            <a:endParaRPr lang="es-ES" sz="1400" dirty="0">
              <a:solidFill>
                <a:srgbClr val="000078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s-ES" sz="14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Capa de Almacenamiento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55AC6C-4E59-8A7D-5287-CD211CECD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1518" y="1806080"/>
            <a:ext cx="6840000" cy="403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6BBAEB6-72EA-44B1-F89D-926285033F26}"/>
              </a:ext>
            </a:extLst>
          </p:cNvPr>
          <p:cNvCxnSpPr>
            <a:cxnSpLocks/>
          </p:cNvCxnSpPr>
          <p:nvPr/>
        </p:nvCxnSpPr>
        <p:spPr>
          <a:xfrm>
            <a:off x="649941" y="6101580"/>
            <a:ext cx="10892117" cy="0"/>
          </a:xfrm>
          <a:prstGeom prst="line">
            <a:avLst/>
          </a:prstGeom>
          <a:ln w="57150">
            <a:solidFill>
              <a:srgbClr val="73E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74A0B4DA-BA53-A5C5-02BF-44E1F88A0FBC}"/>
              </a:ext>
            </a:extLst>
          </p:cNvPr>
          <p:cNvSpPr txBox="1">
            <a:spLocks/>
          </p:cNvSpPr>
          <p:nvPr/>
        </p:nvSpPr>
        <p:spPr>
          <a:xfrm>
            <a:off x="878541" y="6198333"/>
            <a:ext cx="3621741" cy="35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Implementación de Security Data Lake con Splunk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9531AC6-8992-0648-B0C6-32DD192CE4B6}"/>
              </a:ext>
            </a:extLst>
          </p:cNvPr>
          <p:cNvSpPr txBox="1">
            <a:spLocks/>
          </p:cNvSpPr>
          <p:nvPr/>
        </p:nvSpPr>
        <p:spPr>
          <a:xfrm>
            <a:off x="9587754" y="6198333"/>
            <a:ext cx="1725705" cy="35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Tomás García Hidalgo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B58C52A-50C7-1626-B4BE-D44016CDD357}"/>
              </a:ext>
            </a:extLst>
          </p:cNvPr>
          <p:cNvSpPr txBox="1"/>
          <p:nvPr/>
        </p:nvSpPr>
        <p:spPr>
          <a:xfrm>
            <a:off x="1048871" y="537882"/>
            <a:ext cx="10085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Arquitectura del sistema propuesto</a:t>
            </a:r>
          </a:p>
          <a:p>
            <a:endParaRPr lang="es-ES" sz="1400" dirty="0">
              <a:solidFill>
                <a:srgbClr val="000078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s-ES" sz="14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Capa de Análisis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55AC6C-4E59-8A7D-5287-CD211CECD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1518" y="2179031"/>
            <a:ext cx="6840000" cy="328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4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6BBAEB6-72EA-44B1-F89D-926285033F26}"/>
              </a:ext>
            </a:extLst>
          </p:cNvPr>
          <p:cNvCxnSpPr>
            <a:cxnSpLocks/>
          </p:cNvCxnSpPr>
          <p:nvPr/>
        </p:nvCxnSpPr>
        <p:spPr>
          <a:xfrm>
            <a:off x="649941" y="6101580"/>
            <a:ext cx="10892117" cy="0"/>
          </a:xfrm>
          <a:prstGeom prst="line">
            <a:avLst/>
          </a:prstGeom>
          <a:ln w="57150">
            <a:solidFill>
              <a:srgbClr val="73E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74A0B4DA-BA53-A5C5-02BF-44E1F88A0FBC}"/>
              </a:ext>
            </a:extLst>
          </p:cNvPr>
          <p:cNvSpPr txBox="1">
            <a:spLocks/>
          </p:cNvSpPr>
          <p:nvPr/>
        </p:nvSpPr>
        <p:spPr>
          <a:xfrm>
            <a:off x="878541" y="6198333"/>
            <a:ext cx="3621741" cy="35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Implementación de Security Data Lake con Splunk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9531AC6-8992-0648-B0C6-32DD192CE4B6}"/>
              </a:ext>
            </a:extLst>
          </p:cNvPr>
          <p:cNvSpPr txBox="1">
            <a:spLocks/>
          </p:cNvSpPr>
          <p:nvPr/>
        </p:nvSpPr>
        <p:spPr>
          <a:xfrm>
            <a:off x="9587754" y="6198333"/>
            <a:ext cx="1725705" cy="35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Tomás García Hidalgo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B58C52A-50C7-1626-B4BE-D44016CDD357}"/>
              </a:ext>
            </a:extLst>
          </p:cNvPr>
          <p:cNvSpPr txBox="1"/>
          <p:nvPr/>
        </p:nvSpPr>
        <p:spPr>
          <a:xfrm>
            <a:off x="1048871" y="537882"/>
            <a:ext cx="100852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Reglas de Correlación y Modelos de Detección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21AE4D5-1881-C2F8-0C4A-7DBF4E438ACF}"/>
              </a:ext>
            </a:extLst>
          </p:cNvPr>
          <p:cNvSpPr txBox="1"/>
          <p:nvPr/>
        </p:nvSpPr>
        <p:spPr>
          <a:xfrm>
            <a:off x="1048871" y="1971476"/>
            <a:ext cx="100852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Existen dos técnicas principales para la detección de patrones de actividad sospechosa </a:t>
            </a:r>
          </a:p>
          <a:p>
            <a:endParaRPr lang="es-ES" dirty="0">
              <a:solidFill>
                <a:srgbClr val="000078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0078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Reglas de correlación – Son un conjunto de reglas lógicas que producen un subconjunto de eventos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0078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Modelos de detección – Algoritmos utilizados para detectar patrones o comportamientos anómalos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904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6BBAEB6-72EA-44B1-F89D-926285033F26}"/>
              </a:ext>
            </a:extLst>
          </p:cNvPr>
          <p:cNvCxnSpPr>
            <a:cxnSpLocks/>
          </p:cNvCxnSpPr>
          <p:nvPr/>
        </p:nvCxnSpPr>
        <p:spPr>
          <a:xfrm>
            <a:off x="649941" y="6101580"/>
            <a:ext cx="10892117" cy="0"/>
          </a:xfrm>
          <a:prstGeom prst="line">
            <a:avLst/>
          </a:prstGeom>
          <a:ln w="57150">
            <a:solidFill>
              <a:srgbClr val="73E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>
            <a:extLst>
              <a:ext uri="{FF2B5EF4-FFF2-40B4-BE49-F238E27FC236}">
                <a16:creationId xmlns:a16="http://schemas.microsoft.com/office/drawing/2014/main" id="{74A0B4DA-BA53-A5C5-02BF-44E1F88A0FBC}"/>
              </a:ext>
            </a:extLst>
          </p:cNvPr>
          <p:cNvSpPr txBox="1">
            <a:spLocks/>
          </p:cNvSpPr>
          <p:nvPr/>
        </p:nvSpPr>
        <p:spPr>
          <a:xfrm>
            <a:off x="878541" y="6198333"/>
            <a:ext cx="3621741" cy="35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Implementación de Security Data Lake con Splunk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9531AC6-8992-0648-B0C6-32DD192CE4B6}"/>
              </a:ext>
            </a:extLst>
          </p:cNvPr>
          <p:cNvSpPr txBox="1">
            <a:spLocks/>
          </p:cNvSpPr>
          <p:nvPr/>
        </p:nvSpPr>
        <p:spPr>
          <a:xfrm>
            <a:off x="9587754" y="6198333"/>
            <a:ext cx="1725705" cy="35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Tomás García Hidalgo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B58C52A-50C7-1626-B4BE-D44016CDD357}"/>
              </a:ext>
            </a:extLst>
          </p:cNvPr>
          <p:cNvSpPr txBox="1"/>
          <p:nvPr/>
        </p:nvSpPr>
        <p:spPr>
          <a:xfrm>
            <a:off x="1048871" y="537882"/>
            <a:ext cx="100852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Reglas de Correlación</a:t>
            </a:r>
          </a:p>
          <a:p>
            <a:endParaRPr lang="es-ES" sz="1600" dirty="0">
              <a:solidFill>
                <a:srgbClr val="000078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s-ES" sz="1400" dirty="0">
                <a:solidFill>
                  <a:srgbClr val="000078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Ejemplo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417B19-0C5B-B8A1-B17A-F5EB7BBA4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2786" y="1643749"/>
            <a:ext cx="9846427" cy="357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15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84ea058-13f9-4bb0-90b9-8f6c269364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796DFA64EFF0458D1102213205BAE5" ma:contentTypeVersion="5" ma:contentTypeDescription="Crear nuevo documento." ma:contentTypeScope="" ma:versionID="370096ba3cc8100f4b45eab31cd61322">
  <xsd:schema xmlns:xsd="http://www.w3.org/2001/XMLSchema" xmlns:xs="http://www.w3.org/2001/XMLSchema" xmlns:p="http://schemas.microsoft.com/office/2006/metadata/properties" xmlns:ns3="684ea058-13f9-4bb0-90b9-8f6c269364c0" targetNamespace="http://schemas.microsoft.com/office/2006/metadata/properties" ma:root="true" ma:fieldsID="d2419612e555f3b30a840b5ac1534ce5" ns3:_="">
    <xsd:import namespace="684ea058-13f9-4bb0-90b9-8f6c269364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ea058-13f9-4bb0-90b9-8f6c269364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B45B38-4D1A-4790-BECA-74B7A84C1525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684ea058-13f9-4bb0-90b9-8f6c269364c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CC2A71E-D259-4E0E-A696-A8EE764632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E95ED7-36C3-4197-9880-B58DB72F3D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4ea058-13f9-4bb0-90b9-8f6c269364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8310</TotalTime>
  <Words>436</Words>
  <Application>Microsoft Office PowerPoint</Application>
  <PresentationFormat>Panorámica</PresentationFormat>
  <Paragraphs>82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Implementación de Security Data Lake con Splunk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Implementación de Security Data Lake con Splunk</dc:title>
  <dc:creator>Tomás García Hidalgo</dc:creator>
  <cp:lastModifiedBy>Tomás García Hidalgo</cp:lastModifiedBy>
  <cp:revision>3</cp:revision>
  <dcterms:created xsi:type="dcterms:W3CDTF">2023-01-08T21:38:19Z</dcterms:created>
  <dcterms:modified xsi:type="dcterms:W3CDTF">2023-01-16T22:58:49Z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0x01010076796DFA64EFF0458D1102213205BAE5</vt:lpwstr>
  </property>
</Properties>
</file>