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8" r:id="rId3"/>
    <p:sldId id="257" r:id="rId4"/>
    <p:sldId id="272" r:id="rId5"/>
    <p:sldId id="274" r:id="rId6"/>
    <p:sldId id="259" r:id="rId7"/>
    <p:sldId id="277" r:id="rId8"/>
    <p:sldId id="279" r:id="rId9"/>
    <p:sldId id="278" r:id="rId10"/>
    <p:sldId id="276" r:id="rId11"/>
    <p:sldId id="282" r:id="rId12"/>
    <p:sldId id="262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2579" autoAdjust="0"/>
  </p:normalViewPr>
  <p:slideViewPr>
    <p:cSldViewPr snapToGrid="0" snapToObjects="1"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517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73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4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23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82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12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7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1600" y="-15466"/>
            <a:ext cx="9144000" cy="68736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48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299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210674" y="316499"/>
            <a:ext cx="1436999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1210251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210251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749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220299" y="644855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 - 1 column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900"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72475" y="1352266"/>
            <a:ext cx="6293700" cy="3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161450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2035725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4" name="Shape 34"/>
          <p:cNvSpPr/>
          <p:nvPr/>
        </p:nvSpPr>
        <p:spPr>
          <a:xfrm>
            <a:off x="869325" y="1763500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20350" y="176350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porta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468327" y="5486244"/>
            <a:ext cx="3057300" cy="4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UOC.universitat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68327" y="5781472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@UOCuniversitat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68327" y="6096235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UOCuniversitat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375" y="5590116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9" y="5905289"/>
            <a:ext cx="208518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65" y="6183843"/>
            <a:ext cx="191346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8803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225972" y="234950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6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226250" y="64820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25972" y="8322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302" y="233214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7">
            <a:alphaModFix/>
          </a:blip>
          <a:srcRect r="-11731" b="-11731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288950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288950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8950" y="287650"/>
            <a:ext cx="301625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220300" y="6524100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a"/>
              <a:t>Francesca Llambès Morera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/>
              <a:t>Màster Universitari en Administració i govern electrònic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/>
              <a:t>Gener de 2023</a:t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20299" y="47657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210251" y="47657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A467F-0842-CF32-7533-352EFFA6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2. Resultats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30DED86-AE76-B96F-756E-367EF96C1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4897"/>
              </p:ext>
            </p:extLst>
          </p:nvPr>
        </p:nvGraphicFramePr>
        <p:xfrm>
          <a:off x="157162" y="1112518"/>
          <a:ext cx="8829676" cy="535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838">
                  <a:extLst>
                    <a:ext uri="{9D8B030D-6E8A-4147-A177-3AD203B41FA5}">
                      <a16:colId xmlns:a16="http://schemas.microsoft.com/office/drawing/2014/main" val="1600272401"/>
                    </a:ext>
                  </a:extLst>
                </a:gridCol>
                <a:gridCol w="4414838">
                  <a:extLst>
                    <a:ext uri="{9D8B030D-6E8A-4147-A177-3AD203B41FA5}">
                      <a16:colId xmlns:a16="http://schemas.microsoft.com/office/drawing/2014/main" val="2842418739"/>
                    </a:ext>
                  </a:extLst>
                </a:gridCol>
              </a:tblGrid>
              <a:tr h="607456">
                <a:tc>
                  <a:txBody>
                    <a:bodyPr/>
                    <a:lstStyle/>
                    <a:p>
                      <a:r>
                        <a:rPr lang="ca-ES" sz="1800">
                          <a:effectLst/>
                        </a:rPr>
                        <a:t>Amb la RFID i les màquines d’autopréstec la hipòtesis .....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a-ES" sz="1800">
                          <a:effectLst/>
                        </a:rPr>
                        <a:t>Queda....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955275"/>
                  </a:ext>
                </a:extLst>
              </a:tr>
              <a:tr h="764715"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1-Autonomia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Confirmada parcialment. L’usuari no és tant autónom com s’esperava.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097098"/>
                  </a:ext>
                </a:extLst>
              </a:tr>
              <a:tr h="764715"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2-Agilitat</a:t>
                      </a:r>
                    </a:p>
                    <a:p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Confirmada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481659"/>
                  </a:ext>
                </a:extLst>
              </a:tr>
              <a:tr h="764715"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3-Privacitat</a:t>
                      </a:r>
                    </a:p>
                    <a:p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a-ES" sz="1600">
                          <a:effectLst/>
                        </a:rPr>
                        <a:t>Confirmada però no és un aspecte important pels usuaris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048549"/>
                  </a:ext>
                </a:extLst>
              </a:tr>
              <a:tr h="764715"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4-Col·lecció documental protegida</a:t>
                      </a:r>
                    </a:p>
                    <a:p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Confirmada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268002"/>
                  </a:ext>
                </a:extLst>
              </a:tr>
              <a:tr h="821866"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5-Automatització de processos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a-ES" sz="1600">
                        <a:effectLst/>
                      </a:endParaRPr>
                    </a:p>
                    <a:p>
                      <a:r>
                        <a:rPr lang="ca-ES" sz="1600">
                          <a:effectLst/>
                        </a:rPr>
                        <a:t>Confirmada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73885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r>
                        <a:rPr lang="ca-ES" sz="1600">
                          <a:effectLst/>
                        </a:rPr>
                        <a:t>6-Els bibliotecaris poden dur a terme tasques més qualitatives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a-ES" sz="1600">
                          <a:effectLst/>
                        </a:rPr>
                        <a:t>Confirmada parcialment ja que la tasca de formar  l’usuari en l’ús de l’autoservei requereix més temps de l’esperat.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006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457E-F95D-62DF-02B6-DC92F6B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3. Metodología. El cas de les biblioteques de l’Anoia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355EBF-FA6D-2563-0AA3-A6957758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81" y="1695165"/>
            <a:ext cx="8301037" cy="516283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S’estudien 4 equipaments bibliotecaris de la comarca de l’Anoia : Biblioteca de Montbui, d’Igualada, de Vilanova del Camí i el Bibliobús Monserrat.</a:t>
            </a: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S’elaboraren </a:t>
            </a:r>
            <a:r>
              <a:rPr lang="ca-ES" sz="18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dues enquestes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dirigida als usuaris i una altra als professionals prèvia </a:t>
            </a:r>
            <a:r>
              <a:rPr lang="es-ES" sz="18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 informal </a:t>
            </a:r>
            <a:r>
              <a:rPr lang="es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 les quatre direccions.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primera es dur a terme presencialment amb paper imprès, la segona a través de </a:t>
            </a:r>
            <a:r>
              <a:rPr lang="ca-ES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GoogleForms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s’envia per correu electrònic.</a:t>
            </a: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Període: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 de desembre de 2022, durant 10 dies, 5 usuaris per dia. </a:t>
            </a:r>
            <a:r>
              <a:rPr lang="ca-E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cinc primers.</a:t>
            </a: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 u="sng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Tipus d’anàlisi: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tractament estadístic a partir de l’enquesta. En el cas de les preguntes obertes, es fa una codificació de les respostes per tal de poder-ne fer una explotació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a-E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Respostes: 151 usuaris (majoritàriamentde 25 a 64 anys) amb estudis universitaris i 18 bibliotecaris, la majoria amb més de deu anys d’experiència </a:t>
            </a:r>
          </a:p>
          <a:p>
            <a:pPr algn="just"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endParaRPr lang="ca-E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  <a:tabLst>
                <a:tab pos="203835" algn="l"/>
              </a:tabLst>
            </a:pP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1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2325" y="700961"/>
            <a:ext cx="7470600" cy="104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ca">
                <a:highlight>
                  <a:srgbClr val="FFFFFF"/>
                </a:highlight>
              </a:rPr>
              <a:t>Bibliobús, Vilanova, Igualada, Montbui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Imagen 6" descr="Un camión de dos pisos&#10;&#10;Descripción generada automáticamente con confianza baja">
            <a:extLst>
              <a:ext uri="{FF2B5EF4-FFF2-40B4-BE49-F238E27FC236}">
                <a16:creationId xmlns:a16="http://schemas.microsoft.com/office/drawing/2014/main" id="{ABB041AD-F51C-D887-0E79-33921C15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156233"/>
            <a:ext cx="4481513" cy="2509075"/>
          </a:xfrm>
          <a:prstGeom prst="rect">
            <a:avLst/>
          </a:prstGeom>
        </p:spPr>
      </p:pic>
      <p:pic>
        <p:nvPicPr>
          <p:cNvPr id="9" name="Imagen 8" descr="Esquina de un edificio&#10;&#10;Descripción generada automáticamente con confianza media">
            <a:extLst>
              <a:ext uri="{FF2B5EF4-FFF2-40B4-BE49-F238E27FC236}">
                <a16:creationId xmlns:a16="http://schemas.microsoft.com/office/drawing/2014/main" id="{54392F26-EFF7-521A-BC23-31E24602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4" y="3919737"/>
            <a:ext cx="4481513" cy="2373395"/>
          </a:xfrm>
          <a:prstGeom prst="rect">
            <a:avLst/>
          </a:prstGeom>
        </p:spPr>
      </p:pic>
      <p:pic>
        <p:nvPicPr>
          <p:cNvPr id="11" name="Imagen 10" descr="Una sala de estar&#10;&#10;Descripción generada automáticamente">
            <a:extLst>
              <a:ext uri="{FF2B5EF4-FFF2-40B4-BE49-F238E27FC236}">
                <a16:creationId xmlns:a16="http://schemas.microsoft.com/office/drawing/2014/main" id="{3199B3F4-CF21-3CB1-C745-71E89FB0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18" y="796023"/>
            <a:ext cx="3995332" cy="2996499"/>
          </a:xfrm>
          <a:prstGeom prst="rect">
            <a:avLst/>
          </a:prstGeom>
        </p:spPr>
      </p:pic>
      <p:pic>
        <p:nvPicPr>
          <p:cNvPr id="13" name="Imagen 12" descr="Una cocina de restaurante&#10;&#10;Descripción generada automáticamente">
            <a:extLst>
              <a:ext uri="{FF2B5EF4-FFF2-40B4-BE49-F238E27FC236}">
                <a16:creationId xmlns:a16="http://schemas.microsoft.com/office/drawing/2014/main" id="{181B0742-87DC-35FB-C60E-7CD061989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3" y="3919737"/>
            <a:ext cx="3262312" cy="2302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2016" y="872565"/>
            <a:ext cx="8971984" cy="40887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chemeClr val="lt1"/>
                </a:solidFill>
              </a:rPr>
              <a:t>Percepcions i resultats de la implantació de la radiofreqüència en serveis bibliotecaris. </a:t>
            </a:r>
            <a:br>
              <a:rPr lang="ca">
                <a:solidFill>
                  <a:schemeClr val="lt1"/>
                </a:solidFill>
              </a:rPr>
            </a:br>
            <a:r>
              <a:rPr lang="ca" sz="3600">
                <a:solidFill>
                  <a:schemeClr val="lt1"/>
                </a:solidFill>
              </a:rPr>
              <a:t>El cas de la comarca de l’Anoia a la Xarxa de biblioteques municipals de la demarcació de Barcelona.</a:t>
            </a:r>
            <a:endParaRPr lang="ca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/>
              <a:t>s. XIX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/>
              <a:t>Heninrich Hertz i James Clerk Maxwell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2000"/>
              <a:t>Precursors de la radiofreqüència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 sz="2000"/>
              <a:t>Responsables de la RFID (Identificació per radiofreqüència)</a:t>
            </a:r>
            <a:endParaRPr sz="2000"/>
          </a:p>
        </p:txBody>
      </p:sp>
      <p:sp>
        <p:nvSpPr>
          <p:cNvPr id="63" name="Shape 63"/>
          <p:cNvSpPr/>
          <p:nvPr/>
        </p:nvSpPr>
        <p:spPr>
          <a:xfrm>
            <a:off x="220299" y="47657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210251" y="47657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magen en blanco y negro de un hombre con barba y bigote&#10;&#10;Descripción generada automáticamente con confianza media">
            <a:extLst>
              <a:ext uri="{FF2B5EF4-FFF2-40B4-BE49-F238E27FC236}">
                <a16:creationId xmlns:a16="http://schemas.microsoft.com/office/drawing/2014/main" id="{307817D0-38AC-5363-63E5-E8AFCB1AD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79" y="1573882"/>
            <a:ext cx="2466975" cy="2220878"/>
          </a:xfrm>
          <a:prstGeom prst="rect">
            <a:avLst/>
          </a:prstGeom>
        </p:spPr>
      </p:pic>
      <p:pic>
        <p:nvPicPr>
          <p:cNvPr id="5" name="Imagen 4" descr="Imagen en blanco y negro de una persona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CE7F49E7-3112-0231-28A2-8FFA27BB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47" y="1573882"/>
            <a:ext cx="2924751" cy="2926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/>
              <a:t>s. XXI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/>
              <a:t>Aplicacions de la RFID al sector bibliotecari.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"/>
              <a:t>Les màquines d’autopréstec.</a:t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20299" y="47657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210251" y="47657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 descr="Una pantalla de televisión encendida&#10;&#10;Descripción generada automáticamente con confianza media">
            <a:extLst>
              <a:ext uri="{FF2B5EF4-FFF2-40B4-BE49-F238E27FC236}">
                <a16:creationId xmlns:a16="http://schemas.microsoft.com/office/drawing/2014/main" id="{D21B918D-16FC-3D5A-ADE3-5FF491D3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09" y="1240717"/>
            <a:ext cx="5400040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B9AA78-7DC2-EBF7-2F25-2EF58E22F5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8680" y="2434426"/>
            <a:ext cx="7071360" cy="4278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usuaris estan satisfets? El servei de préstec ha millorat per a ells des que s’han instal·lat les màquines d’autopréstec?</a:t>
            </a:r>
          </a:p>
          <a:p>
            <a:pPr lvl="0">
              <a:lnSpc>
                <a:spcPct val="107000"/>
              </a:lnSpc>
              <a:buNone/>
            </a:pP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els professionals? Han rebut la RFID i les màquines d’autopréstec com una millora?  Els ha suposat un canvi de rol?</a:t>
            </a:r>
          </a:p>
          <a:p>
            <a:pPr lvl="0">
              <a:lnSpc>
                <a:spcPct val="107000"/>
              </a:lnSpc>
              <a:buNone/>
            </a:pP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col·lecció documental (llibres, Cd’s, DVD’s, revistes...), gràcies a la RFID, es troba ara més protegida i controlada?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9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2035724" y="1872533"/>
            <a:ext cx="6666316" cy="42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a" sz="1800"/>
              <a:t>Marc teòric</a:t>
            </a:r>
          </a:p>
          <a:p>
            <a:pPr marL="685800" lvl="3">
              <a:buNone/>
            </a:pPr>
            <a:r>
              <a:rPr lang="ca" sz="1800"/>
              <a:t>1.1 Literatura sobre els pros de la RFID</a:t>
            </a:r>
          </a:p>
          <a:p>
            <a:pPr marL="685800" lvl="3">
              <a:buNone/>
            </a:pPr>
            <a:r>
              <a:rPr lang="ca" sz="1800"/>
              <a:t>1.2 Literatura sobre els inconvenients</a:t>
            </a:r>
          </a:p>
          <a:p>
            <a:pPr marL="685800" lvl="3">
              <a:buNone/>
            </a:pPr>
            <a:r>
              <a:rPr lang="ca" sz="1800"/>
              <a:t>1.3  Literatura que estudiï les conseqüències. </a:t>
            </a:r>
            <a:r>
              <a:rPr lang="ca" sz="1800" i="1"/>
              <a:t>A posteriori</a:t>
            </a:r>
          </a:p>
          <a:p>
            <a:pPr marL="685800" lvl="3">
              <a:buNone/>
            </a:pPr>
            <a:r>
              <a:rPr lang="ca" sz="1800"/>
              <a:t>1.4 Hipòtesis de treball o idees força</a:t>
            </a:r>
          </a:p>
          <a:p>
            <a:pPr marL="685800" lvl="3">
              <a:buNone/>
            </a:pPr>
            <a:endParaRPr lang="ca" sz="1800"/>
          </a:p>
          <a:p>
            <a:pPr marL="228600" lvl="0" rtl="0">
              <a:spcBef>
                <a:spcPts val="0"/>
              </a:spcBef>
              <a:buNone/>
            </a:pPr>
            <a:r>
              <a:rPr lang="ca" sz="1800"/>
              <a:t>2. Resultats </a:t>
            </a:r>
          </a:p>
          <a:p>
            <a:pPr marL="228600" lvl="0" rtl="0">
              <a:spcBef>
                <a:spcPts val="0"/>
              </a:spcBef>
              <a:buNone/>
            </a:pPr>
            <a:endParaRPr lang="ca" sz="1800"/>
          </a:p>
          <a:p>
            <a:pPr marL="228600" lvl="0" rtl="0">
              <a:spcBef>
                <a:spcPts val="0"/>
              </a:spcBef>
              <a:buNone/>
            </a:pPr>
            <a:r>
              <a:rPr lang="ca" sz="1800"/>
              <a:t>3. Medodologia. El cas de les biblioteques de l’Anoia</a:t>
            </a:r>
          </a:p>
          <a:p>
            <a:pPr marL="228600" lvl="0" rtl="0">
              <a:spcBef>
                <a:spcPts val="0"/>
              </a:spcBef>
              <a:buNone/>
            </a:pPr>
            <a:endParaRPr lang="ca"/>
          </a:p>
        </p:txBody>
      </p:sp>
      <p:sp>
        <p:nvSpPr>
          <p:cNvPr id="76" name="Shape 76"/>
          <p:cNvSpPr txBox="1"/>
          <p:nvPr/>
        </p:nvSpPr>
        <p:spPr>
          <a:xfrm>
            <a:off x="867525" y="1758700"/>
            <a:ext cx="1890900" cy="21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2400" b="1">
                <a:solidFill>
                  <a:srgbClr val="000078"/>
                </a:solidFill>
              </a:rPr>
              <a:t>Índex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F8A20-2CD9-6DFB-0C6E-958928E5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1. Marc teòric. 1.1 Pros. 1.2 Inconvenients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1CF53-5F81-3D62-542D-639E1C31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" y="1352266"/>
            <a:ext cx="8366760" cy="4987574"/>
          </a:xfrm>
        </p:spPr>
        <p:txBody>
          <a:bodyPr/>
          <a:lstStyle/>
          <a:p>
            <a:r>
              <a:rPr lang="es-ES"/>
              <a:t>1.1  </a:t>
            </a:r>
            <a:r>
              <a:rPr lang="es-ES" sz="1800"/>
              <a:t>Literatura abundant sobre els </a:t>
            </a:r>
            <a:r>
              <a:rPr lang="es-ES" sz="1800" b="1"/>
              <a:t>Pros.</a:t>
            </a:r>
          </a:p>
          <a:p>
            <a:endParaRPr lang="es-ES" sz="1800" b="1"/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L’autopréstec dona més rellevància a l’usuari, li concedeix un paper més actiu i independent (Esteban, 2010).</a:t>
            </a:r>
            <a:endParaRPr lang="ca-E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 lectures de documents més ràpides i precises, més autonomia per a l’usuari perquè li facilita l’autoservei de préstec, control de seguretat més fiable, (...) alleugeriment de les càrregues de treball del personal (UPE4, 2021).</a:t>
            </a:r>
            <a:endParaRPr lang="es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a-E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 Literatura abundant sobre els </a:t>
            </a:r>
            <a:r>
              <a:rPr lang="ca-ES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Inconvenients</a:t>
            </a:r>
            <a:r>
              <a:rPr lang="ca-E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a-E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ost elevat (Ward,2007) (Duesa, 2010)(Boss, 2011).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'ha perdut aquell punt de trobada entre lector i bibliotecari que hi havia en el moment del préstec, (…) ara els bibliotecaris hem de buscar altres punts de trobada i diàleg amb els lectors (Esteban, 2010).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3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61902-0CC7-5A7D-FD6D-EB60F8AB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1. Marc teòric. 1.3 S</a:t>
            </a:r>
            <a:r>
              <a:rPr lang="es-ES" sz="2000" b="1"/>
              <a:t>obre les conseqüències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23609-08DD-A52E-A989-D01DB416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475" y="1900906"/>
            <a:ext cx="6293700" cy="3870000"/>
          </a:xfrm>
        </p:spPr>
        <p:txBody>
          <a:bodyPr/>
          <a:lstStyle/>
          <a:p>
            <a:r>
              <a:rPr lang="es-ES" sz="1800"/>
              <a:t>1.3 Literatura molt escassa</a:t>
            </a:r>
          </a:p>
          <a:p>
            <a:endParaRPr lang="es-E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Informe municipal elaborat conjuntament amb la DB sobre l’Experiència a la biblioteca pública de Martorell (DB, Ajuntament de Martorell, 2017). </a:t>
            </a:r>
            <a:endParaRPr lang="es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Experiència sobre la Biblioteca Luis Martín-Santos de Villa de Vallecas (Esteban, 2010).</a:t>
            </a:r>
            <a:endParaRPr lang="es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8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436B1-47EB-53A7-DD82-41FF86FD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 Marc teòric.  1.4 Hipòtesis de treball o diees força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1A3869-FACF-90F3-7966-593797E66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" y="1019072"/>
            <a:ext cx="8549639" cy="5427447"/>
          </a:xfrm>
        </p:spPr>
        <p:txBody>
          <a:bodyPr/>
          <a:lstStyle/>
          <a:p>
            <a:r>
              <a:rPr lang="ca" sz="1800">
                <a:latin typeface="+mn-lt"/>
              </a:rPr>
              <a:t>A</a:t>
            </a:r>
            <a:r>
              <a:rPr lang="es-ES" sz="1800">
                <a:latin typeface="+mn-lt"/>
              </a:rPr>
              <a:t>m</a:t>
            </a:r>
            <a:r>
              <a:rPr lang="ca" sz="1800">
                <a:latin typeface="+mn-lt"/>
              </a:rPr>
              <a:t>b la RFID i les màquines d’autopréstec... </a:t>
            </a:r>
          </a:p>
          <a:p>
            <a:endParaRPr lang="ca" sz="1800">
              <a:latin typeface="+mn-lt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1-....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els usuaris són autònoms i estan satisfets amb aquesta autonomia</a:t>
            </a:r>
          </a:p>
          <a:p>
            <a:endParaRPr lang="es-ES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2-... 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la transacció “préstec i/o devolució” és més àgil. Els usuaris estan satisfets amb aquesta rapidesa/agilitat.</a:t>
            </a:r>
          </a:p>
          <a:p>
            <a:endParaRPr lang="es-ES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3- ...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 els usuaris tenen privacitat i estan satisfets amb aquesta privacitat</a:t>
            </a:r>
          </a:p>
          <a:p>
            <a:endParaRPr lang="es-ES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4- ...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la col·lecció documental (llibres, DVD’s, CD’s, revistes..) està protegida i controlada. </a:t>
            </a:r>
          </a:p>
          <a:p>
            <a:endParaRPr lang="es-ES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5- ... 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s’han automatitzat processos. Els bibliotecaris es troben descarregats de tasques mecàniques i repetitives.</a:t>
            </a:r>
          </a:p>
          <a:p>
            <a:endParaRPr lang="ca-ES" sz="1800" i="1">
              <a:latin typeface="+mn-lt"/>
              <a:ea typeface="Times New Roman" panose="02020603050405020304" pitchFamily="18" charset="0"/>
            </a:endParaRPr>
          </a:p>
          <a:p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Idea força 6- ...</a:t>
            </a:r>
            <a:r>
              <a:rPr lang="ca-ES" sz="1800" i="1">
                <a:effectLst/>
                <a:latin typeface="+mn-lt"/>
                <a:ea typeface="Times New Roman" panose="02020603050405020304" pitchFamily="18" charset="0"/>
              </a:rPr>
              <a:t>els bibliotecaris poden realitzar tasques de valor afegit, tasques que qualitativament milloren el servei</a:t>
            </a:r>
            <a:r>
              <a:rPr lang="ca-ES" sz="180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s-ES" sz="1800">
              <a:effectLst/>
              <a:latin typeface="+mn-lt"/>
              <a:ea typeface="Times New Roman" panose="02020603050405020304" pitchFamily="18" charset="0"/>
            </a:endParaRPr>
          </a:p>
          <a:p>
            <a:endParaRPr lang="ca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81345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UOC_Masterbrand_Ppt_office_4_3_cat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C_Masterbrand_Ppt_Drive_4_3_cat" id="{CBA176DB-2BFF-F648-8EF1-E987C17E8999}" vid="{FAF5EB23-8877-D244-8CFC-3A76D5993A9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Plantilla_UOC_Masterbrand_Ppt_office_4_3_cat</Template>
  <TotalTime>206</TotalTime>
  <Words>768</Words>
  <Application>Microsoft Office PowerPoint</Application>
  <PresentationFormat>Presentació en pantalla (4:3)</PresentationFormat>
  <Paragraphs>89</Paragraphs>
  <Slides>13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Symbol</vt:lpstr>
      <vt:lpstr>Times New Roman</vt:lpstr>
      <vt:lpstr>Plantilla_UOC_Masterbrand_Ppt_office_4_3_cat</vt:lpstr>
      <vt:lpstr>Francesca Llambès Morera</vt:lpstr>
      <vt:lpstr>Percepcions i resultats de la implantació de la radiofreqüència en serveis bibliotecaris.  El cas de la comarca de l’Anoia a la Xarxa de biblioteques municipals de la demarcació de Barcelona.</vt:lpstr>
      <vt:lpstr>Presentació del PowerPoint</vt:lpstr>
      <vt:lpstr>Presentació del PowerPoint</vt:lpstr>
      <vt:lpstr>Presentació del PowerPoint</vt:lpstr>
      <vt:lpstr>Presentació del PowerPoint</vt:lpstr>
      <vt:lpstr> 1. Marc teòric. 1.1 Pros. 1.2 Inconvenients</vt:lpstr>
      <vt:lpstr> 1. Marc teòric. 1.3 Sobre les conseqüències</vt:lpstr>
      <vt:lpstr>1 Marc teòric.  1.4 Hipòtesis de treball o diees força</vt:lpstr>
      <vt:lpstr>2. Resultats</vt:lpstr>
      <vt:lpstr> 3. Metodología. El cas de les biblioteques de l’Anoia</vt:lpstr>
      <vt:lpstr>Bibliobús, Vilanova, Igualada, Montbui 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document Lletra: Arial negreta /  48 pt. / Blanca</dc:title>
  <dc:creator>RosaBorgeBra</dc:creator>
  <cp:lastModifiedBy>LLAMBES MORERA, FRANCESCA</cp:lastModifiedBy>
  <cp:revision>6</cp:revision>
  <dcterms:created xsi:type="dcterms:W3CDTF">2017-05-22T12:24:55Z</dcterms:created>
  <dcterms:modified xsi:type="dcterms:W3CDTF">2023-02-11T11:25:30Z</dcterms:modified>
</cp:coreProperties>
</file>