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0" r:id="rId2"/>
    <p:sldId id="337" r:id="rId3"/>
    <p:sldId id="407" r:id="rId4"/>
    <p:sldId id="395" r:id="rId5"/>
    <p:sldId id="412" r:id="rId6"/>
    <p:sldId id="399" r:id="rId7"/>
    <p:sldId id="397" r:id="rId8"/>
    <p:sldId id="398" r:id="rId9"/>
    <p:sldId id="400" r:id="rId10"/>
    <p:sldId id="417" r:id="rId11"/>
    <p:sldId id="419" r:id="rId12"/>
    <p:sldId id="401" r:id="rId13"/>
    <p:sldId id="414" r:id="rId14"/>
    <p:sldId id="411" r:id="rId15"/>
    <p:sldId id="405" r:id="rId16"/>
    <p:sldId id="422" r:id="rId17"/>
    <p:sldId id="423" r:id="rId18"/>
    <p:sldId id="37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B2A42F-92D1-98AC-6E09-E19F4D672DA9}" name="Antonio José Pérez Galán" initials="AJPG" userId="9bf4ec714ad8a8d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65A4"/>
    <a:srgbClr val="2D3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25790" autoAdjust="0"/>
  </p:normalViewPr>
  <p:slideViewPr>
    <p:cSldViewPr snapToGrid="0">
      <p:cViewPr varScale="1">
        <p:scale>
          <a:sx n="106" d="100"/>
          <a:sy n="106" d="100"/>
        </p:scale>
        <p:origin x="79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8D33B-7519-470A-9D04-DB1FE0B8C278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82865-E757-4A9B-91D6-FB511C81FB2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782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879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624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34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4841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5625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571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4642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5298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5042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506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304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087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6701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6335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039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2400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333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427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82865-E757-4A9B-91D6-FB511C81FB23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935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23A6D-E840-E36C-9D45-C170FA68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C8EFAB-790F-7A92-BC18-68085AA0C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919BC7-7F68-EA8E-9B48-7DF439306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220C5-59D5-0574-8ED8-3AACD8CD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8EE93F-6AFB-6176-B491-3C422174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178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31D7B-746A-1C58-4D1E-2599BACD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B45937-DBDA-DE2B-17B6-E58A4E1BA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10832D-6FA6-43FD-4B41-FC3152F79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6C28A3-223B-684C-23DE-DCF9A10F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DF0D73-A0BB-FEDF-3315-C3B186F8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76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0E2D11-A4BD-7DFD-EC43-E975FBD37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F31EBA-4F55-AEF9-5F7A-41194FCA3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7BB8C2-F447-1B28-5064-DA0256FD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E5C331-A382-4B50-E39E-62180AE6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32FF39-5324-B116-040E-CBC7ADF4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281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BB430-C75C-7221-30C4-27385C31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6D017B-375B-AA97-363E-364D8AF5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EFE5C7-28C5-9474-CA1E-ECA47440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DE212-53B6-D4A3-F315-1DDD41E58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8F814D-C432-01E6-2785-47A3400D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369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6A68C-3E38-6DD0-7493-B5E34C1A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317D8F-D060-1CB3-1854-0F537976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B971B3-7A9E-E9D2-BA09-E4CB59201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2FF856-08C2-6A25-6A04-5D8E88B0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3BE6EB-3564-2C4A-BBCB-F25FE0EF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225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AE695-E011-0B96-D14F-117F3D27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B3CEB7-3EA7-B058-AF9C-60E5062D6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5F5CC7-E314-63F3-8661-3FA5D13C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2875BE-4AD4-6089-BC3B-846FDC31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47D9E8-3368-E7EB-C26B-D631445A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BE5BEF-6693-FCA9-026A-DC33F638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640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47289-485B-1837-1E14-9A9E4F97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DE085C-2EC4-C677-5A8A-94D1B9EF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971E33-9CAB-9BD3-BB2C-B641CE8D0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BD41E0B-B394-CC3F-AF52-B32F772AF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3EDAE0-E8E1-B755-6000-9B4FDA1B6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F596D01-2253-8080-AB3D-899D21AA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E32DD3-8702-DED7-F8FE-B18C8D0A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1C53EC-6D57-F848-F6D5-B7E8525B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325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E32B4-07A0-59E0-847B-8B73CD51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30566A-B943-E5AE-E33E-64A78FE2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360A09-7A16-7DB7-90E2-79D1AEEE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42623-DF1C-2624-66AD-64201685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8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553DAF-E290-23FD-A22D-482175CD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6212FB4-C150-9932-E99B-873594B1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031D35-54B6-2FC0-65E2-AAD5A28E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000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6264F-BE34-FFDB-8CCF-F987E36B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60BA05-4F05-D539-107A-D7BE3016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74C98F-3EC0-15C1-33BA-75D0B72D3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FF551-AE90-4D4F-097F-7A9552BC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C0EFE6-A4AB-13BC-036A-1E70DFA17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2F1F23-E0EB-520D-809B-EE793509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425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DC3D67-9A00-64FD-BF61-2FE43AB0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BE68010-8715-FBF9-2069-6E2FB9A69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81EC32-9FEF-3327-BFEE-1CC1A15A6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7965D8-E25D-B4B8-9D5D-F53218E0E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196CE6-2357-0EA9-AA0F-C787DD35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3FB2B8-8796-63BB-C570-52FE1946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672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BB1318-D182-8571-D1EE-7B742A81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CC3287-5A62-8E7B-7A0D-4BFBF4876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CD8772-8914-824C-6EA1-620B768AD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65750-195B-4AB4-9E7A-772495A63F1A}" type="datetimeFigureOut">
              <a:rPr lang="es-ES" smtClean="0"/>
              <a:t>06/07/2023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218AAD-F0E7-998E-01FE-7B1CF17BC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7A86B9-7014-3118-F863-87DCE68D9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7B34-9C3C-44C3-A580-276092AAE7D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668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000F185-EC1F-FADC-7732-DAFD1E7974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duotone>
              <a:srgbClr val="11224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9D289D-6E82-4784-8F2C-039674F0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596" y="1148768"/>
            <a:ext cx="7208808" cy="3347049"/>
          </a:xfrm>
        </p:spPr>
        <p:txBody>
          <a:bodyPr>
            <a:normAutofit/>
          </a:bodyPr>
          <a:lstStyle/>
          <a:p>
            <a:r>
              <a:rPr lang="es-ES_tradnl" sz="40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Creación y Gestión de un NOC (Network Operations Center)</a:t>
            </a:r>
            <a:br>
              <a:rPr lang="es-ES_tradnl" sz="4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ES_tradnl" sz="4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0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 de Fin de Grado</a:t>
            </a:r>
            <a:b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  <p:pic>
        <p:nvPicPr>
          <p:cNvPr id="5" name="Imagen1">
            <a:extLst>
              <a:ext uri="{FF2B5EF4-FFF2-40B4-BE49-F238E27FC236}">
                <a16:creationId xmlns:a16="http://schemas.microsoft.com/office/drawing/2014/main" id="{E75F858D-7EFD-D83C-7C9E-700D7BCE16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3" t="-17" r="-13" b="-17"/>
          <a:stretch>
            <a:fillRect/>
          </a:stretch>
        </p:blipFill>
        <p:spPr bwMode="auto">
          <a:xfrm>
            <a:off x="10105397" y="0"/>
            <a:ext cx="2086603" cy="15182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F53091C-6E5D-0240-AA33-1B251F314B54}"/>
              </a:ext>
            </a:extLst>
          </p:cNvPr>
          <p:cNvSpPr/>
          <p:nvPr/>
        </p:nvSpPr>
        <p:spPr>
          <a:xfrm>
            <a:off x="6280726" y="4756728"/>
            <a:ext cx="5911273" cy="1589752"/>
          </a:xfrm>
          <a:prstGeom prst="rect">
            <a:avLst/>
          </a:prstGeom>
          <a:solidFill>
            <a:srgbClr val="2D3454">
              <a:alpha val="80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3E8495-2045-CD45-AADC-B99E2C4E1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036" y="4950691"/>
            <a:ext cx="5111977" cy="1243060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600"/>
              </a:spcBef>
            </a:pPr>
            <a:r>
              <a:rPr lang="es-ES" sz="1400" b="1" dirty="0">
                <a:solidFill>
                  <a:schemeClr val="bg1"/>
                </a:solidFill>
              </a:rPr>
              <a:t>Antonio José Pérez Galán</a:t>
            </a:r>
          </a:p>
          <a:p>
            <a:pPr algn="l">
              <a:spcBef>
                <a:spcPts val="600"/>
              </a:spcBef>
            </a:pPr>
            <a:r>
              <a:rPr lang="es-ES" sz="1400" dirty="0">
                <a:solidFill>
                  <a:schemeClr val="bg1"/>
                </a:solidFill>
              </a:rPr>
              <a:t>Grado de Ingeniería Informática</a:t>
            </a:r>
          </a:p>
          <a:p>
            <a:pPr algn="l">
              <a:spcBef>
                <a:spcPts val="600"/>
              </a:spcBef>
            </a:pPr>
            <a:r>
              <a:rPr lang="es-ES" sz="1400" dirty="0">
                <a:solidFill>
                  <a:schemeClr val="bg1"/>
                </a:solidFill>
              </a:rPr>
              <a:t>Administración de redes y Sistemas Operativos</a:t>
            </a:r>
          </a:p>
          <a:p>
            <a:pPr algn="l">
              <a:spcBef>
                <a:spcPts val="0"/>
              </a:spcBef>
            </a:pPr>
            <a:endParaRPr lang="es-ES" sz="1400" dirty="0">
              <a:solidFill>
                <a:schemeClr val="bg1"/>
              </a:solidFill>
            </a:endParaRPr>
          </a:p>
          <a:p>
            <a:pPr algn="l"/>
            <a:r>
              <a:rPr lang="es-ES" sz="1400" dirty="0">
                <a:solidFill>
                  <a:schemeClr val="bg1"/>
                </a:solidFill>
              </a:rPr>
              <a:t>Consultor: </a:t>
            </a:r>
            <a:r>
              <a:rPr lang="es-ES" sz="1400" b="1" dirty="0">
                <a:solidFill>
                  <a:schemeClr val="bg1"/>
                </a:solidFill>
              </a:rPr>
              <a:t>Joaquín López Sánchez-Montañés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EBD2DEC-B653-DD40-06BF-7AFAF5AC7424}"/>
              </a:ext>
            </a:extLst>
          </p:cNvPr>
          <p:cNvSpPr txBox="1">
            <a:spLocks/>
          </p:cNvSpPr>
          <p:nvPr/>
        </p:nvSpPr>
        <p:spPr>
          <a:xfrm>
            <a:off x="10706915" y="5895975"/>
            <a:ext cx="1314577" cy="29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Junio de 2023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35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1E19E28-AF67-72F5-B2F4-2E96F4B981DE}"/>
              </a:ext>
            </a:extLst>
          </p:cNvPr>
          <p:cNvSpPr txBox="1"/>
          <p:nvPr/>
        </p:nvSpPr>
        <p:spPr>
          <a:xfrm>
            <a:off x="800904" y="3893579"/>
            <a:ext cx="577977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 “SOS/Plantillas”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9DDC6F-53A2-2A85-5989-6E87B50DADDB}"/>
              </a:ext>
            </a:extLst>
          </p:cNvPr>
          <p:cNvSpPr txBox="1"/>
          <p:nvPr/>
        </p:nvSpPr>
        <p:spPr>
          <a:xfrm>
            <a:off x="795195" y="4449064"/>
            <a:ext cx="5779776" cy="148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 “Coordinación”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 “Técnicos Nivel 2”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 “Técnicos Nivel 3”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60EA7123-AD25-22A0-29AF-698D0772E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1" y="1851450"/>
            <a:ext cx="6911420" cy="429296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C8BD09CE-E87E-C533-8E40-700C77658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1" y="1851450"/>
            <a:ext cx="6911421" cy="4292969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BEA7AEDF-5424-3EB9-1541-8BE150E6F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2450"/>
            <a:ext cx="6911421" cy="4292969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53C15AE9-8BCE-D7DE-F85C-667C830C5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1449"/>
            <a:ext cx="6911421" cy="429296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6C0FE58B-EF30-0286-1C71-71C0DA44F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2450"/>
            <a:ext cx="6911421" cy="4292968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1C596279-A0CF-4AD9-C676-020181CAA437}"/>
              </a:ext>
            </a:extLst>
          </p:cNvPr>
          <p:cNvSpPr txBox="1"/>
          <p:nvPr/>
        </p:nvSpPr>
        <p:spPr>
          <a:xfrm>
            <a:off x="795195" y="2792318"/>
            <a:ext cx="577977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Subcarpetas por cada actividad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B782BA-E79C-0176-282C-D65367A2D64E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de conocimientos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1605601"/>
            <a:ext cx="5779776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Estructura de la base de conocimientos</a:t>
            </a:r>
            <a:endParaRPr lang="es-ES" sz="24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A689D4A-F6F4-0692-BF14-75D548C8864B}"/>
              </a:ext>
            </a:extLst>
          </p:cNvPr>
          <p:cNvSpPr txBox="1"/>
          <p:nvPr/>
        </p:nvSpPr>
        <p:spPr>
          <a:xfrm>
            <a:off x="795195" y="2251497"/>
            <a:ext cx="577977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Carpeta raíz “Base de conocimientos”</a:t>
            </a:r>
          </a:p>
        </p:txBody>
      </p:sp>
      <p:sp>
        <p:nvSpPr>
          <p:cNvPr id="4" name="Marcador de número de diapositiva 11">
            <a:extLst>
              <a:ext uri="{FF2B5EF4-FFF2-40B4-BE49-F238E27FC236}">
                <a16:creationId xmlns:a16="http://schemas.microsoft.com/office/drawing/2014/main" id="{A3E752CA-90D8-B987-F4F7-6CEF8238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10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F5EDBB-95C6-6A15-CDD6-5A537646E0F2}"/>
              </a:ext>
            </a:extLst>
          </p:cNvPr>
          <p:cNvSpPr txBox="1"/>
          <p:nvPr/>
        </p:nvSpPr>
        <p:spPr>
          <a:xfrm>
            <a:off x="795195" y="3345057"/>
            <a:ext cx="577977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Subcarpeta “SOS”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44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51" grpId="0"/>
      <p:bldP spid="5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88C6E5E-9A1D-0F3A-2BEE-E06AFBE15F21}"/>
              </a:ext>
            </a:extLst>
          </p:cNvPr>
          <p:cNvSpPr txBox="1"/>
          <p:nvPr/>
        </p:nvSpPr>
        <p:spPr>
          <a:xfrm>
            <a:off x="795195" y="4457369"/>
            <a:ext cx="5779776" cy="148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Instrucciones técnicas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Procedimientos programados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 tipo de documentos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A689D4A-F6F4-0692-BF14-75D548C8864B}"/>
              </a:ext>
            </a:extLst>
          </p:cNvPr>
          <p:cNvSpPr txBox="1"/>
          <p:nvPr/>
        </p:nvSpPr>
        <p:spPr>
          <a:xfrm>
            <a:off x="795195" y="2251497"/>
            <a:ext cx="5779776" cy="148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 de contactos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 de guardias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Protocolos, organigramas, etc.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93277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B782BA-E79C-0176-282C-D65367A2D64E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 de conocimientos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6C0FE58B-EF30-0286-1C71-71C0DA44F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3721"/>
            <a:ext cx="6911421" cy="42929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BA6406E-4C56-2FFD-EFC7-9BE0F33C3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3720"/>
            <a:ext cx="6911421" cy="42929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AEEE24-85B9-AC8D-A941-4BD209DA0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0" y="1853719"/>
            <a:ext cx="6911421" cy="42929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44AA218-9941-E94B-0572-0AD84F3DF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79" y="1853718"/>
            <a:ext cx="6911421" cy="42929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1605601"/>
            <a:ext cx="5779776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Documentos principales y más importantes</a:t>
            </a:r>
            <a:endParaRPr lang="es-ES" sz="24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11">
            <a:extLst>
              <a:ext uri="{FF2B5EF4-FFF2-40B4-BE49-F238E27FC236}">
                <a16:creationId xmlns:a16="http://schemas.microsoft.com/office/drawing/2014/main" id="{3B2B3FC4-2212-2E26-9512-05A6A67B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11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CEC42F8-8B81-7EAC-1995-309C4862F941}"/>
              </a:ext>
            </a:extLst>
          </p:cNvPr>
          <p:cNvSpPr txBox="1"/>
          <p:nvPr/>
        </p:nvSpPr>
        <p:spPr>
          <a:xfrm>
            <a:off x="795195" y="3887915"/>
            <a:ext cx="577977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Plantillas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29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12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1605601"/>
            <a:ext cx="1016808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principales o básicas y herramientas necesarias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959130-32C9-B51D-967D-34C4E92C0A6D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 y herramientas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B6876444-BD2E-84AC-9F61-5CE81164C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37905"/>
              </p:ext>
            </p:extLst>
          </p:nvPr>
        </p:nvGraphicFramePr>
        <p:xfrm>
          <a:off x="1228725" y="2329390"/>
          <a:ext cx="9734550" cy="35317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67275">
                  <a:extLst>
                    <a:ext uri="{9D8B030D-6E8A-4147-A177-3AD203B41FA5}">
                      <a16:colId xmlns:a16="http://schemas.microsoft.com/office/drawing/2014/main" val="3122124739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4161880853"/>
                    </a:ext>
                  </a:extLst>
                </a:gridCol>
              </a:tblGrid>
              <a:tr h="496525">
                <a:tc>
                  <a:txBody>
                    <a:bodyPr/>
                    <a:lstStyle/>
                    <a:p>
                      <a:r>
                        <a:rPr lang="es-ES" dirty="0"/>
                        <a:t>Actividad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Herramienta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036166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</a:rPr>
                        <a:t>Monitorización de sistemas</a:t>
                      </a:r>
                      <a:endParaRPr lang="es-ES" sz="1600" b="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de monitorización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Zabbix, SCOM</a:t>
                      </a:r>
                      <a:r>
                        <a:rPr lang="es-ES" sz="1600" b="0" i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1448670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</a:rPr>
                        <a:t>Gestión y resolución de incidencias</a:t>
                      </a:r>
                      <a:endParaRPr lang="es-ES" sz="1600" b="0" kern="100" dirty="0">
                        <a:solidFill>
                          <a:srgbClr val="2D3454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de ticketing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GLPI, Jira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Base de conocimientos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Instrucciones técnicas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7054622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</a:rPr>
                        <a:t>Ejecución de procedimientos</a:t>
                      </a:r>
                      <a:endParaRPr lang="es-ES" sz="1600" b="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Base de conocimientos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Manuales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21956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</a:rPr>
                        <a:t>Creación de informes</a:t>
                      </a:r>
                      <a:endParaRPr lang="es-ES" sz="1600" b="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Suite ofimática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Microsoft 365, LibreOffice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Base de conocimientos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Plantillas informes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7915692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</a:rPr>
                        <a:t>Ejecución de peticiones de servicio</a:t>
                      </a:r>
                      <a:endParaRPr lang="es-ES" sz="1600" b="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Suite ofimática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Microsoft 365, LibreOffice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Base de conocimientos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Plantillas documentos técnicos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957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2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D6311C-B920-E936-84A4-A32D0F4460DE}"/>
              </a:ext>
            </a:extLst>
          </p:cNvPr>
          <p:cNvSpPr txBox="1"/>
          <p:nvPr/>
        </p:nvSpPr>
        <p:spPr>
          <a:xfrm>
            <a:off x="795195" y="1605601"/>
            <a:ext cx="1016808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secundarias o adicionales y herramientas necesarias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13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959130-32C9-B51D-967D-34C4E92C0A6D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Actividades y herramientas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8B73E15D-714D-47E0-766C-0833F72B3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2248"/>
              </p:ext>
            </p:extLst>
          </p:nvPr>
        </p:nvGraphicFramePr>
        <p:xfrm>
          <a:off x="1228725" y="2329390"/>
          <a:ext cx="9734550" cy="34756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67275">
                  <a:extLst>
                    <a:ext uri="{9D8B030D-6E8A-4147-A177-3AD203B41FA5}">
                      <a16:colId xmlns:a16="http://schemas.microsoft.com/office/drawing/2014/main" val="3122124739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4161880853"/>
                    </a:ext>
                  </a:extLst>
                </a:gridCol>
              </a:tblGrid>
              <a:tr h="496525">
                <a:tc>
                  <a:txBody>
                    <a:bodyPr/>
                    <a:lstStyle/>
                    <a:p>
                      <a:r>
                        <a:rPr lang="es-ES" dirty="0"/>
                        <a:t>Actividad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Herramienta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1036166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</a:rPr>
                        <a:t>Gestión de actualizaciones y parcheado</a:t>
                      </a:r>
                      <a:endParaRPr lang="es-ES" sz="1600" b="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de actualización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WSUS, SCCM, Satellite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1448670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Bastionado de equipos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Base de conocimientos (G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uías de bastionado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934359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del cortafuegos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para la gestión del cortafuegos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317520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00" dirty="0">
                          <a:solidFill>
                            <a:srgbClr val="2D3454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del antivirus</a:t>
                      </a:r>
                      <a:endParaRPr lang="es-ES" sz="1600" kern="100" dirty="0">
                        <a:solidFill>
                          <a:srgbClr val="2D345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Consola centralizada de gestión del antivirus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McAfee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21956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kern="100" dirty="0">
                          <a:solidFill>
                            <a:srgbClr val="2D345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 recursos virtualizados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de gestión de recursos virtualizados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VMware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957028"/>
                  </a:ext>
                </a:extLst>
              </a:tr>
              <a:tr h="4965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00" dirty="0">
                          <a:solidFill>
                            <a:srgbClr val="2D3454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 copias de seguridad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Software de copia de seguridad (</a:t>
                      </a:r>
                      <a:r>
                        <a:rPr lang="es-ES" sz="1600" b="0" i="1" dirty="0">
                          <a:solidFill>
                            <a:srgbClr val="2D3454"/>
                          </a:solidFill>
                        </a:rPr>
                        <a:t>Veeam Backup</a:t>
                      </a:r>
                      <a:r>
                        <a:rPr lang="es-ES" sz="1600" b="0" dirty="0">
                          <a:solidFill>
                            <a:srgbClr val="2D3454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3730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95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37EEC48C-EB99-FBAB-53BE-2BFCDEB3CC37}"/>
              </a:ext>
            </a:extLst>
          </p:cNvPr>
          <p:cNvSpPr txBox="1"/>
          <p:nvPr/>
        </p:nvSpPr>
        <p:spPr>
          <a:xfrm>
            <a:off x="799561" y="3647437"/>
            <a:ext cx="780400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2400"/>
              </a:spcBef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Herramientas</a:t>
            </a:r>
            <a:endParaRPr lang="es-ES" kern="100" dirty="0">
              <a:solidFill>
                <a:srgbClr val="2D345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03681F-8548-10F4-327F-CA8D0A56B6BB}"/>
              </a:ext>
            </a:extLst>
          </p:cNvPr>
          <p:cNvSpPr txBox="1"/>
          <p:nvPr/>
        </p:nvSpPr>
        <p:spPr>
          <a:xfrm>
            <a:off x="801879" y="5373056"/>
            <a:ext cx="776772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Navegador web, software de acceso remoto, actualizaciones (</a:t>
            </a:r>
            <a:r>
              <a:rPr lang="es-ES" i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WSUS</a:t>
            </a: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…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14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1605601"/>
            <a:ext cx="10573846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Equipamiento y software</a:t>
            </a:r>
            <a:endParaRPr lang="es-ES" kern="100" dirty="0">
              <a:solidFill>
                <a:srgbClr val="2D345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B782BA-E79C-0176-282C-D65367A2D64E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Implementación de un piloto NOC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7E0C83-2091-E470-967D-817EFC069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981" y="4159933"/>
            <a:ext cx="982410" cy="4417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DB526A-8D61-6F47-BDE3-15C85A9E0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951" y="5527399"/>
            <a:ext cx="1680240" cy="389866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498993-ED57-38C3-C135-8F78AD2C8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717" y="4894454"/>
            <a:ext cx="1857054" cy="32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Adobe Acrobat Reader: Edit PDF – Apps bei Google Play">
            <a:extLst>
              <a:ext uri="{FF2B5EF4-FFF2-40B4-BE49-F238E27FC236}">
                <a16:creationId xmlns:a16="http://schemas.microsoft.com/office/drawing/2014/main" id="{C5511C5D-2DA4-61C5-A5E0-96CCC8780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12" y="5482275"/>
            <a:ext cx="1062330" cy="56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áfico 58">
            <a:extLst>
              <a:ext uri="{FF2B5EF4-FFF2-40B4-BE49-F238E27FC236}">
                <a16:creationId xmlns:a16="http://schemas.microsoft.com/office/drawing/2014/main" id="{C1647C93-76E1-85AF-845C-1C5D136BA9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1131" y="3713887"/>
            <a:ext cx="1307614" cy="13823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8B8B6D4-BD8B-0136-4214-B5BB5D273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407" y="4830954"/>
            <a:ext cx="504395" cy="5043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C7A7A8E-CFEE-0FAD-6020-20CEE3832F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39" y="2111520"/>
            <a:ext cx="1532922" cy="233531"/>
          </a:xfrm>
          <a:prstGeom prst="rect">
            <a:avLst/>
          </a:prstGeom>
        </p:spPr>
      </p:pic>
      <p:pic>
        <p:nvPicPr>
          <p:cNvPr id="1028" name="Picture 4" descr="Windows logo and wordmark - 2012 (blue)">
            <a:extLst>
              <a:ext uri="{FF2B5EF4-FFF2-40B4-BE49-F238E27FC236}">
                <a16:creationId xmlns:a16="http://schemas.microsoft.com/office/drawing/2014/main" id="{DAF99B82-F117-E9C3-3253-125143A4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870" y="2465223"/>
            <a:ext cx="1505132" cy="35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94E3238-440E-0731-1789-4713E82B5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75" y="2927503"/>
            <a:ext cx="1674294" cy="4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5F4ECA0-102B-B910-3454-6800CE0E2808}"/>
              </a:ext>
            </a:extLst>
          </p:cNvPr>
          <p:cNvSpPr txBox="1"/>
          <p:nvPr/>
        </p:nvSpPr>
        <p:spPr>
          <a:xfrm>
            <a:off x="793931" y="2556473"/>
            <a:ext cx="77654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Equipos y servidores virtuales para la instalación de las herramientas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9E817A1-146D-22C3-0E3D-31E34A1FCFBD}"/>
              </a:ext>
            </a:extLst>
          </p:cNvPr>
          <p:cNvSpPr txBox="1"/>
          <p:nvPr/>
        </p:nvSpPr>
        <p:spPr>
          <a:xfrm>
            <a:off x="794563" y="2167149"/>
            <a:ext cx="776477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Hipervisor (</a:t>
            </a:r>
            <a:r>
              <a:rPr lang="es-ES" i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VMware</a:t>
            </a: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DA13E4-49F3-D956-D521-EA887AA652CE}"/>
              </a:ext>
            </a:extLst>
          </p:cNvPr>
          <p:cNvSpPr txBox="1"/>
          <p:nvPr/>
        </p:nvSpPr>
        <p:spPr>
          <a:xfrm>
            <a:off x="793931" y="2942517"/>
            <a:ext cx="77654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Diferentes versiones de sistemas operativos Windows y Ubuntu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F290AC-9370-58CA-2C21-0493954B617D}"/>
              </a:ext>
            </a:extLst>
          </p:cNvPr>
          <p:cNvSpPr txBox="1"/>
          <p:nvPr/>
        </p:nvSpPr>
        <p:spPr>
          <a:xfrm>
            <a:off x="799561" y="4193040"/>
            <a:ext cx="776540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Herramienta de monitorización (</a:t>
            </a:r>
            <a:r>
              <a:rPr lang="es-ES" i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Zabbix</a:t>
            </a: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gestión de tickets (</a:t>
            </a:r>
            <a:r>
              <a:rPr lang="es-ES" i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GLPI</a:t>
            </a: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5C14BCA-1CB7-2029-911F-C7DC868A3EBA}"/>
              </a:ext>
            </a:extLst>
          </p:cNvPr>
          <p:cNvSpPr txBox="1"/>
          <p:nvPr/>
        </p:nvSpPr>
        <p:spPr>
          <a:xfrm>
            <a:off x="794625" y="5776196"/>
            <a:ext cx="776540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Scripts para la generación de alertas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6540247-CBC4-3AB7-4E19-3B542B3BDF6B}"/>
              </a:ext>
            </a:extLst>
          </p:cNvPr>
          <p:cNvSpPr txBox="1"/>
          <p:nvPr/>
        </p:nvSpPr>
        <p:spPr>
          <a:xfrm>
            <a:off x="801879" y="4580945"/>
            <a:ext cx="776540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archivos compartidos para la base de conocimientos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0F9CB7-987B-3F93-FF2A-3D0CB2466167}"/>
              </a:ext>
            </a:extLst>
          </p:cNvPr>
          <p:cNvSpPr txBox="1"/>
          <p:nvPr/>
        </p:nvSpPr>
        <p:spPr>
          <a:xfrm>
            <a:off x="799561" y="4974311"/>
            <a:ext cx="776772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Suite ofimática (</a:t>
            </a:r>
            <a:r>
              <a:rPr lang="es-ES" i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Microsoft 365</a:t>
            </a: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lectura de PDF (</a:t>
            </a:r>
            <a:r>
              <a:rPr lang="es-ES" i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Acrobat Reader</a:t>
            </a: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2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15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2863556"/>
            <a:ext cx="10601609" cy="11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66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DEMOSTRACIÓN</a:t>
            </a:r>
            <a:endParaRPr lang="es-ES" sz="66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2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16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4" y="1605601"/>
            <a:ext cx="10601609" cy="158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Enlace para descargar el video de demostración</a:t>
            </a:r>
            <a:endParaRPr lang="es-ES" sz="24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URL&gt;</a:t>
            </a: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257112-B6D1-D320-A0FD-54ED96DB30AB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Video demostración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loto NOC_v4 (final corto + rápido)">
            <a:hlinkClick r:id="" action="ppaction://media"/>
            <a:extLst>
              <a:ext uri="{FF2B5EF4-FFF2-40B4-BE49-F238E27FC236}">
                <a16:creationId xmlns:a16="http://schemas.microsoft.com/office/drawing/2014/main" id="{4C2232D9-3871-993D-69C8-51232C613C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7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ACCF5F-7BA2-31D2-7B4F-DC8B9E4C7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491" y="4339666"/>
            <a:ext cx="2466975" cy="16573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FD2C8B-0641-4ADE-4602-B561FCC5B45D}"/>
              </a:ext>
            </a:extLst>
          </p:cNvPr>
          <p:cNvSpPr txBox="1"/>
          <p:nvPr/>
        </p:nvSpPr>
        <p:spPr>
          <a:xfrm>
            <a:off x="795195" y="1605601"/>
            <a:ext cx="7786296" cy="428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alcanzados</a:t>
            </a:r>
            <a:endParaRPr lang="es-ES" sz="24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Amplios conocimientos adquiridos durante la realización de este trabajo</a:t>
            </a:r>
          </a:p>
          <a:p>
            <a:pPr marL="800100" lvl="1" indent="-342900" algn="just">
              <a:lnSpc>
                <a:spcPct val="107000"/>
              </a:lnSpc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Cumplido los objetivos iniciales y añadido algunas mejoras</a:t>
            </a:r>
          </a:p>
          <a:p>
            <a:pPr marL="800100" lvl="1" indent="-342900" algn="just">
              <a:lnSpc>
                <a:spcPct val="107000"/>
              </a:lnSpc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Realizado conforme a la planificación temporal inicial</a:t>
            </a:r>
          </a:p>
          <a:p>
            <a:pPr algn="just">
              <a:lnSpc>
                <a:spcPct val="107000"/>
              </a:lnSpc>
              <a:spcBef>
                <a:spcPts val="2400"/>
              </a:spcBef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Futuras mejoras</a:t>
            </a:r>
            <a:endParaRPr lang="es-ES" sz="24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Ampliación de actividades realizadas</a:t>
            </a:r>
            <a:endParaRPr lang="es-ES" kern="100" dirty="0">
              <a:solidFill>
                <a:srgbClr val="2D345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Adaptación del NOC a otro tipo de actividad</a:t>
            </a:r>
          </a:p>
          <a:p>
            <a:pPr marL="800100" lvl="1" indent="-342900" algn="just">
              <a:lnSpc>
                <a:spcPct val="107000"/>
              </a:lnSpc>
              <a:spcAft>
                <a:spcPts val="16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Integración del NOC con un SOC (Security Operations Center)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17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257112-B6D1-D320-A0FD-54ED96DB30AB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A14643-0B98-268F-4D64-9C554094C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355" y="1963854"/>
            <a:ext cx="1670706" cy="1702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3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1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18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D4A28B6-68C0-6306-34D8-A69792F57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596" y="1936450"/>
            <a:ext cx="7208808" cy="3347049"/>
          </a:xfrm>
        </p:spPr>
        <p:txBody>
          <a:bodyPr>
            <a:normAutofit/>
          </a:bodyPr>
          <a:lstStyle/>
          <a:p>
            <a:r>
              <a:rPr lang="es-ES_tradnl" sz="36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Creación y Gestión de un NOC (Network Operations Center)</a:t>
            </a:r>
            <a:br>
              <a:rPr lang="es-ES_tradnl" sz="4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ES_tradnl" sz="4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3200" i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¡Muchas Gracias!</a:t>
            </a:r>
            <a:b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351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1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2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F33507-F9BC-F33D-E68F-D0DE1D9F29F2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Contenido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4D3B35-F46C-31B7-3BC4-01B2E1863A05}"/>
              </a:ext>
            </a:extLst>
          </p:cNvPr>
          <p:cNvSpPr txBox="1"/>
          <p:nvPr/>
        </p:nvSpPr>
        <p:spPr>
          <a:xfrm>
            <a:off x="357560" y="1509789"/>
            <a:ext cx="1147687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Contexto y objetivos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Concepto de NOC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Organización interna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Base de conocimientos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Actividades y herramientas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Implementación de un piloto NOC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Demostración</a:t>
            </a:r>
          </a:p>
          <a:p>
            <a:pPr marL="1200150" lvl="1" indent="-742950" defTabSz="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2D3454"/>
                </a:solidFill>
                <a:cs typeface="Calibri" panose="020F050202020403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96464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>
            <a:extLst>
              <a:ext uri="{FF2B5EF4-FFF2-40B4-BE49-F238E27FC236}">
                <a16:creationId xmlns:a16="http://schemas.microsoft.com/office/drawing/2014/main" id="{D3029729-5EC1-E192-7E00-915B65B283F6}"/>
              </a:ext>
            </a:extLst>
          </p:cNvPr>
          <p:cNvGrpSpPr/>
          <p:nvPr/>
        </p:nvGrpSpPr>
        <p:grpSpPr>
          <a:xfrm>
            <a:off x="6797040" y="2484120"/>
            <a:ext cx="2237459" cy="3643470"/>
            <a:chOff x="6797040" y="2423160"/>
            <a:chExt cx="2237459" cy="3643470"/>
          </a:xfrm>
        </p:grpSpPr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0C017B19-4456-21E7-CEC6-5FAB7E6D6279}"/>
                </a:ext>
              </a:extLst>
            </p:cNvPr>
            <p:cNvSpPr/>
            <p:nvPr/>
          </p:nvSpPr>
          <p:spPr>
            <a:xfrm>
              <a:off x="6797040" y="2423160"/>
              <a:ext cx="2237459" cy="287854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A4AB14-4CBB-9B4C-CB27-171C98B8E01E}"/>
                </a:ext>
              </a:extLst>
            </p:cNvPr>
            <p:cNvSpPr txBox="1"/>
            <p:nvPr/>
          </p:nvSpPr>
          <p:spPr>
            <a:xfrm>
              <a:off x="6797040" y="5297189"/>
              <a:ext cx="22374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 dirty="0">
                  <a:solidFill>
                    <a:schemeClr val="accent2">
                      <a:lumMod val="75000"/>
                    </a:schemeClr>
                  </a:solidFill>
                </a:rPr>
                <a:t>NOC</a:t>
              </a: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1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3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D38BCD-7080-C68C-B914-ECACE83676E0}"/>
              </a:ext>
            </a:extLst>
          </p:cNvPr>
          <p:cNvSpPr txBox="1"/>
          <p:nvPr/>
        </p:nvSpPr>
        <p:spPr>
          <a:xfrm>
            <a:off x="795194" y="1605601"/>
            <a:ext cx="10601609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Contexto</a:t>
            </a:r>
            <a:endParaRPr lang="es-ES" sz="28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7A6326-8519-FD67-DA20-0A6086C5A487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Contexto y objetivos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B5250C-5E16-0BD1-AC42-C1C039AC5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163" y="2864961"/>
            <a:ext cx="2158201" cy="215820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6AFE576-2D6D-AF45-55F8-B533E41A5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228" y="2768966"/>
            <a:ext cx="1769386" cy="225419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AB1F199-2786-A05F-D612-0E49D6673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778" y="2864961"/>
            <a:ext cx="1769386" cy="215820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8A914A1-FC44-1EC7-E5D2-8CEB179AC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589" y="3006339"/>
            <a:ext cx="1157518" cy="62275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9D723F4-7A45-3BCC-BBFF-17BF789445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636" y="3944061"/>
            <a:ext cx="1057930" cy="970806"/>
          </a:xfrm>
          <a:prstGeom prst="rect">
            <a:avLst/>
          </a:prstGeom>
        </p:spPr>
      </p:pic>
      <p:sp>
        <p:nvSpPr>
          <p:cNvPr id="37" name="Signo de multiplicación 36">
            <a:extLst>
              <a:ext uri="{FF2B5EF4-FFF2-40B4-BE49-F238E27FC236}">
                <a16:creationId xmlns:a16="http://schemas.microsoft.com/office/drawing/2014/main" id="{7DE0307B-A2F8-33B3-1AF6-3BA67EFC5A73}"/>
              </a:ext>
            </a:extLst>
          </p:cNvPr>
          <p:cNvSpPr/>
          <p:nvPr/>
        </p:nvSpPr>
        <p:spPr>
          <a:xfrm>
            <a:off x="9095459" y="2251099"/>
            <a:ext cx="2824681" cy="3289930"/>
          </a:xfrm>
          <a:prstGeom prst="mathMultiply">
            <a:avLst>
              <a:gd name="adj1" fmla="val 10895"/>
            </a:avLst>
          </a:prstGeom>
          <a:solidFill>
            <a:srgbClr val="7030A0">
              <a:alpha val="36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8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1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4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D38BCD-7080-C68C-B914-ECACE83676E0}"/>
              </a:ext>
            </a:extLst>
          </p:cNvPr>
          <p:cNvSpPr txBox="1"/>
          <p:nvPr/>
        </p:nvSpPr>
        <p:spPr>
          <a:xfrm>
            <a:off x="795194" y="1605601"/>
            <a:ext cx="10601609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28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bjetivos principales del trabajo</a:t>
            </a:r>
            <a:endParaRPr lang="es-ES" sz="2000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23F85F-498F-580F-D47A-8FF8DFC832BD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Contexto y objetivos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FB4D10-0907-F5D0-9F17-9FF0C2A4E3E6}"/>
              </a:ext>
            </a:extLst>
          </p:cNvPr>
          <p:cNvSpPr txBox="1"/>
          <p:nvPr/>
        </p:nvSpPr>
        <p:spPr>
          <a:xfrm>
            <a:off x="795194" y="4640638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Entender las necesidades de la organización para ofrecer soluciones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BB07B6-B5C1-FFB6-AD5E-7180ED03CF7B}"/>
              </a:ext>
            </a:extLst>
          </p:cNvPr>
          <p:cNvSpPr txBox="1"/>
          <p:nvPr/>
        </p:nvSpPr>
        <p:spPr>
          <a:xfrm>
            <a:off x="795194" y="2319134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Conocer el funcionamiento del NOC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7483F3-7CE8-51C2-38C0-B373B6EC58DA}"/>
              </a:ext>
            </a:extLst>
          </p:cNvPr>
          <p:cNvSpPr txBox="1"/>
          <p:nvPr/>
        </p:nvSpPr>
        <p:spPr>
          <a:xfrm>
            <a:off x="795194" y="2905853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Comprender la estructura y jerarquía interna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DB3A7C-9459-7012-EFE0-931857387A8A}"/>
              </a:ext>
            </a:extLst>
          </p:cNvPr>
          <p:cNvSpPr txBox="1"/>
          <p:nvPr/>
        </p:nvSpPr>
        <p:spPr>
          <a:xfrm>
            <a:off x="797033" y="3475787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Familiarizarse con los distritos tipos de documentos e informes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EB219C-7360-BCFF-2F23-7570C25E23B8}"/>
              </a:ext>
            </a:extLst>
          </p:cNvPr>
          <p:cNvSpPr txBox="1"/>
          <p:nvPr/>
        </p:nvSpPr>
        <p:spPr>
          <a:xfrm>
            <a:off x="795194" y="4058194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Conocer las principales actividades y herramientas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E81493-0366-F593-47B1-D64E07863EB5}"/>
              </a:ext>
            </a:extLst>
          </p:cNvPr>
          <p:cNvSpPr txBox="1"/>
          <p:nvPr/>
        </p:nvSpPr>
        <p:spPr>
          <a:xfrm>
            <a:off x="795193" y="5215905"/>
            <a:ext cx="10601609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sz="2000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un piloto de un NOC que cubra las necesidades de cualquier organización</a:t>
            </a:r>
            <a:endParaRPr lang="es-ES" sz="2000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2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47A664C0-72B3-B73A-3D38-11D505C842A8}"/>
              </a:ext>
            </a:extLst>
          </p:cNvPr>
          <p:cNvGrpSpPr/>
          <p:nvPr/>
        </p:nvGrpSpPr>
        <p:grpSpPr>
          <a:xfrm>
            <a:off x="796678" y="3655092"/>
            <a:ext cx="10584084" cy="2284126"/>
            <a:chOff x="796678" y="3655092"/>
            <a:chExt cx="10584084" cy="2284126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C926A7A1-22A6-D245-DA49-86DE54266F66}"/>
                </a:ext>
              </a:extLst>
            </p:cNvPr>
            <p:cNvGrpSpPr/>
            <p:nvPr/>
          </p:nvGrpSpPr>
          <p:grpSpPr>
            <a:xfrm>
              <a:off x="1333499" y="4333393"/>
              <a:ext cx="10047263" cy="1605825"/>
              <a:chOff x="1333499" y="4307993"/>
              <a:chExt cx="10047263" cy="1605825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960C0CE0-77FD-3E82-8E89-043FB5614984}"/>
                  </a:ext>
                </a:extLst>
              </p:cNvPr>
              <p:cNvSpPr txBox="1"/>
              <p:nvPr/>
            </p:nvSpPr>
            <p:spPr>
              <a:xfrm>
                <a:off x="1333499" y="4307993"/>
                <a:ext cx="100472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>
                  <a:spcBef>
                    <a:spcPts val="3000"/>
                  </a:spcBef>
                </a:pPr>
                <a:r>
                  <a:rPr lang="es-ES" b="1" i="1" dirty="0">
                    <a:solidFill>
                      <a:srgbClr val="2D3454"/>
                    </a:solidFill>
                    <a:cs typeface="Calibri" panose="020F0502020204030204" pitchFamily="34" charset="0"/>
                  </a:rPr>
                  <a:t>Monitorización de sistemas		  Resolución de incidencias		Ejecución de procedimientos</a:t>
                </a: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0C4FF610-247D-E14C-7842-0F2653690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2584" y="4786410"/>
                <a:ext cx="1152886" cy="1127408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218B1B8C-DC06-3D8D-97E7-BCE02DFD3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9388" y="4782275"/>
                <a:ext cx="1152525" cy="1123950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197C5A97-D371-2E49-335A-153137CD0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6953" y="4782275"/>
                <a:ext cx="1152525" cy="1123950"/>
              </a:xfrm>
              <a:prstGeom prst="rect">
                <a:avLst/>
              </a:prstGeom>
            </p:spPr>
          </p:pic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FE9DD75-9A10-5E3F-56FF-A55E5124CB44}"/>
                </a:ext>
              </a:extLst>
            </p:cNvPr>
            <p:cNvSpPr txBox="1"/>
            <p:nvPr/>
          </p:nvSpPr>
          <p:spPr>
            <a:xfrm>
              <a:off x="796678" y="3655092"/>
              <a:ext cx="6092890" cy="532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2400"/>
                </a:spcBef>
              </a:pPr>
              <a:r>
                <a:rPr lang="es-ES" sz="2800" b="1" kern="100" dirty="0">
                  <a:solidFill>
                    <a:srgbClr val="2D345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Principales actividades</a:t>
              </a:r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5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2B7518-F654-8532-E79B-EDD98EC96483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Concepto de NOC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4E0A9D4-19E5-E5B1-2E19-B238D4A24D1E}"/>
              </a:ext>
            </a:extLst>
          </p:cNvPr>
          <p:cNvSpPr txBox="1"/>
          <p:nvPr/>
        </p:nvSpPr>
        <p:spPr>
          <a:xfrm>
            <a:off x="795195" y="1605601"/>
            <a:ext cx="10573846" cy="168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28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es un NOC?</a:t>
            </a:r>
            <a:endParaRPr lang="es-ES" sz="2800" b="1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000" dirty="0">
                <a:solidFill>
                  <a:srgbClr val="2D3454"/>
                </a:solidFill>
                <a:cs typeface="Calibri" panose="020F0502020204030204" pitchFamily="34" charset="0"/>
              </a:rPr>
              <a:t>Un 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NOC (Network Operations Center) </a:t>
            </a:r>
            <a:r>
              <a:rPr lang="es-ES" sz="2000" dirty="0">
                <a:solidFill>
                  <a:srgbClr val="2D3454"/>
                </a:solidFill>
                <a:cs typeface="Calibri" panose="020F0502020204030204" pitchFamily="34" charset="0"/>
              </a:rPr>
              <a:t>es un centro o departamento especializado en tareas de administración de sistemas, encargado de garantizar el correcto funcionamiento de la red de computadores mediante una supervisión constante y una respuesta rápida a incidentes.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1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ACDF53C-5636-4B09-1B3C-536B3150FED3}"/>
              </a:ext>
            </a:extLst>
          </p:cNvPr>
          <p:cNvGrpSpPr/>
          <p:nvPr/>
        </p:nvGrpSpPr>
        <p:grpSpPr>
          <a:xfrm>
            <a:off x="795196" y="3776069"/>
            <a:ext cx="5561238" cy="2341814"/>
            <a:chOff x="795196" y="3776069"/>
            <a:chExt cx="5561238" cy="2341814"/>
          </a:xfrm>
        </p:grpSpPr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7A87AA27-797C-E8DF-6D53-1103864B9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0580" y="3776069"/>
              <a:ext cx="2845854" cy="2341814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AF2AC618-7C22-38D2-7A08-18B5E184D834}"/>
                </a:ext>
              </a:extLst>
            </p:cNvPr>
            <p:cNvSpPr txBox="1"/>
            <p:nvPr/>
          </p:nvSpPr>
          <p:spPr>
            <a:xfrm>
              <a:off x="795196" y="3938541"/>
              <a:ext cx="3744147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 algn="just">
                <a:lnSpc>
                  <a:spcPct val="107000"/>
                </a:lnSpc>
                <a:spcBef>
                  <a:spcPts val="6600"/>
                </a:spcBef>
                <a:spcAft>
                  <a:spcPts val="2000"/>
                </a:spcAft>
                <a:buFont typeface="Symbol" panose="05050102010706020507" pitchFamily="18" charset="2"/>
                <a:buChar char=""/>
              </a:pPr>
              <a:r>
                <a:rPr lang="es-ES" kern="100" dirty="0">
                  <a:solidFill>
                    <a:srgbClr val="2D345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Empresa externa</a:t>
              </a: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74548142-D19A-0CE3-D7E3-D8100D7D0609}"/>
              </a:ext>
            </a:extLst>
          </p:cNvPr>
          <p:cNvSpPr txBox="1"/>
          <p:nvPr/>
        </p:nvSpPr>
        <p:spPr>
          <a:xfrm>
            <a:off x="795196" y="1605601"/>
            <a:ext cx="3744147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Ubicación</a:t>
            </a: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6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4CCEDE-FAC5-F2D7-AD14-3309A5323E68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Concepto de NOC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410DAC6-90CB-F61F-0749-9293B7A94A6D}"/>
              </a:ext>
            </a:extLst>
          </p:cNvPr>
          <p:cNvGrpSpPr/>
          <p:nvPr/>
        </p:nvGrpSpPr>
        <p:grpSpPr>
          <a:xfrm>
            <a:off x="795195" y="2067900"/>
            <a:ext cx="5300805" cy="1361100"/>
            <a:chOff x="795195" y="2067900"/>
            <a:chExt cx="5300805" cy="1361100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1F4500A-2D8E-C257-1278-37E8A84A8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4900" y="2067900"/>
              <a:ext cx="1361100" cy="13611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7DC82FA-188F-D65C-FAA1-23E2026BC60E}"/>
                </a:ext>
              </a:extLst>
            </p:cNvPr>
            <p:cNvSpPr txBox="1"/>
            <p:nvPr/>
          </p:nvSpPr>
          <p:spPr>
            <a:xfrm>
              <a:off x="795195" y="2255103"/>
              <a:ext cx="3744147" cy="671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 algn="just">
                <a:lnSpc>
                  <a:spcPct val="107000"/>
                </a:lnSpc>
                <a:spcBef>
                  <a:spcPts val="1200"/>
                </a:spcBef>
                <a:spcAft>
                  <a:spcPts val="2000"/>
                </a:spcAft>
                <a:buFont typeface="Symbol" panose="05050102010706020507" pitchFamily="18" charset="2"/>
                <a:buChar char=""/>
              </a:pPr>
              <a:r>
                <a:rPr lang="es-ES" kern="100" dirty="0">
                  <a:solidFill>
                    <a:srgbClr val="2D34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Dentro de la organización como un departamento más</a:t>
              </a:r>
              <a:endPara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7EC3FB8-AD7D-FEB1-B4FD-FC311B085489}"/>
              </a:ext>
            </a:extLst>
          </p:cNvPr>
          <p:cNvGrpSpPr/>
          <p:nvPr/>
        </p:nvGrpSpPr>
        <p:grpSpPr>
          <a:xfrm>
            <a:off x="7914640" y="1605601"/>
            <a:ext cx="3990666" cy="3703468"/>
            <a:chOff x="7914640" y="1605601"/>
            <a:chExt cx="3990666" cy="3703468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B55BEB8E-B37E-1353-1FD9-97D73BF6943E}"/>
                </a:ext>
              </a:extLst>
            </p:cNvPr>
            <p:cNvGrpSpPr/>
            <p:nvPr/>
          </p:nvGrpSpPr>
          <p:grpSpPr>
            <a:xfrm>
              <a:off x="7914640" y="1605601"/>
              <a:ext cx="3990666" cy="3703468"/>
              <a:chOff x="7914640" y="1605601"/>
              <a:chExt cx="3990666" cy="3703468"/>
            </a:xfrm>
          </p:grpSpPr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5C8A047E-3487-6A59-D689-E0D417086460}"/>
                  </a:ext>
                </a:extLst>
              </p:cNvPr>
              <p:cNvSpPr txBox="1"/>
              <p:nvPr/>
            </p:nvSpPr>
            <p:spPr>
              <a:xfrm>
                <a:off x="7914640" y="1605601"/>
                <a:ext cx="3990666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2400" b="1" kern="100" dirty="0">
                    <a:solidFill>
                      <a:srgbClr val="2D3454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Disponibilidad</a:t>
                </a:r>
                <a:endParaRPr lang="es-ES" sz="1800" kern="100" dirty="0">
                  <a:solidFill>
                    <a:srgbClr val="2D345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CF20E524-AB63-1B53-8F0E-F178D00E675C}"/>
                  </a:ext>
                </a:extLst>
              </p:cNvPr>
              <p:cNvGrpSpPr/>
              <p:nvPr/>
            </p:nvGrpSpPr>
            <p:grpSpPr>
              <a:xfrm>
                <a:off x="7914640" y="2250740"/>
                <a:ext cx="3990666" cy="3058329"/>
                <a:chOff x="7914640" y="2250740"/>
                <a:chExt cx="3990666" cy="3058329"/>
              </a:xfrm>
            </p:grpSpPr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FCE94B9A-ADD1-B07A-67EE-ADCB6CAFB3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81651" y="3487551"/>
                  <a:ext cx="1856643" cy="1821518"/>
                </a:xfrm>
                <a:prstGeom prst="rect">
                  <a:avLst/>
                </a:prstGeom>
              </p:spPr>
            </p:pic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FC78B1CE-B5A2-F656-28AB-266959931079}"/>
                    </a:ext>
                  </a:extLst>
                </p:cNvPr>
                <p:cNvSpPr txBox="1"/>
                <p:nvPr/>
              </p:nvSpPr>
              <p:spPr>
                <a:xfrm>
                  <a:off x="7914640" y="2250740"/>
                  <a:ext cx="3990666" cy="375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800100" lvl="1" indent="-342900" algn="just">
                    <a:lnSpc>
                      <a:spcPct val="107000"/>
                    </a:lnSpc>
                    <a:spcBef>
                      <a:spcPts val="1200"/>
                    </a:spcBef>
                    <a:spcAft>
                      <a:spcPts val="2000"/>
                    </a:spcAft>
                    <a:buFont typeface="Symbol" panose="05050102010706020507" pitchFamily="18" charset="2"/>
                    <a:buChar char=""/>
                  </a:pPr>
                  <a:r>
                    <a:rPr lang="es-ES" sz="1800" kern="100" dirty="0">
                      <a:solidFill>
                        <a:srgbClr val="2D3454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24/7 los 365 días del año</a:t>
                  </a:r>
                  <a:endParaRPr lang="es-ES" kern="100" dirty="0">
                    <a:solidFill>
                      <a:srgbClr val="2D3454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F95CCC5-6B8F-AB39-29CB-AF7E06D6A9E8}"/>
                </a:ext>
              </a:extLst>
            </p:cNvPr>
            <p:cNvSpPr txBox="1"/>
            <p:nvPr/>
          </p:nvSpPr>
          <p:spPr>
            <a:xfrm>
              <a:off x="7914640" y="2790255"/>
              <a:ext cx="3990666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 algn="just">
                <a:lnSpc>
                  <a:spcPct val="107000"/>
                </a:lnSpc>
                <a:spcAft>
                  <a:spcPts val="2000"/>
                </a:spcAft>
                <a:buFont typeface="Symbol" panose="05050102010706020507" pitchFamily="18" charset="2"/>
                <a:buChar char=""/>
              </a:pPr>
              <a:r>
                <a:rPr lang="es-ES" sz="1800" kern="100" dirty="0">
                  <a:solidFill>
                    <a:srgbClr val="2D345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Servicio de guardias</a:t>
              </a:r>
              <a:endParaRPr lang="es-ES" sz="1800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45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7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251EC0-6A8F-335F-F74A-BAF948DC0ABF}"/>
              </a:ext>
            </a:extLst>
          </p:cNvPr>
          <p:cNvSpPr txBox="1"/>
          <p:nvPr/>
        </p:nvSpPr>
        <p:spPr>
          <a:xfrm>
            <a:off x="795196" y="1605601"/>
            <a:ext cx="5519880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encontramos dentro de un NOC?</a:t>
            </a:r>
            <a:endParaRPr lang="es-ES" sz="1800" dirty="0">
              <a:solidFill>
                <a:srgbClr val="2D3454"/>
              </a:solidFill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02C2DC-778B-E0B6-6CB6-2E24B9DDB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99" y="2177955"/>
            <a:ext cx="5027930" cy="39027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07CB1F-77FE-1FF3-48A1-1A1E56AEF57B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Concepto de NOC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806B-0014-60CF-8968-85A14A06685F}"/>
              </a:ext>
            </a:extLst>
          </p:cNvPr>
          <p:cNvSpPr txBox="1"/>
          <p:nvPr/>
        </p:nvSpPr>
        <p:spPr>
          <a:xfrm>
            <a:off x="795196" y="2251154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2D3454"/>
                </a:solidFill>
                <a:cs typeface="Calibri" panose="020F0502020204030204" pitchFamily="34" charset="0"/>
              </a:rPr>
              <a:t>Acceso restringido</a:t>
            </a:r>
            <a:endParaRPr lang="es-ES" dirty="0">
              <a:solidFill>
                <a:srgbClr val="2D3454"/>
              </a:solidFill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318CD8-DCFB-86A7-F9C0-53429B2FD51D}"/>
              </a:ext>
            </a:extLst>
          </p:cNvPr>
          <p:cNvSpPr txBox="1"/>
          <p:nvPr/>
        </p:nvSpPr>
        <p:spPr>
          <a:xfrm>
            <a:off x="791210" y="2815975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2D3454"/>
                </a:solidFill>
                <a:cs typeface="Calibri" panose="020F0502020204030204" pitchFamily="34" charset="0"/>
              </a:rPr>
              <a:t>Grandes pantallas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A5B89D-D339-D2BB-CEA4-8A3135FE7927}"/>
              </a:ext>
            </a:extLst>
          </p:cNvPr>
          <p:cNvSpPr txBox="1"/>
          <p:nvPr/>
        </p:nvSpPr>
        <p:spPr>
          <a:xfrm>
            <a:off x="796421" y="3365040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2D3454"/>
                </a:solidFill>
                <a:cs typeface="Calibri" panose="020F0502020204030204" pitchFamily="34" charset="0"/>
              </a:rPr>
              <a:t>Pantallas de menor tamaño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B4B9A74-4A9B-9DB4-E68A-0607F26FE02A}"/>
              </a:ext>
            </a:extLst>
          </p:cNvPr>
          <p:cNvSpPr txBox="1"/>
          <p:nvPr/>
        </p:nvSpPr>
        <p:spPr>
          <a:xfrm>
            <a:off x="791210" y="3929861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2D3454"/>
                </a:solidFill>
                <a:cs typeface="Calibri" panose="020F0502020204030204" pitchFamily="34" charset="0"/>
              </a:rPr>
              <a:t>Personal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C7AE55-E583-9CF5-85F3-AEE34D55FB1E}"/>
              </a:ext>
            </a:extLst>
          </p:cNvPr>
          <p:cNvSpPr txBox="1"/>
          <p:nvPr/>
        </p:nvSpPr>
        <p:spPr>
          <a:xfrm>
            <a:off x="799182" y="4490746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2D3454"/>
                </a:solidFill>
                <a:cs typeface="Calibri" panose="020F0502020204030204" pitchFamily="34" charset="0"/>
              </a:rPr>
              <a:t>Equipos informáticos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74A0949-8A9B-2922-81AF-E5F72FAEBC16}"/>
              </a:ext>
            </a:extLst>
          </p:cNvPr>
          <p:cNvSpPr txBox="1"/>
          <p:nvPr/>
        </p:nvSpPr>
        <p:spPr>
          <a:xfrm>
            <a:off x="791210" y="5054346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2D3454"/>
                </a:solidFill>
                <a:cs typeface="Calibri" panose="020F0502020204030204" pitchFamily="34" charset="0"/>
              </a:rPr>
              <a:t>Monitores con información de gran interés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0D7561E-5226-F983-21D3-1E5BE61A75D5}"/>
              </a:ext>
            </a:extLst>
          </p:cNvPr>
          <p:cNvSpPr txBox="1"/>
          <p:nvPr/>
        </p:nvSpPr>
        <p:spPr>
          <a:xfrm>
            <a:off x="791210" y="5612936"/>
            <a:ext cx="551988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2D3454"/>
                </a:solidFill>
                <a:cs typeface="Calibri" panose="020F0502020204030204" pitchFamily="34" charset="0"/>
              </a:rPr>
              <a:t>Otros recursos</a:t>
            </a:r>
            <a:endParaRPr lang="es-ES" sz="1800" dirty="0">
              <a:solidFill>
                <a:srgbClr val="2D3454"/>
              </a:solidFill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5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982A645-D12C-0072-F1D1-60E5F621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8</a:t>
            </a:fld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5" y="1605601"/>
            <a:ext cx="6431106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 que proporciona a la organización</a:t>
            </a: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4EBF12-1CD1-4857-FB26-35C3047986E1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Concepto de NOC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9429FA-1BB7-6D08-87B7-E1D01975FA97}"/>
              </a:ext>
            </a:extLst>
          </p:cNvPr>
          <p:cNvSpPr txBox="1"/>
          <p:nvPr/>
        </p:nvSpPr>
        <p:spPr>
          <a:xfrm>
            <a:off x="795195" y="4976453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actualizados</a:t>
            </a:r>
            <a:endParaRPr lang="es-ES" kern="100" dirty="0">
              <a:solidFill>
                <a:srgbClr val="2D345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0C174C-7F4C-4F0E-1800-8EA409D402D3}"/>
              </a:ext>
            </a:extLst>
          </p:cNvPr>
          <p:cNvSpPr txBox="1"/>
          <p:nvPr/>
        </p:nvSpPr>
        <p:spPr>
          <a:xfrm>
            <a:off x="795195" y="2249805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Bef>
                <a:spcPts val="1200"/>
              </a:spcBef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Continuidad del servicio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B8101E-42A2-FBB0-5CBA-D5C04C84A070}"/>
              </a:ext>
            </a:extLst>
          </p:cNvPr>
          <p:cNvSpPr txBox="1"/>
          <p:nvPr/>
        </p:nvSpPr>
        <p:spPr>
          <a:xfrm>
            <a:off x="795195" y="2794789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en la disponibilidad y rendimiento de la red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72DD77-89B1-72E2-27FD-3C0B3ABB0096}"/>
              </a:ext>
            </a:extLst>
          </p:cNvPr>
          <p:cNvSpPr txBox="1"/>
          <p:nvPr/>
        </p:nvSpPr>
        <p:spPr>
          <a:xfrm>
            <a:off x="795195" y="3348156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Automatización de tareas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5B028C-AA98-2081-DF77-2DAB64E8B6B7}"/>
              </a:ext>
            </a:extLst>
          </p:cNvPr>
          <p:cNvSpPr txBox="1"/>
          <p:nvPr/>
        </p:nvSpPr>
        <p:spPr>
          <a:xfrm>
            <a:off x="795195" y="3878557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menos vulnerables y más seguros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AE4D6B8-0FA5-68BB-3E7C-8C6E42C0550C}"/>
              </a:ext>
            </a:extLst>
          </p:cNvPr>
          <p:cNvSpPr txBox="1"/>
          <p:nvPr/>
        </p:nvSpPr>
        <p:spPr>
          <a:xfrm>
            <a:off x="795195" y="4435000"/>
            <a:ext cx="643110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ct val="107000"/>
              </a:lnSpc>
              <a:spcAft>
                <a:spcPts val="2000"/>
              </a:spcAft>
              <a:buFont typeface="Symbol" panose="05050102010706020507" pitchFamily="18" charset="2"/>
              <a:buChar char=""/>
            </a:pPr>
            <a:r>
              <a:rPr lang="es-ES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Optimización de recursos</a:t>
            </a:r>
          </a:p>
        </p:txBody>
      </p:sp>
      <p:pic>
        <p:nvPicPr>
          <p:cNvPr id="18" name="Picture 2" descr="Vector prediseñadas de los pulgares para arriba en un círculo verde">
            <a:extLst>
              <a:ext uri="{FF2B5EF4-FFF2-40B4-BE49-F238E27FC236}">
                <a16:creationId xmlns:a16="http://schemas.microsoft.com/office/drawing/2014/main" id="{20008A04-04B7-B2C2-B125-48C050D1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95" y="2995520"/>
            <a:ext cx="1773167" cy="17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8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Imagen 791">
            <a:extLst>
              <a:ext uri="{FF2B5EF4-FFF2-40B4-BE49-F238E27FC236}">
                <a16:creationId xmlns:a16="http://schemas.microsoft.com/office/drawing/2014/main" id="{854BEAB5-11EA-8DD8-68FD-789E91CF1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7" y="1605959"/>
            <a:ext cx="11201403" cy="4898392"/>
          </a:xfrm>
          <a:prstGeom prst="rect">
            <a:avLst/>
          </a:prstGeom>
        </p:spPr>
      </p:pic>
      <p:pic>
        <p:nvPicPr>
          <p:cNvPr id="786" name="Imagen 785">
            <a:extLst>
              <a:ext uri="{FF2B5EF4-FFF2-40B4-BE49-F238E27FC236}">
                <a16:creationId xmlns:a16="http://schemas.microsoft.com/office/drawing/2014/main" id="{3EA73546-03BE-BC22-96BB-2B6FF7AFB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7" y="1604251"/>
            <a:ext cx="11201400" cy="4898390"/>
          </a:xfrm>
          <a:prstGeom prst="rect">
            <a:avLst/>
          </a:prstGeom>
        </p:spPr>
      </p:pic>
      <p:pic>
        <p:nvPicPr>
          <p:cNvPr id="790" name="Imagen 789">
            <a:extLst>
              <a:ext uri="{FF2B5EF4-FFF2-40B4-BE49-F238E27FC236}">
                <a16:creationId xmlns:a16="http://schemas.microsoft.com/office/drawing/2014/main" id="{B486D44F-2A34-5D03-6CBB-718BA0F36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4" y="1604251"/>
            <a:ext cx="11201400" cy="4898390"/>
          </a:xfrm>
          <a:prstGeom prst="rect">
            <a:avLst/>
          </a:prstGeom>
        </p:spPr>
      </p:pic>
      <p:pic>
        <p:nvPicPr>
          <p:cNvPr id="788" name="Imagen 787">
            <a:extLst>
              <a:ext uri="{FF2B5EF4-FFF2-40B4-BE49-F238E27FC236}">
                <a16:creationId xmlns:a16="http://schemas.microsoft.com/office/drawing/2014/main" id="{D3AC9B00-6453-DE8E-83EC-65AEF4A99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4" y="1604251"/>
            <a:ext cx="11201406" cy="4898393"/>
          </a:xfrm>
          <a:prstGeom prst="rect">
            <a:avLst/>
          </a:prstGeom>
        </p:spPr>
      </p:pic>
      <p:pic>
        <p:nvPicPr>
          <p:cNvPr id="794" name="Imagen 793">
            <a:extLst>
              <a:ext uri="{FF2B5EF4-FFF2-40B4-BE49-F238E27FC236}">
                <a16:creationId xmlns:a16="http://schemas.microsoft.com/office/drawing/2014/main" id="{BDFCA6F2-B72B-A8F9-AE65-A94AD78A7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4" y="1604250"/>
            <a:ext cx="11201400" cy="489839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FE9B1EE-E99C-57E8-6070-97FD0CB1F898}"/>
              </a:ext>
            </a:extLst>
          </p:cNvPr>
          <p:cNvSpPr/>
          <p:nvPr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2D3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E03AFA-BA09-C90A-EE87-3AB12773486F}"/>
              </a:ext>
            </a:extLst>
          </p:cNvPr>
          <p:cNvSpPr/>
          <p:nvPr/>
        </p:nvSpPr>
        <p:spPr>
          <a:xfrm>
            <a:off x="0" y="0"/>
            <a:ext cx="12192000" cy="1303699"/>
          </a:xfrm>
          <a:prstGeom prst="rect">
            <a:avLst/>
          </a:prstGeom>
          <a:solidFill>
            <a:srgbClr val="2D345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5B41A0-A5A4-C08F-884E-8434CE2303AD}"/>
              </a:ext>
            </a:extLst>
          </p:cNvPr>
          <p:cNvSpPr txBox="1"/>
          <p:nvPr/>
        </p:nvSpPr>
        <p:spPr>
          <a:xfrm>
            <a:off x="795194" y="1605601"/>
            <a:ext cx="10601609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D345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Organización y jerarquía del departamento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4C0F71-2D78-33F5-814C-065EFB834DE6}"/>
              </a:ext>
            </a:extLst>
          </p:cNvPr>
          <p:cNvSpPr txBox="1"/>
          <p:nvPr/>
        </p:nvSpPr>
        <p:spPr>
          <a:xfrm>
            <a:off x="357561" y="236350"/>
            <a:ext cx="11476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Organización interna</a:t>
            </a:r>
            <a:endParaRPr lang="es-E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arcador de número de diapositiva 11">
            <a:extLst>
              <a:ext uri="{FF2B5EF4-FFF2-40B4-BE49-F238E27FC236}">
                <a16:creationId xmlns:a16="http://schemas.microsoft.com/office/drawing/2014/main" id="{C987A7A3-90A6-F9BD-2DAE-1775659C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614" y="6440488"/>
            <a:ext cx="467264" cy="365125"/>
          </a:xfrm>
        </p:spPr>
        <p:txBody>
          <a:bodyPr/>
          <a:lstStyle/>
          <a:p>
            <a:fld id="{7AA37B34-9C3C-44C3-A580-276092AAE7DF}" type="slidenum">
              <a:rPr lang="es-ES" b="1" smtClean="0">
                <a:solidFill>
                  <a:schemeClr val="bg1"/>
                </a:solidFill>
              </a:rPr>
              <a:t>9</a:t>
            </a:fld>
            <a:endParaRPr lang="es-E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2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5|5.2|4.2|11.9|10.2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8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4|4.8|4|6.2|4.2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5|2.8|4.7|3.9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2.6|7.5|14.2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3.1|3|3.8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3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|2|7.1|4.6|3.3|5.1|6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745</Words>
  <Application>Microsoft Office PowerPoint</Application>
  <PresentationFormat>Panorámica</PresentationFormat>
  <Paragraphs>170</Paragraphs>
  <Slides>18</Slides>
  <Notes>18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Wingdings</vt:lpstr>
      <vt:lpstr>Tema de Office</vt:lpstr>
      <vt:lpstr>Creación y Gestión de un NOC (Network Operations Center)  Trabajo de Fin de Grado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Creación y Gestión de un NOC (Network Operations Center)  ¡Muchas Gracias!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Creación y Gestión de un NOC (Network Operations Center)</dc:title>
  <dc:creator>Antonio José Pérez Galán</dc:creator>
  <cp:lastModifiedBy>Antonio José Pérez Galán</cp:lastModifiedBy>
  <cp:revision>62</cp:revision>
  <dcterms:created xsi:type="dcterms:W3CDTF">2023-04-15T11:53:25Z</dcterms:created>
  <dcterms:modified xsi:type="dcterms:W3CDTF">2023-07-06T06:46:43Z</dcterms:modified>
</cp:coreProperties>
</file>