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48" r:id="rId1"/>
  </p:sldMasterIdLst>
  <p:notesMasterIdLst>
    <p:notesMasterId r:id="rId38"/>
  </p:notesMasterIdLst>
  <p:sldIdLst>
    <p:sldId id="259" r:id="rId2"/>
    <p:sldId id="257" r:id="rId3"/>
    <p:sldId id="260" r:id="rId4"/>
    <p:sldId id="398" r:id="rId5"/>
    <p:sldId id="399" r:id="rId6"/>
    <p:sldId id="400" r:id="rId7"/>
    <p:sldId id="401" r:id="rId8"/>
    <p:sldId id="402" r:id="rId9"/>
    <p:sldId id="403" r:id="rId10"/>
    <p:sldId id="404" r:id="rId11"/>
    <p:sldId id="405" r:id="rId12"/>
    <p:sldId id="418" r:id="rId13"/>
    <p:sldId id="406" r:id="rId14"/>
    <p:sldId id="407" r:id="rId15"/>
    <p:sldId id="408" r:id="rId16"/>
    <p:sldId id="409" r:id="rId17"/>
    <p:sldId id="410" r:id="rId18"/>
    <p:sldId id="411" r:id="rId19"/>
    <p:sldId id="412" r:id="rId20"/>
    <p:sldId id="413" r:id="rId21"/>
    <p:sldId id="414" r:id="rId22"/>
    <p:sldId id="417" r:id="rId23"/>
    <p:sldId id="415" r:id="rId24"/>
    <p:sldId id="416" r:id="rId25"/>
    <p:sldId id="419" r:id="rId26"/>
    <p:sldId id="420" r:id="rId27"/>
    <p:sldId id="421" r:id="rId28"/>
    <p:sldId id="422" r:id="rId29"/>
    <p:sldId id="423" r:id="rId30"/>
    <p:sldId id="424" r:id="rId31"/>
    <p:sldId id="425" r:id="rId32"/>
    <p:sldId id="426" r:id="rId33"/>
    <p:sldId id="427" r:id="rId34"/>
    <p:sldId id="428" r:id="rId35"/>
    <p:sldId id="429" r:id="rId36"/>
    <p:sldId id="396" r:id="rId37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1663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40" autoAdjust="0"/>
    <p:restoredTop sz="95909" autoAdjust="0"/>
  </p:normalViewPr>
  <p:slideViewPr>
    <p:cSldViewPr>
      <p:cViewPr varScale="1">
        <p:scale>
          <a:sx n="90" d="100"/>
          <a:sy n="90" d="100"/>
        </p:scale>
        <p:origin x="1098" y="76"/>
      </p:cViewPr>
      <p:guideLst>
        <p:guide pos="1663"/>
        <p:guide orient="horz" pos="2160"/>
      </p:guideLst>
    </p:cSldViewPr>
  </p:slideViewPr>
  <p:outlineViewPr>
    <p:cViewPr>
      <p:scale>
        <a:sx n="33" d="100"/>
        <a:sy n="33" d="100"/>
      </p:scale>
      <p:origin x="0" y="-1837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386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0A22D9-763B-44F0-A72D-816252442C70}" type="datetimeFigureOut">
              <a:rPr lang="es-ES" smtClean="0"/>
              <a:t>30/06/2023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887523-1699-41E5-B7B6-2FFC3BE7B60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6383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C73D6F-A9ED-487D-82B3-0C6930CA7B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4FDF6BA-42DC-4244-A0B8-8E38B4FB38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8158E87-629A-4523-8F41-0E5BFA492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04A34-00A8-4AA5-BFD2-84FF2F91DCD8}" type="datetime1">
              <a:rPr lang="es-ES" smtClean="0"/>
              <a:t>30/06/2023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7C99BDF-BC7D-4FB7-90D0-791CC041D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BD9726E-6FCF-4BC3-8756-D1D5C20CD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4FF94-618E-48DA-98ED-654D281AAE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8836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471637-B639-407C-83C9-EE0734666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BB9D649-DB8E-410C-B923-4E5A028BC2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FF04C92-3355-49AC-801F-6D1471F12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DFA96-C16D-4F64-98C4-D3495F870F6F}" type="datetime1">
              <a:rPr lang="es-ES" smtClean="0"/>
              <a:t>30/06/2023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344B8E5-D39D-4858-8EEF-8654DF347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48B08EF-DAC6-40A1-86C2-45C958604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4FF94-618E-48DA-98ED-654D281AAE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4382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61A3B0B-BF36-4BE2-BBB4-7D428EEE72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3BFC535-69B4-4B2A-B92B-7F9F0D1859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57C77B-5BA3-42CA-BDBF-A04362DA7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7A4FA-2996-4CAE-95A7-563499F5A633}" type="datetime1">
              <a:rPr lang="es-ES" smtClean="0"/>
              <a:t>30/06/2023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B77F00D-97A6-4CA1-B035-F697A5B11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E385136-2349-4233-8F86-43F535DE8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4FF94-618E-48DA-98ED-654D281AAE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8795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310AC6-E491-4ADE-8262-9396A1182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0CDEF50-D0BE-4FF2-9135-62633486D5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EAC58ED-1CE0-4A2E-B5B1-0CA71AB84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A645F-301C-4754-A098-AF48B01D4AED}" type="datetime1">
              <a:rPr lang="es-ES" smtClean="0"/>
              <a:t>30/06/2023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BE28550-6706-4AD5-9433-9E383C1F0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0200341-FC51-4195-A557-948219B80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4FF94-618E-48DA-98ED-654D281AAE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6115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D62073-6BAD-43AF-86E1-5701F5505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73DD5F6-34AB-4D5E-81E0-CBC6808D1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B966677-740B-4FA3-8732-5DF16EBEB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44389-81E1-458C-8556-1753D8ED54ED}" type="datetime1">
              <a:rPr lang="es-ES" smtClean="0"/>
              <a:t>30/06/2023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BE1B872-E0BE-4E59-89EF-B5C40621B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6055FAB-8A9A-40DA-BB08-899FCB8C2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4FF94-618E-48DA-98ED-654D281AAE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5640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7B4214-CFE9-4A7F-A059-EC1191996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0FA0D25-53AA-46C6-BE73-71E3E206F4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1632746-C0FD-4773-8257-2A8226C882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86BA5DA-DF9E-44D0-BCF9-83B78F28E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FAEB4-B370-4708-A8AB-88853A21CCCB}" type="datetime1">
              <a:rPr lang="es-ES" smtClean="0"/>
              <a:t>30/06/2023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A420733-13CE-44FD-B270-C3B81A148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43446F9-6A16-423A-ACE3-64538DF59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4FF94-618E-48DA-98ED-654D281AAE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5578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D905F5-5395-4904-88DE-DFA205D2A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7E04774-4FCE-4C4E-8190-C8682E62F6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DA79E98-58EA-40A1-A8D5-0D7F39C973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3B2B916-20C5-46AB-874E-29828F542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D8706C1-57ED-41DF-8198-D1B1EDDDC9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801F402-0A7D-4545-82A3-2EC3B57C5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FA14E-BA7A-477E-A9B2-DF585B7DAB34}" type="datetime1">
              <a:rPr lang="es-ES" smtClean="0"/>
              <a:t>30/06/2023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6F7E96C-1C3D-475A-9FB5-92BEBC3A6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678C928-9192-4D82-87F0-280B2B747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4FF94-618E-48DA-98ED-654D281AAE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8232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692261-949A-4A3A-8F96-7C13390AA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345F7ED-BCB9-40A2-BC09-03948FA8A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530C8-6C8A-4906-B49A-891425CB223E}" type="datetime1">
              <a:rPr lang="es-ES" smtClean="0"/>
              <a:t>30/06/2023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10230F3-EEA6-4CE7-98A5-BA7D1B1A0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F9FBFAB-E539-4562-94A3-F25F3EEF9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4FF94-618E-48DA-98ED-654D281AAE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0466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5E105DB-0D63-44E7-877C-7688980D2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E3EFA-2279-40E4-B69A-F5BCDF9A7CDB}" type="datetime1">
              <a:rPr lang="es-ES" smtClean="0"/>
              <a:t>30/06/2023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FBB3F52-A32B-4DC4-8779-03F692476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30FB9A6-A9D5-4EC7-B37D-C0AD6972C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4FF94-618E-48DA-98ED-654D281AAE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2520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7FE3E0-061B-4255-918F-939C7C084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625F872-32DE-4788-AC8A-9558F4F39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797575F-BFD6-41EB-8718-39B41000C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5F39A70-F624-4390-9164-18C477702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7B8FF-B2D5-44FB-9E82-AB2E8B69996C}" type="datetime1">
              <a:rPr lang="es-ES" smtClean="0"/>
              <a:t>30/06/2023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7783BB3-F513-4860-8EF7-C61829796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05E0B62-C588-493E-9EE6-51A38A7D2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4FF94-618E-48DA-98ED-654D281AAE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5131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B7131D-7E57-46B2-B239-03F5A52C0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0B7A34C-D5C9-4150-9F41-5573D321C4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938A007-38AC-427A-A4A1-7F3E6CD00B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144D023-34B3-40E5-8640-D85C2A8AF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84C7F-F116-49F0-B38A-BE266DB6AFDB}" type="datetime1">
              <a:rPr lang="es-ES" smtClean="0"/>
              <a:t>30/06/2023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C99C8C1-4962-4709-B63F-886A83BDF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030836E-8B82-407A-91C8-DD6A4A9CF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4FF94-618E-48DA-98ED-654D281AAE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895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7BEFAF2-1E6C-4E5C-BFBC-AA6ABE593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69D705C-D193-475A-9891-8DE985727D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64D331-6B8E-4EF2-BAF2-0CEDB9DFE8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69BDF0-F4FD-4DE4-807D-927773AA58A8}" type="datetime1">
              <a:rPr lang="es-ES" smtClean="0"/>
              <a:t>30/06/2023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695A3CC-031A-4071-8637-8F643AF291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4E66441-4D10-49E8-93F7-1B017E3F27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54FF94-618E-48DA-98ED-654D281AAE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4438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2.png"/><Relationship Id="rId2" Type="http://schemas.openxmlformats.org/officeDocument/2006/relationships/audio" Target="../media/media13.m4a"/><Relationship Id="rId16" Type="http://schemas.openxmlformats.org/officeDocument/2006/relationships/image" Target="../media/image35.png"/><Relationship Id="rId1" Type="http://schemas.microsoft.com/office/2007/relationships/media" Target="../media/media13.m4a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.png"/><Relationship Id="rId5" Type="http://schemas.openxmlformats.org/officeDocument/2006/relationships/image" Target="../media/image3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3.jpe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7.jpe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46.jpe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0.jpe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10" Type="http://schemas.openxmlformats.org/officeDocument/2006/relationships/image" Target="../media/image2.png"/><Relationship Id="rId4" Type="http://schemas.openxmlformats.org/officeDocument/2006/relationships/image" Target="../media/image48.png"/><Relationship Id="rId9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0.jpe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4.jp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8.jpe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73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2.jpe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2.png"/><Relationship Id="rId4" Type="http://schemas.openxmlformats.org/officeDocument/2006/relationships/image" Target="../media/image7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AD01AB9-23BD-4C82-890A-68EB98BC7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4FF94-618E-48DA-98ED-654D281AAE09}" type="slidenum">
              <a:rPr lang="es-ES" smtClean="0"/>
              <a:t>1</a:t>
            </a:fld>
            <a:endParaRPr lang="es-E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2717962-D26B-4DD5-AF0F-ED324C03D779}"/>
              </a:ext>
            </a:extLst>
          </p:cNvPr>
          <p:cNvSpPr txBox="1"/>
          <p:nvPr/>
        </p:nvSpPr>
        <p:spPr>
          <a:xfrm>
            <a:off x="1642130" y="1958918"/>
            <a:ext cx="8904766" cy="147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3200" b="1" dirty="0" err="1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Design</a:t>
            </a:r>
            <a:r>
              <a:rPr lang="es-ES" sz="3200" b="1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and </a:t>
            </a:r>
            <a:r>
              <a:rPr lang="es-ES" sz="3200" b="1" dirty="0" err="1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Analysis</a:t>
            </a:r>
            <a:r>
              <a:rPr lang="es-ES" sz="3200" b="1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3200" b="1" dirty="0" err="1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es-ES" sz="3200" b="1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NB-</a:t>
            </a:r>
            <a:r>
              <a:rPr lang="es-ES" sz="3200" b="1" dirty="0" err="1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IoT</a:t>
            </a:r>
            <a:r>
              <a:rPr lang="es-ES" sz="3200" b="1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s-ES" sz="3200" b="1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Non-</a:t>
            </a:r>
            <a:r>
              <a:rPr lang="es-ES" sz="3200" b="1" dirty="0" err="1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Terrestrial</a:t>
            </a:r>
            <a:r>
              <a:rPr lang="es-ES" sz="3200" b="1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Networks Links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8737A99-502A-427A-8F9D-B57F5628FE90}"/>
              </a:ext>
            </a:extLst>
          </p:cNvPr>
          <p:cNvSpPr txBox="1"/>
          <p:nvPr/>
        </p:nvSpPr>
        <p:spPr>
          <a:xfrm>
            <a:off x="1649567" y="4005064"/>
            <a:ext cx="8904766" cy="1722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20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Ricardo Fernández Rubio</a:t>
            </a:r>
          </a:p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20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Master Universitario en Ingeniería de Telecomunicación</a:t>
            </a:r>
          </a:p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_tradnl" sz="20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Tecnologías de Antenas</a:t>
            </a:r>
            <a:endParaRPr lang="es-ES" sz="2000" dirty="0">
              <a:effectLst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n 2" descr="Interfaz de usuario gráfica, Texto, Chat o mensaje de texto&#10;&#10;Descripción generada automáticamente">
            <a:extLst>
              <a:ext uri="{FF2B5EF4-FFF2-40B4-BE49-F238E27FC236}">
                <a16:creationId xmlns:a16="http://schemas.microsoft.com/office/drawing/2014/main" id="{6E5AEF7C-8DB1-4595-BD39-61B0D09F73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745" y="511541"/>
            <a:ext cx="3185536" cy="1237101"/>
          </a:xfrm>
          <a:prstGeom prst="rect">
            <a:avLst/>
          </a:prstGeom>
        </p:spPr>
      </p:pic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0223E919-EF4C-691A-5ABB-440902DA67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36207" t="-136207" r="-136207" b="-136207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46965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745"/>
    </mc:Choice>
    <mc:Fallback>
      <p:transition advTm="20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8A81D75C-A64F-46B2-8481-6A79AA395E3B}"/>
              </a:ext>
            </a:extLst>
          </p:cNvPr>
          <p:cNvCxnSpPr>
            <a:cxnSpLocks/>
          </p:cNvCxnSpPr>
          <p:nvPr/>
        </p:nvCxnSpPr>
        <p:spPr>
          <a:xfrm>
            <a:off x="911225" y="758061"/>
            <a:ext cx="1032649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91036E11-A930-4FA1-83F5-B29F48E1B8B1}"/>
              </a:ext>
            </a:extLst>
          </p:cNvPr>
          <p:cNvSpPr txBox="1"/>
          <p:nvPr/>
        </p:nvSpPr>
        <p:spPr>
          <a:xfrm>
            <a:off x="846035" y="194644"/>
            <a:ext cx="6588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latin typeface="+mj-lt"/>
              </a:rPr>
              <a:t>3. Modelo de canal NTN</a:t>
            </a:r>
          </a:p>
        </p:txBody>
      </p:sp>
      <p:sp>
        <p:nvSpPr>
          <p:cNvPr id="12" name="Marcador de número de diapositiva 11">
            <a:extLst>
              <a:ext uri="{FF2B5EF4-FFF2-40B4-BE49-F238E27FC236}">
                <a16:creationId xmlns:a16="http://schemas.microsoft.com/office/drawing/2014/main" id="{2F5D1ABA-2165-4510-A1DD-580AC1054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4FF94-618E-48DA-98ED-654D281AAE09}" type="slidenum">
              <a:rPr lang="es-ES" smtClean="0"/>
              <a:t>10</a:t>
            </a:fld>
            <a:endParaRPr lang="es-ES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F49085C-12D1-4AFF-9F8A-17ED1C98F85B}"/>
              </a:ext>
            </a:extLst>
          </p:cNvPr>
          <p:cNvSpPr txBox="1"/>
          <p:nvPr/>
        </p:nvSpPr>
        <p:spPr>
          <a:xfrm>
            <a:off x="846035" y="881171"/>
            <a:ext cx="10650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2400" b="1" dirty="0">
                <a:ea typeface="Latin Modern Math" panose="02000503000000000000" pitchFamily="50" charset="0"/>
              </a:rPr>
              <a:t>3.2 Efemérides NTN SAT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7FC77AC9-6BA9-4F14-92EA-5423F49E8021}"/>
                  </a:ext>
                </a:extLst>
              </p:cNvPr>
              <p:cNvSpPr txBox="1"/>
              <p:nvPr/>
            </p:nvSpPr>
            <p:spPr>
              <a:xfrm>
                <a:off x="846035" y="1321479"/>
                <a:ext cx="5379871" cy="56574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l">
                  <a:lnSpc>
                    <a:spcPct val="150000"/>
                  </a:lnSpc>
                  <a:buFont typeface="Abadi" panose="020B0604020104020204" pitchFamily="34" charset="0"/>
                  <a:buChar char="►"/>
                </a:pPr>
                <a:r>
                  <a:rPr lang="es-ES" sz="2000" b="1" dirty="0">
                    <a:ea typeface="Latin Modern Math" panose="02000503000000000000" pitchFamily="50" charset="0"/>
                  </a:rPr>
                  <a:t>Vector de estado </a:t>
                </a:r>
                <a14:m>
                  <m:oMath xmlns:m="http://schemas.openxmlformats.org/officeDocument/2006/math">
                    <m:r>
                      <a:rPr lang="es-ES" sz="18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{</m:t>
                    </m:r>
                    <m:r>
                      <a:rPr lang="es-ES" sz="18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𝑋</m:t>
                    </m:r>
                    <m:r>
                      <a:rPr lang="es-ES" sz="18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,</m:t>
                    </m:r>
                    <m:r>
                      <a:rPr lang="es-ES" sz="18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𝑌</m:t>
                    </m:r>
                    <m:r>
                      <a:rPr lang="es-ES" sz="18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,</m:t>
                    </m:r>
                    <m:r>
                      <a:rPr lang="es-ES" sz="18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𝑍</m:t>
                    </m:r>
                    <m:r>
                      <a:rPr lang="es-ES" sz="18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,</m:t>
                    </m:r>
                    <m:acc>
                      <m:accPr>
                        <m:chr m:val="̇"/>
                        <m:ctrlPr>
                          <a:rPr lang="es-ES" i="1"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s-E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𝑋</m:t>
                        </m:r>
                        <m:r>
                          <a:rPr lang="es-E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,</m:t>
                        </m:r>
                      </m:e>
                    </m:acc>
                    <m:acc>
                      <m:accPr>
                        <m:chr m:val="̇"/>
                        <m:ctrlPr>
                          <a:rPr lang="es-ES" i="1"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s-E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𝑌</m:t>
                        </m:r>
                        <m:r>
                          <a:rPr lang="es-E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,</m:t>
                        </m:r>
                      </m:e>
                    </m:acc>
                    <m:acc>
                      <m:accPr>
                        <m:chr m:val="̇"/>
                        <m:ctrlPr>
                          <a:rPr lang="es-ES" i="1"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s-E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𝑍</m:t>
                        </m:r>
                        <m:r>
                          <a:rPr lang="es-E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}</m:t>
                        </m:r>
                      </m:e>
                    </m:acc>
                  </m:oMath>
                </a14:m>
                <a:endParaRPr lang="es-ES" sz="2000" dirty="0">
                  <a:ea typeface="Latin Modern Math" panose="02000503000000000000" pitchFamily="50" charset="0"/>
                </a:endParaRPr>
              </a:p>
              <a:p>
                <a:pPr marL="800100" lvl="1" indent="-34290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s-ES" sz="2000" dirty="0">
                    <a:ea typeface="Latin Modern Math" panose="02000503000000000000" pitchFamily="50" charset="0"/>
                  </a:rPr>
                  <a:t>Posición </a:t>
                </a:r>
                <a14:m>
                  <m:oMath xmlns:m="http://schemas.openxmlformats.org/officeDocument/2006/math">
                    <m:r>
                      <a:rPr lang="en-GB" sz="1800" b="1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𝒓</m:t>
                    </m:r>
                    <m:r>
                      <a:rPr lang="en-GB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en-GB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𝑋</m:t>
                    </m:r>
                    <m:acc>
                      <m:accPr>
                        <m:chr m:val="̂"/>
                        <m:ctrlPr>
                          <a:rPr lang="es-ES" sz="2000" i="1"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s-E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𝑖</m:t>
                        </m:r>
                      </m:e>
                    </m:acc>
                    <m:r>
                      <a:rPr lang="es-ES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+</m:t>
                    </m:r>
                    <m:r>
                      <a:rPr lang="es-ES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𝑌</m:t>
                    </m:r>
                    <m:acc>
                      <m:accPr>
                        <m:chr m:val="̂"/>
                        <m:ctrlPr>
                          <a:rPr lang="es-ES" sz="2000" i="1"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s-E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𝑗</m:t>
                        </m:r>
                      </m:e>
                    </m:acc>
                    <m:r>
                      <a:rPr lang="es-ES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+</m:t>
                    </m:r>
                    <m:r>
                      <a:rPr lang="es-ES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𝑍</m:t>
                    </m:r>
                    <m:acc>
                      <m:accPr>
                        <m:chr m:val="̂"/>
                        <m:ctrlPr>
                          <a:rPr lang="es-ES" sz="2000" i="1"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s-E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𝑘</m:t>
                        </m:r>
                      </m:e>
                    </m:acc>
                  </m:oMath>
                </a14:m>
                <a:endParaRPr lang="es-ES" sz="2000" dirty="0">
                  <a:ea typeface="Latin Modern Math" panose="02000503000000000000" pitchFamily="50" charset="0"/>
                </a:endParaRPr>
              </a:p>
              <a:p>
                <a:pPr marL="800100" lvl="1" indent="-34290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s-ES" sz="2000" dirty="0">
                    <a:ea typeface="Latin Modern Math" panose="02000503000000000000" pitchFamily="50" charset="0"/>
                  </a:rPr>
                  <a:t>Velocidad </a:t>
                </a:r>
                <a14:m>
                  <m:oMath xmlns:m="http://schemas.openxmlformats.org/officeDocument/2006/math">
                    <m:r>
                      <a:rPr lang="en-GB" sz="1800" b="1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𝒗</m:t>
                    </m:r>
                    <m:r>
                      <a:rPr lang="en-GB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</m:t>
                    </m:r>
                    <m:acc>
                      <m:accPr>
                        <m:chr m:val="̇"/>
                        <m:ctrlPr>
                          <a:rPr lang="es-ES" sz="2000" i="1"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s-E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𝑋</m:t>
                        </m:r>
                        <m:acc>
                          <m:accPr>
                            <m:chr m:val="̂"/>
                            <m:ctrlPr>
                              <a:rPr lang="es-ES" sz="20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𝑖</m:t>
                            </m:r>
                          </m:e>
                        </m:acc>
                      </m:e>
                    </m:acc>
                    <m:r>
                      <a:rPr lang="es-ES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+</m:t>
                    </m:r>
                    <m:acc>
                      <m:accPr>
                        <m:chr m:val="̇"/>
                        <m:ctrlPr>
                          <a:rPr lang="es-ES" sz="2000" i="1"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s-E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𝑌</m:t>
                        </m:r>
                      </m:e>
                    </m:acc>
                    <m:acc>
                      <m:accPr>
                        <m:chr m:val="̂"/>
                        <m:ctrlPr>
                          <a:rPr lang="es-ES" sz="2000" i="1"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s-E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𝑗</m:t>
                        </m:r>
                      </m:e>
                    </m:acc>
                    <m:r>
                      <a:rPr lang="es-ES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+</m:t>
                    </m:r>
                    <m:acc>
                      <m:accPr>
                        <m:chr m:val="̇"/>
                        <m:ctrlPr>
                          <a:rPr lang="es-ES" sz="2000" i="1"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s-E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𝑍</m:t>
                        </m:r>
                      </m:e>
                    </m:acc>
                    <m:acc>
                      <m:accPr>
                        <m:chr m:val="̂"/>
                        <m:ctrlPr>
                          <a:rPr lang="es-ES" sz="2000" i="1"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s-E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𝑘</m:t>
                        </m:r>
                      </m:e>
                    </m:acc>
                  </m:oMath>
                </a14:m>
                <a:endParaRPr lang="es-ES" sz="2000" dirty="0">
                  <a:ea typeface="Latin Modern Math" panose="02000503000000000000" pitchFamily="50" charset="0"/>
                </a:endParaRPr>
              </a:p>
              <a:p>
                <a:pPr marL="285750" indent="-285750" algn="l">
                  <a:lnSpc>
                    <a:spcPct val="150000"/>
                  </a:lnSpc>
                  <a:buFont typeface="Abadi" panose="020B0604020104020204" pitchFamily="34" charset="0"/>
                  <a:buChar char="►"/>
                </a:pPr>
                <a:r>
                  <a:rPr lang="es-ES" sz="2000" b="1" dirty="0">
                    <a:ea typeface="Latin Modern Math" panose="02000503000000000000" pitchFamily="50" charset="0"/>
                  </a:rPr>
                  <a:t>Elementos orbitales </a:t>
                </a:r>
                <a:r>
                  <a:rPr lang="es-ES" sz="2000" b="1" dirty="0" err="1">
                    <a:ea typeface="Latin Modern Math" panose="02000503000000000000" pitchFamily="50" charset="0"/>
                  </a:rPr>
                  <a:t>keplerianos</a:t>
                </a:r>
                <a:endParaRPr lang="es-ES" sz="2000" b="1" dirty="0">
                  <a:ea typeface="Latin Modern Math" panose="02000503000000000000" pitchFamily="50" charset="0"/>
                </a:endParaRPr>
              </a:p>
              <a:p>
                <a:pPr marL="742950" lvl="1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s-ES" dirty="0">
                    <a:ea typeface="Latin Modern Math" panose="02000503000000000000" pitchFamily="50" charset="0"/>
                  </a:rPr>
                  <a:t>a: </a:t>
                </a:r>
                <a:r>
                  <a:rPr lang="es-ES" dirty="0" err="1">
                    <a:ea typeface="Latin Modern Math" panose="02000503000000000000" pitchFamily="50" charset="0"/>
                  </a:rPr>
                  <a:t>Semi-eje</a:t>
                </a:r>
                <a:r>
                  <a:rPr lang="es-ES" dirty="0">
                    <a:ea typeface="Latin Modern Math" panose="02000503000000000000" pitchFamily="50" charset="0"/>
                  </a:rPr>
                  <a:t> mayor</a:t>
                </a:r>
              </a:p>
              <a:p>
                <a:pPr marL="742950" lvl="1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s-ES" dirty="0">
                    <a:ea typeface="Latin Modern Math" panose="02000503000000000000" pitchFamily="50" charset="0"/>
                  </a:rPr>
                  <a:t>e: Excentricidad</a:t>
                </a:r>
              </a:p>
              <a:p>
                <a:pPr marL="742950" lvl="1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s-ES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𝑖</m:t>
                        </m:r>
                      </m:e>
                      <m:sub>
                        <m:r>
                          <a:rPr lang="es-E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s-ES" dirty="0">
                    <a:ea typeface="Latin Modern Math" panose="02000503000000000000" pitchFamily="50" charset="0"/>
                  </a:rPr>
                  <a:t>: Inclinación</a:t>
                </a:r>
              </a:p>
              <a:p>
                <a:pPr marL="742950" lvl="1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s-ES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s-ES" sz="1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Ω</m:t>
                        </m:r>
                      </m:e>
                      <m:sub>
                        <m:r>
                          <a:rPr lang="es-E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s-ES" dirty="0">
                    <a:ea typeface="Latin Modern Math" panose="02000503000000000000" pitchFamily="50" charset="0"/>
                  </a:rPr>
                  <a:t>: Ascensión recta nodo ascendente</a:t>
                </a:r>
              </a:p>
              <a:p>
                <a:pPr marL="742950" lvl="1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s-ES" sz="18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𝜔</m:t>
                    </m:r>
                  </m:oMath>
                </a14:m>
                <a:r>
                  <a:rPr lang="es-ES" dirty="0">
                    <a:ea typeface="Latin Modern Math" panose="02000503000000000000" pitchFamily="50" charset="0"/>
                  </a:rPr>
                  <a:t>: Argumento del perigeo</a:t>
                </a:r>
              </a:p>
              <a:p>
                <a:pPr marL="742950" lvl="1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s-ES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𝑀</m:t>
                        </m:r>
                      </m:e>
                      <m:sub>
                        <m:r>
                          <a:rPr lang="es-E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s-ES" dirty="0">
                    <a:ea typeface="Latin Modern Math" panose="02000503000000000000" pitchFamily="50" charset="0"/>
                  </a:rPr>
                  <a:t>: Anomalía media</a:t>
                </a:r>
              </a:p>
              <a:p>
                <a:pPr marL="742950" lvl="1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s-ES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s-E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s-ES" dirty="0">
                    <a:ea typeface="Latin Modern Math" panose="02000503000000000000" pitchFamily="50" charset="0"/>
                  </a:rPr>
                  <a:t>: </a:t>
                </a:r>
                <a:r>
                  <a:rPr lang="es-ES" dirty="0" err="1">
                    <a:ea typeface="Latin Modern Math" panose="02000503000000000000" pitchFamily="50" charset="0"/>
                  </a:rPr>
                  <a:t>Epoch</a:t>
                </a:r>
                <a:endParaRPr lang="es-ES" dirty="0">
                  <a:ea typeface="Latin Modern Math" panose="02000503000000000000" pitchFamily="50" charset="0"/>
                </a:endParaRPr>
              </a:p>
              <a:p>
                <a:pPr marL="285750" indent="-285750" algn="l">
                  <a:lnSpc>
                    <a:spcPct val="150000"/>
                  </a:lnSpc>
                  <a:buFont typeface="Abadi" panose="020B0604020104020204" pitchFamily="34" charset="0"/>
                  <a:buChar char="►"/>
                </a:pPr>
                <a:r>
                  <a:rPr lang="es-ES" b="1" dirty="0">
                    <a:ea typeface="Latin Modern Math" panose="02000503000000000000" pitchFamily="50" charset="0"/>
                  </a:rPr>
                  <a:t>TLE</a:t>
                </a:r>
                <a:r>
                  <a:rPr lang="es-ES" dirty="0">
                    <a:ea typeface="Latin Modern Math" panose="02000503000000000000" pitchFamily="50" charset="0"/>
                  </a:rPr>
                  <a:t> (</a:t>
                </a:r>
                <a:r>
                  <a:rPr lang="es-ES" i="1" dirty="0" err="1">
                    <a:ea typeface="Latin Modern Math" panose="02000503000000000000" pitchFamily="50" charset="0"/>
                  </a:rPr>
                  <a:t>Two</a:t>
                </a:r>
                <a:r>
                  <a:rPr lang="es-ES" i="1" dirty="0">
                    <a:ea typeface="Latin Modern Math" panose="02000503000000000000" pitchFamily="50" charset="0"/>
                  </a:rPr>
                  <a:t> Line </a:t>
                </a:r>
                <a:r>
                  <a:rPr lang="es-ES" i="1" dirty="0" err="1">
                    <a:ea typeface="Latin Modern Math" panose="02000503000000000000" pitchFamily="50" charset="0"/>
                  </a:rPr>
                  <a:t>Element</a:t>
                </a:r>
                <a:r>
                  <a:rPr lang="es-ES" dirty="0">
                    <a:ea typeface="Latin Modern Math" panose="02000503000000000000" pitchFamily="50" charset="0"/>
                  </a:rPr>
                  <a:t>)</a:t>
                </a:r>
              </a:p>
              <a:p>
                <a:pPr marL="285750" indent="-285750" algn="l">
                  <a:lnSpc>
                    <a:spcPct val="150000"/>
                  </a:lnSpc>
                  <a:buFont typeface="Abadi" panose="020B0604020104020204" pitchFamily="34" charset="0"/>
                  <a:buChar char="►"/>
                </a:pPr>
                <a:endParaRPr lang="es-ES" dirty="0">
                  <a:ea typeface="Latin Modern Math" panose="02000503000000000000" pitchFamily="50" charset="0"/>
                </a:endParaRPr>
              </a:p>
            </p:txBody>
          </p:sp>
        </mc:Choice>
        <mc:Fallback xmlns=""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7FC77AC9-6BA9-4F14-92EA-5423F49E80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035" y="1321479"/>
                <a:ext cx="5379871" cy="5657446"/>
              </a:xfrm>
              <a:prstGeom prst="rect">
                <a:avLst/>
              </a:prstGeom>
              <a:blipFill>
                <a:blip r:embed="rId4"/>
                <a:stretch>
                  <a:fillRect l="-102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n 3" descr="Diagrama, Gráfico radial&#10;&#10;Descripción generada automáticamente">
            <a:extLst>
              <a:ext uri="{FF2B5EF4-FFF2-40B4-BE49-F238E27FC236}">
                <a16:creationId xmlns:a16="http://schemas.microsoft.com/office/drawing/2014/main" id="{D2142C26-01B9-533B-F4A9-49B3414981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72066" y="1032556"/>
            <a:ext cx="4181038" cy="2437443"/>
          </a:xfrm>
          <a:prstGeom prst="rect">
            <a:avLst/>
          </a:prstGeom>
        </p:spPr>
      </p:pic>
      <p:pic>
        <p:nvPicPr>
          <p:cNvPr id="7" name="Imagen 6" descr="Diagrama&#10;&#10;Descripción generada automáticamente">
            <a:extLst>
              <a:ext uri="{FF2B5EF4-FFF2-40B4-BE49-F238E27FC236}">
                <a16:creationId xmlns:a16="http://schemas.microsoft.com/office/drawing/2014/main" id="{9D94FB96-D163-65AD-AC4B-C3075FC1D8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3554" y="3665770"/>
            <a:ext cx="4019550" cy="2737485"/>
          </a:xfrm>
          <a:prstGeom prst="rect">
            <a:avLst/>
          </a:prstGeom>
        </p:spPr>
      </p:pic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769D85CE-9C46-3FF3-0D36-76F1DDCCA0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136207" t="-136207" r="-136207" b="-136207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02582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5491"/>
    </mc:Choice>
    <mc:Fallback>
      <p:transition advTm="354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8A81D75C-A64F-46B2-8481-6A79AA395E3B}"/>
              </a:ext>
            </a:extLst>
          </p:cNvPr>
          <p:cNvCxnSpPr>
            <a:cxnSpLocks/>
          </p:cNvCxnSpPr>
          <p:nvPr/>
        </p:nvCxnSpPr>
        <p:spPr>
          <a:xfrm>
            <a:off x="911225" y="758061"/>
            <a:ext cx="1032649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91036E11-A930-4FA1-83F5-B29F48E1B8B1}"/>
              </a:ext>
            </a:extLst>
          </p:cNvPr>
          <p:cNvSpPr txBox="1"/>
          <p:nvPr/>
        </p:nvSpPr>
        <p:spPr>
          <a:xfrm>
            <a:off x="846035" y="194644"/>
            <a:ext cx="6588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latin typeface="+mj-lt"/>
              </a:rPr>
              <a:t>3. Modelo de canal NTN</a:t>
            </a:r>
          </a:p>
        </p:txBody>
      </p:sp>
      <p:sp>
        <p:nvSpPr>
          <p:cNvPr id="12" name="Marcador de número de diapositiva 11">
            <a:extLst>
              <a:ext uri="{FF2B5EF4-FFF2-40B4-BE49-F238E27FC236}">
                <a16:creationId xmlns:a16="http://schemas.microsoft.com/office/drawing/2014/main" id="{2F5D1ABA-2165-4510-A1DD-580AC1054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4FF94-618E-48DA-98ED-654D281AAE09}" type="slidenum">
              <a:rPr lang="es-ES" smtClean="0"/>
              <a:t>11</a:t>
            </a:fld>
            <a:endParaRPr lang="es-ES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F49085C-12D1-4AFF-9F8A-17ED1C98F85B}"/>
              </a:ext>
            </a:extLst>
          </p:cNvPr>
          <p:cNvSpPr txBox="1"/>
          <p:nvPr/>
        </p:nvSpPr>
        <p:spPr>
          <a:xfrm>
            <a:off x="846035" y="881171"/>
            <a:ext cx="10650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2400" b="1" dirty="0">
                <a:ea typeface="Latin Modern Math" panose="02000503000000000000" pitchFamily="50" charset="0"/>
              </a:rPr>
              <a:t>3.3 Modelos de antenas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FC77AC9-6BA9-4F14-92EA-5423F49E8021}"/>
              </a:ext>
            </a:extLst>
          </p:cNvPr>
          <p:cNvSpPr txBox="1"/>
          <p:nvPr/>
        </p:nvSpPr>
        <p:spPr>
          <a:xfrm>
            <a:off x="846033" y="1321479"/>
            <a:ext cx="6223597" cy="1744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150000"/>
              </a:lnSpc>
              <a:buFont typeface="Abadi" panose="020B0604020104020204" pitchFamily="34" charset="0"/>
              <a:buChar char="►"/>
            </a:pPr>
            <a:r>
              <a:rPr lang="es-ES" sz="2000" dirty="0">
                <a:ea typeface="Latin Modern Math" panose="02000503000000000000" pitchFamily="50" charset="0"/>
              </a:rPr>
              <a:t>NTN UE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dirty="0">
                <a:ea typeface="Latin Modern Math" panose="02000503000000000000" pitchFamily="50" charset="0"/>
              </a:rPr>
              <a:t>Antena </a:t>
            </a:r>
            <a:r>
              <a:rPr lang="es-ES" b="1" dirty="0">
                <a:ea typeface="Latin Modern Math" panose="02000503000000000000" pitchFamily="50" charset="0"/>
              </a:rPr>
              <a:t>omnidireccional</a:t>
            </a:r>
            <a:r>
              <a:rPr lang="es-ES" dirty="0">
                <a:ea typeface="Latin Modern Math" panose="02000503000000000000" pitchFamily="50" charset="0"/>
              </a:rPr>
              <a:t> dipolo de longitud L</a:t>
            </a:r>
          </a:p>
          <a:p>
            <a:pPr lvl="1">
              <a:lnSpc>
                <a:spcPct val="150000"/>
              </a:lnSpc>
            </a:pPr>
            <a:endParaRPr lang="es-ES" dirty="0">
              <a:ea typeface="Latin Modern Math" panose="02000503000000000000" pitchFamily="50" charset="0"/>
            </a:endParaRPr>
          </a:p>
          <a:p>
            <a:pPr lvl="1">
              <a:lnSpc>
                <a:spcPct val="150000"/>
              </a:lnSpc>
            </a:pPr>
            <a:endParaRPr lang="es-ES" dirty="0">
              <a:ea typeface="Latin Modern Math" panose="02000503000000000000" pitchFamily="50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FD2F4C3-191B-FB36-06D2-B2E17B3DF7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630" y="3931692"/>
            <a:ext cx="3672407" cy="2754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 descr="Gráfico, Gráfico radial&#10;&#10;Descripción generada automáticamente">
            <a:extLst>
              <a:ext uri="{FF2B5EF4-FFF2-40B4-BE49-F238E27FC236}">
                <a16:creationId xmlns:a16="http://schemas.microsoft.com/office/drawing/2014/main" id="{2F4BC71D-3E91-1E6D-7545-57724C722A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" t="16849" r="5761" b="25583"/>
          <a:stretch/>
        </p:blipFill>
        <p:spPr bwMode="auto">
          <a:xfrm>
            <a:off x="7334145" y="1488777"/>
            <a:ext cx="3909479" cy="18581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5D244A26-C1FB-F5ED-C4EE-7F6DB69E65DA}"/>
              </a:ext>
            </a:extLst>
          </p:cNvPr>
          <p:cNvSpPr txBox="1"/>
          <p:nvPr/>
        </p:nvSpPr>
        <p:spPr>
          <a:xfrm>
            <a:off x="846033" y="3279648"/>
            <a:ext cx="7927583" cy="9134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lnSpc>
                <a:spcPct val="150000"/>
              </a:lnSpc>
              <a:buFont typeface="Abadi" panose="020B0604020104020204" pitchFamily="34" charset="0"/>
              <a:buChar char="►"/>
            </a:pPr>
            <a:r>
              <a:rPr lang="es-ES" sz="2000" dirty="0">
                <a:ea typeface="Latin Modern Math" panose="02000503000000000000" pitchFamily="50" charset="0"/>
              </a:rPr>
              <a:t>NTN GEO SAT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dirty="0">
                <a:ea typeface="Latin Modern Math" panose="02000503000000000000" pitchFamily="50" charset="0"/>
              </a:rPr>
              <a:t>Antena </a:t>
            </a:r>
            <a:r>
              <a:rPr lang="es-ES" b="1" dirty="0">
                <a:ea typeface="Latin Modern Math" panose="02000503000000000000" pitchFamily="50" charset="0"/>
              </a:rPr>
              <a:t>reflectora</a:t>
            </a:r>
            <a:r>
              <a:rPr lang="es-ES" dirty="0">
                <a:ea typeface="Latin Modern Math" panose="02000503000000000000" pitchFamily="50" charset="0"/>
              </a:rPr>
              <a:t> con apertura circular de radio a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B516647F-83C4-B5B7-1BF2-9510CF8F3F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2076" y="2356020"/>
            <a:ext cx="2615348" cy="96127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357011F7-CE99-EEDE-9563-C14572D7C7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1584" y="4587867"/>
            <a:ext cx="4041222" cy="845837"/>
          </a:xfrm>
          <a:prstGeom prst="rect">
            <a:avLst/>
          </a:prstGeom>
        </p:spPr>
      </p:pic>
      <p:pic>
        <p:nvPicPr>
          <p:cNvPr id="37" name="Audio 36">
            <a:hlinkClick r:id="" action="ppaction://media"/>
            <a:extLst>
              <a:ext uri="{FF2B5EF4-FFF2-40B4-BE49-F238E27FC236}">
                <a16:creationId xmlns:a16="http://schemas.microsoft.com/office/drawing/2014/main" id="{AA13EBA2-D4FD-2693-0C98-AD597B5061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136207" t="-136207" r="-136207" b="-136207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05179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6743"/>
    </mc:Choice>
    <mc:Fallback>
      <p:transition advTm="367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8A81D75C-A64F-46B2-8481-6A79AA395E3B}"/>
              </a:ext>
            </a:extLst>
          </p:cNvPr>
          <p:cNvCxnSpPr>
            <a:cxnSpLocks/>
          </p:cNvCxnSpPr>
          <p:nvPr/>
        </p:nvCxnSpPr>
        <p:spPr>
          <a:xfrm>
            <a:off x="911225" y="758061"/>
            <a:ext cx="1032649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91036E11-A930-4FA1-83F5-B29F48E1B8B1}"/>
              </a:ext>
            </a:extLst>
          </p:cNvPr>
          <p:cNvSpPr txBox="1"/>
          <p:nvPr/>
        </p:nvSpPr>
        <p:spPr>
          <a:xfrm>
            <a:off x="846035" y="194644"/>
            <a:ext cx="6588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latin typeface="+mj-lt"/>
              </a:rPr>
              <a:t>3. Modelo de canal NTN</a:t>
            </a:r>
          </a:p>
        </p:txBody>
      </p:sp>
      <p:sp>
        <p:nvSpPr>
          <p:cNvPr id="12" name="Marcador de número de diapositiva 11">
            <a:extLst>
              <a:ext uri="{FF2B5EF4-FFF2-40B4-BE49-F238E27FC236}">
                <a16:creationId xmlns:a16="http://schemas.microsoft.com/office/drawing/2014/main" id="{2F5D1ABA-2165-4510-A1DD-580AC1054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4FF94-618E-48DA-98ED-654D281AAE09}" type="slidenum">
              <a:rPr lang="es-ES" smtClean="0"/>
              <a:t>12</a:t>
            </a:fld>
            <a:endParaRPr lang="es-ES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F49085C-12D1-4AFF-9F8A-17ED1C98F85B}"/>
              </a:ext>
            </a:extLst>
          </p:cNvPr>
          <p:cNvSpPr txBox="1"/>
          <p:nvPr/>
        </p:nvSpPr>
        <p:spPr>
          <a:xfrm>
            <a:off x="846035" y="881171"/>
            <a:ext cx="10650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2400" b="1" dirty="0">
                <a:ea typeface="Latin Modern Math" panose="02000503000000000000" pitchFamily="50" charset="0"/>
              </a:rPr>
              <a:t>3.3 Modelos de antenas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FC77AC9-6BA9-4F14-92EA-5423F49E8021}"/>
              </a:ext>
            </a:extLst>
          </p:cNvPr>
          <p:cNvSpPr txBox="1"/>
          <p:nvPr/>
        </p:nvSpPr>
        <p:spPr>
          <a:xfrm>
            <a:off x="846035" y="1321479"/>
            <a:ext cx="5970048" cy="1744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150000"/>
              </a:lnSpc>
              <a:buFont typeface="Abadi" panose="020B0604020104020204" pitchFamily="34" charset="0"/>
              <a:buChar char="►"/>
            </a:pPr>
            <a:r>
              <a:rPr lang="es-ES" sz="2000" dirty="0">
                <a:ea typeface="Latin Modern Math" panose="02000503000000000000" pitchFamily="50" charset="0"/>
              </a:rPr>
              <a:t>NTN LEO SAT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b="1" dirty="0">
                <a:ea typeface="Latin Modern Math" panose="02000503000000000000" pitchFamily="50" charset="0"/>
              </a:rPr>
              <a:t>Array</a:t>
            </a:r>
            <a:r>
              <a:rPr lang="es-ES" dirty="0">
                <a:ea typeface="Latin Modern Math" panose="02000503000000000000" pitchFamily="50" charset="0"/>
              </a:rPr>
              <a:t> rectangular uniforme (URA)</a:t>
            </a:r>
          </a:p>
          <a:p>
            <a:pPr lvl="1">
              <a:lnSpc>
                <a:spcPct val="150000"/>
              </a:lnSpc>
            </a:pPr>
            <a:endParaRPr lang="es-ES" dirty="0">
              <a:ea typeface="Latin Modern Math" panose="02000503000000000000" pitchFamily="50" charset="0"/>
            </a:endParaRPr>
          </a:p>
          <a:p>
            <a:pPr lvl="1">
              <a:lnSpc>
                <a:spcPct val="150000"/>
              </a:lnSpc>
            </a:pPr>
            <a:endParaRPr lang="es-ES" dirty="0">
              <a:ea typeface="Latin Modern Math" panose="02000503000000000000" pitchFamily="50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36F9615-5EAA-C7EB-2430-1791D26B70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9" r="6405"/>
          <a:stretch/>
        </p:blipFill>
        <p:spPr bwMode="auto">
          <a:xfrm>
            <a:off x="1585726" y="3379152"/>
            <a:ext cx="3795395" cy="31597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DB4BFCA-8ECB-0036-8218-78618DDD73A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" t="18131" r="5113" b="26862"/>
          <a:stretch/>
        </p:blipFill>
        <p:spPr bwMode="auto">
          <a:xfrm>
            <a:off x="6207124" y="3820325"/>
            <a:ext cx="5056161" cy="22796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7B86CA1C-1974-F1F0-8DBE-22777FCDA1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3752" y="2357009"/>
            <a:ext cx="1359634" cy="90931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1DAB522A-B877-E123-D163-037996F24B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5476" y="2443610"/>
            <a:ext cx="1939860" cy="736108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526E3A98-100C-D868-28EC-F2C70991EB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5358" y="2647248"/>
            <a:ext cx="909310" cy="450325"/>
          </a:xfrm>
          <a:prstGeom prst="rect">
            <a:avLst/>
          </a:prstGeom>
        </p:spPr>
      </p:pic>
      <p:pic>
        <p:nvPicPr>
          <p:cNvPr id="41" name="Audio 40">
            <a:hlinkClick r:id="" action="ppaction://media"/>
            <a:extLst>
              <a:ext uri="{FF2B5EF4-FFF2-40B4-BE49-F238E27FC236}">
                <a16:creationId xmlns:a16="http://schemas.microsoft.com/office/drawing/2014/main" id="{F1231E18-EC36-931E-D4A8-200867B4EA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36207" t="-136207" r="-136207" b="-136207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47584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6271"/>
    </mc:Choice>
    <mc:Fallback>
      <p:transition advTm="46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8A81D75C-A64F-46B2-8481-6A79AA395E3B}"/>
              </a:ext>
            </a:extLst>
          </p:cNvPr>
          <p:cNvCxnSpPr>
            <a:cxnSpLocks/>
          </p:cNvCxnSpPr>
          <p:nvPr/>
        </p:nvCxnSpPr>
        <p:spPr>
          <a:xfrm>
            <a:off x="911225" y="758061"/>
            <a:ext cx="1032649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91036E11-A930-4FA1-83F5-B29F48E1B8B1}"/>
              </a:ext>
            </a:extLst>
          </p:cNvPr>
          <p:cNvSpPr txBox="1"/>
          <p:nvPr/>
        </p:nvSpPr>
        <p:spPr>
          <a:xfrm>
            <a:off x="846035" y="194644"/>
            <a:ext cx="6588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latin typeface="+mj-lt"/>
              </a:rPr>
              <a:t>3. Modelo de canal NTN</a:t>
            </a:r>
          </a:p>
        </p:txBody>
      </p:sp>
      <p:sp>
        <p:nvSpPr>
          <p:cNvPr id="12" name="Marcador de número de diapositiva 11">
            <a:extLst>
              <a:ext uri="{FF2B5EF4-FFF2-40B4-BE49-F238E27FC236}">
                <a16:creationId xmlns:a16="http://schemas.microsoft.com/office/drawing/2014/main" id="{2F5D1ABA-2165-4510-A1DD-580AC1054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94520" y="6330982"/>
            <a:ext cx="2743200" cy="365125"/>
          </a:xfrm>
        </p:spPr>
        <p:txBody>
          <a:bodyPr/>
          <a:lstStyle/>
          <a:p>
            <a:fld id="{6354FF94-618E-48DA-98ED-654D281AAE09}" type="slidenum">
              <a:rPr lang="es-ES" smtClean="0"/>
              <a:t>13</a:t>
            </a:fld>
            <a:endParaRPr lang="es-ES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F49085C-12D1-4AFF-9F8A-17ED1C98F85B}"/>
              </a:ext>
            </a:extLst>
          </p:cNvPr>
          <p:cNvSpPr txBox="1"/>
          <p:nvPr/>
        </p:nvSpPr>
        <p:spPr>
          <a:xfrm>
            <a:off x="846035" y="881171"/>
            <a:ext cx="10650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2400" b="1" dirty="0">
                <a:ea typeface="Latin Modern Math" panose="02000503000000000000" pitchFamily="50" charset="0"/>
              </a:rPr>
              <a:t>3.4 Análisis de enlaces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FC77AC9-6BA9-4F14-92EA-5423F49E8021}"/>
              </a:ext>
            </a:extLst>
          </p:cNvPr>
          <p:cNvSpPr txBox="1"/>
          <p:nvPr/>
        </p:nvSpPr>
        <p:spPr>
          <a:xfrm>
            <a:off x="816488" y="1398414"/>
            <a:ext cx="6258079" cy="131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badi" panose="020B0604020104020204" pitchFamily="34" charset="0"/>
              <a:buChar char="►"/>
            </a:pPr>
            <a:r>
              <a:rPr lang="es-ES" sz="2000" b="1" dirty="0">
                <a:ea typeface="Latin Modern Math" panose="02000503000000000000" pitchFamily="50" charset="0"/>
              </a:rPr>
              <a:t>Tipos de enlaces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s-ES" dirty="0" err="1">
                <a:ea typeface="Latin Modern Math" panose="02000503000000000000" pitchFamily="50" charset="0"/>
              </a:rPr>
              <a:t>Uplink</a:t>
            </a:r>
            <a:r>
              <a:rPr lang="es-ES" dirty="0">
                <a:ea typeface="Latin Modern Math" panose="02000503000000000000" pitchFamily="50" charset="0"/>
              </a:rPr>
              <a:t> (UL): NTN UE (</a:t>
            </a:r>
            <a:r>
              <a:rPr lang="es-ES" dirty="0" err="1">
                <a:ea typeface="Latin Modern Math" panose="02000503000000000000" pitchFamily="50" charset="0"/>
              </a:rPr>
              <a:t>Tx</a:t>
            </a:r>
            <a:r>
              <a:rPr lang="es-ES" dirty="0">
                <a:ea typeface="Latin Modern Math" panose="02000503000000000000" pitchFamily="50" charset="0"/>
              </a:rPr>
              <a:t>) // NTN SAT (</a:t>
            </a:r>
            <a:r>
              <a:rPr lang="es-ES" dirty="0" err="1">
                <a:ea typeface="Latin Modern Math" panose="02000503000000000000" pitchFamily="50" charset="0"/>
              </a:rPr>
              <a:t>Rx</a:t>
            </a:r>
            <a:r>
              <a:rPr lang="es-ES" dirty="0">
                <a:ea typeface="Latin Modern Math" panose="02000503000000000000" pitchFamily="50" charset="0"/>
              </a:rPr>
              <a:t>)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s-ES" dirty="0" err="1">
                <a:ea typeface="Latin Modern Math" panose="02000503000000000000" pitchFamily="50" charset="0"/>
              </a:rPr>
              <a:t>Downlink</a:t>
            </a:r>
            <a:r>
              <a:rPr lang="es-ES" dirty="0">
                <a:ea typeface="Latin Modern Math" panose="02000503000000000000" pitchFamily="50" charset="0"/>
              </a:rPr>
              <a:t> (DL): NTN UE (</a:t>
            </a:r>
            <a:r>
              <a:rPr lang="es-ES" dirty="0" err="1">
                <a:ea typeface="Latin Modern Math" panose="02000503000000000000" pitchFamily="50" charset="0"/>
              </a:rPr>
              <a:t>Rx</a:t>
            </a:r>
            <a:r>
              <a:rPr lang="es-ES" dirty="0">
                <a:ea typeface="Latin Modern Math" panose="02000503000000000000" pitchFamily="50" charset="0"/>
              </a:rPr>
              <a:t>) // NTN SAT (</a:t>
            </a:r>
            <a:r>
              <a:rPr lang="es-ES" dirty="0" err="1">
                <a:ea typeface="Latin Modern Math" panose="02000503000000000000" pitchFamily="50" charset="0"/>
              </a:rPr>
              <a:t>Tx</a:t>
            </a:r>
            <a:r>
              <a:rPr lang="es-ES" dirty="0">
                <a:ea typeface="Latin Modern Math" panose="02000503000000000000" pitchFamily="50" charset="0"/>
              </a:rPr>
              <a:t>)</a:t>
            </a:r>
          </a:p>
          <a:p>
            <a:pPr lvl="1">
              <a:lnSpc>
                <a:spcPct val="150000"/>
              </a:lnSpc>
            </a:pPr>
            <a:endParaRPr lang="es-ES" dirty="0">
              <a:ea typeface="Latin Modern Math" panose="02000503000000000000" pitchFamily="50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0BD173C-D49F-279A-23FC-D8160FEC51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2677"/>
          <a:stretch/>
        </p:blipFill>
        <p:spPr>
          <a:xfrm>
            <a:off x="6074472" y="2598586"/>
            <a:ext cx="2507069" cy="306085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5F58D37A-5732-C870-C8FB-18A8E441FC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795" b="12811"/>
          <a:stretch/>
        </p:blipFill>
        <p:spPr>
          <a:xfrm>
            <a:off x="6046194" y="2862159"/>
            <a:ext cx="5373649" cy="363433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85F1BDB5-F8AC-3686-087A-737596C919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3168789"/>
            <a:ext cx="2421472" cy="367190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39577A22-FAB1-E863-7926-C5A071E8250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5862"/>
          <a:stretch/>
        </p:blipFill>
        <p:spPr>
          <a:xfrm>
            <a:off x="6015066" y="3443180"/>
            <a:ext cx="4999021" cy="448537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C3969EAB-5CEE-3404-345D-0D4714BAB8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3768790"/>
            <a:ext cx="2418577" cy="448537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B8C47E54-86B3-8C96-8D4E-ADBFD9CBEE8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3250" b="10799"/>
          <a:stretch/>
        </p:blipFill>
        <p:spPr>
          <a:xfrm>
            <a:off x="6051368" y="4153534"/>
            <a:ext cx="3265706" cy="271949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F4AF50C8-2A70-120D-4F90-ECF76F4A93F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18528" y="4366915"/>
            <a:ext cx="1714698" cy="381044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B5E6705A-D5B9-8F73-133E-8AD8AB51DCE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23185" y="5131576"/>
            <a:ext cx="2364205" cy="389704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1DC90E19-EC51-2A82-E809-F43C585A042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6144"/>
          <a:stretch/>
        </p:blipFill>
        <p:spPr>
          <a:xfrm>
            <a:off x="6089711" y="4706362"/>
            <a:ext cx="3507337" cy="319527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AD173228-C73F-7BB1-A140-5A0823717E6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37172" y="4946913"/>
            <a:ext cx="1480876" cy="216502"/>
          </a:xfrm>
          <a:prstGeom prst="rect">
            <a:avLst/>
          </a:prstGeom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id="{2F4FBEE5-BD20-08CC-DA43-08DCB621D5A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89711" y="5649044"/>
            <a:ext cx="1671398" cy="398364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ACE7C49D-DF59-5C55-FDD1-B47A0B0A788D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17377"/>
          <a:stretch/>
        </p:blipFill>
        <p:spPr>
          <a:xfrm>
            <a:off x="6046194" y="6006909"/>
            <a:ext cx="2255673" cy="506636"/>
          </a:xfrm>
          <a:prstGeom prst="rect">
            <a:avLst/>
          </a:prstGeom>
        </p:spPr>
      </p:pic>
      <p:pic>
        <p:nvPicPr>
          <p:cNvPr id="44" name="Imagen 43">
            <a:extLst>
              <a:ext uri="{FF2B5EF4-FFF2-40B4-BE49-F238E27FC236}">
                <a16:creationId xmlns:a16="http://schemas.microsoft.com/office/drawing/2014/main" id="{AA170947-78AF-C8B1-1254-ACCA6614580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137172" y="5481241"/>
            <a:ext cx="727448" cy="207842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726B63A-C5BC-E3B7-9F27-4A0625C1B900}"/>
              </a:ext>
            </a:extLst>
          </p:cNvPr>
          <p:cNvSpPr txBox="1"/>
          <p:nvPr/>
        </p:nvSpPr>
        <p:spPr>
          <a:xfrm>
            <a:off x="819432" y="2094961"/>
            <a:ext cx="6097554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§"/>
            </a:pPr>
            <a:endParaRPr lang="es-ES" dirty="0">
              <a:ea typeface="Latin Modern Math" panose="02000503000000000000" pitchFamily="50" charset="0"/>
            </a:endParaRPr>
          </a:p>
          <a:p>
            <a:pPr marL="285750" indent="-285750" algn="l">
              <a:buFont typeface="Abadi" panose="020B0604020104020204" pitchFamily="34" charset="0"/>
              <a:buChar char="►"/>
            </a:pPr>
            <a:r>
              <a:rPr lang="es-ES" sz="2000" b="1" dirty="0">
                <a:ea typeface="Latin Modern Math" panose="02000503000000000000" pitchFamily="50" charset="0"/>
              </a:rPr>
              <a:t>Balance de enlaces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s-ES" dirty="0">
                <a:ea typeface="Latin Modern Math" panose="02000503000000000000" pitchFamily="50" charset="0"/>
              </a:rPr>
              <a:t>Margen de enlace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s-ES" dirty="0">
                <a:ea typeface="Latin Modern Math" panose="02000503000000000000" pitchFamily="50" charset="0"/>
              </a:rPr>
              <a:t>Relación señal-ruido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s-ES" dirty="0">
                <a:ea typeface="Latin Modern Math" panose="02000503000000000000" pitchFamily="50" charset="0"/>
              </a:rPr>
              <a:t>Potencia isotrópica radiada efectiva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s-ES" dirty="0">
                <a:ea typeface="Latin Modern Math" panose="02000503000000000000" pitchFamily="50" charset="0"/>
              </a:rPr>
              <a:t>Relación ganancia-temperatura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s-ES" dirty="0">
                <a:ea typeface="Latin Modern Math" panose="02000503000000000000" pitchFamily="50" charset="0"/>
              </a:rPr>
              <a:t>Relación señal-ruido de referencia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s-ES" dirty="0">
                <a:ea typeface="Latin Modern Math" panose="02000503000000000000" pitchFamily="50" charset="0"/>
              </a:rPr>
              <a:t>Perdidas de enlace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s-ES" dirty="0">
                <a:ea typeface="Latin Modern Math" panose="02000503000000000000" pitchFamily="50" charset="0"/>
              </a:rPr>
              <a:t>Perdidas en espacio libre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s-ES" dirty="0">
                <a:ea typeface="Latin Modern Math" panose="02000503000000000000" pitchFamily="50" charset="0"/>
              </a:rPr>
              <a:t>Pérdidas de enlace atmosféricas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s-ES" dirty="0">
                <a:ea typeface="Latin Modern Math" panose="02000503000000000000" pitchFamily="50" charset="0"/>
              </a:rPr>
              <a:t>Pérdidas de polarización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s-ES" dirty="0">
                <a:ea typeface="Latin Modern Math" panose="02000503000000000000" pitchFamily="50" charset="0"/>
              </a:rPr>
              <a:t>Distancia NTN UE – NTN SAT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s-ES" dirty="0">
                <a:ea typeface="Latin Modern Math" panose="02000503000000000000" pitchFamily="50" charset="0"/>
              </a:rPr>
              <a:t>Round-</a:t>
            </a:r>
            <a:r>
              <a:rPr lang="es-ES" dirty="0" err="1">
                <a:ea typeface="Latin Modern Math" panose="02000503000000000000" pitchFamily="50" charset="0"/>
              </a:rPr>
              <a:t>Trip</a:t>
            </a:r>
            <a:r>
              <a:rPr lang="es-ES" dirty="0">
                <a:ea typeface="Latin Modern Math" panose="02000503000000000000" pitchFamily="50" charset="0"/>
              </a:rPr>
              <a:t> Time (RTT)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s-ES" dirty="0">
                <a:ea typeface="Latin Modern Math" panose="02000503000000000000" pitchFamily="50" charset="0"/>
              </a:rPr>
              <a:t>Efecto Doppler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s-ES" dirty="0">
                <a:ea typeface="Latin Modern Math" panose="02000503000000000000" pitchFamily="50" charset="0"/>
              </a:rPr>
              <a:t>Probabilidad de error de bit (BER) </a:t>
            </a: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55833962-40CA-AD87-692C-9BABD9BE80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rcRect l="-136207" t="-136207" r="-136207" b="-136207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10705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63029"/>
    </mc:Choice>
    <mc:Fallback>
      <p:transition advTm="63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8A81D75C-A64F-46B2-8481-6A79AA395E3B}"/>
              </a:ext>
            </a:extLst>
          </p:cNvPr>
          <p:cNvCxnSpPr>
            <a:cxnSpLocks/>
          </p:cNvCxnSpPr>
          <p:nvPr/>
        </p:nvCxnSpPr>
        <p:spPr>
          <a:xfrm>
            <a:off x="911225" y="758061"/>
            <a:ext cx="1032649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91036E11-A930-4FA1-83F5-B29F48E1B8B1}"/>
              </a:ext>
            </a:extLst>
          </p:cNvPr>
          <p:cNvSpPr txBox="1"/>
          <p:nvPr/>
        </p:nvSpPr>
        <p:spPr>
          <a:xfrm>
            <a:off x="846035" y="194644"/>
            <a:ext cx="6588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latin typeface="+mj-lt"/>
              </a:rPr>
              <a:t>4. NB-</a:t>
            </a:r>
            <a:r>
              <a:rPr lang="es-ES" sz="3200" b="1" dirty="0" err="1">
                <a:latin typeface="+mj-lt"/>
              </a:rPr>
              <a:t>IoT</a:t>
            </a:r>
            <a:endParaRPr lang="es-ES" sz="3200" b="1" dirty="0">
              <a:latin typeface="+mj-lt"/>
            </a:endParaRPr>
          </a:p>
        </p:txBody>
      </p:sp>
      <p:sp>
        <p:nvSpPr>
          <p:cNvPr id="12" name="Marcador de número de diapositiva 11">
            <a:extLst>
              <a:ext uri="{FF2B5EF4-FFF2-40B4-BE49-F238E27FC236}">
                <a16:creationId xmlns:a16="http://schemas.microsoft.com/office/drawing/2014/main" id="{2F5D1ABA-2165-4510-A1DD-580AC1054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4FF94-618E-48DA-98ED-654D281AAE09}" type="slidenum">
              <a:rPr lang="es-ES" smtClean="0"/>
              <a:t>14</a:t>
            </a:fld>
            <a:endParaRPr lang="es-ES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F49085C-12D1-4AFF-9F8A-17ED1C98F85B}"/>
              </a:ext>
            </a:extLst>
          </p:cNvPr>
          <p:cNvSpPr txBox="1"/>
          <p:nvPr/>
        </p:nvSpPr>
        <p:spPr>
          <a:xfrm>
            <a:off x="846035" y="881171"/>
            <a:ext cx="10650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2400" b="1" dirty="0">
                <a:ea typeface="Latin Modern Math" panose="02000503000000000000" pitchFamily="50" charset="0"/>
              </a:rPr>
              <a:t>4.1 Introducción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FC77AC9-6BA9-4F14-92EA-5423F49E8021}"/>
              </a:ext>
            </a:extLst>
          </p:cNvPr>
          <p:cNvSpPr txBox="1"/>
          <p:nvPr/>
        </p:nvSpPr>
        <p:spPr>
          <a:xfrm>
            <a:off x="846035" y="1321479"/>
            <a:ext cx="10794583" cy="3683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150000"/>
              </a:lnSpc>
              <a:buFont typeface="Abadi" panose="020B0604020104020204" pitchFamily="34" charset="0"/>
              <a:buChar char="►"/>
            </a:pPr>
            <a:r>
              <a:rPr lang="es-ES" sz="2000" dirty="0">
                <a:ea typeface="Latin Modern Math" panose="02000503000000000000" pitchFamily="50" charset="0"/>
              </a:rPr>
              <a:t>La tecnología </a:t>
            </a:r>
            <a:r>
              <a:rPr lang="es-ES" sz="2000" b="1" dirty="0">
                <a:ea typeface="Latin Modern Math" panose="02000503000000000000" pitchFamily="50" charset="0"/>
              </a:rPr>
              <a:t>NB-</a:t>
            </a:r>
            <a:r>
              <a:rPr lang="es-ES" sz="2000" b="1" dirty="0" err="1">
                <a:ea typeface="Latin Modern Math" panose="02000503000000000000" pitchFamily="50" charset="0"/>
              </a:rPr>
              <a:t>IoT</a:t>
            </a:r>
            <a:r>
              <a:rPr lang="es-ES" sz="2000" dirty="0">
                <a:ea typeface="Latin Modern Math" panose="02000503000000000000" pitchFamily="50" charset="0"/>
              </a:rPr>
              <a:t> (</a:t>
            </a:r>
            <a:r>
              <a:rPr lang="es-ES" sz="2000" i="1" dirty="0">
                <a:ea typeface="Latin Modern Math" panose="02000503000000000000" pitchFamily="50" charset="0"/>
              </a:rPr>
              <a:t>Narrow Band Internet </a:t>
            </a:r>
            <a:r>
              <a:rPr lang="es-ES" sz="2000" i="1" dirty="0" err="1">
                <a:ea typeface="Latin Modern Math" panose="02000503000000000000" pitchFamily="50" charset="0"/>
              </a:rPr>
              <a:t>Of</a:t>
            </a:r>
            <a:r>
              <a:rPr lang="es-ES" sz="2000" i="1" dirty="0">
                <a:ea typeface="Latin Modern Math" panose="02000503000000000000" pitchFamily="50" charset="0"/>
              </a:rPr>
              <a:t> </a:t>
            </a:r>
            <a:r>
              <a:rPr lang="es-ES" sz="2000" i="1" dirty="0" err="1">
                <a:ea typeface="Latin Modern Math" panose="02000503000000000000" pitchFamily="50" charset="0"/>
              </a:rPr>
              <a:t>Things</a:t>
            </a:r>
            <a:r>
              <a:rPr lang="es-ES" sz="2000" dirty="0">
                <a:ea typeface="Latin Modern Math" panose="02000503000000000000" pitchFamily="50" charset="0"/>
              </a:rPr>
              <a:t>) estandarizada por el </a:t>
            </a:r>
            <a:r>
              <a:rPr lang="es-ES" sz="2000" b="1" dirty="0">
                <a:ea typeface="Latin Modern Math" panose="02000503000000000000" pitchFamily="50" charset="0"/>
              </a:rPr>
              <a:t>3GPP</a:t>
            </a:r>
            <a:r>
              <a:rPr lang="es-ES" sz="2000" dirty="0">
                <a:ea typeface="Latin Modern Math" panose="02000503000000000000" pitchFamily="50" charset="0"/>
              </a:rPr>
              <a:t> se especializa en comunicaciones que requieren </a:t>
            </a:r>
            <a:r>
              <a:rPr lang="es-ES" sz="2000" b="1" dirty="0">
                <a:ea typeface="Latin Modern Math" panose="02000503000000000000" pitchFamily="50" charset="0"/>
              </a:rPr>
              <a:t>menor volumen de datos </a:t>
            </a:r>
            <a:r>
              <a:rPr lang="es-ES" sz="2000" dirty="0">
                <a:ea typeface="Latin Modern Math" panose="02000503000000000000" pitchFamily="50" charset="0"/>
              </a:rPr>
              <a:t>durante periodos más largos y en </a:t>
            </a:r>
            <a:r>
              <a:rPr lang="es-ES" sz="2000" b="1" dirty="0">
                <a:ea typeface="Latin Modern Math" panose="02000503000000000000" pitchFamily="50" charset="0"/>
              </a:rPr>
              <a:t>lugares de difícil acceso</a:t>
            </a:r>
          </a:p>
          <a:p>
            <a:pPr marL="285750" indent="-285750" algn="l">
              <a:lnSpc>
                <a:spcPct val="150000"/>
              </a:lnSpc>
              <a:buFont typeface="Abadi" panose="020B0604020104020204" pitchFamily="34" charset="0"/>
              <a:buChar char="►"/>
            </a:pPr>
            <a:r>
              <a:rPr lang="es-ES" sz="2000" dirty="0">
                <a:ea typeface="Latin Modern Math" panose="02000503000000000000" pitchFamily="50" charset="0"/>
              </a:rPr>
              <a:t>Para garantizar una cobertura </a:t>
            </a:r>
            <a:r>
              <a:rPr lang="es-ES" sz="2000" b="1" dirty="0">
                <a:ea typeface="Latin Modern Math" panose="02000503000000000000" pitchFamily="50" charset="0"/>
              </a:rPr>
              <a:t>mundial</a:t>
            </a:r>
            <a:r>
              <a:rPr lang="es-ES" sz="2000" dirty="0">
                <a:ea typeface="Latin Modern Math" panose="02000503000000000000" pitchFamily="50" charset="0"/>
              </a:rPr>
              <a:t> a los dispositivos </a:t>
            </a:r>
            <a:r>
              <a:rPr lang="es-ES" sz="2000" b="1" dirty="0">
                <a:ea typeface="Latin Modern Math" panose="02000503000000000000" pitchFamily="50" charset="0"/>
              </a:rPr>
              <a:t>NB-</a:t>
            </a:r>
            <a:r>
              <a:rPr lang="es-ES" sz="2000" b="1" dirty="0" err="1">
                <a:ea typeface="Latin Modern Math" panose="02000503000000000000" pitchFamily="50" charset="0"/>
              </a:rPr>
              <a:t>IoT</a:t>
            </a:r>
            <a:r>
              <a:rPr lang="es-ES" sz="2000" dirty="0">
                <a:ea typeface="Latin Modern Math" panose="02000503000000000000" pitchFamily="50" charset="0"/>
              </a:rPr>
              <a:t> distribuidos por todo el mundo, la conectividad </a:t>
            </a:r>
            <a:r>
              <a:rPr lang="es-ES" sz="2000" b="1" dirty="0">
                <a:ea typeface="Latin Modern Math" panose="02000503000000000000" pitchFamily="50" charset="0"/>
              </a:rPr>
              <a:t>satelital</a:t>
            </a:r>
            <a:r>
              <a:rPr lang="es-ES" sz="2000" dirty="0">
                <a:ea typeface="Latin Modern Math" panose="02000503000000000000" pitchFamily="50" charset="0"/>
              </a:rPr>
              <a:t> a través de </a:t>
            </a:r>
            <a:r>
              <a:rPr lang="es-ES" sz="2000" b="1" dirty="0">
                <a:ea typeface="Latin Modern Math" panose="02000503000000000000" pitchFamily="50" charset="0"/>
              </a:rPr>
              <a:t>redes no terrestres NTN</a:t>
            </a:r>
            <a:r>
              <a:rPr lang="es-ES" sz="2000" dirty="0">
                <a:ea typeface="Latin Modern Math" panose="02000503000000000000" pitchFamily="50" charset="0"/>
              </a:rPr>
              <a:t> resulta ser de suma importancia especialmente en </a:t>
            </a:r>
            <a:r>
              <a:rPr lang="es-ES" sz="2000" b="1" dirty="0">
                <a:ea typeface="Latin Modern Math" panose="02000503000000000000" pitchFamily="50" charset="0"/>
              </a:rPr>
              <a:t>áreas remotas </a:t>
            </a:r>
            <a:r>
              <a:rPr lang="es-ES" sz="2000" dirty="0">
                <a:ea typeface="Latin Modern Math" panose="02000503000000000000" pitchFamily="50" charset="0"/>
              </a:rPr>
              <a:t>donde la inversión hacia </a:t>
            </a:r>
            <a:r>
              <a:rPr lang="es-ES" sz="2000" b="1" dirty="0">
                <a:ea typeface="Latin Modern Math" panose="02000503000000000000" pitchFamily="50" charset="0"/>
              </a:rPr>
              <a:t>redes terrestres TN </a:t>
            </a:r>
            <a:r>
              <a:rPr lang="es-ES" sz="2000" dirty="0">
                <a:ea typeface="Latin Modern Math" panose="02000503000000000000" pitchFamily="50" charset="0"/>
              </a:rPr>
              <a:t>no estaría justificada</a:t>
            </a:r>
            <a:endParaRPr lang="es-ES" dirty="0">
              <a:ea typeface="Latin Modern Math" panose="02000503000000000000" pitchFamily="50" charset="0"/>
            </a:endParaRPr>
          </a:p>
          <a:p>
            <a:pPr lvl="1">
              <a:lnSpc>
                <a:spcPct val="150000"/>
              </a:lnSpc>
            </a:pPr>
            <a:endParaRPr lang="es-ES" dirty="0">
              <a:ea typeface="Latin Modern Math" panose="02000503000000000000" pitchFamily="50" charset="0"/>
            </a:endParaRPr>
          </a:p>
        </p:txBody>
      </p:sp>
      <p:pic>
        <p:nvPicPr>
          <p:cNvPr id="7" name="Imagen 6" descr="Diagrama&#10;&#10;Descripción generada automáticamente">
            <a:extLst>
              <a:ext uri="{FF2B5EF4-FFF2-40B4-BE49-F238E27FC236}">
                <a16:creationId xmlns:a16="http://schemas.microsoft.com/office/drawing/2014/main" id="{4188FC2B-6959-36DA-6E9E-527BDC7F6B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744" y="4770174"/>
            <a:ext cx="4356679" cy="1984230"/>
          </a:xfrm>
          <a:prstGeom prst="rect">
            <a:avLst/>
          </a:prstGeom>
        </p:spPr>
      </p:pic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20B2BC40-ABC2-0DED-1760-79F635364F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36207" t="-136207" r="-136207" b="-136207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67690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7995"/>
    </mc:Choice>
    <mc:Fallback>
      <p:transition advTm="379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8A81D75C-A64F-46B2-8481-6A79AA395E3B}"/>
              </a:ext>
            </a:extLst>
          </p:cNvPr>
          <p:cNvCxnSpPr>
            <a:cxnSpLocks/>
          </p:cNvCxnSpPr>
          <p:nvPr/>
        </p:nvCxnSpPr>
        <p:spPr>
          <a:xfrm>
            <a:off x="911225" y="758061"/>
            <a:ext cx="1032649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91036E11-A930-4FA1-83F5-B29F48E1B8B1}"/>
              </a:ext>
            </a:extLst>
          </p:cNvPr>
          <p:cNvSpPr txBox="1"/>
          <p:nvPr/>
        </p:nvSpPr>
        <p:spPr>
          <a:xfrm>
            <a:off x="846035" y="194644"/>
            <a:ext cx="6588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latin typeface="+mj-lt"/>
              </a:rPr>
              <a:t>4. NB-</a:t>
            </a:r>
            <a:r>
              <a:rPr lang="es-ES" sz="3200" b="1" dirty="0" err="1">
                <a:latin typeface="+mj-lt"/>
              </a:rPr>
              <a:t>IoT</a:t>
            </a:r>
            <a:endParaRPr lang="es-ES" sz="3200" b="1" dirty="0">
              <a:latin typeface="+mj-lt"/>
            </a:endParaRPr>
          </a:p>
        </p:txBody>
      </p:sp>
      <p:sp>
        <p:nvSpPr>
          <p:cNvPr id="12" name="Marcador de número de diapositiva 11">
            <a:extLst>
              <a:ext uri="{FF2B5EF4-FFF2-40B4-BE49-F238E27FC236}">
                <a16:creationId xmlns:a16="http://schemas.microsoft.com/office/drawing/2014/main" id="{2F5D1ABA-2165-4510-A1DD-580AC1054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4FF94-618E-48DA-98ED-654D281AAE09}" type="slidenum">
              <a:rPr lang="es-ES" smtClean="0"/>
              <a:t>15</a:t>
            </a:fld>
            <a:endParaRPr lang="es-ES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F49085C-12D1-4AFF-9F8A-17ED1C98F85B}"/>
              </a:ext>
            </a:extLst>
          </p:cNvPr>
          <p:cNvSpPr txBox="1"/>
          <p:nvPr/>
        </p:nvSpPr>
        <p:spPr>
          <a:xfrm>
            <a:off x="846035" y="881171"/>
            <a:ext cx="10650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2400" b="1" dirty="0">
                <a:ea typeface="Latin Modern Math" panose="02000503000000000000" pitchFamily="50" charset="0"/>
              </a:rPr>
              <a:t>4.2 Capa física PHY 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CFFAF02C-8038-FB99-FF98-7EEA361D28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6141923"/>
              </p:ext>
            </p:extLst>
          </p:nvPr>
        </p:nvGraphicFramePr>
        <p:xfrm>
          <a:off x="911225" y="2052557"/>
          <a:ext cx="10326496" cy="174147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564442">
                  <a:extLst>
                    <a:ext uri="{9D8B030D-6E8A-4147-A177-3AD203B41FA5}">
                      <a16:colId xmlns:a16="http://schemas.microsoft.com/office/drawing/2014/main" val="2211609008"/>
                    </a:ext>
                  </a:extLst>
                </a:gridCol>
                <a:gridCol w="2598806">
                  <a:extLst>
                    <a:ext uri="{9D8B030D-6E8A-4147-A177-3AD203B41FA5}">
                      <a16:colId xmlns:a16="http://schemas.microsoft.com/office/drawing/2014/main" val="4014797195"/>
                    </a:ext>
                  </a:extLst>
                </a:gridCol>
                <a:gridCol w="2581624">
                  <a:extLst>
                    <a:ext uri="{9D8B030D-6E8A-4147-A177-3AD203B41FA5}">
                      <a16:colId xmlns:a16="http://schemas.microsoft.com/office/drawing/2014/main" val="3124040425"/>
                    </a:ext>
                  </a:extLst>
                </a:gridCol>
                <a:gridCol w="2581624">
                  <a:extLst>
                    <a:ext uri="{9D8B030D-6E8A-4147-A177-3AD203B41FA5}">
                      <a16:colId xmlns:a16="http://schemas.microsoft.com/office/drawing/2014/main" val="1711813701"/>
                    </a:ext>
                  </a:extLst>
                </a:gridCol>
              </a:tblGrid>
              <a:tr h="260863"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 b="1" dirty="0" err="1">
                          <a:effectLst/>
                        </a:rPr>
                        <a:t>Uplink</a:t>
                      </a:r>
                      <a:r>
                        <a:rPr lang="es-ES" sz="1100" b="1" dirty="0">
                          <a:effectLst/>
                        </a:rPr>
                        <a:t> single-</a:t>
                      </a:r>
                      <a:r>
                        <a:rPr lang="es-ES" sz="1100" b="1" dirty="0" err="1">
                          <a:effectLst/>
                        </a:rPr>
                        <a:t>tone</a:t>
                      </a:r>
                      <a:r>
                        <a:rPr lang="es-ES" sz="1100" b="1" dirty="0">
                          <a:effectLst/>
                        </a:rPr>
                        <a:t> (ST)</a:t>
                      </a:r>
                      <a:endParaRPr lang="es-ES" sz="11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 b="1">
                          <a:effectLst/>
                        </a:rPr>
                        <a:t>Uplink multi-tone (MT)</a:t>
                      </a:r>
                      <a:endParaRPr lang="es-ES" sz="11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 b="1" dirty="0" err="1">
                          <a:effectLst/>
                        </a:rPr>
                        <a:t>Downlink</a:t>
                      </a:r>
                      <a:endParaRPr lang="es-ES" sz="11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2081248"/>
                  </a:ext>
                </a:extLst>
              </a:tr>
              <a:tr h="521724"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 b="1" dirty="0">
                          <a:effectLst/>
                        </a:rPr>
                        <a:t>Control de acceso al medio (MAC)</a:t>
                      </a:r>
                      <a:endParaRPr lang="es-ES" sz="11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n-GB" sz="1100" dirty="0">
                          <a:effectLst/>
                        </a:rPr>
                        <a:t>SC-FDMA (Single Carrier Frequency Division Multiple Access)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n-GB" sz="1100">
                          <a:effectLst/>
                        </a:rPr>
                        <a:t>SC-FDMA (Single Carrier Frequency Division Multiple Access)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n-GB" sz="1100">
                          <a:effectLst/>
                        </a:rPr>
                        <a:t>OFDMA (Orthogonal Frequency Division Multiple Access)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15936081"/>
                  </a:ext>
                </a:extLst>
              </a:tr>
              <a:tr h="146853"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 b="1">
                          <a:effectLst/>
                        </a:rPr>
                        <a:t>Modulación</a:t>
                      </a:r>
                      <a:endParaRPr lang="es-ES" sz="11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>
                          <a:effectLst/>
                        </a:rPr>
                        <a:t>BPSK, QPSK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>
                          <a:effectLst/>
                        </a:rPr>
                        <a:t>BPSK, QPSK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>
                          <a:effectLst/>
                        </a:rPr>
                        <a:t>QPSK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12416242"/>
                  </a:ext>
                </a:extLst>
              </a:tr>
              <a:tr h="146853"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 b="1">
                          <a:effectLst/>
                        </a:rPr>
                        <a:t>Ancho de banda</a:t>
                      </a:r>
                      <a:endParaRPr lang="es-ES" sz="11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>
                          <a:effectLst/>
                        </a:rPr>
                        <a:t>(3.75, 15) kHz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>
                          <a:effectLst/>
                        </a:rPr>
                        <a:t>(45, 90, 180) kHz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>
                          <a:effectLst/>
                        </a:rPr>
                        <a:t>180 kHz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96873697"/>
                  </a:ext>
                </a:extLst>
              </a:tr>
              <a:tr h="260863"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 b="1">
                          <a:effectLst/>
                        </a:rPr>
                        <a:t>Número de subportadoras</a:t>
                      </a:r>
                      <a:endParaRPr lang="es-ES" sz="11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>
                          <a:effectLst/>
                        </a:rPr>
                        <a:t>1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>
                          <a:effectLst/>
                        </a:rPr>
                        <a:t>(3, 6, 12)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>
                          <a:effectLst/>
                        </a:rPr>
                        <a:t>12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64023764"/>
                  </a:ext>
                </a:extLst>
              </a:tr>
              <a:tr h="362740"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 b="1" dirty="0">
                          <a:effectLst/>
                        </a:rPr>
                        <a:t>Espaciado entre subportadoras (SCS)</a:t>
                      </a:r>
                      <a:endParaRPr lang="es-ES" sz="11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>
                          <a:effectLst/>
                        </a:rPr>
                        <a:t>(3.75, 15) kHz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 dirty="0">
                          <a:effectLst/>
                        </a:rPr>
                        <a:t>15 kHz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 dirty="0">
                          <a:effectLst/>
                        </a:rPr>
                        <a:t>15 kHz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84732238"/>
                  </a:ext>
                </a:extLst>
              </a:tr>
            </a:tbl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5E844454-4734-EB82-03CB-D8C184B3F129}"/>
              </a:ext>
            </a:extLst>
          </p:cNvPr>
          <p:cNvSpPr txBox="1"/>
          <p:nvPr/>
        </p:nvSpPr>
        <p:spPr>
          <a:xfrm>
            <a:off x="846035" y="1342836"/>
            <a:ext cx="11082616" cy="491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150000"/>
              </a:lnSpc>
              <a:buFont typeface="Abadi" panose="020B0604020104020204" pitchFamily="34" charset="0"/>
              <a:buChar char="►"/>
            </a:pPr>
            <a:r>
              <a:rPr lang="es-ES" sz="2000" dirty="0">
                <a:ea typeface="Latin Modern Math" panose="02000503000000000000" pitchFamily="50" charset="0"/>
              </a:rPr>
              <a:t>Configuración </a:t>
            </a:r>
            <a:r>
              <a:rPr lang="es-ES" sz="2000" b="1" dirty="0">
                <a:ea typeface="Latin Modern Math" panose="02000503000000000000" pitchFamily="50" charset="0"/>
              </a:rPr>
              <a:t>física</a:t>
            </a:r>
            <a:r>
              <a:rPr lang="es-ES" sz="2000" dirty="0">
                <a:ea typeface="Latin Modern Math" panose="02000503000000000000" pitchFamily="50" charset="0"/>
              </a:rPr>
              <a:t> de enlaces </a:t>
            </a:r>
            <a:r>
              <a:rPr lang="es-ES" sz="2000" b="1" dirty="0">
                <a:ea typeface="Latin Modern Math" panose="02000503000000000000" pitchFamily="50" charset="0"/>
              </a:rPr>
              <a:t>NB-</a:t>
            </a:r>
            <a:r>
              <a:rPr lang="es-ES" sz="2000" b="1" dirty="0" err="1">
                <a:ea typeface="Latin Modern Math" panose="02000503000000000000" pitchFamily="50" charset="0"/>
              </a:rPr>
              <a:t>IoT</a:t>
            </a:r>
            <a:r>
              <a:rPr lang="es-ES" sz="2000" dirty="0">
                <a:ea typeface="Latin Modern Math" panose="02000503000000000000" pitchFamily="50" charset="0"/>
              </a:rPr>
              <a:t> de subida (</a:t>
            </a:r>
            <a:r>
              <a:rPr lang="es-ES" sz="2000" b="1" dirty="0" err="1">
                <a:ea typeface="Latin Modern Math" panose="02000503000000000000" pitchFamily="50" charset="0"/>
              </a:rPr>
              <a:t>Uplink</a:t>
            </a:r>
            <a:r>
              <a:rPr lang="es-ES" sz="2000" dirty="0">
                <a:ea typeface="Latin Modern Math" panose="02000503000000000000" pitchFamily="50" charset="0"/>
              </a:rPr>
              <a:t>) y bajada (</a:t>
            </a:r>
            <a:r>
              <a:rPr lang="es-ES" sz="2000" b="1" dirty="0" err="1">
                <a:ea typeface="Latin Modern Math" panose="02000503000000000000" pitchFamily="50" charset="0"/>
              </a:rPr>
              <a:t>DownLink</a:t>
            </a:r>
            <a:r>
              <a:rPr lang="es-ES" sz="2000" dirty="0">
                <a:ea typeface="Latin Modern Math" panose="02000503000000000000" pitchFamily="50" charset="0"/>
              </a:rPr>
              <a:t>)</a:t>
            </a:r>
            <a:endParaRPr lang="es-ES" dirty="0">
              <a:ea typeface="Latin Modern Math" panose="02000503000000000000" pitchFamily="50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12EB762-2EB1-CD19-64CD-3A19BEF4A761}"/>
              </a:ext>
            </a:extLst>
          </p:cNvPr>
          <p:cNvSpPr txBox="1"/>
          <p:nvPr/>
        </p:nvSpPr>
        <p:spPr>
          <a:xfrm>
            <a:off x="834131" y="3920566"/>
            <a:ext cx="10794583" cy="491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150000"/>
              </a:lnSpc>
              <a:buFont typeface="Abadi" panose="020B0604020104020204" pitchFamily="34" charset="0"/>
              <a:buChar char="►"/>
            </a:pPr>
            <a:r>
              <a:rPr lang="es-ES" sz="2000" dirty="0">
                <a:ea typeface="Latin Modern Math" panose="02000503000000000000" pitchFamily="50" charset="0"/>
              </a:rPr>
              <a:t>Tipos de canales </a:t>
            </a:r>
            <a:r>
              <a:rPr lang="es-ES" sz="2000" b="1" dirty="0">
                <a:ea typeface="Latin Modern Math" panose="02000503000000000000" pitchFamily="50" charset="0"/>
              </a:rPr>
              <a:t>físicos</a:t>
            </a:r>
            <a:r>
              <a:rPr lang="es-ES" sz="2000" dirty="0">
                <a:ea typeface="Latin Modern Math" panose="02000503000000000000" pitchFamily="50" charset="0"/>
              </a:rPr>
              <a:t> en enlaces </a:t>
            </a:r>
            <a:r>
              <a:rPr lang="es-ES" sz="2000" b="1" dirty="0">
                <a:ea typeface="Latin Modern Math" panose="02000503000000000000" pitchFamily="50" charset="0"/>
              </a:rPr>
              <a:t>NB-</a:t>
            </a:r>
            <a:r>
              <a:rPr lang="es-ES" sz="2000" b="1" dirty="0" err="1">
                <a:ea typeface="Latin Modern Math" panose="02000503000000000000" pitchFamily="50" charset="0"/>
              </a:rPr>
              <a:t>IoT</a:t>
            </a:r>
            <a:endParaRPr lang="es-ES" b="1" dirty="0">
              <a:ea typeface="Latin Modern Math" panose="02000503000000000000" pitchFamily="50" charset="0"/>
            </a:endParaRPr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699D949C-0A0F-1A61-95A4-46D010CB43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0234160"/>
              </p:ext>
            </p:extLst>
          </p:nvPr>
        </p:nvGraphicFramePr>
        <p:xfrm>
          <a:off x="911225" y="4554251"/>
          <a:ext cx="10326495" cy="186554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008311">
                  <a:extLst>
                    <a:ext uri="{9D8B030D-6E8A-4147-A177-3AD203B41FA5}">
                      <a16:colId xmlns:a16="http://schemas.microsoft.com/office/drawing/2014/main" val="1573532295"/>
                    </a:ext>
                  </a:extLst>
                </a:gridCol>
                <a:gridCol w="4290814">
                  <a:extLst>
                    <a:ext uri="{9D8B030D-6E8A-4147-A177-3AD203B41FA5}">
                      <a16:colId xmlns:a16="http://schemas.microsoft.com/office/drawing/2014/main" val="2584222140"/>
                    </a:ext>
                  </a:extLst>
                </a:gridCol>
                <a:gridCol w="5027370">
                  <a:extLst>
                    <a:ext uri="{9D8B030D-6E8A-4147-A177-3AD203B41FA5}">
                      <a16:colId xmlns:a16="http://schemas.microsoft.com/office/drawing/2014/main" val="1634082319"/>
                    </a:ext>
                  </a:extLst>
                </a:gridCol>
              </a:tblGrid>
              <a:tr h="169595"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 b="1" dirty="0">
                          <a:effectLst/>
                        </a:rPr>
                        <a:t>Enlace</a:t>
                      </a:r>
                      <a:endParaRPr lang="es-ES" sz="11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 b="1" dirty="0">
                          <a:effectLst/>
                        </a:rPr>
                        <a:t>Canal físico</a:t>
                      </a:r>
                      <a:endParaRPr lang="es-ES" sz="11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 b="1" dirty="0">
                          <a:effectLst/>
                        </a:rPr>
                        <a:t>Descripción</a:t>
                      </a:r>
                      <a:endParaRPr lang="es-ES" sz="11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3061744"/>
                  </a:ext>
                </a:extLst>
              </a:tr>
              <a:tr h="339189">
                <a:tc rowSpan="3"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 b="1" dirty="0" err="1">
                          <a:effectLst/>
                        </a:rPr>
                        <a:t>Downlink</a:t>
                      </a:r>
                      <a:r>
                        <a:rPr lang="es-ES" sz="1100" b="1" dirty="0">
                          <a:effectLst/>
                        </a:rPr>
                        <a:t> (DL)</a:t>
                      </a:r>
                      <a:endParaRPr lang="es-ES" sz="11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n-GB" sz="1100" dirty="0">
                          <a:effectLst/>
                        </a:rPr>
                        <a:t>NPBCH (Narrowband Physical Broadcast Channel)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 dirty="0">
                          <a:effectLst/>
                        </a:rPr>
                        <a:t>Envío de información relacionada con la celda y configuración de red.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90070583"/>
                  </a:ext>
                </a:extLst>
              </a:tr>
              <a:tr h="678379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n-GB" sz="1100" dirty="0">
                          <a:effectLst/>
                        </a:rPr>
                        <a:t>NPDCCH (Narrowband Physical Downlink Control Channel)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 dirty="0">
                          <a:effectLst/>
                        </a:rPr>
                        <a:t>Envío de señales de control para la gestión de paginación, acceso aleatorio, reconocimiento de datos (N)ACK y solicitudes de repetición de código automáticas HARQ (</a:t>
                      </a:r>
                      <a:r>
                        <a:rPr lang="es-ES" sz="1100" dirty="0" err="1">
                          <a:effectLst/>
                        </a:rPr>
                        <a:t>Hybrid</a:t>
                      </a:r>
                      <a:r>
                        <a:rPr lang="es-ES" sz="1100" dirty="0">
                          <a:effectLst/>
                        </a:rPr>
                        <a:t> </a:t>
                      </a:r>
                      <a:r>
                        <a:rPr lang="es-ES" sz="1100" dirty="0" err="1">
                          <a:effectLst/>
                        </a:rPr>
                        <a:t>Automatic</a:t>
                      </a:r>
                      <a:r>
                        <a:rPr lang="es-ES" sz="1100" dirty="0">
                          <a:effectLst/>
                        </a:rPr>
                        <a:t> </a:t>
                      </a:r>
                      <a:r>
                        <a:rPr lang="es-ES" sz="1100" dirty="0" err="1">
                          <a:effectLst/>
                        </a:rPr>
                        <a:t>Repeat</a:t>
                      </a:r>
                      <a:r>
                        <a:rPr lang="es-ES" sz="1100" dirty="0">
                          <a:effectLst/>
                        </a:rPr>
                        <a:t> </a:t>
                      </a:r>
                      <a:r>
                        <a:rPr lang="es-ES" sz="1100" dirty="0" err="1">
                          <a:effectLst/>
                        </a:rPr>
                        <a:t>Request</a:t>
                      </a:r>
                      <a:r>
                        <a:rPr lang="es-ES" sz="1100" dirty="0">
                          <a:effectLst/>
                        </a:rPr>
                        <a:t>)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18940152"/>
                  </a:ext>
                </a:extLst>
              </a:tr>
              <a:tr h="16959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n-GB" sz="1100">
                          <a:effectLst/>
                        </a:rPr>
                        <a:t>NPDSCH (Narrowband Physical Downlink Shared Channel)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 dirty="0">
                          <a:effectLst/>
                        </a:rPr>
                        <a:t>Envío de datos de usuario y bloques de información del sistema.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37110892"/>
                  </a:ext>
                </a:extLst>
              </a:tr>
              <a:tr h="339189">
                <a:tc rowSpan="2"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n-GB" sz="1100" b="1" dirty="0">
                          <a:effectLst/>
                        </a:rPr>
                        <a:t>Uplink (UL)</a:t>
                      </a:r>
                      <a:endParaRPr lang="es-ES" sz="11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n-GB" sz="1100">
                          <a:effectLst/>
                        </a:rPr>
                        <a:t>NPUSCH (Narrowband Physical Uplink Shared Channel)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 dirty="0">
                          <a:effectLst/>
                        </a:rPr>
                        <a:t>Envío de datos de transmisión de usuario o información de control (N) ACK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01661821"/>
                  </a:ext>
                </a:extLst>
              </a:tr>
              <a:tr h="16959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n-GB" sz="1100">
                          <a:effectLst/>
                        </a:rPr>
                        <a:t>NPRACH (Narrowband Physical Random Access Channel)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 dirty="0">
                          <a:effectLst/>
                        </a:rPr>
                        <a:t>Establecimiento del radioenlace y sincronización.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96143731"/>
                  </a:ext>
                </a:extLst>
              </a:tr>
            </a:tbl>
          </a:graphicData>
        </a:graphic>
      </p:graphicFrame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226A1CD3-E5AA-A5AC-D375-57EFF710AB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36207" t="-136207" r="-136207" b="-136207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88065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5198"/>
    </mc:Choice>
    <mc:Fallback>
      <p:transition advTm="45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8A81D75C-A64F-46B2-8481-6A79AA395E3B}"/>
              </a:ext>
            </a:extLst>
          </p:cNvPr>
          <p:cNvCxnSpPr>
            <a:cxnSpLocks/>
          </p:cNvCxnSpPr>
          <p:nvPr/>
        </p:nvCxnSpPr>
        <p:spPr>
          <a:xfrm>
            <a:off x="911225" y="758061"/>
            <a:ext cx="1032649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91036E11-A930-4FA1-83F5-B29F48E1B8B1}"/>
              </a:ext>
            </a:extLst>
          </p:cNvPr>
          <p:cNvSpPr txBox="1"/>
          <p:nvPr/>
        </p:nvSpPr>
        <p:spPr>
          <a:xfrm>
            <a:off x="846035" y="194644"/>
            <a:ext cx="6588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latin typeface="+mj-lt"/>
              </a:rPr>
              <a:t>4. NB-</a:t>
            </a:r>
            <a:r>
              <a:rPr lang="es-ES" sz="3200" b="1" dirty="0" err="1">
                <a:latin typeface="+mj-lt"/>
              </a:rPr>
              <a:t>IoT</a:t>
            </a:r>
            <a:endParaRPr lang="es-ES" sz="3200" b="1" dirty="0">
              <a:latin typeface="+mj-lt"/>
            </a:endParaRPr>
          </a:p>
        </p:txBody>
      </p:sp>
      <p:sp>
        <p:nvSpPr>
          <p:cNvPr id="12" name="Marcador de número de diapositiva 11">
            <a:extLst>
              <a:ext uri="{FF2B5EF4-FFF2-40B4-BE49-F238E27FC236}">
                <a16:creationId xmlns:a16="http://schemas.microsoft.com/office/drawing/2014/main" id="{2F5D1ABA-2165-4510-A1DD-580AC1054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4FF94-618E-48DA-98ED-654D281AAE09}" type="slidenum">
              <a:rPr lang="es-ES" smtClean="0"/>
              <a:t>16</a:t>
            </a:fld>
            <a:endParaRPr lang="es-ES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F49085C-12D1-4AFF-9F8A-17ED1C98F85B}"/>
              </a:ext>
            </a:extLst>
          </p:cNvPr>
          <p:cNvSpPr txBox="1"/>
          <p:nvPr/>
        </p:nvSpPr>
        <p:spPr>
          <a:xfrm>
            <a:off x="846035" y="881171"/>
            <a:ext cx="10650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2400" b="1" dirty="0">
                <a:ea typeface="Latin Modern Math" panose="02000503000000000000" pitchFamily="50" charset="0"/>
              </a:rPr>
              <a:t>4.3 Esquemas de modulación y codificación (MCS)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E844454-4734-EB82-03CB-D8C184B3F129}"/>
              </a:ext>
            </a:extLst>
          </p:cNvPr>
          <p:cNvSpPr txBox="1"/>
          <p:nvPr/>
        </p:nvSpPr>
        <p:spPr>
          <a:xfrm>
            <a:off x="846035" y="1342836"/>
            <a:ext cx="11082616" cy="451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150000"/>
              </a:lnSpc>
              <a:buFont typeface="Abadi" panose="020B0604020104020204" pitchFamily="34" charset="0"/>
              <a:buChar char="►"/>
            </a:pPr>
            <a:r>
              <a:rPr lang="es-ES" b="1" dirty="0">
                <a:ea typeface="Latin Modern Math" panose="02000503000000000000" pitchFamily="50" charset="0"/>
              </a:rPr>
              <a:t>MCS</a:t>
            </a:r>
            <a:r>
              <a:rPr lang="es-ES" dirty="0">
                <a:ea typeface="Latin Modern Math" panose="02000503000000000000" pitchFamily="50" charset="0"/>
              </a:rPr>
              <a:t> definidos en </a:t>
            </a:r>
            <a:r>
              <a:rPr lang="es-ES" b="1" dirty="0">
                <a:ea typeface="Latin Modern Math" panose="02000503000000000000" pitchFamily="50" charset="0"/>
              </a:rPr>
              <a:t>3GPP TR 36.213 </a:t>
            </a:r>
            <a:r>
              <a:rPr lang="es-ES" dirty="0">
                <a:ea typeface="Latin Modern Math" panose="02000503000000000000" pitchFamily="50" charset="0"/>
              </a:rPr>
              <a:t>@ B = 180 kHz, Eb/</a:t>
            </a:r>
            <a:r>
              <a:rPr lang="es-ES" dirty="0" err="1">
                <a:ea typeface="Latin Modern Math" panose="02000503000000000000" pitchFamily="50" charset="0"/>
              </a:rPr>
              <a:t>No_Ref</a:t>
            </a:r>
            <a:r>
              <a:rPr lang="es-ES" dirty="0">
                <a:ea typeface="Latin Modern Math" panose="02000503000000000000" pitchFamily="50" charset="0"/>
              </a:rPr>
              <a:t> = 4.3 dB @ BER = 10^-2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6098C548-0A0A-AADD-2A33-59AA47BF19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7083587"/>
              </p:ext>
            </p:extLst>
          </p:nvPr>
        </p:nvGraphicFramePr>
        <p:xfrm>
          <a:off x="937382" y="2084400"/>
          <a:ext cx="10317236" cy="382016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609767">
                  <a:extLst>
                    <a:ext uri="{9D8B030D-6E8A-4147-A177-3AD203B41FA5}">
                      <a16:colId xmlns:a16="http://schemas.microsoft.com/office/drawing/2014/main" val="4087952835"/>
                    </a:ext>
                  </a:extLst>
                </a:gridCol>
                <a:gridCol w="1479961">
                  <a:extLst>
                    <a:ext uri="{9D8B030D-6E8A-4147-A177-3AD203B41FA5}">
                      <a16:colId xmlns:a16="http://schemas.microsoft.com/office/drawing/2014/main" val="1536162221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4141135458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40906042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740673500"/>
                    </a:ext>
                  </a:extLst>
                </a:gridCol>
                <a:gridCol w="1898916">
                  <a:extLst>
                    <a:ext uri="{9D8B030D-6E8A-4147-A177-3AD203B41FA5}">
                      <a16:colId xmlns:a16="http://schemas.microsoft.com/office/drawing/2014/main" val="2255553990"/>
                    </a:ext>
                  </a:extLst>
                </a:gridCol>
              </a:tblGrid>
              <a:tr h="368300"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 b="1" dirty="0">
                          <a:effectLst/>
                        </a:rPr>
                        <a:t>Esquema de modulación y codificación (MCS)</a:t>
                      </a:r>
                      <a:endParaRPr lang="es-ES" sz="11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 b="1">
                          <a:effectLst/>
                        </a:rPr>
                        <a:t>Orden de modulación (n)</a:t>
                      </a:r>
                      <a:endParaRPr lang="es-ES" sz="11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 b="1" dirty="0">
                          <a:effectLst/>
                        </a:rPr>
                        <a:t>Tamaño de bloque de transporte (TBS)</a:t>
                      </a:r>
                      <a:endParaRPr lang="es-ES" sz="11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 b="1">
                          <a:effectLst/>
                        </a:rPr>
                        <a:t>Tasa de bit (Rb) [kbps]</a:t>
                      </a:r>
                      <a:endParaRPr lang="es-ES" sz="11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 b="1" dirty="0">
                          <a:effectLst/>
                        </a:rPr>
                        <a:t>Eficiencia espectral (SE) [bps/Hz]</a:t>
                      </a:r>
                      <a:endParaRPr lang="es-ES" sz="11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 b="1" dirty="0">
                          <a:effectLst/>
                        </a:rPr>
                        <a:t>Relación señal-ruido referencia (</a:t>
                      </a:r>
                      <a:r>
                        <a:rPr lang="es-ES" sz="1100" b="1" dirty="0" err="1">
                          <a:effectLst/>
                        </a:rPr>
                        <a:t>SNR_Ref</a:t>
                      </a:r>
                      <a:r>
                        <a:rPr lang="es-ES" sz="1100" b="1" dirty="0">
                          <a:effectLst/>
                        </a:rPr>
                        <a:t>) [dB]</a:t>
                      </a:r>
                      <a:endParaRPr lang="es-ES" sz="11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1443652"/>
                  </a:ext>
                </a:extLst>
              </a:tr>
              <a:tr h="237490"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>
                          <a:effectLst/>
                        </a:rPr>
                        <a:t>0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 dirty="0">
                          <a:effectLst/>
                        </a:rPr>
                        <a:t>1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 dirty="0">
                          <a:effectLst/>
                        </a:rPr>
                        <a:t>16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>
                          <a:effectLst/>
                        </a:rPr>
                        <a:t>16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>
                          <a:effectLst/>
                        </a:rPr>
                        <a:t>0.0889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>
                          <a:effectLst/>
                        </a:rPr>
                        <a:t>-6.2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35678753"/>
                  </a:ext>
                </a:extLst>
              </a:tr>
              <a:tr h="237490"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>
                          <a:effectLst/>
                        </a:rPr>
                        <a:t>1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>
                          <a:effectLst/>
                        </a:rPr>
                        <a:t>1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>
                          <a:effectLst/>
                        </a:rPr>
                        <a:t>24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>
                          <a:effectLst/>
                        </a:rPr>
                        <a:t>24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>
                          <a:effectLst/>
                        </a:rPr>
                        <a:t>0.1333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>
                          <a:effectLst/>
                        </a:rPr>
                        <a:t>-4.5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00835524"/>
                  </a:ext>
                </a:extLst>
              </a:tr>
              <a:tr h="237490"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>
                          <a:effectLst/>
                        </a:rPr>
                        <a:t>2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>
                          <a:effectLst/>
                        </a:rPr>
                        <a:t>2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>
                          <a:effectLst/>
                        </a:rPr>
                        <a:t>32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>
                          <a:effectLst/>
                        </a:rPr>
                        <a:t>32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>
                          <a:effectLst/>
                        </a:rPr>
                        <a:t>0.1778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>
                          <a:effectLst/>
                        </a:rPr>
                        <a:t>-3.2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87658404"/>
                  </a:ext>
                </a:extLst>
              </a:tr>
              <a:tr h="237490"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>
                          <a:effectLst/>
                        </a:rPr>
                        <a:t>3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>
                          <a:effectLst/>
                        </a:rPr>
                        <a:t>2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>
                          <a:effectLst/>
                        </a:rPr>
                        <a:t>40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>
                          <a:effectLst/>
                        </a:rPr>
                        <a:t>40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>
                          <a:effectLst/>
                        </a:rPr>
                        <a:t>0.2222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>
                          <a:effectLst/>
                        </a:rPr>
                        <a:t>-2.2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26611589"/>
                  </a:ext>
                </a:extLst>
              </a:tr>
              <a:tr h="237490"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>
                          <a:effectLst/>
                        </a:rPr>
                        <a:t>4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>
                          <a:effectLst/>
                        </a:rPr>
                        <a:t>2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>
                          <a:effectLst/>
                        </a:rPr>
                        <a:t>56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>
                          <a:effectLst/>
                        </a:rPr>
                        <a:t>56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>
                          <a:effectLst/>
                        </a:rPr>
                        <a:t>0.3111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>
                          <a:effectLst/>
                        </a:rPr>
                        <a:t>-0.78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13989364"/>
                  </a:ext>
                </a:extLst>
              </a:tr>
              <a:tr h="237490"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>
                          <a:effectLst/>
                        </a:rPr>
                        <a:t>5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>
                          <a:effectLst/>
                        </a:rPr>
                        <a:t>2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>
                          <a:effectLst/>
                        </a:rPr>
                        <a:t>72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>
                          <a:effectLst/>
                        </a:rPr>
                        <a:t>72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>
                          <a:effectLst/>
                        </a:rPr>
                        <a:t>0.40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>
                          <a:effectLst/>
                        </a:rPr>
                        <a:t>0.32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62391288"/>
                  </a:ext>
                </a:extLst>
              </a:tr>
              <a:tr h="237490"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>
                          <a:effectLst/>
                        </a:rPr>
                        <a:t>6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>
                          <a:effectLst/>
                        </a:rPr>
                        <a:t>2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>
                          <a:effectLst/>
                        </a:rPr>
                        <a:t>88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>
                          <a:effectLst/>
                        </a:rPr>
                        <a:t>88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>
                          <a:effectLst/>
                        </a:rPr>
                        <a:t>0.4889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>
                          <a:effectLst/>
                        </a:rPr>
                        <a:t>1.19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41549082"/>
                  </a:ext>
                </a:extLst>
              </a:tr>
              <a:tr h="229870"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>
                          <a:effectLst/>
                        </a:rPr>
                        <a:t>7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>
                          <a:effectLst/>
                        </a:rPr>
                        <a:t>2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>
                          <a:effectLst/>
                        </a:rPr>
                        <a:t>104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>
                          <a:effectLst/>
                        </a:rPr>
                        <a:t>104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>
                          <a:effectLst/>
                        </a:rPr>
                        <a:t>0.5778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>
                          <a:effectLst/>
                        </a:rPr>
                        <a:t>1.91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83331067"/>
                  </a:ext>
                </a:extLst>
              </a:tr>
              <a:tr h="237490"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>
                          <a:effectLst/>
                        </a:rPr>
                        <a:t>8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>
                          <a:effectLst/>
                        </a:rPr>
                        <a:t>2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>
                          <a:effectLst/>
                        </a:rPr>
                        <a:t>120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>
                          <a:effectLst/>
                        </a:rPr>
                        <a:t>120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>
                          <a:effectLst/>
                        </a:rPr>
                        <a:t>0.6667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>
                          <a:effectLst/>
                        </a:rPr>
                        <a:t>2.53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88570499"/>
                  </a:ext>
                </a:extLst>
              </a:tr>
              <a:tr h="237490"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>
                          <a:effectLst/>
                        </a:rPr>
                        <a:t>9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>
                          <a:effectLst/>
                        </a:rPr>
                        <a:t>2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>
                          <a:effectLst/>
                        </a:rPr>
                        <a:t>136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>
                          <a:effectLst/>
                        </a:rPr>
                        <a:t>136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>
                          <a:effectLst/>
                        </a:rPr>
                        <a:t>0.7556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>
                          <a:effectLst/>
                        </a:rPr>
                        <a:t>3.08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19761222"/>
                  </a:ext>
                </a:extLst>
              </a:tr>
              <a:tr h="237490"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>
                          <a:effectLst/>
                        </a:rPr>
                        <a:t>10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>
                          <a:effectLst/>
                        </a:rPr>
                        <a:t>2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>
                          <a:effectLst/>
                        </a:rPr>
                        <a:t>144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>
                          <a:effectLst/>
                        </a:rPr>
                        <a:t>144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>
                          <a:effectLst/>
                        </a:rPr>
                        <a:t>0.80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>
                          <a:effectLst/>
                        </a:rPr>
                        <a:t>3.33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06211985"/>
                  </a:ext>
                </a:extLst>
              </a:tr>
              <a:tr h="237490"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>
                          <a:effectLst/>
                        </a:rPr>
                        <a:t>11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>
                          <a:effectLst/>
                        </a:rPr>
                        <a:t>2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>
                          <a:effectLst/>
                        </a:rPr>
                        <a:t>176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>
                          <a:effectLst/>
                        </a:rPr>
                        <a:t>176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>
                          <a:effectLst/>
                        </a:rPr>
                        <a:t>0.9778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>
                          <a:effectLst/>
                        </a:rPr>
                        <a:t>4.20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51846053"/>
                  </a:ext>
                </a:extLst>
              </a:tr>
              <a:tr h="237490"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>
                          <a:effectLst/>
                        </a:rPr>
                        <a:t>12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>
                          <a:effectLst/>
                        </a:rPr>
                        <a:t>2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>
                          <a:effectLst/>
                        </a:rPr>
                        <a:t>208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>
                          <a:effectLst/>
                        </a:rPr>
                        <a:t>208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>
                          <a:effectLst/>
                        </a:rPr>
                        <a:t>1.155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>
                          <a:effectLst/>
                        </a:rPr>
                        <a:t>4.92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62236120"/>
                  </a:ext>
                </a:extLst>
              </a:tr>
              <a:tr h="237490"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>
                          <a:effectLst/>
                        </a:rPr>
                        <a:t>13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>
                          <a:effectLst/>
                        </a:rPr>
                        <a:t>2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>
                          <a:effectLst/>
                        </a:rPr>
                        <a:t>224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>
                          <a:effectLst/>
                        </a:rPr>
                        <a:t>224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>
                          <a:effectLst/>
                        </a:rPr>
                        <a:t>1.244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900"/>
                        </a:spcAft>
                      </a:pPr>
                      <a:r>
                        <a:rPr lang="es-ES" sz="1100" dirty="0">
                          <a:effectLst/>
                        </a:rPr>
                        <a:t>5.25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46655024"/>
                  </a:ext>
                </a:extLst>
              </a:tr>
            </a:tbl>
          </a:graphicData>
        </a:graphic>
      </p:graphicFrame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16B57DF9-195C-13EA-30A1-667396BBA3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36207" t="-136207" r="-136207" b="-136207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38880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5791"/>
    </mc:Choice>
    <mc:Fallback>
      <p:transition advTm="457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8A81D75C-A64F-46B2-8481-6A79AA395E3B}"/>
              </a:ext>
            </a:extLst>
          </p:cNvPr>
          <p:cNvCxnSpPr>
            <a:cxnSpLocks/>
          </p:cNvCxnSpPr>
          <p:nvPr/>
        </p:nvCxnSpPr>
        <p:spPr>
          <a:xfrm>
            <a:off x="911225" y="758061"/>
            <a:ext cx="1032649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91036E11-A930-4FA1-83F5-B29F48E1B8B1}"/>
              </a:ext>
            </a:extLst>
          </p:cNvPr>
          <p:cNvSpPr txBox="1"/>
          <p:nvPr/>
        </p:nvSpPr>
        <p:spPr>
          <a:xfrm>
            <a:off x="846035" y="194644"/>
            <a:ext cx="6588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latin typeface="+mj-lt"/>
              </a:rPr>
              <a:t>5. Enlaces NB-</a:t>
            </a:r>
            <a:r>
              <a:rPr lang="es-ES" sz="3200" b="1" dirty="0" err="1">
                <a:latin typeface="+mj-lt"/>
              </a:rPr>
              <a:t>IoT</a:t>
            </a:r>
            <a:r>
              <a:rPr lang="es-ES" sz="3200" b="1" dirty="0">
                <a:latin typeface="+mj-lt"/>
              </a:rPr>
              <a:t> NTN</a:t>
            </a:r>
          </a:p>
        </p:txBody>
      </p:sp>
      <p:sp>
        <p:nvSpPr>
          <p:cNvPr id="12" name="Marcador de número de diapositiva 11">
            <a:extLst>
              <a:ext uri="{FF2B5EF4-FFF2-40B4-BE49-F238E27FC236}">
                <a16:creationId xmlns:a16="http://schemas.microsoft.com/office/drawing/2014/main" id="{2F5D1ABA-2165-4510-A1DD-580AC1054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4FF94-618E-48DA-98ED-654D281AAE09}" type="slidenum">
              <a:rPr lang="es-ES" smtClean="0"/>
              <a:t>17</a:t>
            </a:fld>
            <a:endParaRPr lang="es-ES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F49085C-12D1-4AFF-9F8A-17ED1C98F85B}"/>
              </a:ext>
            </a:extLst>
          </p:cNvPr>
          <p:cNvSpPr txBox="1"/>
          <p:nvPr/>
        </p:nvSpPr>
        <p:spPr>
          <a:xfrm>
            <a:off x="846035" y="881171"/>
            <a:ext cx="10650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2400" b="1" dirty="0">
                <a:ea typeface="Latin Modern Math" panose="02000503000000000000" pitchFamily="50" charset="0"/>
              </a:rPr>
              <a:t>5.1 Escenarios de simulación NB-</a:t>
            </a:r>
            <a:r>
              <a:rPr lang="es-ES" sz="2400" b="1" dirty="0" err="1">
                <a:ea typeface="Latin Modern Math" panose="02000503000000000000" pitchFamily="50" charset="0"/>
              </a:rPr>
              <a:t>IoT</a:t>
            </a:r>
            <a:r>
              <a:rPr lang="es-ES" sz="2400" b="1" dirty="0">
                <a:ea typeface="Latin Modern Math" panose="02000503000000000000" pitchFamily="50" charset="0"/>
              </a:rPr>
              <a:t> NTN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FC77AC9-6BA9-4F14-92EA-5423F49E8021}"/>
              </a:ext>
            </a:extLst>
          </p:cNvPr>
          <p:cNvSpPr txBox="1"/>
          <p:nvPr/>
        </p:nvSpPr>
        <p:spPr>
          <a:xfrm>
            <a:off x="846032" y="1321479"/>
            <a:ext cx="11345968" cy="491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150000"/>
              </a:lnSpc>
              <a:buFont typeface="Abadi" panose="020B0604020104020204" pitchFamily="34" charset="0"/>
              <a:buChar char="►"/>
            </a:pPr>
            <a:r>
              <a:rPr lang="es-ES" sz="2000" dirty="0">
                <a:ea typeface="Latin Modern Math" panose="02000503000000000000" pitchFamily="50" charset="0"/>
              </a:rPr>
              <a:t>El </a:t>
            </a:r>
            <a:r>
              <a:rPr lang="es-ES" sz="2000" b="1" dirty="0">
                <a:ea typeface="Latin Modern Math" panose="02000503000000000000" pitchFamily="50" charset="0"/>
              </a:rPr>
              <a:t>3GPP</a:t>
            </a:r>
            <a:r>
              <a:rPr lang="es-ES" sz="2000" dirty="0">
                <a:ea typeface="Latin Modern Math" panose="02000503000000000000" pitchFamily="50" charset="0"/>
              </a:rPr>
              <a:t> especifica en el </a:t>
            </a:r>
            <a:r>
              <a:rPr lang="es-ES" sz="2000" b="1" dirty="0">
                <a:ea typeface="Latin Modern Math" panose="02000503000000000000" pitchFamily="50" charset="0"/>
              </a:rPr>
              <a:t>TR 36.763 </a:t>
            </a:r>
            <a:r>
              <a:rPr lang="es-ES" sz="2000" dirty="0">
                <a:ea typeface="Latin Modern Math" panose="02000503000000000000" pitchFamily="50" charset="0"/>
              </a:rPr>
              <a:t>los siguientes escenarios de uso para </a:t>
            </a:r>
            <a:r>
              <a:rPr lang="es-ES" sz="2000" b="1" dirty="0">
                <a:ea typeface="Latin Modern Math" panose="02000503000000000000" pitchFamily="50" charset="0"/>
              </a:rPr>
              <a:t>NB-</a:t>
            </a:r>
            <a:r>
              <a:rPr lang="es-ES" sz="2000" b="1" dirty="0" err="1">
                <a:ea typeface="Latin Modern Math" panose="02000503000000000000" pitchFamily="50" charset="0"/>
              </a:rPr>
              <a:t>IoT</a:t>
            </a:r>
            <a:endParaRPr lang="es-ES" b="1" dirty="0">
              <a:ea typeface="Latin Modern Math" panose="02000503000000000000" pitchFamily="50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" name="Tabla 3">
                <a:extLst>
                  <a:ext uri="{FF2B5EF4-FFF2-40B4-BE49-F238E27FC236}">
                    <a16:creationId xmlns:a16="http://schemas.microsoft.com/office/drawing/2014/main" id="{6274B928-F245-C44A-C878-D1154F14FAA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28697192"/>
                  </p:ext>
                </p:extLst>
              </p:nvPr>
            </p:nvGraphicFramePr>
            <p:xfrm>
              <a:off x="1958241" y="2029837"/>
              <a:ext cx="8426152" cy="1173480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2106538">
                      <a:extLst>
                        <a:ext uri="{9D8B030D-6E8A-4147-A177-3AD203B41FA5}">
                          <a16:colId xmlns:a16="http://schemas.microsoft.com/office/drawing/2014/main" val="2271913030"/>
                        </a:ext>
                      </a:extLst>
                    </a:gridCol>
                    <a:gridCol w="2106538">
                      <a:extLst>
                        <a:ext uri="{9D8B030D-6E8A-4147-A177-3AD203B41FA5}">
                          <a16:colId xmlns:a16="http://schemas.microsoft.com/office/drawing/2014/main" val="3698240677"/>
                        </a:ext>
                      </a:extLst>
                    </a:gridCol>
                    <a:gridCol w="2106538">
                      <a:extLst>
                        <a:ext uri="{9D8B030D-6E8A-4147-A177-3AD203B41FA5}">
                          <a16:colId xmlns:a16="http://schemas.microsoft.com/office/drawing/2014/main" val="2501466732"/>
                        </a:ext>
                      </a:extLst>
                    </a:gridCol>
                    <a:gridCol w="2106538">
                      <a:extLst>
                        <a:ext uri="{9D8B030D-6E8A-4147-A177-3AD203B41FA5}">
                          <a16:colId xmlns:a16="http://schemas.microsoft.com/office/drawing/2014/main" val="1946106996"/>
                        </a:ext>
                      </a:extLst>
                    </a:gridCol>
                  </a:tblGrid>
                  <a:tr h="16170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b="1" dirty="0">
                              <a:effectLst/>
                              <a:latin typeface="+mn-lt"/>
                            </a:rPr>
                            <a:t>Escenario</a:t>
                          </a:r>
                          <a:endParaRPr lang="es-ES" sz="1100" b="1" dirty="0">
                            <a:effectLst/>
                            <a:latin typeface="+mn-lt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b="1" dirty="0">
                              <a:effectLst/>
                              <a:latin typeface="+mn-lt"/>
                            </a:rPr>
                            <a:t>A</a:t>
                          </a:r>
                          <a:endParaRPr lang="es-ES" sz="1100" b="1" dirty="0">
                            <a:effectLst/>
                            <a:latin typeface="+mn-lt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b="1">
                              <a:effectLst/>
                              <a:latin typeface="+mn-lt"/>
                            </a:rPr>
                            <a:t>B</a:t>
                          </a:r>
                          <a:endParaRPr lang="es-ES" sz="1100" b="1">
                            <a:effectLst/>
                            <a:latin typeface="+mn-lt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b="1" dirty="0">
                              <a:effectLst/>
                              <a:latin typeface="+mn-lt"/>
                            </a:rPr>
                            <a:t>C</a:t>
                          </a:r>
                          <a:endParaRPr lang="es-ES" sz="1100" b="1" dirty="0">
                            <a:effectLst/>
                            <a:latin typeface="+mn-lt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27377713"/>
                      </a:ext>
                    </a:extLst>
                  </a:tr>
                  <a:tr h="16170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b="1" dirty="0">
                              <a:effectLst/>
                              <a:latin typeface="+mn-lt"/>
                            </a:rPr>
                            <a:t>NTN SAT</a:t>
                          </a:r>
                          <a:endParaRPr lang="es-ES" sz="1100" b="1" dirty="0">
                            <a:effectLst/>
                            <a:latin typeface="+mn-lt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dirty="0">
                              <a:effectLst/>
                              <a:latin typeface="+mn-lt"/>
                            </a:rPr>
                            <a:t>LEO-600</a:t>
                          </a:r>
                          <a:endParaRPr lang="es-ES" sz="1100" dirty="0">
                            <a:effectLst/>
                            <a:latin typeface="+mn-lt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>
                              <a:effectLst/>
                              <a:latin typeface="+mn-lt"/>
                            </a:rPr>
                            <a:t>LEO-1200</a:t>
                          </a:r>
                          <a:endParaRPr lang="es-ES" sz="1100">
                            <a:effectLst/>
                            <a:latin typeface="+mn-lt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>
                              <a:effectLst/>
                              <a:latin typeface="+mn-lt"/>
                            </a:rPr>
                            <a:t>GEO</a:t>
                          </a:r>
                          <a:endParaRPr lang="es-ES" sz="1100">
                            <a:effectLst/>
                            <a:latin typeface="+mn-lt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695950288"/>
                      </a:ext>
                    </a:extLst>
                  </a:tr>
                  <a:tr h="16170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b="1" dirty="0">
                              <a:effectLst/>
                              <a:latin typeface="+mn-lt"/>
                            </a:rPr>
                            <a:t>Altitud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ES" sz="11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1100" b="1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𝐡</m:t>
                                  </m:r>
                                </m:e>
                                <m:sub>
                                  <m:r>
                                    <a:rPr lang="es-ES" sz="1100" b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</m:oMath>
                          </a14:m>
                          <a:r>
                            <a:rPr lang="es-ES" sz="1100" b="1" dirty="0">
                              <a:effectLst/>
                              <a:latin typeface="+mn-lt"/>
                            </a:rPr>
                            <a:t>)</a:t>
                          </a:r>
                          <a:endParaRPr lang="es-ES" sz="1100" b="1" dirty="0">
                            <a:effectLst/>
                            <a:latin typeface="+mn-lt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dirty="0">
                              <a:effectLst/>
                              <a:latin typeface="+mn-lt"/>
                            </a:rPr>
                            <a:t>600 km</a:t>
                          </a:r>
                          <a:endParaRPr lang="es-ES" sz="1100" dirty="0">
                            <a:effectLst/>
                            <a:latin typeface="+mn-lt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dirty="0">
                              <a:effectLst/>
                              <a:latin typeface="+mn-lt"/>
                            </a:rPr>
                            <a:t>1200 km</a:t>
                          </a:r>
                          <a:endParaRPr lang="es-ES" sz="1100" dirty="0">
                            <a:effectLst/>
                            <a:latin typeface="+mn-lt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>
                              <a:effectLst/>
                              <a:latin typeface="+mn-lt"/>
                            </a:rPr>
                            <a:t>35786 km</a:t>
                          </a:r>
                          <a:endParaRPr lang="es-ES" sz="1100">
                            <a:effectLst/>
                            <a:latin typeface="+mn-lt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624329166"/>
                      </a:ext>
                    </a:extLst>
                  </a:tr>
                  <a:tr h="16170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b="1" dirty="0">
                              <a:effectLst/>
                              <a:latin typeface="+mn-lt"/>
                            </a:rPr>
                            <a:t>Antena NTN SAT</a:t>
                          </a:r>
                          <a:endParaRPr lang="es-ES" sz="1100" b="1" dirty="0">
                            <a:effectLst/>
                            <a:latin typeface="+mn-lt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>
                              <a:effectLst/>
                              <a:latin typeface="+mn-lt"/>
                            </a:rPr>
                            <a:t>URA</a:t>
                          </a:r>
                          <a:endParaRPr lang="es-ES" sz="1100">
                            <a:effectLst/>
                            <a:latin typeface="+mn-lt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dirty="0">
                              <a:effectLst/>
                              <a:latin typeface="+mn-lt"/>
                            </a:rPr>
                            <a:t>URA</a:t>
                          </a:r>
                          <a:endParaRPr lang="es-ES" sz="1100" dirty="0">
                            <a:effectLst/>
                            <a:latin typeface="+mn-lt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>
                              <a:effectLst/>
                              <a:latin typeface="+mn-lt"/>
                            </a:rPr>
                            <a:t>Reflectora</a:t>
                          </a:r>
                          <a:endParaRPr lang="es-ES" sz="1100">
                            <a:effectLst/>
                            <a:latin typeface="+mn-lt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527703165"/>
                      </a:ext>
                    </a:extLst>
                  </a:tr>
                  <a:tr h="16170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b="1" dirty="0">
                              <a:effectLst/>
                              <a:latin typeface="+mn-lt"/>
                            </a:rPr>
                            <a:t>Antena NTN UE</a:t>
                          </a:r>
                          <a:endParaRPr lang="es-ES" sz="1100" b="1" dirty="0">
                            <a:effectLst/>
                            <a:latin typeface="+mn-lt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>
                              <a:effectLst/>
                              <a:latin typeface="+mn-lt"/>
                            </a:rPr>
                            <a:t>Omnidireccional</a:t>
                          </a:r>
                          <a:endParaRPr lang="es-ES" sz="1100">
                            <a:effectLst/>
                            <a:latin typeface="+mn-lt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dirty="0">
                              <a:effectLst/>
                              <a:latin typeface="+mn-lt"/>
                            </a:rPr>
                            <a:t>Omnidireccional</a:t>
                          </a:r>
                          <a:endParaRPr lang="es-ES" sz="1100" dirty="0">
                            <a:effectLst/>
                            <a:latin typeface="+mn-lt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dirty="0">
                              <a:effectLst/>
                              <a:latin typeface="+mn-lt"/>
                            </a:rPr>
                            <a:t>Omnidireccional</a:t>
                          </a:r>
                          <a:endParaRPr lang="es-ES" sz="1100" dirty="0">
                            <a:effectLst/>
                            <a:latin typeface="+mn-lt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311205358"/>
                      </a:ext>
                    </a:extLst>
                  </a:tr>
                  <a:tr h="16170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b="1" dirty="0">
                              <a:effectLst/>
                              <a:latin typeface="+mn-lt"/>
                            </a:rPr>
                            <a:t>Banda frecuencial</a:t>
                          </a:r>
                          <a:endParaRPr lang="es-ES" sz="1100" b="1" dirty="0">
                            <a:effectLst/>
                            <a:latin typeface="+mn-lt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dirty="0">
                              <a:effectLst/>
                              <a:latin typeface="+mn-lt"/>
                            </a:rPr>
                            <a:t>2 GHz / Banda S</a:t>
                          </a:r>
                          <a:endParaRPr lang="es-ES" sz="1100" dirty="0">
                            <a:effectLst/>
                            <a:latin typeface="+mn-lt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dirty="0">
                              <a:effectLst/>
                              <a:latin typeface="+mn-lt"/>
                            </a:rPr>
                            <a:t>2 GHz / Banda S</a:t>
                          </a:r>
                          <a:endParaRPr lang="es-ES" sz="1100" dirty="0">
                            <a:effectLst/>
                            <a:latin typeface="+mn-lt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dirty="0">
                              <a:effectLst/>
                              <a:latin typeface="+mn-lt"/>
                            </a:rPr>
                            <a:t>2 GHz / Banda S</a:t>
                          </a:r>
                          <a:endParaRPr lang="es-ES" sz="1100" dirty="0">
                            <a:effectLst/>
                            <a:latin typeface="+mn-lt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426474410"/>
                      </a:ext>
                    </a:extLst>
                  </a:tr>
                  <a:tr h="16170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b="1" dirty="0">
                              <a:effectLst/>
                              <a:latin typeface="+mn-lt"/>
                            </a:rPr>
                            <a:t>Aplicación</a:t>
                          </a:r>
                          <a:endParaRPr lang="es-ES" sz="1100" b="1" dirty="0">
                            <a:effectLst/>
                            <a:latin typeface="+mn-lt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dirty="0">
                              <a:effectLst/>
                              <a:latin typeface="+mn-lt"/>
                            </a:rPr>
                            <a:t>NB-</a:t>
                          </a:r>
                          <a:r>
                            <a:rPr lang="es-ES" sz="1100" dirty="0" err="1">
                              <a:effectLst/>
                              <a:latin typeface="+mn-lt"/>
                            </a:rPr>
                            <a:t>IoT</a:t>
                          </a:r>
                          <a:endParaRPr lang="es-ES" sz="1100" dirty="0">
                            <a:effectLst/>
                            <a:latin typeface="+mn-lt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dirty="0">
                              <a:effectLst/>
                              <a:latin typeface="+mn-lt"/>
                            </a:rPr>
                            <a:t>NB-</a:t>
                          </a:r>
                          <a:r>
                            <a:rPr lang="es-ES" sz="1100" dirty="0" err="1">
                              <a:effectLst/>
                              <a:latin typeface="+mn-lt"/>
                            </a:rPr>
                            <a:t>IoT</a:t>
                          </a:r>
                          <a:endParaRPr lang="es-ES" sz="1100" dirty="0">
                            <a:effectLst/>
                            <a:latin typeface="+mn-lt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dirty="0">
                              <a:effectLst/>
                              <a:latin typeface="+mn-lt"/>
                            </a:rPr>
                            <a:t>NB-</a:t>
                          </a:r>
                          <a:r>
                            <a:rPr lang="es-ES" sz="1100" dirty="0" err="1">
                              <a:effectLst/>
                              <a:latin typeface="+mn-lt"/>
                            </a:rPr>
                            <a:t>IoT</a:t>
                          </a:r>
                          <a:endParaRPr lang="es-ES" sz="1100" dirty="0">
                            <a:effectLst/>
                            <a:latin typeface="+mn-lt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5192264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4" name="Tabla 3">
                <a:extLst>
                  <a:ext uri="{FF2B5EF4-FFF2-40B4-BE49-F238E27FC236}">
                    <a16:creationId xmlns:a16="http://schemas.microsoft.com/office/drawing/2014/main" id="{6274B928-F245-C44A-C878-D1154F14FAA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28697192"/>
                  </p:ext>
                </p:extLst>
              </p:nvPr>
            </p:nvGraphicFramePr>
            <p:xfrm>
              <a:off x="1958241" y="2029837"/>
              <a:ext cx="8426152" cy="1173480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2106538">
                      <a:extLst>
                        <a:ext uri="{9D8B030D-6E8A-4147-A177-3AD203B41FA5}">
                          <a16:colId xmlns:a16="http://schemas.microsoft.com/office/drawing/2014/main" val="2271913030"/>
                        </a:ext>
                      </a:extLst>
                    </a:gridCol>
                    <a:gridCol w="2106538">
                      <a:extLst>
                        <a:ext uri="{9D8B030D-6E8A-4147-A177-3AD203B41FA5}">
                          <a16:colId xmlns:a16="http://schemas.microsoft.com/office/drawing/2014/main" val="3698240677"/>
                        </a:ext>
                      </a:extLst>
                    </a:gridCol>
                    <a:gridCol w="2106538">
                      <a:extLst>
                        <a:ext uri="{9D8B030D-6E8A-4147-A177-3AD203B41FA5}">
                          <a16:colId xmlns:a16="http://schemas.microsoft.com/office/drawing/2014/main" val="2501466732"/>
                        </a:ext>
                      </a:extLst>
                    </a:gridCol>
                    <a:gridCol w="2106538">
                      <a:extLst>
                        <a:ext uri="{9D8B030D-6E8A-4147-A177-3AD203B41FA5}">
                          <a16:colId xmlns:a16="http://schemas.microsoft.com/office/drawing/2014/main" val="1946106996"/>
                        </a:ext>
                      </a:extLst>
                    </a:gridCol>
                  </a:tblGrid>
                  <a:tr h="16764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b="1" dirty="0">
                              <a:effectLst/>
                              <a:latin typeface="+mn-lt"/>
                            </a:rPr>
                            <a:t>Escenario</a:t>
                          </a:r>
                          <a:endParaRPr lang="es-ES" sz="1100" b="1" dirty="0">
                            <a:effectLst/>
                            <a:latin typeface="+mn-lt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b="1" dirty="0">
                              <a:effectLst/>
                              <a:latin typeface="+mn-lt"/>
                            </a:rPr>
                            <a:t>A</a:t>
                          </a:r>
                          <a:endParaRPr lang="es-ES" sz="1100" b="1" dirty="0">
                            <a:effectLst/>
                            <a:latin typeface="+mn-lt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b="1">
                              <a:effectLst/>
                              <a:latin typeface="+mn-lt"/>
                            </a:rPr>
                            <a:t>B</a:t>
                          </a:r>
                          <a:endParaRPr lang="es-ES" sz="1100" b="1">
                            <a:effectLst/>
                            <a:latin typeface="+mn-lt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b="1" dirty="0">
                              <a:effectLst/>
                              <a:latin typeface="+mn-lt"/>
                            </a:rPr>
                            <a:t>C</a:t>
                          </a:r>
                          <a:endParaRPr lang="es-ES" sz="1100" b="1" dirty="0">
                            <a:effectLst/>
                            <a:latin typeface="+mn-lt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27377713"/>
                      </a:ext>
                    </a:extLst>
                  </a:tr>
                  <a:tr h="16764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b="1" dirty="0">
                              <a:effectLst/>
                              <a:latin typeface="+mn-lt"/>
                            </a:rPr>
                            <a:t>NTN SAT</a:t>
                          </a:r>
                          <a:endParaRPr lang="es-ES" sz="1100" b="1" dirty="0">
                            <a:effectLst/>
                            <a:latin typeface="+mn-lt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dirty="0">
                              <a:effectLst/>
                              <a:latin typeface="+mn-lt"/>
                            </a:rPr>
                            <a:t>LEO-600</a:t>
                          </a:r>
                          <a:endParaRPr lang="es-ES" sz="1100" dirty="0">
                            <a:effectLst/>
                            <a:latin typeface="+mn-lt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>
                              <a:effectLst/>
                              <a:latin typeface="+mn-lt"/>
                            </a:rPr>
                            <a:t>LEO-1200</a:t>
                          </a:r>
                          <a:endParaRPr lang="es-ES" sz="1100">
                            <a:effectLst/>
                            <a:latin typeface="+mn-lt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>
                              <a:effectLst/>
                              <a:latin typeface="+mn-lt"/>
                            </a:rPr>
                            <a:t>GEO</a:t>
                          </a:r>
                          <a:endParaRPr lang="es-ES" sz="1100">
                            <a:effectLst/>
                            <a:latin typeface="+mn-lt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695950288"/>
                      </a:ext>
                    </a:extLst>
                  </a:tr>
                  <a:tr h="167640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289" t="-221429" r="-300289" b="-4464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dirty="0">
                              <a:effectLst/>
                              <a:latin typeface="+mn-lt"/>
                            </a:rPr>
                            <a:t>600 km</a:t>
                          </a:r>
                          <a:endParaRPr lang="es-ES" sz="1100" dirty="0">
                            <a:effectLst/>
                            <a:latin typeface="+mn-lt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dirty="0">
                              <a:effectLst/>
                              <a:latin typeface="+mn-lt"/>
                            </a:rPr>
                            <a:t>1200 km</a:t>
                          </a:r>
                          <a:endParaRPr lang="es-ES" sz="1100" dirty="0">
                            <a:effectLst/>
                            <a:latin typeface="+mn-lt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>
                              <a:effectLst/>
                              <a:latin typeface="+mn-lt"/>
                            </a:rPr>
                            <a:t>35786 km</a:t>
                          </a:r>
                          <a:endParaRPr lang="es-ES" sz="1100">
                            <a:effectLst/>
                            <a:latin typeface="+mn-lt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624329166"/>
                      </a:ext>
                    </a:extLst>
                  </a:tr>
                  <a:tr h="16764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b="1" dirty="0">
                              <a:effectLst/>
                              <a:latin typeface="+mn-lt"/>
                            </a:rPr>
                            <a:t>Antena NTN SAT</a:t>
                          </a:r>
                          <a:endParaRPr lang="es-ES" sz="1100" b="1" dirty="0">
                            <a:effectLst/>
                            <a:latin typeface="+mn-lt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>
                              <a:effectLst/>
                              <a:latin typeface="+mn-lt"/>
                            </a:rPr>
                            <a:t>URA</a:t>
                          </a:r>
                          <a:endParaRPr lang="es-ES" sz="1100">
                            <a:effectLst/>
                            <a:latin typeface="+mn-lt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dirty="0">
                              <a:effectLst/>
                              <a:latin typeface="+mn-lt"/>
                            </a:rPr>
                            <a:t>URA</a:t>
                          </a:r>
                          <a:endParaRPr lang="es-ES" sz="1100" dirty="0">
                            <a:effectLst/>
                            <a:latin typeface="+mn-lt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>
                              <a:effectLst/>
                              <a:latin typeface="+mn-lt"/>
                            </a:rPr>
                            <a:t>Reflectora</a:t>
                          </a:r>
                          <a:endParaRPr lang="es-ES" sz="1100">
                            <a:effectLst/>
                            <a:latin typeface="+mn-lt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527703165"/>
                      </a:ext>
                    </a:extLst>
                  </a:tr>
                  <a:tr h="16764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b="1" dirty="0">
                              <a:effectLst/>
                              <a:latin typeface="+mn-lt"/>
                            </a:rPr>
                            <a:t>Antena NTN UE</a:t>
                          </a:r>
                          <a:endParaRPr lang="es-ES" sz="1100" b="1" dirty="0">
                            <a:effectLst/>
                            <a:latin typeface="+mn-lt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>
                              <a:effectLst/>
                              <a:latin typeface="+mn-lt"/>
                            </a:rPr>
                            <a:t>Omnidireccional</a:t>
                          </a:r>
                          <a:endParaRPr lang="es-ES" sz="1100">
                            <a:effectLst/>
                            <a:latin typeface="+mn-lt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dirty="0">
                              <a:effectLst/>
                              <a:latin typeface="+mn-lt"/>
                            </a:rPr>
                            <a:t>Omnidireccional</a:t>
                          </a:r>
                          <a:endParaRPr lang="es-ES" sz="1100" dirty="0">
                            <a:effectLst/>
                            <a:latin typeface="+mn-lt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dirty="0">
                              <a:effectLst/>
                              <a:latin typeface="+mn-lt"/>
                            </a:rPr>
                            <a:t>Omnidireccional</a:t>
                          </a:r>
                          <a:endParaRPr lang="es-ES" sz="1100" dirty="0">
                            <a:effectLst/>
                            <a:latin typeface="+mn-lt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311205358"/>
                      </a:ext>
                    </a:extLst>
                  </a:tr>
                  <a:tr h="16764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b="1" dirty="0">
                              <a:effectLst/>
                              <a:latin typeface="+mn-lt"/>
                            </a:rPr>
                            <a:t>Banda frecuencial</a:t>
                          </a:r>
                          <a:endParaRPr lang="es-ES" sz="1100" b="1" dirty="0">
                            <a:effectLst/>
                            <a:latin typeface="+mn-lt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dirty="0">
                              <a:effectLst/>
                              <a:latin typeface="+mn-lt"/>
                            </a:rPr>
                            <a:t>2 GHz / Banda S</a:t>
                          </a:r>
                          <a:endParaRPr lang="es-ES" sz="1100" dirty="0">
                            <a:effectLst/>
                            <a:latin typeface="+mn-lt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dirty="0">
                              <a:effectLst/>
                              <a:latin typeface="+mn-lt"/>
                            </a:rPr>
                            <a:t>2 GHz / Banda S</a:t>
                          </a:r>
                          <a:endParaRPr lang="es-ES" sz="1100" dirty="0">
                            <a:effectLst/>
                            <a:latin typeface="+mn-lt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dirty="0">
                              <a:effectLst/>
                              <a:latin typeface="+mn-lt"/>
                            </a:rPr>
                            <a:t>2 GHz / Banda S</a:t>
                          </a:r>
                          <a:endParaRPr lang="es-ES" sz="1100" dirty="0">
                            <a:effectLst/>
                            <a:latin typeface="+mn-lt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426474410"/>
                      </a:ext>
                    </a:extLst>
                  </a:tr>
                  <a:tr h="16764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b="1" dirty="0">
                              <a:effectLst/>
                              <a:latin typeface="+mn-lt"/>
                            </a:rPr>
                            <a:t>Aplicación</a:t>
                          </a:r>
                          <a:endParaRPr lang="es-ES" sz="1100" b="1" dirty="0">
                            <a:effectLst/>
                            <a:latin typeface="+mn-lt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dirty="0">
                              <a:effectLst/>
                              <a:latin typeface="+mn-lt"/>
                            </a:rPr>
                            <a:t>NB-</a:t>
                          </a:r>
                          <a:r>
                            <a:rPr lang="es-ES" sz="1100" dirty="0" err="1">
                              <a:effectLst/>
                              <a:latin typeface="+mn-lt"/>
                            </a:rPr>
                            <a:t>IoT</a:t>
                          </a:r>
                          <a:endParaRPr lang="es-ES" sz="1100" dirty="0">
                            <a:effectLst/>
                            <a:latin typeface="+mn-lt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dirty="0">
                              <a:effectLst/>
                              <a:latin typeface="+mn-lt"/>
                            </a:rPr>
                            <a:t>NB-</a:t>
                          </a:r>
                          <a:r>
                            <a:rPr lang="es-ES" sz="1100" dirty="0" err="1">
                              <a:effectLst/>
                              <a:latin typeface="+mn-lt"/>
                            </a:rPr>
                            <a:t>IoT</a:t>
                          </a:r>
                          <a:endParaRPr lang="es-ES" sz="1100" dirty="0">
                            <a:effectLst/>
                            <a:latin typeface="+mn-lt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dirty="0">
                              <a:effectLst/>
                              <a:latin typeface="+mn-lt"/>
                            </a:rPr>
                            <a:t>NB-</a:t>
                          </a:r>
                          <a:r>
                            <a:rPr lang="es-ES" sz="1100" dirty="0" err="1">
                              <a:effectLst/>
                              <a:latin typeface="+mn-lt"/>
                            </a:rPr>
                            <a:t>IoT</a:t>
                          </a:r>
                          <a:endParaRPr lang="es-ES" sz="1100" dirty="0">
                            <a:effectLst/>
                            <a:latin typeface="+mn-lt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519226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CuadroTexto 7">
            <a:extLst>
              <a:ext uri="{FF2B5EF4-FFF2-40B4-BE49-F238E27FC236}">
                <a16:creationId xmlns:a16="http://schemas.microsoft.com/office/drawing/2014/main" id="{74AE0C42-005E-B38B-C871-CE58C9A9606F}"/>
              </a:ext>
            </a:extLst>
          </p:cNvPr>
          <p:cNvSpPr txBox="1"/>
          <p:nvPr/>
        </p:nvSpPr>
        <p:spPr>
          <a:xfrm>
            <a:off x="911225" y="3511556"/>
            <a:ext cx="10794583" cy="1375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150000"/>
              </a:lnSpc>
              <a:buFont typeface="Abadi" panose="020B0604020104020204" pitchFamily="34" charset="0"/>
              <a:buChar char="►"/>
            </a:pPr>
            <a:r>
              <a:rPr lang="es-ES" sz="2000" dirty="0">
                <a:ea typeface="Latin Modern Math" panose="02000503000000000000" pitchFamily="50" charset="0"/>
              </a:rPr>
              <a:t>Efemérides </a:t>
            </a:r>
            <a:r>
              <a:rPr lang="es-ES" sz="2000" b="1" dirty="0">
                <a:ea typeface="Latin Modern Math" panose="02000503000000000000" pitchFamily="50" charset="0"/>
              </a:rPr>
              <a:t>TLE</a:t>
            </a:r>
            <a:r>
              <a:rPr lang="es-ES" sz="2000" dirty="0">
                <a:ea typeface="Latin Modern Math" panose="02000503000000000000" pitchFamily="50" charset="0"/>
              </a:rPr>
              <a:t> NTN SAT obtenidas del portal </a:t>
            </a:r>
            <a:r>
              <a:rPr lang="es-ES" sz="2000" b="1" dirty="0">
                <a:ea typeface="Latin Modern Math" panose="02000503000000000000" pitchFamily="50" charset="0"/>
              </a:rPr>
              <a:t>CELESTRAK</a:t>
            </a:r>
            <a:r>
              <a:rPr lang="es-ES" sz="2000" dirty="0">
                <a:ea typeface="Latin Modern Math" panose="02000503000000000000" pitchFamily="50" charset="0"/>
              </a:rPr>
              <a:t> tomando como referencia </a:t>
            </a:r>
            <a:r>
              <a:rPr lang="es-ES" sz="2000" b="1" dirty="0">
                <a:ea typeface="Latin Modern Math" panose="02000503000000000000" pitchFamily="50" charset="0"/>
              </a:rPr>
              <a:t>efemérides</a:t>
            </a:r>
            <a:r>
              <a:rPr lang="es-ES" sz="2000" dirty="0">
                <a:ea typeface="Latin Modern Math" panose="02000503000000000000" pitchFamily="50" charset="0"/>
              </a:rPr>
              <a:t> reales de satélites {STARLINK, ONEWEB, HISPASAT} </a:t>
            </a:r>
          </a:p>
          <a:p>
            <a:pPr marL="285750" indent="-285750" algn="l">
              <a:lnSpc>
                <a:spcPct val="150000"/>
              </a:lnSpc>
              <a:buFont typeface="Abadi" panose="020B0604020104020204" pitchFamily="34" charset="0"/>
              <a:buChar char="►"/>
            </a:pPr>
            <a:endParaRPr lang="es-ES" dirty="0">
              <a:ea typeface="Latin Modern Math" panose="02000503000000000000" pitchFamily="50" charset="0"/>
            </a:endParaRPr>
          </a:p>
        </p:txBody>
      </p:sp>
      <p:pic>
        <p:nvPicPr>
          <p:cNvPr id="9" name="Imagen 8" descr="Texto, Carta&#10;&#10;Descripción generada automáticamente">
            <a:extLst>
              <a:ext uri="{FF2B5EF4-FFF2-40B4-BE49-F238E27FC236}">
                <a16:creationId xmlns:a16="http://schemas.microsoft.com/office/drawing/2014/main" id="{EE538250-86BE-7A26-56C2-E281CF3AEF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1664" y="4602353"/>
            <a:ext cx="5184576" cy="1577233"/>
          </a:xfrm>
          <a:prstGeom prst="rect">
            <a:avLst/>
          </a:prstGeom>
        </p:spPr>
      </p:pic>
      <p:pic>
        <p:nvPicPr>
          <p:cNvPr id="34" name="Audio 33">
            <a:hlinkClick r:id="" action="ppaction://media"/>
            <a:extLst>
              <a:ext uri="{FF2B5EF4-FFF2-40B4-BE49-F238E27FC236}">
                <a16:creationId xmlns:a16="http://schemas.microsoft.com/office/drawing/2014/main" id="{07FBBA58-1E2E-E810-BFAB-087B46CC25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36207" t="-136207" r="-136207" b="-136207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77026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939"/>
    </mc:Choice>
    <mc:Fallback>
      <p:transition advTm="50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8A81D75C-A64F-46B2-8481-6A79AA395E3B}"/>
              </a:ext>
            </a:extLst>
          </p:cNvPr>
          <p:cNvCxnSpPr>
            <a:cxnSpLocks/>
          </p:cNvCxnSpPr>
          <p:nvPr/>
        </p:nvCxnSpPr>
        <p:spPr>
          <a:xfrm>
            <a:off x="911225" y="758061"/>
            <a:ext cx="1032649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91036E11-A930-4FA1-83F5-B29F48E1B8B1}"/>
              </a:ext>
            </a:extLst>
          </p:cNvPr>
          <p:cNvSpPr txBox="1"/>
          <p:nvPr/>
        </p:nvSpPr>
        <p:spPr>
          <a:xfrm>
            <a:off x="846035" y="194644"/>
            <a:ext cx="6588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latin typeface="+mj-lt"/>
              </a:rPr>
              <a:t>5. Enlaces NB-</a:t>
            </a:r>
            <a:r>
              <a:rPr lang="es-ES" sz="3200" b="1" dirty="0" err="1">
                <a:latin typeface="+mj-lt"/>
              </a:rPr>
              <a:t>IoT</a:t>
            </a:r>
            <a:r>
              <a:rPr lang="es-ES" sz="3200" b="1" dirty="0">
                <a:latin typeface="+mj-lt"/>
              </a:rPr>
              <a:t> NTN</a:t>
            </a:r>
          </a:p>
        </p:txBody>
      </p:sp>
      <p:sp>
        <p:nvSpPr>
          <p:cNvPr id="12" name="Marcador de número de diapositiva 11">
            <a:extLst>
              <a:ext uri="{FF2B5EF4-FFF2-40B4-BE49-F238E27FC236}">
                <a16:creationId xmlns:a16="http://schemas.microsoft.com/office/drawing/2014/main" id="{2F5D1ABA-2165-4510-A1DD-580AC1054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4FF94-618E-48DA-98ED-654D281AAE09}" type="slidenum">
              <a:rPr lang="es-ES" smtClean="0"/>
              <a:t>18</a:t>
            </a:fld>
            <a:endParaRPr lang="es-ES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F49085C-12D1-4AFF-9F8A-17ED1C98F85B}"/>
              </a:ext>
            </a:extLst>
          </p:cNvPr>
          <p:cNvSpPr txBox="1"/>
          <p:nvPr/>
        </p:nvSpPr>
        <p:spPr>
          <a:xfrm>
            <a:off x="846035" y="881171"/>
            <a:ext cx="10650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2400" b="1" dirty="0">
                <a:ea typeface="Latin Modern Math" panose="02000503000000000000" pitchFamily="50" charset="0"/>
              </a:rPr>
              <a:t>5.1 Escenarios de simulación NB-</a:t>
            </a:r>
            <a:r>
              <a:rPr lang="es-ES" sz="2400" b="1" dirty="0" err="1">
                <a:ea typeface="Latin Modern Math" panose="02000503000000000000" pitchFamily="50" charset="0"/>
              </a:rPr>
              <a:t>IoT</a:t>
            </a:r>
            <a:r>
              <a:rPr lang="es-ES" sz="2400" b="1" dirty="0">
                <a:ea typeface="Latin Modern Math" panose="02000503000000000000" pitchFamily="50" charset="0"/>
              </a:rPr>
              <a:t> NTN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FC77AC9-6BA9-4F14-92EA-5423F49E8021}"/>
              </a:ext>
            </a:extLst>
          </p:cNvPr>
          <p:cNvSpPr txBox="1"/>
          <p:nvPr/>
        </p:nvSpPr>
        <p:spPr>
          <a:xfrm>
            <a:off x="846035" y="1321479"/>
            <a:ext cx="11442656" cy="953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150000"/>
              </a:lnSpc>
              <a:buFont typeface="Abadi" panose="020B0604020104020204" pitchFamily="34" charset="0"/>
              <a:buChar char="►"/>
            </a:pPr>
            <a:r>
              <a:rPr lang="es-ES" sz="2000" dirty="0">
                <a:ea typeface="Latin Modern Math" panose="02000503000000000000" pitchFamily="50" charset="0"/>
              </a:rPr>
              <a:t>Visualización de </a:t>
            </a:r>
            <a:r>
              <a:rPr lang="es-ES" sz="2000" b="1" dirty="0">
                <a:ea typeface="Latin Modern Math" panose="02000503000000000000" pitchFamily="50" charset="0"/>
              </a:rPr>
              <a:t>órbitas</a:t>
            </a:r>
            <a:r>
              <a:rPr lang="es-ES" sz="2000" dirty="0">
                <a:ea typeface="Latin Modern Math" panose="02000503000000000000" pitchFamily="50" charset="0"/>
              </a:rPr>
              <a:t> NTN SAT con </a:t>
            </a:r>
            <a:r>
              <a:rPr lang="es-ES" sz="2000" i="1" dirty="0">
                <a:ea typeface="Latin Modern Math" panose="02000503000000000000" pitchFamily="50" charset="0"/>
              </a:rPr>
              <a:t>MATLAB </a:t>
            </a:r>
            <a:r>
              <a:rPr lang="es-ES" sz="2000" i="1" dirty="0" err="1">
                <a:ea typeface="Latin Modern Math" panose="02000503000000000000" pitchFamily="50" charset="0"/>
              </a:rPr>
              <a:t>Satellite</a:t>
            </a:r>
            <a:r>
              <a:rPr lang="es-ES" sz="2000" i="1" dirty="0">
                <a:ea typeface="Latin Modern Math" panose="02000503000000000000" pitchFamily="50" charset="0"/>
              </a:rPr>
              <a:t> Communication </a:t>
            </a:r>
            <a:r>
              <a:rPr lang="es-ES" sz="2000" i="1" dirty="0" err="1">
                <a:ea typeface="Latin Modern Math" panose="02000503000000000000" pitchFamily="50" charset="0"/>
              </a:rPr>
              <a:t>ToolBox</a:t>
            </a:r>
            <a:endParaRPr lang="es-ES" sz="2000" i="1" dirty="0">
              <a:ea typeface="Latin Modern Math" panose="02000503000000000000" pitchFamily="50" charset="0"/>
            </a:endParaRPr>
          </a:p>
          <a:p>
            <a:pPr marL="285750" indent="-285750" algn="l">
              <a:lnSpc>
                <a:spcPct val="150000"/>
              </a:lnSpc>
              <a:buFont typeface="Abadi" panose="020B0604020104020204" pitchFamily="34" charset="0"/>
              <a:buChar char="►"/>
            </a:pPr>
            <a:r>
              <a:rPr lang="es-ES" sz="2000" dirty="0">
                <a:ea typeface="Latin Modern Math" panose="02000503000000000000" pitchFamily="50" charset="0"/>
              </a:rPr>
              <a:t>NTN UE @ Madrid Deep </a:t>
            </a:r>
            <a:r>
              <a:rPr lang="es-ES" sz="2000" dirty="0" err="1">
                <a:ea typeface="Latin Modern Math" panose="02000503000000000000" pitchFamily="50" charset="0"/>
              </a:rPr>
              <a:t>Space</a:t>
            </a:r>
            <a:r>
              <a:rPr lang="es-ES" sz="2000" dirty="0">
                <a:ea typeface="Latin Modern Math" panose="02000503000000000000" pitchFamily="50" charset="0"/>
              </a:rPr>
              <a:t> Communication </a:t>
            </a:r>
            <a:r>
              <a:rPr lang="es-ES" sz="2000" dirty="0" err="1">
                <a:ea typeface="Latin Modern Math" panose="02000503000000000000" pitchFamily="50" charset="0"/>
              </a:rPr>
              <a:t>Complex</a:t>
            </a:r>
            <a:r>
              <a:rPr lang="es-ES" sz="2000" dirty="0">
                <a:ea typeface="Latin Modern Math" panose="02000503000000000000" pitchFamily="50" charset="0"/>
              </a:rPr>
              <a:t> (</a:t>
            </a:r>
            <a:r>
              <a:rPr lang="es-ES" sz="2000" dirty="0" err="1">
                <a:ea typeface="Latin Modern Math" panose="02000503000000000000" pitchFamily="50" charset="0"/>
              </a:rPr>
              <a:t>Lat</a:t>
            </a:r>
            <a:r>
              <a:rPr lang="es-ES" sz="2000" dirty="0">
                <a:ea typeface="Latin Modern Math" panose="02000503000000000000" pitchFamily="50" charset="0"/>
              </a:rPr>
              <a:t>=40,43º;Long=-4.24º)</a:t>
            </a:r>
            <a:endParaRPr lang="es-ES" dirty="0">
              <a:ea typeface="Latin Modern Math" panose="02000503000000000000" pitchFamily="50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4AE0C42-005E-B38B-C871-CE58C9A9606F}"/>
              </a:ext>
            </a:extLst>
          </p:cNvPr>
          <p:cNvSpPr txBox="1"/>
          <p:nvPr/>
        </p:nvSpPr>
        <p:spPr>
          <a:xfrm>
            <a:off x="911225" y="3511556"/>
            <a:ext cx="10794583" cy="913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endParaRPr lang="es-ES" sz="2000" dirty="0">
              <a:ea typeface="Latin Modern Math" panose="02000503000000000000" pitchFamily="50" charset="0"/>
            </a:endParaRPr>
          </a:p>
          <a:p>
            <a:pPr marL="285750" indent="-285750" algn="l">
              <a:lnSpc>
                <a:spcPct val="150000"/>
              </a:lnSpc>
              <a:buFont typeface="Abadi" panose="020B0604020104020204" pitchFamily="34" charset="0"/>
              <a:buChar char="►"/>
            </a:pPr>
            <a:endParaRPr lang="es-ES" dirty="0">
              <a:ea typeface="Latin Modern Math" panose="02000503000000000000" pitchFamily="50" charset="0"/>
            </a:endParaRPr>
          </a:p>
        </p:txBody>
      </p:sp>
      <p:pic>
        <p:nvPicPr>
          <p:cNvPr id="7" name="Imagen 6" descr="Diagrama, Esquemático&#10;&#10;Descripción generada automáticamente">
            <a:extLst>
              <a:ext uri="{FF2B5EF4-FFF2-40B4-BE49-F238E27FC236}">
                <a16:creationId xmlns:a16="http://schemas.microsoft.com/office/drawing/2014/main" id="{F582825B-134A-A132-E1B5-EB15701B5B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3992" y="2518584"/>
            <a:ext cx="5616623" cy="37018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a 9">
                <a:extLst>
                  <a:ext uri="{FF2B5EF4-FFF2-40B4-BE49-F238E27FC236}">
                    <a16:creationId xmlns:a16="http://schemas.microsoft.com/office/drawing/2014/main" id="{ED8F97EE-1857-596D-35BB-4CF13758B17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89137110"/>
                  </p:ext>
                </p:extLst>
              </p:nvPr>
            </p:nvGraphicFramePr>
            <p:xfrm>
              <a:off x="911224" y="2518584"/>
              <a:ext cx="4896743" cy="3701882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1937541">
                      <a:extLst>
                        <a:ext uri="{9D8B030D-6E8A-4147-A177-3AD203B41FA5}">
                          <a16:colId xmlns:a16="http://schemas.microsoft.com/office/drawing/2014/main" val="2204466066"/>
                        </a:ext>
                      </a:extLst>
                    </a:gridCol>
                    <a:gridCol w="995977">
                      <a:extLst>
                        <a:ext uri="{9D8B030D-6E8A-4147-A177-3AD203B41FA5}">
                          <a16:colId xmlns:a16="http://schemas.microsoft.com/office/drawing/2014/main" val="2767795001"/>
                        </a:ext>
                      </a:extLst>
                    </a:gridCol>
                    <a:gridCol w="979081">
                      <a:extLst>
                        <a:ext uri="{9D8B030D-6E8A-4147-A177-3AD203B41FA5}">
                          <a16:colId xmlns:a16="http://schemas.microsoft.com/office/drawing/2014/main" val="3831771683"/>
                        </a:ext>
                      </a:extLst>
                    </a:gridCol>
                    <a:gridCol w="984144">
                      <a:extLst>
                        <a:ext uri="{9D8B030D-6E8A-4147-A177-3AD203B41FA5}">
                          <a16:colId xmlns:a16="http://schemas.microsoft.com/office/drawing/2014/main" val="4246510421"/>
                        </a:ext>
                      </a:extLst>
                    </a:gridCol>
                  </a:tblGrid>
                  <a:tr h="383993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dirty="0">
                              <a:effectLst/>
                            </a:rPr>
                            <a:t> </a:t>
                          </a:r>
                          <a:endParaRPr lang="es-ES" sz="1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b="1" dirty="0">
                              <a:effectLst/>
                            </a:rPr>
                            <a:t>LEO-600</a:t>
                          </a:r>
                          <a:endParaRPr lang="es-ES" sz="11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b="1" dirty="0">
                              <a:effectLst/>
                            </a:rPr>
                            <a:t>LEO-1200</a:t>
                          </a:r>
                          <a:endParaRPr lang="es-ES" sz="11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b="1" dirty="0">
                              <a:effectLst/>
                            </a:rPr>
                            <a:t>GEO</a:t>
                          </a:r>
                          <a:endParaRPr lang="es-ES" sz="11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64238894"/>
                      </a:ext>
                    </a:extLst>
                  </a:tr>
                  <a:tr h="419128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b="1">
                              <a:effectLst/>
                            </a:rPr>
                            <a:t>Semi-eje mayor </a:t>
                          </a:r>
                          <a14:m>
                            <m:oMath xmlns:m="http://schemas.openxmlformats.org/officeDocument/2006/math">
                              <m:r>
                                <a:rPr lang="es-ES" sz="1100" b="1">
                                  <a:effectLst/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s-ES" sz="1100" b="1" i="1">
                                  <a:effectLst/>
                                  <a:latin typeface="Cambria Math" panose="02040503050406030204" pitchFamily="18" charset="0"/>
                                </a:rPr>
                                <m:t>𝐚</m:t>
                              </m:r>
                              <m:r>
                                <a:rPr lang="es-ES" sz="1100" b="1">
                                  <a:effectLst/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s-ES" sz="1100" b="1">
                              <a:effectLst/>
                            </a:rPr>
                            <a:t> [km]</a:t>
                          </a:r>
                          <a:endParaRPr lang="es-ES" sz="11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>
                              <a:effectLst/>
                            </a:rPr>
                            <a:t>6.917,858</a:t>
                          </a:r>
                          <a:endParaRPr lang="es-ES" sz="11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>
                              <a:effectLst/>
                            </a:rPr>
                            <a:t>7.579,899</a:t>
                          </a:r>
                          <a:endParaRPr lang="es-ES" sz="11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>
                              <a:effectLst/>
                            </a:rPr>
                            <a:t>42.164,684</a:t>
                          </a:r>
                          <a:endParaRPr lang="es-ES" sz="11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534638763"/>
                      </a:ext>
                    </a:extLst>
                  </a:tr>
                  <a:tr h="383993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b="1">
                              <a:effectLst/>
                            </a:rPr>
                            <a:t>Excentricidad </a:t>
                          </a:r>
                          <a14:m>
                            <m:oMath xmlns:m="http://schemas.openxmlformats.org/officeDocument/2006/math">
                              <m:r>
                                <a:rPr lang="es-ES" sz="1100" b="1">
                                  <a:effectLst/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s-ES" sz="1100" b="1" i="1">
                                  <a:effectLst/>
                                  <a:latin typeface="Cambria Math" panose="02040503050406030204" pitchFamily="18" charset="0"/>
                                </a:rPr>
                                <m:t>𝐞</m:t>
                              </m:r>
                              <m:r>
                                <a:rPr lang="es-ES" sz="1100" b="1">
                                  <a:effectLst/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s-ES" sz="11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dirty="0">
                              <a:effectLst/>
                            </a:rPr>
                            <a:t>0,0001104</a:t>
                          </a:r>
                          <a:endParaRPr lang="es-ES" sz="1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>
                              <a:effectLst/>
                            </a:rPr>
                            <a:t>0,000217</a:t>
                          </a:r>
                          <a:endParaRPr lang="es-ES" sz="11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dirty="0">
                              <a:effectLst/>
                            </a:rPr>
                            <a:t>0,0005891</a:t>
                          </a:r>
                          <a:endParaRPr lang="es-ES" sz="1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947695237"/>
                      </a:ext>
                    </a:extLst>
                  </a:tr>
                  <a:tr h="419128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b="1">
                              <a:effectLst/>
                            </a:rPr>
                            <a:t>Inclinación </a:t>
                          </a:r>
                          <a14:m>
                            <m:oMath xmlns:m="http://schemas.openxmlformats.org/officeDocument/2006/math">
                              <m:r>
                                <a:rPr lang="es-ES" sz="1100" b="1">
                                  <a:effectLst/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s-ES" sz="11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11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  <m:t>𝐢</m:t>
                                  </m:r>
                                </m:e>
                                <m:sub>
                                  <m:r>
                                    <a:rPr lang="es-ES" sz="1100" b="1">
                                      <a:effectLst/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  <m:r>
                                <a:rPr lang="es-ES" sz="1100" b="1">
                                  <a:effectLst/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s-ES" sz="1100" b="1">
                              <a:effectLst/>
                            </a:rPr>
                            <a:t> [deg]</a:t>
                          </a:r>
                          <a:endParaRPr lang="es-ES" sz="11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dirty="0">
                              <a:effectLst/>
                            </a:rPr>
                            <a:t>53,217</a:t>
                          </a:r>
                          <a:endParaRPr lang="es-ES" sz="1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>
                              <a:effectLst/>
                            </a:rPr>
                            <a:t>87,911</a:t>
                          </a:r>
                          <a:endParaRPr lang="es-ES" sz="11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dirty="0">
                              <a:effectLst/>
                            </a:rPr>
                            <a:t>0,0507</a:t>
                          </a:r>
                          <a:endParaRPr lang="es-ES" sz="1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95185019"/>
                      </a:ext>
                    </a:extLst>
                  </a:tr>
                  <a:tr h="628692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b="1">
                              <a:effectLst/>
                            </a:rPr>
                            <a:t>Ascensión recta del nodo ascendente </a:t>
                          </a:r>
                          <a14:m>
                            <m:oMath xmlns:m="http://schemas.openxmlformats.org/officeDocument/2006/math">
                              <m:r>
                                <a:rPr lang="es-ES" sz="1100" b="1">
                                  <a:effectLst/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s-ES" sz="11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1100" b="1">
                                      <a:effectLst/>
                                      <a:latin typeface="Cambria Math" panose="02040503050406030204" pitchFamily="18" charset="0"/>
                                    </a:rPr>
                                    <m:t>𝛀</m:t>
                                  </m:r>
                                </m:e>
                                <m:sub>
                                  <m:r>
                                    <a:rPr lang="es-ES" sz="1100" b="1">
                                      <a:effectLst/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  <m:r>
                                <a:rPr lang="es-ES" sz="1100" b="1">
                                  <a:effectLst/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s-ES" sz="1100" b="1">
                              <a:effectLst/>
                            </a:rPr>
                            <a:t> [deg]</a:t>
                          </a:r>
                          <a:endParaRPr lang="es-ES" sz="11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>
                              <a:effectLst/>
                            </a:rPr>
                            <a:t>84,575</a:t>
                          </a:r>
                          <a:endParaRPr lang="es-ES" sz="11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>
                              <a:effectLst/>
                            </a:rPr>
                            <a:t>127,92</a:t>
                          </a:r>
                          <a:endParaRPr lang="es-ES" sz="11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>
                              <a:effectLst/>
                            </a:rPr>
                            <a:t>53,817</a:t>
                          </a:r>
                          <a:endParaRPr lang="es-ES" sz="11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371452720"/>
                      </a:ext>
                    </a:extLst>
                  </a:tr>
                  <a:tr h="419128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b="1">
                              <a:effectLst/>
                            </a:rPr>
                            <a:t>Argumento del perigeo </a:t>
                          </a:r>
                          <a14:m>
                            <m:oMath xmlns:m="http://schemas.openxmlformats.org/officeDocument/2006/math">
                              <m:r>
                                <a:rPr lang="es-ES" sz="1100" b="1">
                                  <a:effectLst/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s-ES" sz="1100" b="1" i="1">
                                  <a:effectLst/>
                                  <a:latin typeface="Cambria Math" panose="02040503050406030204" pitchFamily="18" charset="0"/>
                                </a:rPr>
                                <m:t>𝛚</m:t>
                              </m:r>
                            </m:oMath>
                          </a14:m>
                          <a:r>
                            <a:rPr lang="es-ES" sz="1100" b="1">
                              <a:effectLst/>
                            </a:rPr>
                            <a:t>) [deg]</a:t>
                          </a:r>
                          <a:endParaRPr lang="es-ES" sz="11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>
                              <a:effectLst/>
                            </a:rPr>
                            <a:t>91,931</a:t>
                          </a:r>
                          <a:endParaRPr lang="es-ES" sz="11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dirty="0">
                              <a:effectLst/>
                            </a:rPr>
                            <a:t>105,11</a:t>
                          </a:r>
                          <a:endParaRPr lang="es-ES" sz="1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>
                              <a:effectLst/>
                            </a:rPr>
                            <a:t>342,54</a:t>
                          </a:r>
                          <a:endParaRPr lang="es-ES" sz="11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467071828"/>
                      </a:ext>
                    </a:extLst>
                  </a:tr>
                  <a:tr h="419128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b="1">
                              <a:effectLst/>
                            </a:rPr>
                            <a:t>Anomalía media </a:t>
                          </a:r>
                          <a14:m>
                            <m:oMath xmlns:m="http://schemas.openxmlformats.org/officeDocument/2006/math">
                              <m:r>
                                <a:rPr lang="es-ES" sz="1100" b="1">
                                  <a:effectLst/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s-ES" sz="11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11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  <m:t>𝐌</m:t>
                                  </m:r>
                                </m:e>
                                <m:sub>
                                  <m:r>
                                    <a:rPr lang="es-ES" sz="1100" b="1">
                                      <a:effectLst/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  <m:r>
                                <a:rPr lang="es-ES" sz="1100" b="1">
                                  <a:effectLst/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s-ES" sz="1100" b="1">
                              <a:effectLst/>
                            </a:rPr>
                            <a:t> [deg]</a:t>
                          </a:r>
                          <a:endParaRPr lang="es-ES" sz="11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>
                              <a:effectLst/>
                            </a:rPr>
                            <a:t>268,18</a:t>
                          </a:r>
                          <a:endParaRPr lang="es-ES" sz="11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>
                              <a:effectLst/>
                            </a:rPr>
                            <a:t>255,03</a:t>
                          </a:r>
                          <a:endParaRPr lang="es-ES" sz="11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dirty="0">
                              <a:effectLst/>
                            </a:rPr>
                            <a:t>284,72</a:t>
                          </a:r>
                          <a:endParaRPr lang="es-ES" sz="1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836686443"/>
                      </a:ext>
                    </a:extLst>
                  </a:tr>
                  <a:tr h="628692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b="1" dirty="0" err="1">
                              <a:effectLst/>
                            </a:rPr>
                            <a:t>Epoch</a:t>
                          </a:r>
                          <a:r>
                            <a:rPr lang="es-ES" sz="1100" b="1" dirty="0">
                              <a:effectLst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s-ES" sz="1100" b="1">
                                  <a:effectLst/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s-ES" sz="11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11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  <m:t>𝐭</m:t>
                                  </m:r>
                                </m:e>
                                <m:sub>
                                  <m:r>
                                    <a:rPr lang="es-ES" sz="1100" b="1">
                                      <a:effectLst/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  <m:r>
                                <a:rPr lang="es-ES" sz="1100" b="1">
                                  <a:effectLst/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s-ES" sz="11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>
                              <a:effectLst/>
                            </a:rPr>
                            <a:t>25-Apr-2023 08:25:20</a:t>
                          </a:r>
                          <a:endParaRPr lang="es-ES" sz="11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>
                              <a:effectLst/>
                            </a:rPr>
                            <a:t>25-Apr-2023 10:57:56</a:t>
                          </a:r>
                          <a:endParaRPr lang="es-ES" sz="11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dirty="0">
                              <a:effectLst/>
                            </a:rPr>
                            <a:t>25-Apr-2023 09:11:42</a:t>
                          </a:r>
                          <a:endParaRPr lang="es-ES" sz="1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28691252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a 9">
                <a:extLst>
                  <a:ext uri="{FF2B5EF4-FFF2-40B4-BE49-F238E27FC236}">
                    <a16:creationId xmlns:a16="http://schemas.microsoft.com/office/drawing/2014/main" id="{ED8F97EE-1857-596D-35BB-4CF13758B17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89137110"/>
                  </p:ext>
                </p:extLst>
              </p:nvPr>
            </p:nvGraphicFramePr>
            <p:xfrm>
              <a:off x="911224" y="2518584"/>
              <a:ext cx="4896743" cy="3701882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1937541">
                      <a:extLst>
                        <a:ext uri="{9D8B030D-6E8A-4147-A177-3AD203B41FA5}">
                          <a16:colId xmlns:a16="http://schemas.microsoft.com/office/drawing/2014/main" val="2204466066"/>
                        </a:ext>
                      </a:extLst>
                    </a:gridCol>
                    <a:gridCol w="995977">
                      <a:extLst>
                        <a:ext uri="{9D8B030D-6E8A-4147-A177-3AD203B41FA5}">
                          <a16:colId xmlns:a16="http://schemas.microsoft.com/office/drawing/2014/main" val="2767795001"/>
                        </a:ext>
                      </a:extLst>
                    </a:gridCol>
                    <a:gridCol w="979081">
                      <a:extLst>
                        <a:ext uri="{9D8B030D-6E8A-4147-A177-3AD203B41FA5}">
                          <a16:colId xmlns:a16="http://schemas.microsoft.com/office/drawing/2014/main" val="3831771683"/>
                        </a:ext>
                      </a:extLst>
                    </a:gridCol>
                    <a:gridCol w="984144">
                      <a:extLst>
                        <a:ext uri="{9D8B030D-6E8A-4147-A177-3AD203B41FA5}">
                          <a16:colId xmlns:a16="http://schemas.microsoft.com/office/drawing/2014/main" val="4246510421"/>
                        </a:ext>
                      </a:extLst>
                    </a:gridCol>
                  </a:tblGrid>
                  <a:tr h="383993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dirty="0">
                              <a:effectLst/>
                            </a:rPr>
                            <a:t> </a:t>
                          </a:r>
                          <a:endParaRPr lang="es-ES" sz="1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b="1">
                              <a:effectLst/>
                            </a:rPr>
                            <a:t>LEO-600</a:t>
                          </a:r>
                          <a:endParaRPr lang="es-ES" sz="11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b="1" dirty="0">
                              <a:effectLst/>
                            </a:rPr>
                            <a:t>LEO-1200</a:t>
                          </a:r>
                          <a:endParaRPr lang="es-ES" sz="11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b="1" dirty="0">
                              <a:effectLst/>
                            </a:rPr>
                            <a:t>GEO</a:t>
                          </a:r>
                          <a:endParaRPr lang="es-ES" sz="11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64238894"/>
                      </a:ext>
                    </a:extLst>
                  </a:tr>
                  <a:tr h="419128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 anchor="ctr">
                        <a:blipFill>
                          <a:blip r:embed="rId5"/>
                          <a:stretch>
                            <a:fillRect l="-314" t="-92754" r="-153459" b="-6942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>
                              <a:effectLst/>
                            </a:rPr>
                            <a:t>6.917,858</a:t>
                          </a:r>
                          <a:endParaRPr lang="es-ES" sz="11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>
                              <a:effectLst/>
                            </a:rPr>
                            <a:t>7.579,899</a:t>
                          </a:r>
                          <a:endParaRPr lang="es-ES" sz="11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>
                              <a:effectLst/>
                            </a:rPr>
                            <a:t>42.164,684</a:t>
                          </a:r>
                          <a:endParaRPr lang="es-ES" sz="11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534638763"/>
                      </a:ext>
                    </a:extLst>
                  </a:tr>
                  <a:tr h="383993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 anchor="ctr">
                        <a:blipFill>
                          <a:blip r:embed="rId5"/>
                          <a:stretch>
                            <a:fillRect l="-314" t="-211111" r="-153459" b="-6603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dirty="0">
                              <a:effectLst/>
                            </a:rPr>
                            <a:t>0,0001104</a:t>
                          </a:r>
                          <a:endParaRPr lang="es-ES" sz="1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>
                              <a:effectLst/>
                            </a:rPr>
                            <a:t>0,000217</a:t>
                          </a:r>
                          <a:endParaRPr lang="es-ES" sz="11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dirty="0">
                              <a:effectLst/>
                            </a:rPr>
                            <a:t>0,0005891</a:t>
                          </a:r>
                          <a:endParaRPr lang="es-ES" sz="1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947695237"/>
                      </a:ext>
                    </a:extLst>
                  </a:tr>
                  <a:tr h="419128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 anchor="ctr">
                        <a:blipFill>
                          <a:blip r:embed="rId5"/>
                          <a:stretch>
                            <a:fillRect l="-314" t="-284058" r="-153459" b="-50289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dirty="0">
                              <a:effectLst/>
                            </a:rPr>
                            <a:t>53,217</a:t>
                          </a:r>
                          <a:endParaRPr lang="es-ES" sz="1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>
                              <a:effectLst/>
                            </a:rPr>
                            <a:t>87,911</a:t>
                          </a:r>
                          <a:endParaRPr lang="es-ES" sz="11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dirty="0">
                              <a:effectLst/>
                            </a:rPr>
                            <a:t>0,0507</a:t>
                          </a:r>
                          <a:endParaRPr lang="es-ES" sz="1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95185019"/>
                      </a:ext>
                    </a:extLst>
                  </a:tr>
                  <a:tr h="628692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 anchor="ctr">
                        <a:blipFill>
                          <a:blip r:embed="rId5"/>
                          <a:stretch>
                            <a:fillRect l="-314" t="-257282" r="-153459" b="-2368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>
                              <a:effectLst/>
                            </a:rPr>
                            <a:t>84,575</a:t>
                          </a:r>
                          <a:endParaRPr lang="es-ES" sz="11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>
                              <a:effectLst/>
                            </a:rPr>
                            <a:t>127,92</a:t>
                          </a:r>
                          <a:endParaRPr lang="es-ES" sz="11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>
                              <a:effectLst/>
                            </a:rPr>
                            <a:t>53,817</a:t>
                          </a:r>
                          <a:endParaRPr lang="es-ES" sz="11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371452720"/>
                      </a:ext>
                    </a:extLst>
                  </a:tr>
                  <a:tr h="419128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 anchor="ctr">
                        <a:blipFill>
                          <a:blip r:embed="rId5"/>
                          <a:stretch>
                            <a:fillRect l="-314" t="-533333" r="-153459" b="-2536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>
                              <a:effectLst/>
                            </a:rPr>
                            <a:t>91,931</a:t>
                          </a:r>
                          <a:endParaRPr lang="es-ES" sz="11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dirty="0">
                              <a:effectLst/>
                            </a:rPr>
                            <a:t>105,11</a:t>
                          </a:r>
                          <a:endParaRPr lang="es-ES" sz="1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>
                              <a:effectLst/>
                            </a:rPr>
                            <a:t>342,54</a:t>
                          </a:r>
                          <a:endParaRPr lang="es-ES" sz="11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467071828"/>
                      </a:ext>
                    </a:extLst>
                  </a:tr>
                  <a:tr h="419128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 anchor="ctr">
                        <a:blipFill>
                          <a:blip r:embed="rId5"/>
                          <a:stretch>
                            <a:fillRect l="-314" t="-633333" r="-153459" b="-1536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>
                              <a:effectLst/>
                            </a:rPr>
                            <a:t>268,18</a:t>
                          </a:r>
                          <a:endParaRPr lang="es-ES" sz="11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>
                              <a:effectLst/>
                            </a:rPr>
                            <a:t>255,03</a:t>
                          </a:r>
                          <a:endParaRPr lang="es-ES" sz="11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dirty="0">
                              <a:effectLst/>
                            </a:rPr>
                            <a:t>284,72</a:t>
                          </a:r>
                          <a:endParaRPr lang="es-ES" sz="1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836686443"/>
                      </a:ext>
                    </a:extLst>
                  </a:tr>
                  <a:tr h="628692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 anchor="ctr">
                        <a:blipFill>
                          <a:blip r:embed="rId5"/>
                          <a:stretch>
                            <a:fillRect l="-314" t="-491262" r="-153459" b="-2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>
                              <a:effectLst/>
                            </a:rPr>
                            <a:t>25-Apr-2023 08:25:20</a:t>
                          </a:r>
                          <a:endParaRPr lang="es-ES" sz="11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>
                              <a:effectLst/>
                            </a:rPr>
                            <a:t>25-Apr-2023 10:57:56</a:t>
                          </a:r>
                          <a:endParaRPr lang="es-ES" sz="11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dirty="0">
                              <a:effectLst/>
                            </a:rPr>
                            <a:t>25-Apr-2023 09:11:42</a:t>
                          </a:r>
                          <a:endParaRPr lang="es-ES" sz="1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286912520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12F5D6A8-A8A3-98F2-4D87-CF4104A419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36207" t="-136207" r="-136207" b="-136207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24560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9874"/>
    </mc:Choice>
    <mc:Fallback>
      <p:transition advTm="39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8A81D75C-A64F-46B2-8481-6A79AA395E3B}"/>
              </a:ext>
            </a:extLst>
          </p:cNvPr>
          <p:cNvCxnSpPr>
            <a:cxnSpLocks/>
          </p:cNvCxnSpPr>
          <p:nvPr/>
        </p:nvCxnSpPr>
        <p:spPr>
          <a:xfrm>
            <a:off x="911225" y="758061"/>
            <a:ext cx="1032649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91036E11-A930-4FA1-83F5-B29F48E1B8B1}"/>
              </a:ext>
            </a:extLst>
          </p:cNvPr>
          <p:cNvSpPr txBox="1"/>
          <p:nvPr/>
        </p:nvSpPr>
        <p:spPr>
          <a:xfrm>
            <a:off x="846035" y="194644"/>
            <a:ext cx="6588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latin typeface="+mj-lt"/>
              </a:rPr>
              <a:t>5. Enlaces NB-</a:t>
            </a:r>
            <a:r>
              <a:rPr lang="es-ES" sz="3200" b="1" dirty="0" err="1">
                <a:latin typeface="+mj-lt"/>
              </a:rPr>
              <a:t>IoT</a:t>
            </a:r>
            <a:r>
              <a:rPr lang="es-ES" sz="3200" b="1" dirty="0">
                <a:latin typeface="+mj-lt"/>
              </a:rPr>
              <a:t> NTN</a:t>
            </a:r>
          </a:p>
        </p:txBody>
      </p:sp>
      <p:sp>
        <p:nvSpPr>
          <p:cNvPr id="12" name="Marcador de número de diapositiva 11">
            <a:extLst>
              <a:ext uri="{FF2B5EF4-FFF2-40B4-BE49-F238E27FC236}">
                <a16:creationId xmlns:a16="http://schemas.microsoft.com/office/drawing/2014/main" id="{2F5D1ABA-2165-4510-A1DD-580AC1054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4FF94-618E-48DA-98ED-654D281AAE09}" type="slidenum">
              <a:rPr lang="es-ES" smtClean="0"/>
              <a:t>19</a:t>
            </a:fld>
            <a:endParaRPr lang="es-ES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F49085C-12D1-4AFF-9F8A-17ED1C98F85B}"/>
              </a:ext>
            </a:extLst>
          </p:cNvPr>
          <p:cNvSpPr txBox="1"/>
          <p:nvPr/>
        </p:nvSpPr>
        <p:spPr>
          <a:xfrm>
            <a:off x="846035" y="881171"/>
            <a:ext cx="10650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2400" b="1" dirty="0">
                <a:ea typeface="Latin Modern Math" panose="02000503000000000000" pitchFamily="50" charset="0"/>
              </a:rPr>
              <a:t>5.1 Escenarios de simulación NB-</a:t>
            </a:r>
            <a:r>
              <a:rPr lang="es-ES" sz="2400" b="1" dirty="0" err="1">
                <a:ea typeface="Latin Modern Math" panose="02000503000000000000" pitchFamily="50" charset="0"/>
              </a:rPr>
              <a:t>IoT</a:t>
            </a:r>
            <a:r>
              <a:rPr lang="es-ES" sz="2400" b="1" dirty="0">
                <a:ea typeface="Latin Modern Math" panose="02000503000000000000" pitchFamily="50" charset="0"/>
              </a:rPr>
              <a:t> NTN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4AE0C42-005E-B38B-C871-CE58C9A9606F}"/>
              </a:ext>
            </a:extLst>
          </p:cNvPr>
          <p:cNvSpPr txBox="1"/>
          <p:nvPr/>
        </p:nvSpPr>
        <p:spPr>
          <a:xfrm>
            <a:off x="911225" y="3511556"/>
            <a:ext cx="10794583" cy="913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endParaRPr lang="es-ES" sz="2000" dirty="0">
              <a:ea typeface="Latin Modern Math" panose="02000503000000000000" pitchFamily="50" charset="0"/>
            </a:endParaRPr>
          </a:p>
          <a:p>
            <a:pPr marL="285750" indent="-285750" algn="l">
              <a:lnSpc>
                <a:spcPct val="150000"/>
              </a:lnSpc>
              <a:buFont typeface="Abadi" panose="020B0604020104020204" pitchFamily="34" charset="0"/>
              <a:buChar char="►"/>
            </a:pPr>
            <a:endParaRPr lang="es-ES" dirty="0">
              <a:ea typeface="Latin Modern Math" panose="02000503000000000000" pitchFamily="50" charset="0"/>
            </a:endParaRPr>
          </a:p>
        </p:txBody>
      </p:sp>
      <p:pic>
        <p:nvPicPr>
          <p:cNvPr id="4" name="Imagen 3" descr="Gráfico, Gráfico de dispersión&#10;&#10;Descripción generada automáticamente">
            <a:extLst>
              <a:ext uri="{FF2B5EF4-FFF2-40B4-BE49-F238E27FC236}">
                <a16:creationId xmlns:a16="http://schemas.microsoft.com/office/drawing/2014/main" id="{992B5977-4B13-DC46-AF68-9F35237EAC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" r="5522"/>
          <a:stretch/>
        </p:blipFill>
        <p:spPr bwMode="auto">
          <a:xfrm>
            <a:off x="2040347" y="1273561"/>
            <a:ext cx="3467730" cy="28205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 descr="Gráfico, Gráfico de líneas&#10;&#10;Descripción generada automáticamente">
            <a:extLst>
              <a:ext uri="{FF2B5EF4-FFF2-40B4-BE49-F238E27FC236}">
                <a16:creationId xmlns:a16="http://schemas.microsoft.com/office/drawing/2014/main" id="{E6F25B70-756C-EDE0-DD6D-90424B9CA8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" r="5780"/>
          <a:stretch/>
        </p:blipFill>
        <p:spPr bwMode="auto">
          <a:xfrm>
            <a:off x="6817869" y="1353150"/>
            <a:ext cx="3272726" cy="26725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62C8CC1-C203-3523-56F3-AE755F51A2B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2" r="6115"/>
          <a:stretch/>
        </p:blipFill>
        <p:spPr bwMode="auto">
          <a:xfrm>
            <a:off x="2144571" y="4038574"/>
            <a:ext cx="3363505" cy="28224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1A050C1-A058-C78E-C11C-D5DF80DC574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" r="6350"/>
          <a:stretch/>
        </p:blipFill>
        <p:spPr bwMode="auto">
          <a:xfrm>
            <a:off x="6831316" y="4055771"/>
            <a:ext cx="3259279" cy="26766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9B6723AA-D6DD-A8AA-629E-A280F8F495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136207" t="-136207" r="-136207" b="-136207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92785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9835"/>
    </mc:Choice>
    <mc:Fallback>
      <p:transition advTm="39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1F88B623-0AAF-42DF-8D18-BA3B9DF4C1A4}"/>
              </a:ext>
            </a:extLst>
          </p:cNvPr>
          <p:cNvSpPr txBox="1"/>
          <p:nvPr/>
        </p:nvSpPr>
        <p:spPr>
          <a:xfrm>
            <a:off x="837872" y="910510"/>
            <a:ext cx="1051592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200000"/>
              </a:lnSpc>
              <a:buAutoNum type="arabicPeriod"/>
            </a:pPr>
            <a:r>
              <a:rPr lang="es-ES" sz="2400" dirty="0">
                <a:ea typeface="Latin Modern Math" panose="02000503000000000000" pitchFamily="50" charset="0"/>
              </a:rPr>
              <a:t>Introducción</a:t>
            </a:r>
          </a:p>
          <a:p>
            <a:pPr marL="342900" indent="-342900" algn="l">
              <a:lnSpc>
                <a:spcPct val="200000"/>
              </a:lnSpc>
              <a:buAutoNum type="arabicPeriod"/>
            </a:pPr>
            <a:r>
              <a:rPr lang="es-ES" sz="2400" dirty="0">
                <a:ea typeface="Latin Modern Math" panose="02000503000000000000" pitchFamily="50" charset="0"/>
              </a:rPr>
              <a:t>Redes no terrestres NTN</a:t>
            </a:r>
          </a:p>
          <a:p>
            <a:pPr marL="342900" indent="-342900" algn="l">
              <a:lnSpc>
                <a:spcPct val="200000"/>
              </a:lnSpc>
              <a:buAutoNum type="arabicPeriod"/>
            </a:pPr>
            <a:r>
              <a:rPr lang="es-ES" sz="2400" dirty="0">
                <a:ea typeface="Latin Modern Math" panose="02000503000000000000" pitchFamily="50" charset="0"/>
              </a:rPr>
              <a:t>Modelo de canal NTN</a:t>
            </a:r>
          </a:p>
          <a:p>
            <a:pPr marL="342900" indent="-342900" algn="l">
              <a:lnSpc>
                <a:spcPct val="200000"/>
              </a:lnSpc>
              <a:buAutoNum type="arabicPeriod"/>
            </a:pPr>
            <a:r>
              <a:rPr lang="es-ES" sz="2400" dirty="0">
                <a:ea typeface="Latin Modern Math" panose="02000503000000000000" pitchFamily="50" charset="0"/>
              </a:rPr>
              <a:t>NB-</a:t>
            </a:r>
            <a:r>
              <a:rPr lang="es-ES" sz="2400" dirty="0" err="1">
                <a:ea typeface="Latin Modern Math" panose="02000503000000000000" pitchFamily="50" charset="0"/>
              </a:rPr>
              <a:t>IoT</a:t>
            </a:r>
            <a:endParaRPr lang="es-ES" sz="2400" dirty="0">
              <a:ea typeface="Latin Modern Math" panose="02000503000000000000" pitchFamily="50" charset="0"/>
            </a:endParaRPr>
          </a:p>
          <a:p>
            <a:pPr marL="342900" indent="-342900" algn="l">
              <a:lnSpc>
                <a:spcPct val="200000"/>
              </a:lnSpc>
              <a:buAutoNum type="arabicPeriod"/>
            </a:pPr>
            <a:r>
              <a:rPr lang="es-ES" sz="2400" dirty="0">
                <a:ea typeface="Latin Modern Math" panose="02000503000000000000" pitchFamily="50" charset="0"/>
              </a:rPr>
              <a:t>Enlaces NB-</a:t>
            </a:r>
            <a:r>
              <a:rPr lang="es-ES" sz="2400" dirty="0" err="1">
                <a:ea typeface="Latin Modern Math" panose="02000503000000000000" pitchFamily="50" charset="0"/>
              </a:rPr>
              <a:t>IoT</a:t>
            </a:r>
            <a:r>
              <a:rPr lang="es-ES" sz="2400" dirty="0">
                <a:ea typeface="Latin Modern Math" panose="02000503000000000000" pitchFamily="50" charset="0"/>
              </a:rPr>
              <a:t> NTN</a:t>
            </a:r>
          </a:p>
          <a:p>
            <a:pPr marL="342900" indent="-342900" algn="l">
              <a:lnSpc>
                <a:spcPct val="200000"/>
              </a:lnSpc>
              <a:buAutoNum type="arabicPeriod"/>
            </a:pPr>
            <a:r>
              <a:rPr lang="es-ES" sz="2400" dirty="0">
                <a:ea typeface="Latin Modern Math" panose="02000503000000000000" pitchFamily="50" charset="0"/>
              </a:rPr>
              <a:t>Conclusiones y líneas futuras  </a:t>
            </a:r>
          </a:p>
          <a:p>
            <a:pPr algn="l"/>
            <a:endParaRPr lang="es-ES" dirty="0">
              <a:ea typeface="Latin Modern Math" panose="02000503000000000000" pitchFamily="50" charset="0"/>
            </a:endParaRPr>
          </a:p>
        </p:txBody>
      </p:sp>
      <p:pic>
        <p:nvPicPr>
          <p:cNvPr id="9" name="Imagen 8" descr="Imagen que contiene telaraña, viendo, oscuro, cara&#10;&#10;Descripción generada automáticamente">
            <a:extLst>
              <a:ext uri="{FF2B5EF4-FFF2-40B4-BE49-F238E27FC236}">
                <a16:creationId xmlns:a16="http://schemas.microsoft.com/office/drawing/2014/main" id="{48326ED7-047E-44A9-3125-00D300DA6D3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007" y="1268760"/>
            <a:ext cx="5886206" cy="3312368"/>
          </a:xfrm>
          <a:prstGeom prst="rect">
            <a:avLst/>
          </a:prstGeom>
          <a:noFill/>
          <a:effectLst>
            <a:outerShdw blurRad="38100" dist="50800" dir="6000000" algn="ctr" rotWithShape="0">
              <a:srgbClr val="000000"/>
            </a:outerShdw>
            <a:softEdge rad="139700"/>
          </a:effectLst>
        </p:spPr>
      </p:pic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8A81D75C-A64F-46B2-8481-6A79AA395E3B}"/>
              </a:ext>
            </a:extLst>
          </p:cNvPr>
          <p:cNvCxnSpPr>
            <a:cxnSpLocks/>
          </p:cNvCxnSpPr>
          <p:nvPr/>
        </p:nvCxnSpPr>
        <p:spPr>
          <a:xfrm>
            <a:off x="911225" y="758061"/>
            <a:ext cx="10275220" cy="2175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Marcador de número de diapositiva 11">
            <a:extLst>
              <a:ext uri="{FF2B5EF4-FFF2-40B4-BE49-F238E27FC236}">
                <a16:creationId xmlns:a16="http://schemas.microsoft.com/office/drawing/2014/main" id="{2F5D1ABA-2165-4510-A1DD-580AC1054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4FF94-618E-48DA-98ED-654D281AAE09}" type="slidenum">
              <a:rPr lang="es-ES" smtClean="0"/>
              <a:t>2</a:t>
            </a:fld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CA2835B-B1FF-4C44-9C70-431932B2A927}"/>
              </a:ext>
            </a:extLst>
          </p:cNvPr>
          <p:cNvSpPr txBox="1"/>
          <p:nvPr/>
        </p:nvSpPr>
        <p:spPr>
          <a:xfrm>
            <a:off x="911225" y="178658"/>
            <a:ext cx="1872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3200" b="1" dirty="0">
                <a:latin typeface="+mj-lt"/>
                <a:ea typeface="Latin Modern Math" panose="02000503000000000000" pitchFamily="50" charset="0"/>
              </a:rPr>
              <a:t>Índice</a:t>
            </a:r>
            <a:endParaRPr lang="es-ES" sz="2400" b="1" dirty="0">
              <a:latin typeface="+mj-lt"/>
              <a:ea typeface="Latin Modern Math" panose="02000503000000000000" pitchFamily="50" charset="0"/>
            </a:endParaRPr>
          </a:p>
        </p:txBody>
      </p:sp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A7DBB20B-ECC4-22D5-99A4-E48E79E9A4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36207" t="-136207" r="-136207" b="-136207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08481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6510"/>
    </mc:Choice>
    <mc:Fallback>
      <p:transition advTm="26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8A81D75C-A64F-46B2-8481-6A79AA395E3B}"/>
              </a:ext>
            </a:extLst>
          </p:cNvPr>
          <p:cNvCxnSpPr>
            <a:cxnSpLocks/>
          </p:cNvCxnSpPr>
          <p:nvPr/>
        </p:nvCxnSpPr>
        <p:spPr>
          <a:xfrm>
            <a:off x="911225" y="758061"/>
            <a:ext cx="1032649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91036E11-A930-4FA1-83F5-B29F48E1B8B1}"/>
              </a:ext>
            </a:extLst>
          </p:cNvPr>
          <p:cNvSpPr txBox="1"/>
          <p:nvPr/>
        </p:nvSpPr>
        <p:spPr>
          <a:xfrm>
            <a:off x="846035" y="194644"/>
            <a:ext cx="6588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latin typeface="+mj-lt"/>
              </a:rPr>
              <a:t>5. Enlaces NB-</a:t>
            </a:r>
            <a:r>
              <a:rPr lang="es-ES" sz="3200" b="1" dirty="0" err="1">
                <a:latin typeface="+mj-lt"/>
              </a:rPr>
              <a:t>IoT</a:t>
            </a:r>
            <a:r>
              <a:rPr lang="es-ES" sz="3200" b="1" dirty="0">
                <a:latin typeface="+mj-lt"/>
              </a:rPr>
              <a:t> NTN</a:t>
            </a:r>
          </a:p>
        </p:txBody>
      </p:sp>
      <p:sp>
        <p:nvSpPr>
          <p:cNvPr id="12" name="Marcador de número de diapositiva 11">
            <a:extLst>
              <a:ext uri="{FF2B5EF4-FFF2-40B4-BE49-F238E27FC236}">
                <a16:creationId xmlns:a16="http://schemas.microsoft.com/office/drawing/2014/main" id="{2F5D1ABA-2165-4510-A1DD-580AC1054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4FF94-618E-48DA-98ED-654D281AAE09}" type="slidenum">
              <a:rPr lang="es-ES" smtClean="0"/>
              <a:t>20</a:t>
            </a:fld>
            <a:endParaRPr lang="es-ES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F49085C-12D1-4AFF-9F8A-17ED1C98F85B}"/>
              </a:ext>
            </a:extLst>
          </p:cNvPr>
          <p:cNvSpPr txBox="1"/>
          <p:nvPr/>
        </p:nvSpPr>
        <p:spPr>
          <a:xfrm>
            <a:off x="846035" y="881171"/>
            <a:ext cx="10650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2400" b="1" dirty="0">
                <a:ea typeface="Latin Modern Math" panose="02000503000000000000" pitchFamily="50" charset="0"/>
              </a:rPr>
              <a:t>5.1 Escenarios de simulación NB-</a:t>
            </a:r>
            <a:r>
              <a:rPr lang="es-ES" sz="2400" b="1" dirty="0" err="1">
                <a:ea typeface="Latin Modern Math" panose="02000503000000000000" pitchFamily="50" charset="0"/>
              </a:rPr>
              <a:t>IoT</a:t>
            </a:r>
            <a:r>
              <a:rPr lang="es-ES" sz="2400" b="1" dirty="0">
                <a:ea typeface="Latin Modern Math" panose="02000503000000000000" pitchFamily="50" charset="0"/>
              </a:rPr>
              <a:t> NTN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4AE0C42-005E-B38B-C871-CE58C9A9606F}"/>
              </a:ext>
            </a:extLst>
          </p:cNvPr>
          <p:cNvSpPr txBox="1"/>
          <p:nvPr/>
        </p:nvSpPr>
        <p:spPr>
          <a:xfrm>
            <a:off x="911225" y="3511556"/>
            <a:ext cx="10794583" cy="913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endParaRPr lang="es-ES" sz="2000" dirty="0">
              <a:ea typeface="Latin Modern Math" panose="02000503000000000000" pitchFamily="50" charset="0"/>
            </a:endParaRPr>
          </a:p>
          <a:p>
            <a:pPr marL="285750" indent="-285750" algn="l">
              <a:lnSpc>
                <a:spcPct val="150000"/>
              </a:lnSpc>
              <a:buFont typeface="Abadi" panose="020B0604020104020204" pitchFamily="34" charset="0"/>
              <a:buChar char="►"/>
            </a:pPr>
            <a:endParaRPr lang="es-ES" dirty="0">
              <a:ea typeface="Latin Modern Math" panose="02000503000000000000" pitchFamily="50" charset="0"/>
            </a:endParaRPr>
          </a:p>
        </p:txBody>
      </p:sp>
      <p:pic>
        <p:nvPicPr>
          <p:cNvPr id="3" name="Imagen 2" descr="Gráfico, Gráfico de dispersión&#10;&#10;Descripción generada automáticamente">
            <a:extLst>
              <a:ext uri="{FF2B5EF4-FFF2-40B4-BE49-F238E27FC236}">
                <a16:creationId xmlns:a16="http://schemas.microsoft.com/office/drawing/2014/main" id="{CF3A2661-EFD8-86AD-0340-5A405DDA5D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990" y="1261181"/>
            <a:ext cx="3672408" cy="2753000"/>
          </a:xfrm>
          <a:prstGeom prst="rect">
            <a:avLst/>
          </a:prstGeom>
        </p:spPr>
      </p:pic>
      <p:pic>
        <p:nvPicPr>
          <p:cNvPr id="7" name="Imagen 6" descr="Gráfico, Gráfico de líneas&#10;&#10;Descripción generada automáticamente">
            <a:extLst>
              <a:ext uri="{FF2B5EF4-FFF2-40B4-BE49-F238E27FC236}">
                <a16:creationId xmlns:a16="http://schemas.microsoft.com/office/drawing/2014/main" id="{186B3D48-92AA-8F47-7C44-DCE9E6AC19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349" y="1316658"/>
            <a:ext cx="3572851" cy="267816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574FCF6-F0AB-264F-3E09-6FD034CFBA8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r="5055"/>
          <a:stretch/>
        </p:blipFill>
        <p:spPr bwMode="auto">
          <a:xfrm>
            <a:off x="2216010" y="4078625"/>
            <a:ext cx="3312368" cy="27367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Imagen 13" descr="Gráfico, Gráfico de dispersión&#10;&#10;Descripción generada automáticamente">
            <a:extLst>
              <a:ext uri="{FF2B5EF4-FFF2-40B4-BE49-F238E27FC236}">
                <a16:creationId xmlns:a16="http://schemas.microsoft.com/office/drawing/2014/main" id="{9BD82078-86F9-B84C-5D84-A9EA8D536BF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6" r="5994"/>
          <a:stretch/>
        </p:blipFill>
        <p:spPr bwMode="auto">
          <a:xfrm>
            <a:off x="6539590" y="4078625"/>
            <a:ext cx="3312367" cy="277216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624DAAD5-DB5C-10E7-A310-92DADC767A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136207" t="-136207" r="-136207" b="-136207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98985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210"/>
    </mc:Choice>
    <mc:Fallback>
      <p:transition advTm="30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8A81D75C-A64F-46B2-8481-6A79AA395E3B}"/>
              </a:ext>
            </a:extLst>
          </p:cNvPr>
          <p:cNvCxnSpPr>
            <a:cxnSpLocks/>
          </p:cNvCxnSpPr>
          <p:nvPr/>
        </p:nvCxnSpPr>
        <p:spPr>
          <a:xfrm>
            <a:off x="911225" y="758061"/>
            <a:ext cx="1032649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91036E11-A930-4FA1-83F5-B29F48E1B8B1}"/>
              </a:ext>
            </a:extLst>
          </p:cNvPr>
          <p:cNvSpPr txBox="1"/>
          <p:nvPr/>
        </p:nvSpPr>
        <p:spPr>
          <a:xfrm>
            <a:off x="846035" y="194644"/>
            <a:ext cx="6588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latin typeface="+mj-lt"/>
              </a:rPr>
              <a:t>5. Enlaces NB-</a:t>
            </a:r>
            <a:r>
              <a:rPr lang="es-ES" sz="3200" b="1" dirty="0" err="1">
                <a:latin typeface="+mj-lt"/>
              </a:rPr>
              <a:t>IoT</a:t>
            </a:r>
            <a:r>
              <a:rPr lang="es-ES" sz="3200" b="1" dirty="0">
                <a:latin typeface="+mj-lt"/>
              </a:rPr>
              <a:t> NTN</a:t>
            </a:r>
          </a:p>
        </p:txBody>
      </p:sp>
      <p:sp>
        <p:nvSpPr>
          <p:cNvPr id="12" name="Marcador de número de diapositiva 11">
            <a:extLst>
              <a:ext uri="{FF2B5EF4-FFF2-40B4-BE49-F238E27FC236}">
                <a16:creationId xmlns:a16="http://schemas.microsoft.com/office/drawing/2014/main" id="{2F5D1ABA-2165-4510-A1DD-580AC1054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4FF94-618E-48DA-98ED-654D281AAE09}" type="slidenum">
              <a:rPr lang="es-ES" smtClean="0"/>
              <a:t>21</a:t>
            </a:fld>
            <a:endParaRPr lang="es-ES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F49085C-12D1-4AFF-9F8A-17ED1C98F85B}"/>
              </a:ext>
            </a:extLst>
          </p:cNvPr>
          <p:cNvSpPr txBox="1"/>
          <p:nvPr/>
        </p:nvSpPr>
        <p:spPr>
          <a:xfrm>
            <a:off x="846035" y="881171"/>
            <a:ext cx="10650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2400" b="1" dirty="0">
                <a:ea typeface="Latin Modern Math" panose="02000503000000000000" pitchFamily="50" charset="0"/>
              </a:rPr>
              <a:t>5.2 Modelos de antenas. NTN UE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4AE0C42-005E-B38B-C871-CE58C9A9606F}"/>
              </a:ext>
            </a:extLst>
          </p:cNvPr>
          <p:cNvSpPr txBox="1"/>
          <p:nvPr/>
        </p:nvSpPr>
        <p:spPr>
          <a:xfrm>
            <a:off x="911225" y="3511556"/>
            <a:ext cx="10794583" cy="913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endParaRPr lang="es-ES" sz="2000" dirty="0">
              <a:ea typeface="Latin Modern Math" panose="02000503000000000000" pitchFamily="50" charset="0"/>
            </a:endParaRPr>
          </a:p>
          <a:p>
            <a:pPr marL="285750" indent="-285750" algn="l">
              <a:lnSpc>
                <a:spcPct val="150000"/>
              </a:lnSpc>
              <a:buFont typeface="Abadi" panose="020B0604020104020204" pitchFamily="34" charset="0"/>
              <a:buChar char="►"/>
            </a:pPr>
            <a:endParaRPr lang="es-ES" dirty="0">
              <a:ea typeface="Latin Modern Math" panose="02000503000000000000" pitchFamily="50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a 3">
                <a:extLst>
                  <a:ext uri="{FF2B5EF4-FFF2-40B4-BE49-F238E27FC236}">
                    <a16:creationId xmlns:a16="http://schemas.microsoft.com/office/drawing/2014/main" id="{181D4FFB-9969-AAA4-EA6A-1775C60AEDF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58342012"/>
                  </p:ext>
                </p:extLst>
              </p:nvPr>
            </p:nvGraphicFramePr>
            <p:xfrm>
              <a:off x="1112414" y="1465945"/>
              <a:ext cx="5343626" cy="2483095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2823346">
                      <a:extLst>
                        <a:ext uri="{9D8B030D-6E8A-4147-A177-3AD203B41FA5}">
                          <a16:colId xmlns:a16="http://schemas.microsoft.com/office/drawing/2014/main" val="102721811"/>
                        </a:ext>
                      </a:extLst>
                    </a:gridCol>
                    <a:gridCol w="2520280">
                      <a:extLst>
                        <a:ext uri="{9D8B030D-6E8A-4147-A177-3AD203B41FA5}">
                          <a16:colId xmlns:a16="http://schemas.microsoft.com/office/drawing/2014/main" val="2834441778"/>
                        </a:ext>
                      </a:extLst>
                    </a:gridCol>
                  </a:tblGrid>
                  <a:tr h="19463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b="1" dirty="0">
                              <a:effectLst/>
                            </a:rPr>
                            <a:t>Antena NTN UE</a:t>
                          </a:r>
                          <a:endParaRPr lang="es-ES" sz="11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dirty="0">
                              <a:effectLst/>
                            </a:rPr>
                            <a:t>Dipolo</a:t>
                          </a:r>
                          <a:endParaRPr lang="es-ES" sz="1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588158833"/>
                      </a:ext>
                    </a:extLst>
                  </a:tr>
                  <a:tr h="19463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b="1" dirty="0">
                              <a:effectLst/>
                            </a:rPr>
                            <a:t>Diagrama de radiación</a:t>
                          </a:r>
                          <a:endParaRPr lang="es-ES" sz="11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dirty="0">
                              <a:effectLst/>
                            </a:rPr>
                            <a:t>Omnidireccional</a:t>
                          </a:r>
                          <a:endParaRPr lang="es-ES" sz="1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716732045"/>
                      </a:ext>
                    </a:extLst>
                  </a:tr>
                  <a:tr h="19463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b="1" dirty="0">
                              <a:effectLst/>
                            </a:rPr>
                            <a:t>Polarización</a:t>
                          </a:r>
                          <a:endParaRPr lang="es-ES" sz="11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dirty="0">
                              <a:effectLst/>
                            </a:rPr>
                            <a:t>Lineal</a:t>
                          </a:r>
                          <a:endParaRPr lang="es-ES" sz="1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015929994"/>
                      </a:ext>
                    </a:extLst>
                  </a:tr>
                  <a:tr h="308669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b="1" dirty="0">
                              <a:effectLst/>
                            </a:rPr>
                            <a:t>Frecuencia de operación </a:t>
                          </a:r>
                          <a14:m>
                            <m:oMath xmlns:m="http://schemas.openxmlformats.org/officeDocument/2006/math">
                              <m:r>
                                <a:rPr lang="es-ES" sz="1100" b="1" smtClean="0">
                                  <a:effectLst/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s-ES" sz="11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1100" b="1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𝐟</m:t>
                                  </m:r>
                                </m:e>
                                <m:sub>
                                  <m:r>
                                    <a:rPr lang="es-ES" sz="1100" b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  <m:r>
                                <a:rPr lang="es-ES" sz="1100" b="1" smtClean="0">
                                  <a:effectLst/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s-ES" sz="11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>
                              <a:effectLst/>
                            </a:rPr>
                            <a:t>2 GHz (Banda S)</a:t>
                          </a:r>
                          <a:endParaRPr lang="es-ES" sz="11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990524968"/>
                      </a:ext>
                    </a:extLst>
                  </a:tr>
                  <a:tr h="19463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b="1" dirty="0">
                              <a:effectLst/>
                            </a:rPr>
                            <a:t>Longitud de onda </a:t>
                          </a:r>
                          <a14:m>
                            <m:oMath xmlns:m="http://schemas.openxmlformats.org/officeDocument/2006/math">
                              <m:r>
                                <a:rPr lang="es-ES" sz="1100" b="1" smtClean="0">
                                  <a:effectLst/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s-ES" sz="11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1100" b="1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𝛌</m:t>
                                  </m:r>
                                </m:e>
                                <m:sub>
                                  <m:r>
                                    <a:rPr lang="es-ES" sz="1100" b="1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𝐨</m:t>
                                  </m:r>
                                </m:sub>
                              </m:sSub>
                              <m:r>
                                <a:rPr lang="es-ES" sz="1100" b="1" smtClean="0">
                                  <a:effectLst/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s-ES" sz="11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>
                              <a:effectLst/>
                            </a:rPr>
                            <a:t>150 mm</a:t>
                          </a:r>
                          <a:endParaRPr lang="es-ES" sz="11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780968198"/>
                      </a:ext>
                    </a:extLst>
                  </a:tr>
                  <a:tr h="19463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b="1" dirty="0">
                              <a:effectLst/>
                            </a:rPr>
                            <a:t>Longitud </a:t>
                          </a:r>
                          <a14:m>
                            <m:oMath xmlns:m="http://schemas.openxmlformats.org/officeDocument/2006/math">
                              <m:r>
                                <a:rPr lang="es-ES" sz="1100" b="1" smtClean="0">
                                  <a:effectLst/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s-ES" sz="1100" b="1" i="1">
                                  <a:effectLst/>
                                  <a:latin typeface="Cambria Math" panose="02040503050406030204" pitchFamily="18" charset="0"/>
                                </a:rPr>
                                <m:t>𝐋</m:t>
                              </m:r>
                              <m:r>
                                <a:rPr lang="es-ES" sz="1100" b="1">
                                  <a:effectLst/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s-ES" sz="11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>
                              <a:effectLst/>
                            </a:rPr>
                            <a:t>75 mm</a:t>
                          </a:r>
                          <a:endParaRPr lang="es-ES" sz="11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672304407"/>
                      </a:ext>
                    </a:extLst>
                  </a:tr>
                  <a:tr h="19463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b="1" dirty="0">
                              <a:effectLst/>
                            </a:rPr>
                            <a:t>Directividad (D)</a:t>
                          </a:r>
                          <a:endParaRPr lang="es-ES" sz="11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>
                              <a:effectLst/>
                            </a:rPr>
                            <a:t>2.1 dBi</a:t>
                          </a:r>
                          <a:endParaRPr lang="es-ES" sz="11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298671069"/>
                      </a:ext>
                    </a:extLst>
                  </a:tr>
                  <a:tr h="19463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b="1" dirty="0">
                              <a:effectLst/>
                            </a:rPr>
                            <a:t>Impedancia </a:t>
                          </a:r>
                          <a14:m>
                            <m:oMath xmlns:m="http://schemas.openxmlformats.org/officeDocument/2006/math">
                              <m:r>
                                <a:rPr lang="es-ES" sz="1100" b="1" smtClean="0">
                                  <a:effectLst/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s-ES" sz="1100" b="1" i="1">
                                  <a:effectLst/>
                                  <a:latin typeface="Cambria Math" panose="02040503050406030204" pitchFamily="18" charset="0"/>
                                </a:rPr>
                                <m:t>𝐙</m:t>
                              </m:r>
                              <m:r>
                                <a:rPr lang="es-ES" sz="1100" b="1">
                                  <a:effectLst/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s-ES" sz="11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>
                              <a:effectLst/>
                            </a:rPr>
                            <a:t>70.86 – j3.62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s-ES" sz="1100">
                                  <a:effectLst/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oMath>
                          </a14:m>
                          <a:endParaRPr lang="es-ES" sz="11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498637099"/>
                      </a:ext>
                    </a:extLst>
                  </a:tr>
                  <a:tr h="308669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b="1" dirty="0">
                              <a:effectLst/>
                            </a:rPr>
                            <a:t>Coeficiente de reflexión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ES" sz="11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1100" b="1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𝐒</m:t>
                                  </m:r>
                                </m:e>
                                <m:sub>
                                  <m:r>
                                    <a:rPr lang="es-ES" sz="1100" b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𝟏𝟏</m:t>
                                  </m:r>
                                </m:sub>
                              </m:sSub>
                            </m:oMath>
                          </a14:m>
                          <a:r>
                            <a:rPr lang="es-ES" sz="1100" b="1" dirty="0">
                              <a:effectLst/>
                            </a:rPr>
                            <a:t>)</a:t>
                          </a:r>
                          <a:endParaRPr lang="es-ES" sz="11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>
                              <a:effectLst/>
                            </a:rPr>
                            <a:t>-15.13 dB</a:t>
                          </a:r>
                          <a:endParaRPr lang="es-ES" sz="11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117940117"/>
                      </a:ext>
                    </a:extLst>
                  </a:tr>
                  <a:tr h="19463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b="1" dirty="0">
                              <a:effectLst/>
                            </a:rPr>
                            <a:t>Ancho de banda </a:t>
                          </a:r>
                          <a14:m>
                            <m:oMath xmlns:m="http://schemas.openxmlformats.org/officeDocument/2006/math">
                              <m:r>
                                <a:rPr lang="es-ES" sz="1100" b="1" smtClean="0">
                                  <a:effectLst/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s-ES" sz="1100" b="1" i="1">
                                  <a:effectLst/>
                                  <a:latin typeface="Cambria Math" panose="02040503050406030204" pitchFamily="18" charset="0"/>
                                </a:rPr>
                                <m:t>𝐁𝐖</m:t>
                              </m:r>
                              <m:r>
                                <a:rPr lang="es-ES" sz="1100" b="1">
                                  <a:effectLst/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s-ES" sz="11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dirty="0">
                              <a:effectLst/>
                            </a:rPr>
                            <a:t>360 MHz</a:t>
                          </a:r>
                          <a:endParaRPr lang="es-ES" sz="1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4184492546"/>
                      </a:ext>
                    </a:extLst>
                  </a:tr>
                  <a:tr h="308669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b="1" dirty="0">
                              <a:effectLst/>
                            </a:rPr>
                            <a:t>Ancho de banda fraccional (FBW)</a:t>
                          </a:r>
                          <a:endParaRPr lang="es-ES" sz="11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dirty="0">
                              <a:effectLst/>
                            </a:rPr>
                            <a:t>18 %</a:t>
                          </a:r>
                          <a:endParaRPr lang="es-ES" sz="1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07917374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a 3">
                <a:extLst>
                  <a:ext uri="{FF2B5EF4-FFF2-40B4-BE49-F238E27FC236}">
                    <a16:creationId xmlns:a16="http://schemas.microsoft.com/office/drawing/2014/main" id="{181D4FFB-9969-AAA4-EA6A-1775C60AEDF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58342012"/>
                  </p:ext>
                </p:extLst>
              </p:nvPr>
            </p:nvGraphicFramePr>
            <p:xfrm>
              <a:off x="1112414" y="1465945"/>
              <a:ext cx="5343626" cy="2483095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2823346">
                      <a:extLst>
                        <a:ext uri="{9D8B030D-6E8A-4147-A177-3AD203B41FA5}">
                          <a16:colId xmlns:a16="http://schemas.microsoft.com/office/drawing/2014/main" val="102721811"/>
                        </a:ext>
                      </a:extLst>
                    </a:gridCol>
                    <a:gridCol w="2520280">
                      <a:extLst>
                        <a:ext uri="{9D8B030D-6E8A-4147-A177-3AD203B41FA5}">
                          <a16:colId xmlns:a16="http://schemas.microsoft.com/office/drawing/2014/main" val="2834441778"/>
                        </a:ext>
                      </a:extLst>
                    </a:gridCol>
                  </a:tblGrid>
                  <a:tr h="19463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b="1" dirty="0">
                              <a:effectLst/>
                            </a:rPr>
                            <a:t>Antena NTN UE</a:t>
                          </a:r>
                          <a:endParaRPr lang="es-ES" sz="11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dirty="0">
                              <a:effectLst/>
                            </a:rPr>
                            <a:t>Dipolo</a:t>
                          </a:r>
                          <a:endParaRPr lang="es-ES" sz="1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588158833"/>
                      </a:ext>
                    </a:extLst>
                  </a:tr>
                  <a:tr h="19463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b="1" dirty="0">
                              <a:effectLst/>
                            </a:rPr>
                            <a:t>Diagrama de radiación</a:t>
                          </a:r>
                          <a:endParaRPr lang="es-ES" sz="11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dirty="0">
                              <a:effectLst/>
                            </a:rPr>
                            <a:t>Omnidireccional</a:t>
                          </a:r>
                          <a:endParaRPr lang="es-ES" sz="1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716732045"/>
                      </a:ext>
                    </a:extLst>
                  </a:tr>
                  <a:tr h="19463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b="1" dirty="0">
                              <a:effectLst/>
                            </a:rPr>
                            <a:t>Polarización</a:t>
                          </a:r>
                          <a:endParaRPr lang="es-ES" sz="11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dirty="0">
                              <a:effectLst/>
                            </a:rPr>
                            <a:t>Lineal</a:t>
                          </a:r>
                          <a:endParaRPr lang="es-ES" sz="1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015929994"/>
                      </a:ext>
                    </a:extLst>
                  </a:tr>
                  <a:tr h="308669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216" t="-203922" r="-89655" b="-5156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>
                              <a:effectLst/>
                            </a:rPr>
                            <a:t>2 GHz (Banda S)</a:t>
                          </a:r>
                          <a:endParaRPr lang="es-ES" sz="11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990524968"/>
                      </a:ext>
                    </a:extLst>
                  </a:tr>
                  <a:tr h="194636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216" t="-484375" r="-89655" b="-7218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>
                              <a:effectLst/>
                            </a:rPr>
                            <a:t>150 mm</a:t>
                          </a:r>
                          <a:endParaRPr lang="es-ES" sz="11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780968198"/>
                      </a:ext>
                    </a:extLst>
                  </a:tr>
                  <a:tr h="194636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216" t="-584375" r="-89655" b="-6218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>
                              <a:effectLst/>
                            </a:rPr>
                            <a:t>75 mm</a:t>
                          </a:r>
                          <a:endParaRPr lang="es-ES" sz="11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672304407"/>
                      </a:ext>
                    </a:extLst>
                  </a:tr>
                  <a:tr h="19463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b="1" dirty="0">
                              <a:effectLst/>
                            </a:rPr>
                            <a:t>Directividad (D)</a:t>
                          </a:r>
                          <a:endParaRPr lang="es-ES" sz="11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>
                              <a:effectLst/>
                            </a:rPr>
                            <a:t>2.1 dBi</a:t>
                          </a:r>
                          <a:endParaRPr lang="es-ES" sz="11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298671069"/>
                      </a:ext>
                    </a:extLst>
                  </a:tr>
                  <a:tr h="194636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216" t="-784375" r="-89655" b="-4218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112319" t="-784375" r="-483" b="-4218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98637099"/>
                      </a:ext>
                    </a:extLst>
                  </a:tr>
                  <a:tr h="308669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216" t="-566000" r="-89655" b="-17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>
                              <a:effectLst/>
                            </a:rPr>
                            <a:t>-15.13 dB</a:t>
                          </a:r>
                          <a:endParaRPr lang="es-ES" sz="11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117940117"/>
                      </a:ext>
                    </a:extLst>
                  </a:tr>
                  <a:tr h="194636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216" t="-1040625" r="-89655" b="-1656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dirty="0">
                              <a:effectLst/>
                            </a:rPr>
                            <a:t>360 MHz</a:t>
                          </a:r>
                          <a:endParaRPr lang="es-ES" sz="1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4184492546"/>
                      </a:ext>
                    </a:extLst>
                  </a:tr>
                  <a:tr h="308669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b="1" dirty="0">
                              <a:effectLst/>
                            </a:rPr>
                            <a:t>Ancho de banda fraccional (FBW)</a:t>
                          </a:r>
                          <a:endParaRPr lang="es-ES" sz="11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dirty="0">
                              <a:effectLst/>
                            </a:rPr>
                            <a:t>18 %</a:t>
                          </a:r>
                          <a:endParaRPr lang="es-ES" sz="1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079173742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1" name="Imagen 10">
            <a:extLst>
              <a:ext uri="{FF2B5EF4-FFF2-40B4-BE49-F238E27FC236}">
                <a16:creationId xmlns:a16="http://schemas.microsoft.com/office/drawing/2014/main" id="{4B2424BF-668A-AB74-0AD5-9CAF4B3806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63"/>
          <a:stretch/>
        </p:blipFill>
        <p:spPr bwMode="auto">
          <a:xfrm>
            <a:off x="6816361" y="1329522"/>
            <a:ext cx="4397413" cy="2698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9194ECE8-C0C1-ABA0-A938-01DDAF12F1B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95"/>
          <a:stretch/>
        </p:blipFill>
        <p:spPr bwMode="auto">
          <a:xfrm>
            <a:off x="6855987" y="4027503"/>
            <a:ext cx="2082999" cy="2430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8276F64C-437D-529B-5A69-FABE09D814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562" y="3991958"/>
            <a:ext cx="3338830" cy="2502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E1BE78F4-48A5-B4CE-F623-DE4BE7B7E05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0" r="6287"/>
          <a:stretch/>
        </p:blipFill>
        <p:spPr bwMode="auto">
          <a:xfrm>
            <a:off x="846035" y="3987528"/>
            <a:ext cx="2963139" cy="248309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Imagen 16" descr="Imagen de la pantalla de un celular con letras&#10;&#10;Descripción generada automáticamente con confianza baja">
            <a:extLst>
              <a:ext uri="{FF2B5EF4-FFF2-40B4-BE49-F238E27FC236}">
                <a16:creationId xmlns:a16="http://schemas.microsoft.com/office/drawing/2014/main" id="{AD9DA903-79D4-195F-ACA7-0E5686706B2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54"/>
          <a:stretch/>
        </p:blipFill>
        <p:spPr bwMode="auto">
          <a:xfrm>
            <a:off x="9168682" y="4020009"/>
            <a:ext cx="2250308" cy="2438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Audio 49">
            <a:hlinkClick r:id="" action="ppaction://media"/>
            <a:extLst>
              <a:ext uri="{FF2B5EF4-FFF2-40B4-BE49-F238E27FC236}">
                <a16:creationId xmlns:a16="http://schemas.microsoft.com/office/drawing/2014/main" id="{A4C5ACD3-699C-5579-3E5F-B0950A2337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136207" t="-136207" r="-136207" b="-136207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46887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1761"/>
    </mc:Choice>
    <mc:Fallback>
      <p:transition advTm="31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8A81D75C-A64F-46B2-8481-6A79AA395E3B}"/>
              </a:ext>
            </a:extLst>
          </p:cNvPr>
          <p:cNvCxnSpPr>
            <a:cxnSpLocks/>
          </p:cNvCxnSpPr>
          <p:nvPr/>
        </p:nvCxnSpPr>
        <p:spPr>
          <a:xfrm>
            <a:off x="911225" y="758061"/>
            <a:ext cx="1032649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91036E11-A930-4FA1-83F5-B29F48E1B8B1}"/>
              </a:ext>
            </a:extLst>
          </p:cNvPr>
          <p:cNvSpPr txBox="1"/>
          <p:nvPr/>
        </p:nvSpPr>
        <p:spPr>
          <a:xfrm>
            <a:off x="846035" y="194644"/>
            <a:ext cx="6588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latin typeface="+mj-lt"/>
              </a:rPr>
              <a:t>5. Enlaces NB-</a:t>
            </a:r>
            <a:r>
              <a:rPr lang="es-ES" sz="3200" b="1" dirty="0" err="1">
                <a:latin typeface="+mj-lt"/>
              </a:rPr>
              <a:t>IoT</a:t>
            </a:r>
            <a:r>
              <a:rPr lang="es-ES" sz="3200" b="1" dirty="0">
                <a:latin typeface="+mj-lt"/>
              </a:rPr>
              <a:t> NTN</a:t>
            </a:r>
          </a:p>
        </p:txBody>
      </p:sp>
      <p:sp>
        <p:nvSpPr>
          <p:cNvPr id="12" name="Marcador de número de diapositiva 11">
            <a:extLst>
              <a:ext uri="{FF2B5EF4-FFF2-40B4-BE49-F238E27FC236}">
                <a16:creationId xmlns:a16="http://schemas.microsoft.com/office/drawing/2014/main" id="{2F5D1ABA-2165-4510-A1DD-580AC1054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4FF94-618E-48DA-98ED-654D281AAE09}" type="slidenum">
              <a:rPr lang="es-ES" smtClean="0"/>
              <a:t>22</a:t>
            </a:fld>
            <a:endParaRPr lang="es-ES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F49085C-12D1-4AFF-9F8A-17ED1C98F85B}"/>
              </a:ext>
            </a:extLst>
          </p:cNvPr>
          <p:cNvSpPr txBox="1"/>
          <p:nvPr/>
        </p:nvSpPr>
        <p:spPr>
          <a:xfrm>
            <a:off x="846035" y="881171"/>
            <a:ext cx="10650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2400" b="1" dirty="0">
                <a:ea typeface="Latin Modern Math" panose="02000503000000000000" pitchFamily="50" charset="0"/>
              </a:rPr>
              <a:t>5.2 Modelos de antenas. NTN GEO SAT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4AE0C42-005E-B38B-C871-CE58C9A9606F}"/>
              </a:ext>
            </a:extLst>
          </p:cNvPr>
          <p:cNvSpPr txBox="1"/>
          <p:nvPr/>
        </p:nvSpPr>
        <p:spPr>
          <a:xfrm>
            <a:off x="911225" y="3511556"/>
            <a:ext cx="10794583" cy="913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endParaRPr lang="es-ES" sz="2000" dirty="0">
              <a:ea typeface="Latin Modern Math" panose="02000503000000000000" pitchFamily="50" charset="0"/>
            </a:endParaRPr>
          </a:p>
          <a:p>
            <a:pPr marL="285750" indent="-285750" algn="l">
              <a:lnSpc>
                <a:spcPct val="150000"/>
              </a:lnSpc>
              <a:buFont typeface="Abadi" panose="020B0604020104020204" pitchFamily="34" charset="0"/>
              <a:buChar char="►"/>
            </a:pPr>
            <a:endParaRPr lang="es-ES" dirty="0">
              <a:ea typeface="Latin Modern Math" panose="02000503000000000000" pitchFamily="50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a 2">
                <a:extLst>
                  <a:ext uri="{FF2B5EF4-FFF2-40B4-BE49-F238E27FC236}">
                    <a16:creationId xmlns:a16="http://schemas.microsoft.com/office/drawing/2014/main" id="{9B669E55-79F6-3EA9-B3C7-B54624847E3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06075477"/>
                  </p:ext>
                </p:extLst>
              </p:nvPr>
            </p:nvGraphicFramePr>
            <p:xfrm>
              <a:off x="1073540" y="1772816"/>
              <a:ext cx="5112568" cy="3005047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2556284">
                      <a:extLst>
                        <a:ext uri="{9D8B030D-6E8A-4147-A177-3AD203B41FA5}">
                          <a16:colId xmlns:a16="http://schemas.microsoft.com/office/drawing/2014/main" val="2909006492"/>
                        </a:ext>
                      </a:extLst>
                    </a:gridCol>
                    <a:gridCol w="2556284">
                      <a:extLst>
                        <a:ext uri="{9D8B030D-6E8A-4147-A177-3AD203B41FA5}">
                          <a16:colId xmlns:a16="http://schemas.microsoft.com/office/drawing/2014/main" val="4245697563"/>
                        </a:ext>
                      </a:extLst>
                    </a:gridCol>
                  </a:tblGrid>
                  <a:tr h="478577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b="1" dirty="0">
                              <a:effectLst/>
                            </a:rPr>
                            <a:t>Antena NTN GEO SAT</a:t>
                          </a:r>
                          <a:endParaRPr lang="es-ES" sz="11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dirty="0">
                              <a:effectLst/>
                            </a:rPr>
                            <a:t>Reflectora con apertura circular</a:t>
                          </a:r>
                          <a:endParaRPr lang="es-ES" sz="1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4037642075"/>
                      </a:ext>
                    </a:extLst>
                  </a:tr>
                  <a:tr h="392329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b="1" dirty="0">
                              <a:effectLst/>
                            </a:rPr>
                            <a:t>Radio de apertura (a)</a:t>
                          </a:r>
                          <a:endParaRPr lang="es-ES" sz="11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dirty="0">
                              <a:effectLst/>
                            </a:rPr>
                            <a:t>11 m</a:t>
                          </a:r>
                          <a:endParaRPr lang="es-ES" sz="1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147816441"/>
                      </a:ext>
                    </a:extLst>
                  </a:tr>
                  <a:tr h="478577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b="1">
                              <a:effectLst/>
                            </a:rPr>
                            <a:t>Frecuencia de operación </a:t>
                          </a:r>
                          <a14:m>
                            <m:oMath xmlns:m="http://schemas.openxmlformats.org/officeDocument/2006/math">
                              <m:r>
                                <a:rPr lang="es-ES" sz="1100" b="1" smtClean="0">
                                  <a:effectLst/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s-ES" sz="11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1100" b="1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𝐟</m:t>
                                  </m:r>
                                </m:e>
                                <m:sub>
                                  <m:r>
                                    <a:rPr lang="es-ES" sz="1100" b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  <m:r>
                                <a:rPr lang="es-ES" sz="1100" b="1" smtClean="0">
                                  <a:effectLst/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s-ES" sz="11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>
                              <a:effectLst/>
                            </a:rPr>
                            <a:t>2 GHz (Banda S)</a:t>
                          </a:r>
                          <a:endParaRPr lang="es-ES" sz="11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862046746"/>
                      </a:ext>
                    </a:extLst>
                  </a:tr>
                  <a:tr h="392329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b="1" dirty="0">
                              <a:effectLst/>
                            </a:rPr>
                            <a:t>Longitud de onda </a:t>
                          </a:r>
                          <a14:m>
                            <m:oMath xmlns:m="http://schemas.openxmlformats.org/officeDocument/2006/math">
                              <m:r>
                                <a:rPr lang="es-ES" sz="1100" b="1" smtClean="0">
                                  <a:effectLst/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s-ES" sz="11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1100" b="1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𝛌</m:t>
                                  </m:r>
                                </m:e>
                                <m:sub>
                                  <m:r>
                                    <a:rPr lang="es-ES" sz="1100" b="1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𝐨</m:t>
                                  </m:r>
                                </m:sub>
                              </m:sSub>
                              <m:r>
                                <a:rPr lang="es-ES" sz="1100" b="1" smtClean="0">
                                  <a:effectLst/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s-ES" sz="11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>
                              <a:effectLst/>
                            </a:rPr>
                            <a:t>150 mm</a:t>
                          </a:r>
                          <a:endParaRPr lang="es-ES" sz="11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661083152"/>
                      </a:ext>
                    </a:extLst>
                  </a:tr>
                  <a:tr h="392329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b="1">
                              <a:effectLst/>
                            </a:rPr>
                            <a:t>Directividad (D)</a:t>
                          </a:r>
                          <a:endParaRPr lang="es-ES" sz="11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dirty="0">
                              <a:effectLst/>
                            </a:rPr>
                            <a:t>52.8 dBi</a:t>
                          </a:r>
                          <a:endParaRPr lang="es-ES" sz="1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546566884"/>
                      </a:ext>
                    </a:extLst>
                  </a:tr>
                  <a:tr h="478577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b="1">
                              <a:effectLst/>
                            </a:rPr>
                            <a:t>Ancho de haz a mitad de potencia (HPBW)</a:t>
                          </a:r>
                          <a:endParaRPr lang="es-ES" sz="11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dirty="0">
                              <a:effectLst/>
                            </a:rPr>
                            <a:t>0.47 </a:t>
                          </a:r>
                          <a:r>
                            <a:rPr lang="es-ES" sz="1100" dirty="0" err="1">
                              <a:effectLst/>
                            </a:rPr>
                            <a:t>deg</a:t>
                          </a:r>
                          <a:endParaRPr lang="es-ES" sz="1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713863722"/>
                      </a:ext>
                    </a:extLst>
                  </a:tr>
                  <a:tr h="392329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b="1" dirty="0">
                              <a:effectLst/>
                            </a:rPr>
                            <a:t>Elemento excitador</a:t>
                          </a:r>
                          <a:endParaRPr lang="es-ES" sz="11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dirty="0">
                              <a:effectLst/>
                            </a:rPr>
                            <a:t>Bocina</a:t>
                          </a:r>
                          <a:endParaRPr lang="es-ES" sz="1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71009818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a 2">
                <a:extLst>
                  <a:ext uri="{FF2B5EF4-FFF2-40B4-BE49-F238E27FC236}">
                    <a16:creationId xmlns:a16="http://schemas.microsoft.com/office/drawing/2014/main" id="{9B669E55-79F6-3EA9-B3C7-B54624847E3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06075477"/>
                  </p:ext>
                </p:extLst>
              </p:nvPr>
            </p:nvGraphicFramePr>
            <p:xfrm>
              <a:off x="1073540" y="1772816"/>
              <a:ext cx="5112568" cy="3005047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2556284">
                      <a:extLst>
                        <a:ext uri="{9D8B030D-6E8A-4147-A177-3AD203B41FA5}">
                          <a16:colId xmlns:a16="http://schemas.microsoft.com/office/drawing/2014/main" val="2909006492"/>
                        </a:ext>
                      </a:extLst>
                    </a:gridCol>
                    <a:gridCol w="2556284">
                      <a:extLst>
                        <a:ext uri="{9D8B030D-6E8A-4147-A177-3AD203B41FA5}">
                          <a16:colId xmlns:a16="http://schemas.microsoft.com/office/drawing/2014/main" val="4245697563"/>
                        </a:ext>
                      </a:extLst>
                    </a:gridCol>
                  </a:tblGrid>
                  <a:tr h="478577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b="1" dirty="0">
                              <a:effectLst/>
                            </a:rPr>
                            <a:t>Antena NTN GEO SAT</a:t>
                          </a:r>
                          <a:endParaRPr lang="es-ES" sz="11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dirty="0">
                              <a:effectLst/>
                            </a:rPr>
                            <a:t>Reflectora con apertura circular</a:t>
                          </a:r>
                          <a:endParaRPr lang="es-ES" sz="1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4037642075"/>
                      </a:ext>
                    </a:extLst>
                  </a:tr>
                  <a:tr h="392329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b="1" dirty="0">
                              <a:effectLst/>
                            </a:rPr>
                            <a:t>Radio de apertura (a)</a:t>
                          </a:r>
                          <a:endParaRPr lang="es-ES" sz="11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dirty="0">
                              <a:effectLst/>
                            </a:rPr>
                            <a:t>11 m</a:t>
                          </a:r>
                          <a:endParaRPr lang="es-ES" sz="1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147816441"/>
                      </a:ext>
                    </a:extLst>
                  </a:tr>
                  <a:tr h="478577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238" t="-191139" r="-100238" b="-3468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>
                              <a:effectLst/>
                            </a:rPr>
                            <a:t>2 GHz (Banda S)</a:t>
                          </a:r>
                          <a:endParaRPr lang="es-ES" sz="11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862046746"/>
                      </a:ext>
                    </a:extLst>
                  </a:tr>
                  <a:tr h="392329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238" t="-359375" r="-100238" b="-3281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>
                              <a:effectLst/>
                            </a:rPr>
                            <a:t>150 mm</a:t>
                          </a:r>
                          <a:endParaRPr lang="es-ES" sz="11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661083152"/>
                      </a:ext>
                    </a:extLst>
                  </a:tr>
                  <a:tr h="392329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b="1">
                              <a:effectLst/>
                            </a:rPr>
                            <a:t>Directividad (D)</a:t>
                          </a:r>
                          <a:endParaRPr lang="es-ES" sz="11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dirty="0">
                              <a:effectLst/>
                            </a:rPr>
                            <a:t>52.8 dBi</a:t>
                          </a:r>
                          <a:endParaRPr lang="es-ES" sz="1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546566884"/>
                      </a:ext>
                    </a:extLst>
                  </a:tr>
                  <a:tr h="478577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b="1">
                              <a:effectLst/>
                            </a:rPr>
                            <a:t>Ancho de haz a mitad de potencia (HPBW)</a:t>
                          </a:r>
                          <a:endParaRPr lang="es-ES" sz="11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dirty="0">
                              <a:effectLst/>
                            </a:rPr>
                            <a:t>0.47 </a:t>
                          </a:r>
                          <a:r>
                            <a:rPr lang="es-ES" sz="1100" dirty="0" err="1">
                              <a:effectLst/>
                            </a:rPr>
                            <a:t>deg</a:t>
                          </a:r>
                          <a:endParaRPr lang="es-ES" sz="1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713863722"/>
                      </a:ext>
                    </a:extLst>
                  </a:tr>
                  <a:tr h="392329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b="1" dirty="0">
                              <a:effectLst/>
                            </a:rPr>
                            <a:t>Elemento excitador</a:t>
                          </a:r>
                          <a:endParaRPr lang="es-ES" sz="11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dirty="0">
                              <a:effectLst/>
                            </a:rPr>
                            <a:t>Bocina</a:t>
                          </a:r>
                          <a:endParaRPr lang="es-ES" sz="1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710098187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7" name="Imagen 6">
            <a:extLst>
              <a:ext uri="{FF2B5EF4-FFF2-40B4-BE49-F238E27FC236}">
                <a16:creationId xmlns:a16="http://schemas.microsoft.com/office/drawing/2014/main" id="{702CB291-9247-F68C-139A-FA4545E4BB4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5" t="19496" r="15918" b="19634"/>
          <a:stretch/>
        </p:blipFill>
        <p:spPr bwMode="auto">
          <a:xfrm>
            <a:off x="7168664" y="1329099"/>
            <a:ext cx="2883872" cy="25148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 descr="Gráfico, Histograma&#10;&#10;Descripción generada automáticamente">
            <a:extLst>
              <a:ext uri="{FF2B5EF4-FFF2-40B4-BE49-F238E27FC236}">
                <a16:creationId xmlns:a16="http://schemas.microsoft.com/office/drawing/2014/main" id="{AE7A2344-CB3B-9CEA-28BB-BF9D7DB2F0D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" r="8762"/>
          <a:stretch/>
        </p:blipFill>
        <p:spPr bwMode="auto">
          <a:xfrm>
            <a:off x="6758543" y="3816446"/>
            <a:ext cx="3409196" cy="29050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9" name="Audio 28">
            <a:hlinkClick r:id="" action="ppaction://media"/>
            <a:extLst>
              <a:ext uri="{FF2B5EF4-FFF2-40B4-BE49-F238E27FC236}">
                <a16:creationId xmlns:a16="http://schemas.microsoft.com/office/drawing/2014/main" id="{DC0DDDED-F8CF-FDE6-71F1-EF878571D5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36207" t="-136207" r="-136207" b="-136207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35976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4050"/>
    </mc:Choice>
    <mc:Fallback>
      <p:transition advTm="34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8A81D75C-A64F-46B2-8481-6A79AA395E3B}"/>
              </a:ext>
            </a:extLst>
          </p:cNvPr>
          <p:cNvCxnSpPr>
            <a:cxnSpLocks/>
          </p:cNvCxnSpPr>
          <p:nvPr/>
        </p:nvCxnSpPr>
        <p:spPr>
          <a:xfrm>
            <a:off x="911225" y="758061"/>
            <a:ext cx="1032649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91036E11-A930-4FA1-83F5-B29F48E1B8B1}"/>
              </a:ext>
            </a:extLst>
          </p:cNvPr>
          <p:cNvSpPr txBox="1"/>
          <p:nvPr/>
        </p:nvSpPr>
        <p:spPr>
          <a:xfrm>
            <a:off x="846035" y="194644"/>
            <a:ext cx="6588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latin typeface="+mj-lt"/>
              </a:rPr>
              <a:t>5. Enlaces NB-</a:t>
            </a:r>
            <a:r>
              <a:rPr lang="es-ES" sz="3200" b="1" dirty="0" err="1">
                <a:latin typeface="+mj-lt"/>
              </a:rPr>
              <a:t>IoT</a:t>
            </a:r>
            <a:r>
              <a:rPr lang="es-ES" sz="3200" b="1" dirty="0">
                <a:latin typeface="+mj-lt"/>
              </a:rPr>
              <a:t> NTN</a:t>
            </a:r>
          </a:p>
        </p:txBody>
      </p:sp>
      <p:sp>
        <p:nvSpPr>
          <p:cNvPr id="12" name="Marcador de número de diapositiva 11">
            <a:extLst>
              <a:ext uri="{FF2B5EF4-FFF2-40B4-BE49-F238E27FC236}">
                <a16:creationId xmlns:a16="http://schemas.microsoft.com/office/drawing/2014/main" id="{2F5D1ABA-2165-4510-A1DD-580AC1054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4FF94-618E-48DA-98ED-654D281AAE09}" type="slidenum">
              <a:rPr lang="es-ES" smtClean="0"/>
              <a:t>23</a:t>
            </a:fld>
            <a:endParaRPr lang="es-ES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F49085C-12D1-4AFF-9F8A-17ED1C98F85B}"/>
              </a:ext>
            </a:extLst>
          </p:cNvPr>
          <p:cNvSpPr txBox="1"/>
          <p:nvPr/>
        </p:nvSpPr>
        <p:spPr>
          <a:xfrm>
            <a:off x="846035" y="881171"/>
            <a:ext cx="10650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2400" b="1" dirty="0">
                <a:ea typeface="Latin Modern Math" panose="02000503000000000000" pitchFamily="50" charset="0"/>
              </a:rPr>
              <a:t>5.2 Modelos de antenas. NTN LEO SAT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4AE0C42-005E-B38B-C871-CE58C9A9606F}"/>
              </a:ext>
            </a:extLst>
          </p:cNvPr>
          <p:cNvSpPr txBox="1"/>
          <p:nvPr/>
        </p:nvSpPr>
        <p:spPr>
          <a:xfrm>
            <a:off x="911225" y="3511556"/>
            <a:ext cx="10794583" cy="913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endParaRPr lang="es-ES" sz="2000" dirty="0">
              <a:ea typeface="Latin Modern Math" panose="02000503000000000000" pitchFamily="50" charset="0"/>
            </a:endParaRPr>
          </a:p>
          <a:p>
            <a:pPr marL="285750" indent="-285750" algn="l">
              <a:lnSpc>
                <a:spcPct val="150000"/>
              </a:lnSpc>
              <a:buFont typeface="Abadi" panose="020B0604020104020204" pitchFamily="34" charset="0"/>
              <a:buChar char="►"/>
            </a:pPr>
            <a:endParaRPr lang="es-ES" dirty="0">
              <a:ea typeface="Latin Modern Math" panose="02000503000000000000" pitchFamily="50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a 2">
                <a:extLst>
                  <a:ext uri="{FF2B5EF4-FFF2-40B4-BE49-F238E27FC236}">
                    <a16:creationId xmlns:a16="http://schemas.microsoft.com/office/drawing/2014/main" id="{E1054ECB-99E1-B224-469B-362A46DD7D0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42376834"/>
                  </p:ext>
                </p:extLst>
              </p:nvPr>
            </p:nvGraphicFramePr>
            <p:xfrm>
              <a:off x="1088129" y="1700808"/>
              <a:ext cx="5807826" cy="3810720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2903913">
                      <a:extLst>
                        <a:ext uri="{9D8B030D-6E8A-4147-A177-3AD203B41FA5}">
                          <a16:colId xmlns:a16="http://schemas.microsoft.com/office/drawing/2014/main" val="4093838877"/>
                        </a:ext>
                      </a:extLst>
                    </a:gridCol>
                    <a:gridCol w="2903913">
                      <a:extLst>
                        <a:ext uri="{9D8B030D-6E8A-4147-A177-3AD203B41FA5}">
                          <a16:colId xmlns:a16="http://schemas.microsoft.com/office/drawing/2014/main" val="2891219307"/>
                        </a:ext>
                      </a:extLst>
                    </a:gridCol>
                  </a:tblGrid>
                  <a:tr h="23817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b="1" dirty="0">
                              <a:effectLst/>
                            </a:rPr>
                            <a:t>Antena NTN LEO SAT</a:t>
                          </a:r>
                          <a:endParaRPr lang="es-ES" sz="11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dirty="0">
                              <a:effectLst/>
                            </a:rPr>
                            <a:t>Array rectangular uniforme (URA)</a:t>
                          </a:r>
                          <a:endParaRPr lang="es-ES" sz="1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291732694"/>
                      </a:ext>
                    </a:extLst>
                  </a:tr>
                  <a:tr h="23817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b="1" dirty="0">
                              <a:effectLst/>
                            </a:rPr>
                            <a:t>Frecuencia de operación </a:t>
                          </a:r>
                          <a14:m>
                            <m:oMath xmlns:m="http://schemas.openxmlformats.org/officeDocument/2006/math">
                              <m:r>
                                <a:rPr lang="es-ES" sz="1100" b="1">
                                  <a:effectLst/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s-ES" sz="11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11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  <m:t>𝐟</m:t>
                                  </m:r>
                                </m:e>
                                <m:sub>
                                  <m:r>
                                    <a:rPr lang="es-ES" sz="1100" b="1">
                                      <a:effectLst/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  <m:r>
                                <a:rPr lang="es-ES" sz="1100" b="1">
                                  <a:effectLst/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s-ES" sz="11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dirty="0">
                              <a:effectLst/>
                            </a:rPr>
                            <a:t>2 GHz (Banda S)</a:t>
                          </a:r>
                          <a:endParaRPr lang="es-ES" sz="1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034868148"/>
                      </a:ext>
                    </a:extLst>
                  </a:tr>
                  <a:tr h="23817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b="1" dirty="0">
                              <a:effectLst/>
                            </a:rPr>
                            <a:t>Longitud de onda </a:t>
                          </a:r>
                          <a14:m>
                            <m:oMath xmlns:m="http://schemas.openxmlformats.org/officeDocument/2006/math">
                              <m:r>
                                <a:rPr lang="es-ES" sz="1100" b="1">
                                  <a:effectLst/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s-ES" sz="11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11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  <m:t>𝛌</m:t>
                                  </m:r>
                                </m:e>
                                <m:sub>
                                  <m:r>
                                    <a:rPr lang="es-ES" sz="11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  <m:t>𝐨</m:t>
                                  </m:r>
                                </m:sub>
                              </m:sSub>
                              <m:r>
                                <a:rPr lang="es-ES" sz="1100" b="1">
                                  <a:effectLst/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s-ES" sz="11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>
                              <a:effectLst/>
                            </a:rPr>
                            <a:t>150 mm</a:t>
                          </a:r>
                          <a:endParaRPr lang="es-ES" sz="11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584599944"/>
                      </a:ext>
                    </a:extLst>
                  </a:tr>
                  <a:tr h="23817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b="1" dirty="0">
                              <a:effectLst/>
                            </a:rPr>
                            <a:t>Número de elementos (M x N)</a:t>
                          </a:r>
                          <a:endParaRPr lang="es-ES" sz="11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>
                              <a:effectLst/>
                            </a:rPr>
                            <a:t>(30 x 30) = 900</a:t>
                          </a:r>
                          <a:endParaRPr lang="es-ES" sz="11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080651206"/>
                      </a:ext>
                    </a:extLst>
                  </a:tr>
                  <a:tr h="23817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b="1" dirty="0">
                              <a:effectLst/>
                            </a:rPr>
                            <a:t>Dimensiones</a:t>
                          </a:r>
                          <a:endParaRPr lang="es-ES" sz="11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dirty="0">
                              <a:effectLst/>
                            </a:rPr>
                            <a:t>2.18 m x 2.18 m</a:t>
                          </a:r>
                          <a:endParaRPr lang="es-ES" sz="1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585366558"/>
                      </a:ext>
                    </a:extLst>
                  </a:tr>
                  <a:tr h="47634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b="1" dirty="0">
                              <a:effectLst/>
                            </a:rPr>
                            <a:t>Elemento simple array</a:t>
                          </a:r>
                          <a:endParaRPr lang="es-ES" sz="11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>
                              <a:effectLst/>
                            </a:rPr>
                            <a:t>Antena NR 3GPP TR 38.901 (D=8 dBi)</a:t>
                          </a:r>
                          <a:endParaRPr lang="es-ES" sz="11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63773445"/>
                      </a:ext>
                    </a:extLst>
                  </a:tr>
                  <a:tr h="23817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b="1" dirty="0">
                              <a:effectLst/>
                            </a:rPr>
                            <a:t>Espaciado entre elementos </a:t>
                          </a:r>
                          <a14:m>
                            <m:oMath xmlns:m="http://schemas.openxmlformats.org/officeDocument/2006/math">
                              <m:r>
                                <a:rPr lang="es-ES" sz="1100" b="1">
                                  <a:effectLst/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s-ES" sz="1100" b="1" i="1">
                                  <a:effectLst/>
                                  <a:latin typeface="Cambria Math" panose="02040503050406030204" pitchFamily="18" charset="0"/>
                                </a:rPr>
                                <m:t>𝐝</m:t>
                              </m:r>
                              <m:r>
                                <a:rPr lang="es-ES" sz="1100" b="1">
                                  <a:effectLst/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s-ES" sz="11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dirty="0">
                              <a:effectLst/>
                            </a:rPr>
                            <a:t>0.5 </a:t>
                          </a:r>
                          <a14:m>
                            <m:oMath xmlns:m="http://schemas.openxmlformats.org/officeDocument/2006/math">
                              <m:r>
                                <a:rPr lang="es-ES" sz="1100">
                                  <a:effectLst/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es-ES" sz="1100"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s-ES" sz="1100" dirty="0">
                              <a:effectLst/>
                            </a:rPr>
                            <a:t>= 75 mm</a:t>
                          </a:r>
                          <a:endParaRPr lang="es-ES" sz="1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754009037"/>
                      </a:ext>
                    </a:extLst>
                  </a:tr>
                  <a:tr h="47634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b="1">
                              <a:effectLst/>
                            </a:rPr>
                            <a:t>Distribución de corriente (Taper)</a:t>
                          </a:r>
                          <a:endParaRPr lang="es-ES" sz="11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dirty="0">
                              <a:effectLst/>
                            </a:rPr>
                            <a:t>Taylor</a:t>
                          </a:r>
                          <a:endParaRPr lang="es-ES" sz="1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212621902"/>
                      </a:ext>
                    </a:extLst>
                  </a:tr>
                  <a:tr h="23817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b="1" dirty="0">
                              <a:effectLst/>
                            </a:rPr>
                            <a:t>Directividad broadside (D)</a:t>
                          </a:r>
                          <a:endParaRPr lang="es-ES" sz="11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dirty="0">
                              <a:effectLst/>
                            </a:rPr>
                            <a:t>33.16 dB</a:t>
                          </a:r>
                          <a:endParaRPr lang="es-ES" sz="1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4251508667"/>
                      </a:ext>
                    </a:extLst>
                  </a:tr>
                  <a:tr h="23817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b="1" dirty="0">
                              <a:effectLst/>
                            </a:rPr>
                            <a:t>Nivel lóbulo secundario (SLL)</a:t>
                          </a:r>
                          <a:endParaRPr lang="es-ES" sz="11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dirty="0">
                              <a:effectLst/>
                            </a:rPr>
                            <a:t>30.36 dB</a:t>
                          </a:r>
                          <a:endParaRPr lang="es-ES" sz="1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711125969"/>
                      </a:ext>
                    </a:extLst>
                  </a:tr>
                  <a:tr h="47634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b="1" dirty="0">
                              <a:effectLst/>
                            </a:rPr>
                            <a:t>Ancho de haz a mitad de potencia (HPBW)</a:t>
                          </a:r>
                          <a:endParaRPr lang="es-ES" sz="11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>
                              <a:effectLst/>
                            </a:rPr>
                            <a:t>4.3</a:t>
                          </a:r>
                          <a:r>
                            <a:rPr lang="en-GB" sz="1100">
                              <a:effectLst/>
                            </a:rPr>
                            <a:t> deg</a:t>
                          </a:r>
                          <a:endParaRPr lang="es-ES" sz="11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19201423"/>
                      </a:ext>
                    </a:extLst>
                  </a:tr>
                  <a:tr h="23817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b="1" dirty="0" err="1">
                              <a:effectLst/>
                            </a:rPr>
                            <a:t>Beamforming</a:t>
                          </a:r>
                          <a:r>
                            <a:rPr lang="es-ES" sz="1100" b="1" dirty="0">
                              <a:effectLst/>
                            </a:rPr>
                            <a:t> horizontal </a:t>
                          </a:r>
                          <a14:m>
                            <m:oMath xmlns:m="http://schemas.openxmlformats.org/officeDocument/2006/math">
                              <m:r>
                                <a:rPr lang="es-ES" sz="1100" b="1">
                                  <a:effectLst/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sSub>
                                <m:sSubPr>
                                  <m:ctrlPr>
                                    <a:rPr lang="es-ES" sz="11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11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  <m:t>𝛉</m:t>
                                  </m:r>
                                </m:e>
                                <m:sub>
                                  <m:r>
                                    <a:rPr lang="es-ES" sz="1100" b="1">
                                      <a:effectLst/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  <m:r>
                                <a:rPr lang="es-ES" sz="1100" b="1">
                                  <a:effectLst/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</m:oMath>
                          </a14:m>
                          <a:endParaRPr lang="es-ES" sz="11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dirty="0">
                              <a:effectLst/>
                            </a:rPr>
                            <a:t>60 </a:t>
                          </a:r>
                          <a:r>
                            <a:rPr lang="es-ES" sz="1100" dirty="0" err="1">
                              <a:effectLst/>
                            </a:rPr>
                            <a:t>deg</a:t>
                          </a:r>
                          <a:endParaRPr lang="es-ES" sz="1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439114031"/>
                      </a:ext>
                    </a:extLst>
                  </a:tr>
                  <a:tr h="23817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b="1" dirty="0" err="1">
                              <a:effectLst/>
                            </a:rPr>
                            <a:t>Beamforming</a:t>
                          </a:r>
                          <a:r>
                            <a:rPr lang="es-ES" sz="1100" b="1" dirty="0">
                              <a:effectLst/>
                            </a:rPr>
                            <a:t> vertical </a:t>
                          </a:r>
                          <a14:m>
                            <m:oMath xmlns:m="http://schemas.openxmlformats.org/officeDocument/2006/math">
                              <m:r>
                                <a:rPr lang="es-ES" sz="1100" b="1">
                                  <a:effectLst/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sSub>
                                <m:sSubPr>
                                  <m:ctrlPr>
                                    <a:rPr lang="es-ES" sz="11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11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  <m:t>𝛟</m:t>
                                  </m:r>
                                </m:e>
                                <m:sub>
                                  <m:r>
                                    <a:rPr lang="es-ES" sz="1100" b="1">
                                      <a:effectLst/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  <m:r>
                                <a:rPr lang="es-ES" sz="1100" b="1">
                                  <a:effectLst/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</m:oMath>
                          </a14:m>
                          <a:endParaRPr lang="es-ES" sz="11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dirty="0">
                              <a:effectLst/>
                            </a:rPr>
                            <a:t>60 </a:t>
                          </a:r>
                          <a:r>
                            <a:rPr lang="es-ES" sz="1100" dirty="0" err="1">
                              <a:effectLst/>
                            </a:rPr>
                            <a:t>deg</a:t>
                          </a:r>
                          <a:endParaRPr lang="es-ES" sz="1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34368276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a 2">
                <a:extLst>
                  <a:ext uri="{FF2B5EF4-FFF2-40B4-BE49-F238E27FC236}">
                    <a16:creationId xmlns:a16="http://schemas.microsoft.com/office/drawing/2014/main" id="{E1054ECB-99E1-B224-469B-362A46DD7D0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42376834"/>
                  </p:ext>
                </p:extLst>
              </p:nvPr>
            </p:nvGraphicFramePr>
            <p:xfrm>
              <a:off x="1088129" y="1700808"/>
              <a:ext cx="5807826" cy="3810720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2903913">
                      <a:extLst>
                        <a:ext uri="{9D8B030D-6E8A-4147-A177-3AD203B41FA5}">
                          <a16:colId xmlns:a16="http://schemas.microsoft.com/office/drawing/2014/main" val="4093838877"/>
                        </a:ext>
                      </a:extLst>
                    </a:gridCol>
                    <a:gridCol w="2903913">
                      <a:extLst>
                        <a:ext uri="{9D8B030D-6E8A-4147-A177-3AD203B41FA5}">
                          <a16:colId xmlns:a16="http://schemas.microsoft.com/office/drawing/2014/main" val="2891219307"/>
                        </a:ext>
                      </a:extLst>
                    </a:gridCol>
                  </a:tblGrid>
                  <a:tr h="23817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b="1" dirty="0">
                              <a:effectLst/>
                            </a:rPr>
                            <a:t>Antena NTN LEO SAT</a:t>
                          </a:r>
                          <a:endParaRPr lang="es-ES" sz="11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dirty="0">
                              <a:effectLst/>
                            </a:rPr>
                            <a:t>Array rectangular uniforme (URA)</a:t>
                          </a:r>
                          <a:endParaRPr lang="es-ES" sz="1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291732694"/>
                      </a:ext>
                    </a:extLst>
                  </a:tr>
                  <a:tr h="238170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210" t="-120513" r="-100419" b="-14102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dirty="0">
                              <a:effectLst/>
                            </a:rPr>
                            <a:t>2 GHz (Banda S)</a:t>
                          </a:r>
                          <a:endParaRPr lang="es-ES" sz="1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034868148"/>
                      </a:ext>
                    </a:extLst>
                  </a:tr>
                  <a:tr h="238170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210" t="-220513" r="-100419" b="-13102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>
                              <a:effectLst/>
                            </a:rPr>
                            <a:t>150 mm</a:t>
                          </a:r>
                          <a:endParaRPr lang="es-ES" sz="11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584599944"/>
                      </a:ext>
                    </a:extLst>
                  </a:tr>
                  <a:tr h="23817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b="1" dirty="0">
                              <a:effectLst/>
                            </a:rPr>
                            <a:t>Número de elementos (M x N)</a:t>
                          </a:r>
                          <a:endParaRPr lang="es-ES" sz="11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>
                              <a:effectLst/>
                            </a:rPr>
                            <a:t>(30 x 30) = 900</a:t>
                          </a:r>
                          <a:endParaRPr lang="es-ES" sz="11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080651206"/>
                      </a:ext>
                    </a:extLst>
                  </a:tr>
                  <a:tr h="23817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b="1" dirty="0">
                              <a:effectLst/>
                            </a:rPr>
                            <a:t>Dimensiones</a:t>
                          </a:r>
                          <a:endParaRPr lang="es-ES" sz="11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dirty="0">
                              <a:effectLst/>
                            </a:rPr>
                            <a:t>2.18 m x 2.18 m</a:t>
                          </a:r>
                          <a:endParaRPr lang="es-ES" sz="1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585366558"/>
                      </a:ext>
                    </a:extLst>
                  </a:tr>
                  <a:tr h="47634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b="1" dirty="0">
                              <a:effectLst/>
                            </a:rPr>
                            <a:t>Elemento simple array</a:t>
                          </a:r>
                          <a:endParaRPr lang="es-ES" sz="11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>
                              <a:effectLst/>
                            </a:rPr>
                            <a:t>Antena NR 3GPP TR 38.901 (D=8 dBi)</a:t>
                          </a:r>
                          <a:endParaRPr lang="es-ES" sz="11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63773445"/>
                      </a:ext>
                    </a:extLst>
                  </a:tr>
                  <a:tr h="238170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210" t="-723077" r="-100419" b="-80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100210" t="-723077" r="-419" b="-80769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54009037"/>
                      </a:ext>
                    </a:extLst>
                  </a:tr>
                  <a:tr h="47634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b="1">
                              <a:effectLst/>
                            </a:rPr>
                            <a:t>Distribución de corriente (Taper)</a:t>
                          </a:r>
                          <a:endParaRPr lang="es-ES" sz="11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dirty="0">
                              <a:effectLst/>
                            </a:rPr>
                            <a:t>Taylor</a:t>
                          </a:r>
                          <a:endParaRPr lang="es-ES" sz="1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212621902"/>
                      </a:ext>
                    </a:extLst>
                  </a:tr>
                  <a:tr h="23817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b="1" dirty="0">
                              <a:effectLst/>
                            </a:rPr>
                            <a:t>Directividad broadside (D)</a:t>
                          </a:r>
                          <a:endParaRPr lang="es-ES" sz="11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dirty="0">
                              <a:effectLst/>
                            </a:rPr>
                            <a:t>33.16 dB</a:t>
                          </a:r>
                          <a:endParaRPr lang="es-ES" sz="1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4251508667"/>
                      </a:ext>
                    </a:extLst>
                  </a:tr>
                  <a:tr h="23817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b="1" dirty="0">
                              <a:effectLst/>
                            </a:rPr>
                            <a:t>Nivel lóbulo secundario (SLL)</a:t>
                          </a:r>
                          <a:endParaRPr lang="es-ES" sz="11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dirty="0">
                              <a:effectLst/>
                            </a:rPr>
                            <a:t>30.36 dB</a:t>
                          </a:r>
                          <a:endParaRPr lang="es-ES" sz="1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711125969"/>
                      </a:ext>
                    </a:extLst>
                  </a:tr>
                  <a:tr h="47634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b="1" dirty="0">
                              <a:effectLst/>
                            </a:rPr>
                            <a:t>Ancho de haz a mitad de potencia (HPBW)</a:t>
                          </a:r>
                          <a:endParaRPr lang="es-ES" sz="11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>
                              <a:effectLst/>
                            </a:rPr>
                            <a:t>4.3</a:t>
                          </a:r>
                          <a:r>
                            <a:rPr lang="en-GB" sz="1100">
                              <a:effectLst/>
                            </a:rPr>
                            <a:t> deg</a:t>
                          </a:r>
                          <a:endParaRPr lang="es-ES" sz="11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19201423"/>
                      </a:ext>
                    </a:extLst>
                  </a:tr>
                  <a:tr h="238170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210" t="-1425641" r="-100419" b="-10512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dirty="0">
                              <a:effectLst/>
                            </a:rPr>
                            <a:t>60 </a:t>
                          </a:r>
                          <a:r>
                            <a:rPr lang="es-ES" sz="1100" dirty="0" err="1">
                              <a:effectLst/>
                            </a:rPr>
                            <a:t>deg</a:t>
                          </a:r>
                          <a:endParaRPr lang="es-ES" sz="1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439114031"/>
                      </a:ext>
                    </a:extLst>
                  </a:tr>
                  <a:tr h="238170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210" t="-1525641" r="-100419" b="-512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1100" dirty="0">
                              <a:effectLst/>
                            </a:rPr>
                            <a:t>60 </a:t>
                          </a:r>
                          <a:r>
                            <a:rPr lang="es-ES" sz="1100" dirty="0" err="1">
                              <a:effectLst/>
                            </a:rPr>
                            <a:t>deg</a:t>
                          </a:r>
                          <a:endParaRPr lang="es-ES" sz="11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343682760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7" name="Imagen 6">
            <a:extLst>
              <a:ext uri="{FF2B5EF4-FFF2-40B4-BE49-F238E27FC236}">
                <a16:creationId xmlns:a16="http://schemas.microsoft.com/office/drawing/2014/main" id="{1C558D13-C52A-04E8-4919-2CFD161282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3" t="5655" r="26412" b="3669"/>
          <a:stretch/>
        </p:blipFill>
        <p:spPr bwMode="auto">
          <a:xfrm>
            <a:off x="7824192" y="1466148"/>
            <a:ext cx="1767840" cy="25361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 descr="Diagrama&#10;&#10;Descripción generada automáticamente">
            <a:extLst>
              <a:ext uri="{FF2B5EF4-FFF2-40B4-BE49-F238E27FC236}">
                <a16:creationId xmlns:a16="http://schemas.microsoft.com/office/drawing/2014/main" id="{7892092E-421B-5B8A-6C52-F6760451785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0" t="5770" r="3820" b="8322"/>
          <a:stretch/>
        </p:blipFill>
        <p:spPr bwMode="auto">
          <a:xfrm>
            <a:off x="7063539" y="3801110"/>
            <a:ext cx="3614420" cy="25552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FF4A67EE-87BF-D16A-B9F3-D0C7873DDC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36207" t="-136207" r="-136207" b="-136207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43854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5422"/>
    </mc:Choice>
    <mc:Fallback>
      <p:transition advTm="354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8A81D75C-A64F-46B2-8481-6A79AA395E3B}"/>
              </a:ext>
            </a:extLst>
          </p:cNvPr>
          <p:cNvCxnSpPr>
            <a:cxnSpLocks/>
          </p:cNvCxnSpPr>
          <p:nvPr/>
        </p:nvCxnSpPr>
        <p:spPr>
          <a:xfrm>
            <a:off x="911225" y="758061"/>
            <a:ext cx="1032649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91036E11-A930-4FA1-83F5-B29F48E1B8B1}"/>
              </a:ext>
            </a:extLst>
          </p:cNvPr>
          <p:cNvSpPr txBox="1"/>
          <p:nvPr/>
        </p:nvSpPr>
        <p:spPr>
          <a:xfrm>
            <a:off x="846035" y="194644"/>
            <a:ext cx="6588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latin typeface="+mj-lt"/>
              </a:rPr>
              <a:t>5. Enlaces NB-</a:t>
            </a:r>
            <a:r>
              <a:rPr lang="es-ES" sz="3200" b="1" dirty="0" err="1">
                <a:latin typeface="+mj-lt"/>
              </a:rPr>
              <a:t>IoT</a:t>
            </a:r>
            <a:r>
              <a:rPr lang="es-ES" sz="3200" b="1" dirty="0">
                <a:latin typeface="+mj-lt"/>
              </a:rPr>
              <a:t> NTN</a:t>
            </a:r>
          </a:p>
        </p:txBody>
      </p:sp>
      <p:sp>
        <p:nvSpPr>
          <p:cNvPr id="12" name="Marcador de número de diapositiva 11">
            <a:extLst>
              <a:ext uri="{FF2B5EF4-FFF2-40B4-BE49-F238E27FC236}">
                <a16:creationId xmlns:a16="http://schemas.microsoft.com/office/drawing/2014/main" id="{2F5D1ABA-2165-4510-A1DD-580AC1054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4FF94-618E-48DA-98ED-654D281AAE09}" type="slidenum">
              <a:rPr lang="es-ES" smtClean="0"/>
              <a:t>24</a:t>
            </a:fld>
            <a:endParaRPr lang="es-ES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F49085C-12D1-4AFF-9F8A-17ED1C98F85B}"/>
              </a:ext>
            </a:extLst>
          </p:cNvPr>
          <p:cNvSpPr txBox="1"/>
          <p:nvPr/>
        </p:nvSpPr>
        <p:spPr>
          <a:xfrm>
            <a:off x="846035" y="881171"/>
            <a:ext cx="10650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2400" b="1" dirty="0">
                <a:ea typeface="Latin Modern Math" panose="02000503000000000000" pitchFamily="50" charset="0"/>
              </a:rPr>
              <a:t>5.2 Modelos de antenas. NTN LEO SAT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4AE0C42-005E-B38B-C871-CE58C9A9606F}"/>
              </a:ext>
            </a:extLst>
          </p:cNvPr>
          <p:cNvSpPr txBox="1"/>
          <p:nvPr/>
        </p:nvSpPr>
        <p:spPr>
          <a:xfrm>
            <a:off x="911225" y="3511556"/>
            <a:ext cx="10794583" cy="913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endParaRPr lang="es-ES" sz="2000" dirty="0">
              <a:ea typeface="Latin Modern Math" panose="02000503000000000000" pitchFamily="50" charset="0"/>
            </a:endParaRPr>
          </a:p>
          <a:p>
            <a:pPr marL="285750" indent="-285750" algn="l">
              <a:lnSpc>
                <a:spcPct val="150000"/>
              </a:lnSpc>
              <a:buFont typeface="Abadi" panose="020B0604020104020204" pitchFamily="34" charset="0"/>
              <a:buChar char="►"/>
            </a:pPr>
            <a:endParaRPr lang="es-ES" dirty="0">
              <a:ea typeface="Latin Modern Math" panose="02000503000000000000" pitchFamily="50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4C6649C-C95C-EFF7-7655-3071A0CC16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2" t="1970" r="6140"/>
          <a:stretch/>
        </p:blipFill>
        <p:spPr bwMode="auto">
          <a:xfrm>
            <a:off x="1055441" y="1397264"/>
            <a:ext cx="4320480" cy="31678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n 9" descr="Gráfico&#10;&#10;Descripción generada automáticamente">
            <a:extLst>
              <a:ext uri="{FF2B5EF4-FFF2-40B4-BE49-F238E27FC236}">
                <a16:creationId xmlns:a16="http://schemas.microsoft.com/office/drawing/2014/main" id="{E8A630C5-2ED5-9544-636E-4E68A83650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" r="5555"/>
          <a:stretch/>
        </p:blipFill>
        <p:spPr bwMode="auto">
          <a:xfrm>
            <a:off x="6816080" y="1359028"/>
            <a:ext cx="3957131" cy="32060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68A87F0-7D75-E349-4607-276CC475DF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8" t="3327" r="21018" b="6635"/>
          <a:stretch/>
        </p:blipFill>
        <p:spPr bwMode="auto">
          <a:xfrm>
            <a:off x="1800618" y="4540007"/>
            <a:ext cx="2242602" cy="23060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n 12" descr="Gráfico, Gráfico de burbujas&#10;&#10;Descripción generada automáticamente">
            <a:extLst>
              <a:ext uri="{FF2B5EF4-FFF2-40B4-BE49-F238E27FC236}">
                <a16:creationId xmlns:a16="http://schemas.microsoft.com/office/drawing/2014/main" id="{A394EE8A-06FF-A492-55C7-4311A0E8E42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59" t="3655" r="17354" b="8459"/>
          <a:stretch/>
        </p:blipFill>
        <p:spPr bwMode="auto">
          <a:xfrm>
            <a:off x="7176120" y="4565068"/>
            <a:ext cx="2093961" cy="22250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D6B09F09-8EA0-CEC5-350E-66EC414DFB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136207" t="-136207" r="-136207" b="-136207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23367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430"/>
    </mc:Choice>
    <mc:Fallback>
      <p:transition advTm="30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8A81D75C-A64F-46B2-8481-6A79AA395E3B}"/>
              </a:ext>
            </a:extLst>
          </p:cNvPr>
          <p:cNvCxnSpPr>
            <a:cxnSpLocks/>
          </p:cNvCxnSpPr>
          <p:nvPr/>
        </p:nvCxnSpPr>
        <p:spPr>
          <a:xfrm>
            <a:off x="911225" y="758061"/>
            <a:ext cx="1032649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91036E11-A930-4FA1-83F5-B29F48E1B8B1}"/>
              </a:ext>
            </a:extLst>
          </p:cNvPr>
          <p:cNvSpPr txBox="1"/>
          <p:nvPr/>
        </p:nvSpPr>
        <p:spPr>
          <a:xfrm>
            <a:off x="846035" y="194644"/>
            <a:ext cx="6588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latin typeface="+mj-lt"/>
              </a:rPr>
              <a:t>5. Enlaces NB-</a:t>
            </a:r>
            <a:r>
              <a:rPr lang="es-ES" sz="3200" b="1" dirty="0" err="1">
                <a:latin typeface="+mj-lt"/>
              </a:rPr>
              <a:t>IoT</a:t>
            </a:r>
            <a:r>
              <a:rPr lang="es-ES" sz="3200" b="1" dirty="0">
                <a:latin typeface="+mj-lt"/>
              </a:rPr>
              <a:t> NTN</a:t>
            </a:r>
          </a:p>
        </p:txBody>
      </p:sp>
      <p:sp>
        <p:nvSpPr>
          <p:cNvPr id="12" name="Marcador de número de diapositiva 11">
            <a:extLst>
              <a:ext uri="{FF2B5EF4-FFF2-40B4-BE49-F238E27FC236}">
                <a16:creationId xmlns:a16="http://schemas.microsoft.com/office/drawing/2014/main" id="{2F5D1ABA-2165-4510-A1DD-580AC1054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4352" y="6309320"/>
            <a:ext cx="2743200" cy="365125"/>
          </a:xfrm>
        </p:spPr>
        <p:txBody>
          <a:bodyPr/>
          <a:lstStyle/>
          <a:p>
            <a:fld id="{6354FF94-618E-48DA-98ED-654D281AAE09}" type="slidenum">
              <a:rPr lang="es-ES" smtClean="0"/>
              <a:t>25</a:t>
            </a:fld>
            <a:endParaRPr lang="es-ES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F49085C-12D1-4AFF-9F8A-17ED1C98F85B}"/>
              </a:ext>
            </a:extLst>
          </p:cNvPr>
          <p:cNvSpPr txBox="1"/>
          <p:nvPr/>
        </p:nvSpPr>
        <p:spPr>
          <a:xfrm>
            <a:off x="846035" y="881171"/>
            <a:ext cx="10650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2400" b="1" dirty="0">
                <a:ea typeface="Latin Modern Math" panose="02000503000000000000" pitchFamily="50" charset="0"/>
              </a:rPr>
              <a:t>5.3 Balance de enlaces NB-</a:t>
            </a:r>
            <a:r>
              <a:rPr lang="es-ES" sz="2400" b="1" dirty="0" err="1">
                <a:ea typeface="Latin Modern Math" panose="02000503000000000000" pitchFamily="50" charset="0"/>
              </a:rPr>
              <a:t>IoT</a:t>
            </a:r>
            <a:r>
              <a:rPr lang="es-ES" sz="2400" b="1" dirty="0">
                <a:ea typeface="Latin Modern Math" panose="02000503000000000000" pitchFamily="50" charset="0"/>
              </a:rPr>
              <a:t> NTN. SC#1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4AE0C42-005E-B38B-C871-CE58C9A9606F}"/>
              </a:ext>
            </a:extLst>
          </p:cNvPr>
          <p:cNvSpPr txBox="1"/>
          <p:nvPr/>
        </p:nvSpPr>
        <p:spPr>
          <a:xfrm>
            <a:off x="911225" y="3511556"/>
            <a:ext cx="10794583" cy="913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endParaRPr lang="es-ES" sz="2000" dirty="0">
              <a:ea typeface="Latin Modern Math" panose="02000503000000000000" pitchFamily="50" charset="0"/>
            </a:endParaRPr>
          </a:p>
          <a:p>
            <a:pPr marL="285750" indent="-285750" algn="l">
              <a:lnSpc>
                <a:spcPct val="150000"/>
              </a:lnSpc>
              <a:buFont typeface="Abadi" panose="020B0604020104020204" pitchFamily="34" charset="0"/>
              <a:buChar char="►"/>
            </a:pPr>
            <a:endParaRPr lang="es-ES" dirty="0">
              <a:ea typeface="Latin Modern Math" panose="02000503000000000000" pitchFamily="50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879DACA-FD50-BD50-DE1F-050C043364CF}"/>
              </a:ext>
            </a:extLst>
          </p:cNvPr>
          <p:cNvSpPr txBox="1"/>
          <p:nvPr/>
        </p:nvSpPr>
        <p:spPr>
          <a:xfrm>
            <a:off x="846035" y="1279239"/>
            <a:ext cx="11442656" cy="491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150000"/>
              </a:lnSpc>
              <a:buFont typeface="Abadi" panose="020B0604020104020204" pitchFamily="34" charset="0"/>
              <a:buChar char="►"/>
            </a:pPr>
            <a:r>
              <a:rPr lang="es-ES" sz="2000" dirty="0">
                <a:ea typeface="Latin Modern Math" panose="02000503000000000000" pitchFamily="50" charset="0"/>
              </a:rPr>
              <a:t>SC#1: Relación señal-ruido, pérdidas de enlace y ángulo de elevación</a:t>
            </a:r>
            <a:endParaRPr lang="es-ES" dirty="0">
              <a:ea typeface="Latin Modern Math" panose="02000503000000000000" pitchFamily="50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a 6">
                <a:extLst>
                  <a:ext uri="{FF2B5EF4-FFF2-40B4-BE49-F238E27FC236}">
                    <a16:creationId xmlns:a16="http://schemas.microsoft.com/office/drawing/2014/main" id="{F0A7DBC1-A4CF-F131-2394-8EB0B785E45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93854548"/>
                  </p:ext>
                </p:extLst>
              </p:nvPr>
            </p:nvGraphicFramePr>
            <p:xfrm>
              <a:off x="983829" y="2060848"/>
              <a:ext cx="3192277" cy="4361229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1589116">
                      <a:extLst>
                        <a:ext uri="{9D8B030D-6E8A-4147-A177-3AD203B41FA5}">
                          <a16:colId xmlns:a16="http://schemas.microsoft.com/office/drawing/2014/main" val="2718584897"/>
                        </a:ext>
                      </a:extLst>
                    </a:gridCol>
                    <a:gridCol w="1603161">
                      <a:extLst>
                        <a:ext uri="{9D8B030D-6E8A-4147-A177-3AD203B41FA5}">
                          <a16:colId xmlns:a16="http://schemas.microsoft.com/office/drawing/2014/main" val="2779651036"/>
                        </a:ext>
                      </a:extLst>
                    </a:gridCol>
                  </a:tblGrid>
                  <a:tr h="42698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 dirty="0">
                              <a:effectLst/>
                            </a:rPr>
                            <a:t>Enlace NB-</a:t>
                          </a:r>
                          <a:r>
                            <a:rPr lang="es-ES" sz="900" b="1" dirty="0" err="1">
                              <a:effectLst/>
                            </a:rPr>
                            <a:t>IoT</a:t>
                          </a:r>
                          <a:r>
                            <a:rPr lang="es-ES" sz="900" b="1" dirty="0">
                              <a:effectLst/>
                            </a:rPr>
                            <a:t> NTN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DL / UL</a:t>
                          </a:r>
                          <a:endParaRPr lang="es-ES" sz="9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076867269"/>
                      </a:ext>
                    </a:extLst>
                  </a:tr>
                  <a:tr h="349585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 dirty="0">
                              <a:effectLst/>
                            </a:rPr>
                            <a:t>Modelo canal NTN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AWGN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001111122"/>
                      </a:ext>
                    </a:extLst>
                  </a:tr>
                  <a:tr h="349585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 dirty="0">
                              <a:effectLst/>
                            </a:rPr>
                            <a:t>Frecuencia (f)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2 GHz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247532944"/>
                      </a:ext>
                    </a:extLst>
                  </a:tr>
                  <a:tr h="349585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 dirty="0">
                              <a:effectLst/>
                            </a:rPr>
                            <a:t>Ancho de banda (B)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180 kHz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578764566"/>
                      </a:ext>
                    </a:extLst>
                  </a:tr>
                  <a:tr h="42698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>
                              <a:effectLst/>
                            </a:rPr>
                            <a:t>Ángulo de elevación </a:t>
                          </a:r>
                          <a14:m>
                            <m:oMath xmlns:m="http://schemas.openxmlformats.org/officeDocument/2006/math">
                              <m:r>
                                <a:rPr lang="es-ES" sz="900" b="1" smtClean="0">
                                  <a:effectLst/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s-ES" sz="900" b="1" i="1">
                                  <a:effectLst/>
                                  <a:latin typeface="Cambria Math" panose="02040503050406030204" pitchFamily="18" charset="0"/>
                                </a:rPr>
                                <m:t>𝛂</m:t>
                              </m:r>
                            </m:oMath>
                          </a14:m>
                          <a:r>
                            <a:rPr lang="es-ES" sz="900" b="1">
                              <a:effectLst/>
                            </a:rPr>
                            <a:t>)</a:t>
                          </a:r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[10:10:90] </a:t>
                          </a:r>
                          <a:r>
                            <a:rPr lang="es-ES" sz="900" dirty="0" err="1">
                              <a:effectLst/>
                            </a:rPr>
                            <a:t>deg</a:t>
                          </a:r>
                          <a:endParaRPr lang="es-ES" sz="9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046437616"/>
                      </a:ext>
                    </a:extLst>
                  </a:tr>
                  <a:tr h="42698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 dirty="0">
                              <a:effectLst/>
                            </a:rPr>
                            <a:t>Pérdidas por </a:t>
                          </a:r>
                          <a:r>
                            <a:rPr lang="es-ES" sz="900" b="1" dirty="0" err="1">
                              <a:effectLst/>
                            </a:rPr>
                            <a:t>shadowing</a:t>
                          </a:r>
                          <a:r>
                            <a:rPr lang="es-ES" sz="900" b="1" dirty="0">
                              <a:effectLst/>
                            </a:rPr>
                            <a:t> (</a:t>
                          </a:r>
                          <a14:m>
                            <m:oMath xmlns:m="http://schemas.openxmlformats.org/officeDocument/2006/math">
                              <m:r>
                                <a:rPr lang="es-ES" sz="900" b="1" i="1" smtClean="0">
                                  <a:effectLst/>
                                  <a:latin typeface="Cambria Math" panose="02040503050406030204" pitchFamily="18" charset="0"/>
                                </a:rPr>
                                <m:t>𝐏</m:t>
                              </m:r>
                              <m:sSub>
                                <m:sSubPr>
                                  <m:ctrlPr>
                                    <a:rPr lang="es-ES" sz="9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900" b="1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𝐋</m:t>
                                  </m:r>
                                </m:e>
                                <m:sub>
                                  <m:r>
                                    <a:rPr lang="es-ES" sz="900" b="1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𝐬</m:t>
                                  </m:r>
                                </m:sub>
                              </m:sSub>
                            </m:oMath>
                          </a14:m>
                          <a:r>
                            <a:rPr lang="es-ES" sz="900" b="1" dirty="0">
                              <a:effectLst/>
                            </a:rPr>
                            <a:t>)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3 dB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49235652"/>
                      </a:ext>
                    </a:extLst>
                  </a:tr>
                  <a:tr h="377255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 dirty="0">
                              <a:effectLst/>
                            </a:rPr>
                            <a:t>Perdidas por polarización </a:t>
                          </a:r>
                          <a14:m>
                            <m:oMath xmlns:m="http://schemas.openxmlformats.org/officeDocument/2006/math">
                              <m:r>
                                <a:rPr lang="es-ES" sz="900" b="1" smtClean="0">
                                  <a:effectLst/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s-ES" sz="900" b="1" i="1">
                                  <a:effectLst/>
                                  <a:latin typeface="Cambria Math" panose="02040503050406030204" pitchFamily="18" charset="0"/>
                                </a:rPr>
                                <m:t>𝐏</m:t>
                              </m:r>
                              <m:sSub>
                                <m:sSubPr>
                                  <m:ctrlPr>
                                    <a:rPr lang="es-ES" sz="9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900" b="1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𝐋</m:t>
                                  </m:r>
                                </m:e>
                                <m:sub>
                                  <m:r>
                                    <a:rPr lang="es-ES" sz="900" b="1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𝐏</m:t>
                                  </m:r>
                                </m:sub>
                              </m:sSub>
                            </m:oMath>
                          </a14:m>
                          <a:r>
                            <a:rPr lang="es-ES" sz="900" b="1" dirty="0">
                              <a:effectLst/>
                            </a:rPr>
                            <a:t>)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3 dB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282839170"/>
                      </a:ext>
                    </a:extLst>
                  </a:tr>
                  <a:tr h="545352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>
                              <a:effectLst/>
                            </a:rPr>
                            <a:t>Pérdidas atmosféricas totales </a:t>
                          </a:r>
                          <a14:m>
                            <m:oMath xmlns:m="http://schemas.openxmlformats.org/officeDocument/2006/math">
                              <m:r>
                                <a:rPr lang="es-ES" sz="900" b="1" smtClean="0">
                                  <a:effectLst/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s-ES" sz="9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900" b="1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𝐏</m:t>
                                  </m:r>
                                </m:e>
                                <m:sub>
                                  <m:r>
                                    <a:rPr lang="es-ES" sz="900" b="1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𝐀𝐭</m:t>
                                  </m:r>
                                </m:sub>
                              </m:sSub>
                              <m:r>
                                <a:rPr lang="es-ES" sz="900" b="1" smtClean="0">
                                  <a:effectLst/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2,4 dB</a:t>
                          </a:r>
                          <a:endParaRPr lang="es-ES" sz="9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002900937"/>
                      </a:ext>
                    </a:extLst>
                  </a:tr>
                  <a:tr h="349585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>
                              <a:effectLst/>
                            </a:rPr>
                            <a:t>Radio Tierra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ES" sz="9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900" b="1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𝐑</m:t>
                                  </m:r>
                                </m:e>
                                <m:sub>
                                  <m:r>
                                    <a:rPr lang="es-ES" sz="900" b="1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𝐞</m:t>
                                  </m:r>
                                </m:sub>
                              </m:sSub>
                              <m:r>
                                <a:rPr lang="es-ES" sz="900" b="1" smtClean="0">
                                  <a:effectLst/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6.371 km</a:t>
                          </a:r>
                          <a:endParaRPr lang="es-ES" sz="9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864293725"/>
                      </a:ext>
                    </a:extLst>
                  </a:tr>
                  <a:tr h="332362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>
                              <a:effectLst/>
                            </a:rPr>
                            <a:t>Velocidad luz (c)</a:t>
                          </a:r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299.782,458 km/s</a:t>
                          </a:r>
                          <a:endParaRPr lang="es-ES" sz="9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884168088"/>
                      </a:ext>
                    </a:extLst>
                  </a:tr>
                  <a:tr h="42698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 dirty="0">
                              <a:effectLst/>
                            </a:rPr>
                            <a:t>Constante de </a:t>
                          </a:r>
                          <a:r>
                            <a:rPr lang="es-ES" sz="900" b="1" dirty="0" err="1">
                              <a:effectLst/>
                            </a:rPr>
                            <a:t>Bolztmann</a:t>
                          </a:r>
                          <a:r>
                            <a:rPr lang="es-ES" sz="900" b="1" dirty="0">
                              <a:effectLst/>
                            </a:rPr>
                            <a:t> (k)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-228,6 </a:t>
                          </a:r>
                          <a:r>
                            <a:rPr lang="es-ES" sz="900" dirty="0" err="1">
                              <a:effectLst/>
                            </a:rPr>
                            <a:t>dBW</a:t>
                          </a:r>
                          <a:r>
                            <a:rPr lang="es-ES" sz="900" dirty="0">
                              <a:effectLst/>
                            </a:rPr>
                            <a:t>/K/Hz</a:t>
                          </a:r>
                          <a:endParaRPr lang="es-ES" sz="9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411200902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a 6">
                <a:extLst>
                  <a:ext uri="{FF2B5EF4-FFF2-40B4-BE49-F238E27FC236}">
                    <a16:creationId xmlns:a16="http://schemas.microsoft.com/office/drawing/2014/main" id="{F0A7DBC1-A4CF-F131-2394-8EB0B785E45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93854548"/>
                  </p:ext>
                </p:extLst>
              </p:nvPr>
            </p:nvGraphicFramePr>
            <p:xfrm>
              <a:off x="983829" y="2060848"/>
              <a:ext cx="3192277" cy="4361229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1589116">
                      <a:extLst>
                        <a:ext uri="{9D8B030D-6E8A-4147-A177-3AD203B41FA5}">
                          <a16:colId xmlns:a16="http://schemas.microsoft.com/office/drawing/2014/main" val="2718584897"/>
                        </a:ext>
                      </a:extLst>
                    </a:gridCol>
                    <a:gridCol w="1603161">
                      <a:extLst>
                        <a:ext uri="{9D8B030D-6E8A-4147-A177-3AD203B41FA5}">
                          <a16:colId xmlns:a16="http://schemas.microsoft.com/office/drawing/2014/main" val="2779651036"/>
                        </a:ext>
                      </a:extLst>
                    </a:gridCol>
                  </a:tblGrid>
                  <a:tr h="42698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 dirty="0">
                              <a:effectLst/>
                            </a:rPr>
                            <a:t>Enlace NB-</a:t>
                          </a:r>
                          <a:r>
                            <a:rPr lang="es-ES" sz="900" b="1" dirty="0" err="1">
                              <a:effectLst/>
                            </a:rPr>
                            <a:t>IoT</a:t>
                          </a:r>
                          <a:r>
                            <a:rPr lang="es-ES" sz="900" b="1" dirty="0">
                              <a:effectLst/>
                            </a:rPr>
                            <a:t> NTN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DL / UL</a:t>
                          </a:r>
                          <a:endParaRPr lang="es-ES" sz="9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076867269"/>
                      </a:ext>
                    </a:extLst>
                  </a:tr>
                  <a:tr h="349585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 dirty="0">
                              <a:effectLst/>
                            </a:rPr>
                            <a:t>Modelo canal NTN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AWGN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001111122"/>
                      </a:ext>
                    </a:extLst>
                  </a:tr>
                  <a:tr h="349585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 dirty="0">
                              <a:effectLst/>
                            </a:rPr>
                            <a:t>Frecuencia (f)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2 GHz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247532944"/>
                      </a:ext>
                    </a:extLst>
                  </a:tr>
                  <a:tr h="349585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 dirty="0">
                              <a:effectLst/>
                            </a:rPr>
                            <a:t>Ancho de banda (B)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180 kHz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578764566"/>
                      </a:ext>
                    </a:extLst>
                  </a:tr>
                  <a:tr h="426980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383" t="-355714" r="-101916" b="-5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[10:10:90] </a:t>
                          </a:r>
                          <a:r>
                            <a:rPr lang="es-ES" sz="900" dirty="0" err="1">
                              <a:effectLst/>
                            </a:rPr>
                            <a:t>deg</a:t>
                          </a:r>
                          <a:endParaRPr lang="es-ES" sz="9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046437616"/>
                      </a:ext>
                    </a:extLst>
                  </a:tr>
                  <a:tr h="426980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383" t="-455714" r="-101916" b="-4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3 dB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49235652"/>
                      </a:ext>
                    </a:extLst>
                  </a:tr>
                  <a:tr h="377255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383" t="-627419" r="-101916" b="-4419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3 dB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282839170"/>
                      </a:ext>
                    </a:extLst>
                  </a:tr>
                  <a:tr h="545352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383" t="-501111" r="-101916" b="-2044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2,4 dB</a:t>
                          </a:r>
                          <a:endParaRPr lang="es-ES" sz="9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002900937"/>
                      </a:ext>
                    </a:extLst>
                  </a:tr>
                  <a:tr h="349585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383" t="-949123" r="-101916" b="-2228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6.371 km</a:t>
                          </a:r>
                          <a:endParaRPr lang="es-ES" sz="9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864293725"/>
                      </a:ext>
                    </a:extLst>
                  </a:tr>
                  <a:tr h="332362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>
                              <a:effectLst/>
                            </a:rPr>
                            <a:t>Velocidad luz (c)</a:t>
                          </a:r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299.782,458 km/s</a:t>
                          </a:r>
                          <a:endParaRPr lang="es-ES" sz="9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884168088"/>
                      </a:ext>
                    </a:extLst>
                  </a:tr>
                  <a:tr h="42698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 dirty="0">
                              <a:effectLst/>
                            </a:rPr>
                            <a:t>Constante de </a:t>
                          </a:r>
                          <a:r>
                            <a:rPr lang="es-ES" sz="900" b="1" dirty="0" err="1">
                              <a:effectLst/>
                            </a:rPr>
                            <a:t>Bolztmann</a:t>
                          </a:r>
                          <a:r>
                            <a:rPr lang="es-ES" sz="900" b="1" dirty="0">
                              <a:effectLst/>
                            </a:rPr>
                            <a:t> (k)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-228,6 </a:t>
                          </a:r>
                          <a:r>
                            <a:rPr lang="es-ES" sz="900" dirty="0" err="1">
                              <a:effectLst/>
                            </a:rPr>
                            <a:t>dBW</a:t>
                          </a:r>
                          <a:r>
                            <a:rPr lang="es-ES" sz="900" dirty="0">
                              <a:effectLst/>
                            </a:rPr>
                            <a:t>/K/Hz</a:t>
                          </a:r>
                          <a:endParaRPr lang="es-ES" sz="9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411200902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a 8">
                <a:extLst>
                  <a:ext uri="{FF2B5EF4-FFF2-40B4-BE49-F238E27FC236}">
                    <a16:creationId xmlns:a16="http://schemas.microsoft.com/office/drawing/2014/main" id="{1AD603DB-C674-0A7C-C580-1BCE62F3FFE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07159340"/>
                  </p:ext>
                </p:extLst>
              </p:nvPr>
            </p:nvGraphicFramePr>
            <p:xfrm>
              <a:off x="4261424" y="2057943"/>
              <a:ext cx="4305638" cy="4361228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1270163">
                      <a:extLst>
                        <a:ext uri="{9D8B030D-6E8A-4147-A177-3AD203B41FA5}">
                          <a16:colId xmlns:a16="http://schemas.microsoft.com/office/drawing/2014/main" val="2540852225"/>
                        </a:ext>
                      </a:extLst>
                    </a:gridCol>
                    <a:gridCol w="972213">
                      <a:extLst>
                        <a:ext uri="{9D8B030D-6E8A-4147-A177-3AD203B41FA5}">
                          <a16:colId xmlns:a16="http://schemas.microsoft.com/office/drawing/2014/main" val="3056474181"/>
                        </a:ext>
                      </a:extLst>
                    </a:gridCol>
                    <a:gridCol w="882656">
                      <a:extLst>
                        <a:ext uri="{9D8B030D-6E8A-4147-A177-3AD203B41FA5}">
                          <a16:colId xmlns:a16="http://schemas.microsoft.com/office/drawing/2014/main" val="3616206977"/>
                        </a:ext>
                      </a:extLst>
                    </a:gridCol>
                    <a:gridCol w="1180606">
                      <a:extLst>
                        <a:ext uri="{9D8B030D-6E8A-4147-A177-3AD203B41FA5}">
                          <a16:colId xmlns:a16="http://schemas.microsoft.com/office/drawing/2014/main" val="2241496053"/>
                        </a:ext>
                      </a:extLst>
                    </a:gridCol>
                  </a:tblGrid>
                  <a:tr h="260343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 dirty="0">
                              <a:effectLst/>
                            </a:rPr>
                            <a:t>NTN SAT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LEO-600</a:t>
                          </a:r>
                          <a:endParaRPr lang="es-ES" sz="9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LEO-1200</a:t>
                          </a:r>
                          <a:endParaRPr lang="es-ES" sz="9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GEO</a:t>
                          </a:r>
                          <a:endParaRPr lang="es-ES" sz="9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288959592"/>
                      </a:ext>
                    </a:extLst>
                  </a:tr>
                  <a:tr h="260343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>
                              <a:effectLst/>
                            </a:rPr>
                            <a:t>Altitud (h)</a:t>
                          </a:r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600 km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1200 km</a:t>
                          </a:r>
                          <a:endParaRPr lang="es-ES" sz="9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35786 km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873190318"/>
                      </a:ext>
                    </a:extLst>
                  </a:tr>
                  <a:tr h="31494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>
                              <a:effectLst/>
                            </a:rPr>
                            <a:t>Modelo de antena</a:t>
                          </a:r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Reflectora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URA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URA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065408362"/>
                      </a:ext>
                    </a:extLst>
                  </a:tr>
                  <a:tr h="177613">
                    <a:tc gridSpan="4"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>
                              <a:effectLst/>
                            </a:rPr>
                            <a:t>Downlink (DL)</a:t>
                          </a:r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99318474"/>
                      </a:ext>
                    </a:extLst>
                  </a:tr>
                  <a:tr h="31494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>
                              <a:effectLst/>
                            </a:rPr>
                            <a:t>Diámetro antena</a:t>
                          </a:r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2 m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2 m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22 m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468591387"/>
                      </a:ext>
                    </a:extLst>
                  </a:tr>
                  <a:tr h="390515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>
                              <a:effectLst/>
                            </a:rPr>
                            <a:t>EIRP_d</a:t>
                          </a:r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34 dBW/MHz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40 dBW/MHz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59 dBW/MHz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480422604"/>
                      </a:ext>
                    </a:extLst>
                  </a:tr>
                  <a:tr h="31494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>
                              <a:effectLst/>
                            </a:rPr>
                            <a:t>EIRP</a:t>
                          </a:r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26,55 dBW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32,55 </a:t>
                          </a:r>
                          <a:r>
                            <a:rPr lang="es-ES" sz="900" dirty="0" err="1">
                              <a:effectLst/>
                            </a:rPr>
                            <a:t>dBW</a:t>
                          </a:r>
                          <a:endParaRPr lang="es-ES" sz="9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51,55 </a:t>
                          </a:r>
                          <a:r>
                            <a:rPr lang="es-ES" sz="900" dirty="0" err="1">
                              <a:effectLst/>
                            </a:rPr>
                            <a:t>dBW</a:t>
                          </a:r>
                          <a:endParaRPr lang="es-ES" sz="9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575434657"/>
                      </a:ext>
                    </a:extLst>
                  </a:tr>
                  <a:tr h="787349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>
                              <a:effectLst/>
                            </a:rPr>
                            <a:t>Ganancia máxima antena transmisora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ES" sz="9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9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  <m:t>𝐆</m:t>
                                  </m:r>
                                </m:e>
                                <m:sub>
                                  <m:r>
                                    <a:rPr lang="es-ES" sz="9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  <m:t>𝐓𝐗𝐦𝐚𝐱</m:t>
                                  </m:r>
                                </m:sub>
                              </m:sSub>
                            </m:oMath>
                          </a14:m>
                          <a:r>
                            <a:rPr lang="es-ES" sz="900" b="1">
                              <a:effectLst/>
                            </a:rPr>
                            <a:t>)</a:t>
                          </a:r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30 dBi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30 dBi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51 dBi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016833308"/>
                      </a:ext>
                    </a:extLst>
                  </a:tr>
                  <a:tr h="177613">
                    <a:tc gridSpan="4"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>
                              <a:effectLst/>
                            </a:rPr>
                            <a:t>Uplink (UL)</a:t>
                          </a:r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61401411"/>
                      </a:ext>
                    </a:extLst>
                  </a:tr>
                  <a:tr h="31494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>
                              <a:effectLst/>
                            </a:rPr>
                            <a:t>Diámetro antena</a:t>
                          </a:r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2 m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2 m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22 m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770333533"/>
                      </a:ext>
                    </a:extLst>
                  </a:tr>
                  <a:tr h="260343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>
                              <a:effectLst/>
                            </a:rPr>
                            <a:t>G/T</a:t>
                          </a:r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1,1 dB/K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1,1 dB/K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19 dB/K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713842747"/>
                      </a:ext>
                    </a:extLst>
                  </a:tr>
                  <a:tr h="787349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 dirty="0">
                              <a:effectLst/>
                            </a:rPr>
                            <a:t>Ganancia máxima antena receptora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ES" sz="9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9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  <m:t>𝐆</m:t>
                                  </m:r>
                                </m:e>
                                <m:sub>
                                  <m:r>
                                    <a:rPr lang="es-ES" sz="9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  <m:t>𝐑𝐗𝐦𝐚𝐱</m:t>
                                  </m:r>
                                </m:sub>
                              </m:sSub>
                            </m:oMath>
                          </a14:m>
                          <a:r>
                            <a:rPr lang="es-ES" sz="900" b="1" dirty="0">
                              <a:effectLst/>
                            </a:rPr>
                            <a:t>)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30 dBi</a:t>
                          </a:r>
                          <a:endParaRPr lang="es-ES" sz="9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30 dBi</a:t>
                          </a:r>
                          <a:endParaRPr lang="es-ES" sz="9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51 dBi</a:t>
                          </a:r>
                          <a:endParaRPr lang="es-ES" sz="9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03460350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a 8">
                <a:extLst>
                  <a:ext uri="{FF2B5EF4-FFF2-40B4-BE49-F238E27FC236}">
                    <a16:creationId xmlns:a16="http://schemas.microsoft.com/office/drawing/2014/main" id="{1AD603DB-C674-0A7C-C580-1BCE62F3FFE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07159340"/>
                  </p:ext>
                </p:extLst>
              </p:nvPr>
            </p:nvGraphicFramePr>
            <p:xfrm>
              <a:off x="4261424" y="2057943"/>
              <a:ext cx="4305638" cy="4361228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1270163">
                      <a:extLst>
                        <a:ext uri="{9D8B030D-6E8A-4147-A177-3AD203B41FA5}">
                          <a16:colId xmlns:a16="http://schemas.microsoft.com/office/drawing/2014/main" val="2540852225"/>
                        </a:ext>
                      </a:extLst>
                    </a:gridCol>
                    <a:gridCol w="972213">
                      <a:extLst>
                        <a:ext uri="{9D8B030D-6E8A-4147-A177-3AD203B41FA5}">
                          <a16:colId xmlns:a16="http://schemas.microsoft.com/office/drawing/2014/main" val="3056474181"/>
                        </a:ext>
                      </a:extLst>
                    </a:gridCol>
                    <a:gridCol w="882656">
                      <a:extLst>
                        <a:ext uri="{9D8B030D-6E8A-4147-A177-3AD203B41FA5}">
                          <a16:colId xmlns:a16="http://schemas.microsoft.com/office/drawing/2014/main" val="3616206977"/>
                        </a:ext>
                      </a:extLst>
                    </a:gridCol>
                    <a:gridCol w="1180606">
                      <a:extLst>
                        <a:ext uri="{9D8B030D-6E8A-4147-A177-3AD203B41FA5}">
                          <a16:colId xmlns:a16="http://schemas.microsoft.com/office/drawing/2014/main" val="2241496053"/>
                        </a:ext>
                      </a:extLst>
                    </a:gridCol>
                  </a:tblGrid>
                  <a:tr h="260343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 dirty="0">
                              <a:effectLst/>
                            </a:rPr>
                            <a:t>NTN SAT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LEO-600</a:t>
                          </a:r>
                          <a:endParaRPr lang="es-ES" sz="9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LEO-1200</a:t>
                          </a:r>
                          <a:endParaRPr lang="es-ES" sz="9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GEO</a:t>
                          </a:r>
                          <a:endParaRPr lang="es-ES" sz="9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288959592"/>
                      </a:ext>
                    </a:extLst>
                  </a:tr>
                  <a:tr h="260343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>
                              <a:effectLst/>
                            </a:rPr>
                            <a:t>Altitud (h)</a:t>
                          </a:r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600 km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1200 km</a:t>
                          </a:r>
                          <a:endParaRPr lang="es-ES" sz="9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35786 km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873190318"/>
                      </a:ext>
                    </a:extLst>
                  </a:tr>
                  <a:tr h="31494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>
                              <a:effectLst/>
                            </a:rPr>
                            <a:t>Modelo de antena</a:t>
                          </a:r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Reflectora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URA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URA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065408362"/>
                      </a:ext>
                    </a:extLst>
                  </a:tr>
                  <a:tr h="177613">
                    <a:tc gridSpan="4"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>
                              <a:effectLst/>
                            </a:rPr>
                            <a:t>Downlink (DL)</a:t>
                          </a:r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99318474"/>
                      </a:ext>
                    </a:extLst>
                  </a:tr>
                  <a:tr h="31494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>
                              <a:effectLst/>
                            </a:rPr>
                            <a:t>Diámetro antena</a:t>
                          </a:r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2 m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2 m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22 m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468591387"/>
                      </a:ext>
                    </a:extLst>
                  </a:tr>
                  <a:tr h="390515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>
                              <a:effectLst/>
                            </a:rPr>
                            <a:t>EIRP_d</a:t>
                          </a:r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34 dBW/MHz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40 dBW/MHz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59 dBW/MHz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480422604"/>
                      </a:ext>
                    </a:extLst>
                  </a:tr>
                  <a:tr h="31494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>
                              <a:effectLst/>
                            </a:rPr>
                            <a:t>EIRP</a:t>
                          </a:r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26,55 dBW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32,55 </a:t>
                          </a:r>
                          <a:r>
                            <a:rPr lang="es-ES" sz="900" dirty="0" err="1">
                              <a:effectLst/>
                            </a:rPr>
                            <a:t>dBW</a:t>
                          </a:r>
                          <a:endParaRPr lang="es-ES" sz="9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51,55 </a:t>
                          </a:r>
                          <a:r>
                            <a:rPr lang="es-ES" sz="900" dirty="0" err="1">
                              <a:effectLst/>
                            </a:rPr>
                            <a:t>dBW</a:t>
                          </a:r>
                          <a:endParaRPr lang="es-ES" sz="9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575434657"/>
                      </a:ext>
                    </a:extLst>
                  </a:tr>
                  <a:tr h="787349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>
                        <a:blipFill>
                          <a:blip r:embed="rId5"/>
                          <a:stretch>
                            <a:fillRect l="-478" t="-262308" r="-239234" b="-19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30 dBi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30 dBi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51 dBi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016833308"/>
                      </a:ext>
                    </a:extLst>
                  </a:tr>
                  <a:tr h="177613">
                    <a:tc gridSpan="4"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>
                              <a:effectLst/>
                            </a:rPr>
                            <a:t>Uplink (UL)</a:t>
                          </a:r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61401411"/>
                      </a:ext>
                    </a:extLst>
                  </a:tr>
                  <a:tr h="31494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>
                              <a:effectLst/>
                            </a:rPr>
                            <a:t>Diámetro antena</a:t>
                          </a:r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2 m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2 m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22 m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770333533"/>
                      </a:ext>
                    </a:extLst>
                  </a:tr>
                  <a:tr h="260343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>
                              <a:effectLst/>
                            </a:rPr>
                            <a:t>G/T</a:t>
                          </a:r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1,1 dB/K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1,1 dB/K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19 dB/K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713842747"/>
                      </a:ext>
                    </a:extLst>
                  </a:tr>
                  <a:tr h="787349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>
                        <a:blipFill>
                          <a:blip r:embed="rId5"/>
                          <a:stretch>
                            <a:fillRect l="-478" t="-461240" r="-239234" b="-15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30 dBi</a:t>
                          </a:r>
                          <a:endParaRPr lang="es-ES" sz="9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30 dBi</a:t>
                          </a:r>
                          <a:endParaRPr lang="es-ES" sz="9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51 dBi</a:t>
                          </a:r>
                          <a:endParaRPr lang="es-ES" sz="9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03460350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Tabla 14">
                <a:extLst>
                  <a:ext uri="{FF2B5EF4-FFF2-40B4-BE49-F238E27FC236}">
                    <a16:creationId xmlns:a16="http://schemas.microsoft.com/office/drawing/2014/main" id="{CF2C1B30-C55A-6CCC-0B8A-90EA30D1258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355048"/>
                  </p:ext>
                </p:extLst>
              </p:nvPr>
            </p:nvGraphicFramePr>
            <p:xfrm>
              <a:off x="8652380" y="2057943"/>
              <a:ext cx="2952410" cy="4361231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1048350">
                      <a:extLst>
                        <a:ext uri="{9D8B030D-6E8A-4147-A177-3AD203B41FA5}">
                          <a16:colId xmlns:a16="http://schemas.microsoft.com/office/drawing/2014/main" val="203764245"/>
                        </a:ext>
                      </a:extLst>
                    </a:gridCol>
                    <a:gridCol w="1904060">
                      <a:extLst>
                        <a:ext uri="{9D8B030D-6E8A-4147-A177-3AD203B41FA5}">
                          <a16:colId xmlns:a16="http://schemas.microsoft.com/office/drawing/2014/main" val="214552188"/>
                        </a:ext>
                      </a:extLst>
                    </a:gridCol>
                  </a:tblGrid>
                  <a:tr h="266718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 dirty="0">
                              <a:effectLst/>
                            </a:rPr>
                            <a:t>NTN UE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LEO-600 / LEO-1200 / GEO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84893572"/>
                      </a:ext>
                    </a:extLst>
                  </a:tr>
                  <a:tr h="305327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 dirty="0">
                              <a:effectLst/>
                            </a:rPr>
                            <a:t>Modelo antena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Omnidireccional 3GPP </a:t>
                          </a:r>
                          <a:r>
                            <a:rPr lang="es-ES" sz="900" dirty="0" err="1">
                              <a:effectLst/>
                            </a:rPr>
                            <a:t>Class</a:t>
                          </a:r>
                          <a:r>
                            <a:rPr lang="es-ES" sz="900" dirty="0">
                              <a:effectLst/>
                            </a:rPr>
                            <a:t> 3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77244431"/>
                      </a:ext>
                    </a:extLst>
                  </a:tr>
                  <a:tr h="222144">
                    <a:tc gridSpan="2"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 dirty="0" err="1">
                              <a:effectLst/>
                            </a:rPr>
                            <a:t>Downlink</a:t>
                          </a:r>
                          <a:r>
                            <a:rPr lang="es-ES" sz="900" b="1" dirty="0">
                              <a:effectLst/>
                            </a:rPr>
                            <a:t> (DL)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07373992"/>
                      </a:ext>
                    </a:extLst>
                  </a:tr>
                  <a:tr h="610655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>
                              <a:effectLst/>
                            </a:rPr>
                            <a:t>Ganancia antena receptora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ES" sz="9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900" b="1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𝐆</m:t>
                                  </m:r>
                                </m:e>
                                <m:sub>
                                  <m:r>
                                    <a:rPr lang="es-ES" sz="900" b="1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𝐑𝐗</m:t>
                                  </m:r>
                                </m:sub>
                              </m:sSub>
                            </m:oMath>
                          </a14:m>
                          <a:r>
                            <a:rPr lang="es-ES" sz="900" b="1">
                              <a:effectLst/>
                            </a:rPr>
                            <a:t>)</a:t>
                          </a:r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0 dBi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39312124"/>
                      </a:ext>
                    </a:extLst>
                  </a:tr>
                  <a:tr h="305327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>
                              <a:effectLst/>
                            </a:rPr>
                            <a:t>Temperatura antena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ES" sz="9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900" b="1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𝐓</m:t>
                                  </m:r>
                                </m:e>
                                <m:sub>
                                  <m:r>
                                    <a:rPr lang="es-ES" sz="900" b="1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𝐚</m:t>
                                  </m:r>
                                </m:sub>
                              </m:sSub>
                            </m:oMath>
                          </a14:m>
                          <a:r>
                            <a:rPr lang="es-ES" sz="900" b="1">
                              <a:effectLst/>
                            </a:rPr>
                            <a:t>)</a:t>
                          </a:r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290 K</a:t>
                          </a:r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98010321"/>
                      </a:ext>
                    </a:extLst>
                  </a:tr>
                  <a:tr h="457991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>
                              <a:effectLst/>
                            </a:rPr>
                            <a:t>Temperatura ambiente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ES" sz="9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900" b="1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𝐓</m:t>
                                  </m:r>
                                </m:e>
                                <m:sub>
                                  <m:r>
                                    <a:rPr lang="es-ES" sz="900" b="1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𝐨</m:t>
                                  </m:r>
                                </m:sub>
                              </m:sSub>
                            </m:oMath>
                          </a14:m>
                          <a:r>
                            <a:rPr lang="es-ES" sz="900" b="1">
                              <a:effectLst/>
                            </a:rPr>
                            <a:t>)</a:t>
                          </a:r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290 K</a:t>
                          </a:r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80059263"/>
                      </a:ext>
                    </a:extLst>
                  </a:tr>
                  <a:tr h="457991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>
                              <a:effectLst/>
                            </a:rPr>
                            <a:t>Figura de ruido antena </a:t>
                          </a:r>
                          <a14:m>
                            <m:oMath xmlns:m="http://schemas.openxmlformats.org/officeDocument/2006/math">
                              <m:r>
                                <a:rPr lang="es-ES" sz="900" b="1" smtClean="0">
                                  <a:effectLst/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s-ES" sz="9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900" b="1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𝐍</m:t>
                                  </m:r>
                                </m:e>
                                <m:sub>
                                  <m:r>
                                    <a:rPr lang="es-ES" sz="900" b="1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𝐟</m:t>
                                  </m:r>
                                </m:sub>
                              </m:sSub>
                              <m:r>
                                <a:rPr lang="es-ES" sz="900" b="1" smtClean="0">
                                  <a:effectLst/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7 dB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75826066"/>
                      </a:ext>
                    </a:extLst>
                  </a:tr>
                  <a:tr h="222144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>
                              <a:effectLst/>
                            </a:rPr>
                            <a:t>G/T</a:t>
                          </a:r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-31,62 dB/K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42631159"/>
                      </a:ext>
                    </a:extLst>
                  </a:tr>
                  <a:tr h="222144">
                    <a:tc gridSpan="2"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 dirty="0" err="1">
                              <a:effectLst/>
                            </a:rPr>
                            <a:t>Uplink</a:t>
                          </a:r>
                          <a:r>
                            <a:rPr lang="es-ES" sz="900" b="1" dirty="0">
                              <a:effectLst/>
                            </a:rPr>
                            <a:t> (UL)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08855329"/>
                      </a:ext>
                    </a:extLst>
                  </a:tr>
                  <a:tr h="457991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>
                              <a:effectLst/>
                            </a:rPr>
                            <a:t>Potencia transmisión </a:t>
                          </a:r>
                          <a14:m>
                            <m:oMath xmlns:m="http://schemas.openxmlformats.org/officeDocument/2006/math">
                              <m:r>
                                <a:rPr lang="es-ES" sz="900" b="1" smtClean="0">
                                  <a:effectLst/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s-ES" sz="9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900" b="1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𝐏</m:t>
                                  </m:r>
                                </m:e>
                                <m:sub>
                                  <m:r>
                                    <a:rPr lang="es-ES" sz="900" b="1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𝐓𝐗</m:t>
                                  </m:r>
                                </m:sub>
                              </m:sSub>
                              <m:r>
                                <a:rPr lang="es-ES" sz="900" b="1" smtClean="0">
                                  <a:effectLst/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23 dBm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36038579"/>
                      </a:ext>
                    </a:extLst>
                  </a:tr>
                  <a:tr h="610655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>
                              <a:effectLst/>
                            </a:rPr>
                            <a:t>Ganancia antena transmisora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es-ES" sz="9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s-ES" sz="900" b="1" i="1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S" sz="900" b="1" i="1" smtClean="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𝐆</m:t>
                                      </m:r>
                                    </m:e>
                                    <m:sub>
                                      <m:r>
                                        <a:rPr lang="es-ES" sz="900" b="1" i="1" smtClean="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𝐓𝐗</m:t>
                                      </m:r>
                                    </m:sub>
                                  </m:sSub>
                                </m:e>
                              </m:d>
                            </m:oMath>
                          </a14:m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0 dBi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07798661"/>
                      </a:ext>
                    </a:extLst>
                  </a:tr>
                  <a:tr h="222144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 dirty="0">
                              <a:effectLst/>
                            </a:rPr>
                            <a:t>EIRP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-7 </a:t>
                          </a:r>
                          <a:r>
                            <a:rPr lang="es-ES" sz="900" dirty="0" err="1">
                              <a:effectLst/>
                            </a:rPr>
                            <a:t>dBW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5810232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Tabla 14">
                <a:extLst>
                  <a:ext uri="{FF2B5EF4-FFF2-40B4-BE49-F238E27FC236}">
                    <a16:creationId xmlns:a16="http://schemas.microsoft.com/office/drawing/2014/main" id="{CF2C1B30-C55A-6CCC-0B8A-90EA30D1258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355048"/>
                  </p:ext>
                </p:extLst>
              </p:nvPr>
            </p:nvGraphicFramePr>
            <p:xfrm>
              <a:off x="8652380" y="2057943"/>
              <a:ext cx="2952410" cy="4361231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1048350">
                      <a:extLst>
                        <a:ext uri="{9D8B030D-6E8A-4147-A177-3AD203B41FA5}">
                          <a16:colId xmlns:a16="http://schemas.microsoft.com/office/drawing/2014/main" val="203764245"/>
                        </a:ext>
                      </a:extLst>
                    </a:gridCol>
                    <a:gridCol w="1904060">
                      <a:extLst>
                        <a:ext uri="{9D8B030D-6E8A-4147-A177-3AD203B41FA5}">
                          <a16:colId xmlns:a16="http://schemas.microsoft.com/office/drawing/2014/main" val="214552188"/>
                        </a:ext>
                      </a:extLst>
                    </a:gridCol>
                  </a:tblGrid>
                  <a:tr h="266718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 dirty="0">
                              <a:effectLst/>
                            </a:rPr>
                            <a:t>NTN UE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LEO-600 / LEO-1200 / GEO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84893572"/>
                      </a:ext>
                    </a:extLst>
                  </a:tr>
                  <a:tr h="305327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 dirty="0">
                              <a:effectLst/>
                            </a:rPr>
                            <a:t>Modelo antena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Omnidireccional 3GPP </a:t>
                          </a:r>
                          <a:r>
                            <a:rPr lang="es-ES" sz="900" dirty="0" err="1">
                              <a:effectLst/>
                            </a:rPr>
                            <a:t>Class</a:t>
                          </a:r>
                          <a:r>
                            <a:rPr lang="es-ES" sz="900" dirty="0">
                              <a:effectLst/>
                            </a:rPr>
                            <a:t> 3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77244431"/>
                      </a:ext>
                    </a:extLst>
                  </a:tr>
                  <a:tr h="222144">
                    <a:tc gridSpan="2"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 dirty="0" err="1">
                              <a:effectLst/>
                            </a:rPr>
                            <a:t>Downlink</a:t>
                          </a:r>
                          <a:r>
                            <a:rPr lang="es-ES" sz="900" b="1" dirty="0">
                              <a:effectLst/>
                            </a:rPr>
                            <a:t> (DL)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07373992"/>
                      </a:ext>
                    </a:extLst>
                  </a:tr>
                  <a:tr h="610655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>
                        <a:blipFill>
                          <a:blip r:embed="rId6"/>
                          <a:stretch>
                            <a:fillRect l="-581" t="-138000" r="-183140" b="-48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0 dBi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39312124"/>
                      </a:ext>
                    </a:extLst>
                  </a:tr>
                  <a:tr h="305327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>
                        <a:blipFill>
                          <a:blip r:embed="rId6"/>
                          <a:stretch>
                            <a:fillRect l="-581" t="-476000" r="-183140" b="-87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290 K</a:t>
                          </a:r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98010321"/>
                      </a:ext>
                    </a:extLst>
                  </a:tr>
                  <a:tr h="457991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>
                        <a:blipFill>
                          <a:blip r:embed="rId6"/>
                          <a:stretch>
                            <a:fillRect l="-581" t="-384000" r="-183140" b="-48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290 K</a:t>
                          </a:r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80059263"/>
                      </a:ext>
                    </a:extLst>
                  </a:tr>
                  <a:tr h="457991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>
                        <a:blipFill>
                          <a:blip r:embed="rId6"/>
                          <a:stretch>
                            <a:fillRect l="-581" t="-477632" r="-183140" b="-37763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7 dB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75826066"/>
                      </a:ext>
                    </a:extLst>
                  </a:tr>
                  <a:tr h="222144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>
                              <a:effectLst/>
                            </a:rPr>
                            <a:t>G/T</a:t>
                          </a:r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-31,62 dB/K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42631159"/>
                      </a:ext>
                    </a:extLst>
                  </a:tr>
                  <a:tr h="222144">
                    <a:tc gridSpan="2"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 dirty="0" err="1">
                              <a:effectLst/>
                            </a:rPr>
                            <a:t>Uplink</a:t>
                          </a:r>
                          <a:r>
                            <a:rPr lang="es-ES" sz="900" b="1" dirty="0">
                              <a:effectLst/>
                            </a:rPr>
                            <a:t> (UL)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08855329"/>
                      </a:ext>
                    </a:extLst>
                  </a:tr>
                  <a:tr h="457991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>
                        <a:blipFill>
                          <a:blip r:embed="rId6"/>
                          <a:stretch>
                            <a:fillRect l="-581" t="-682667" r="-183140" b="-185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23 dBm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36038579"/>
                      </a:ext>
                    </a:extLst>
                  </a:tr>
                  <a:tr h="610655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>
                        <a:blipFill>
                          <a:blip r:embed="rId6"/>
                          <a:stretch>
                            <a:fillRect l="-581" t="-587000" r="-183140" b="-39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0 dBi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07798661"/>
                      </a:ext>
                    </a:extLst>
                  </a:tr>
                  <a:tr h="222144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 dirty="0">
                              <a:effectLst/>
                            </a:rPr>
                            <a:t>EIRP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-7 </a:t>
                          </a:r>
                          <a:r>
                            <a:rPr lang="es-ES" sz="900" dirty="0" err="1">
                              <a:effectLst/>
                            </a:rPr>
                            <a:t>dBW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58102322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28" name="Audio 27">
            <a:hlinkClick r:id="" action="ppaction://media"/>
            <a:extLst>
              <a:ext uri="{FF2B5EF4-FFF2-40B4-BE49-F238E27FC236}">
                <a16:creationId xmlns:a16="http://schemas.microsoft.com/office/drawing/2014/main" id="{B98F742F-2292-2EB9-C7EF-D81BD68C14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36207" t="-136207" r="-136207" b="-136207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15135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2830"/>
    </mc:Choice>
    <mc:Fallback>
      <p:transition advTm="62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8A81D75C-A64F-46B2-8481-6A79AA395E3B}"/>
              </a:ext>
            </a:extLst>
          </p:cNvPr>
          <p:cNvCxnSpPr>
            <a:cxnSpLocks/>
          </p:cNvCxnSpPr>
          <p:nvPr/>
        </p:nvCxnSpPr>
        <p:spPr>
          <a:xfrm>
            <a:off x="911225" y="758061"/>
            <a:ext cx="1032649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91036E11-A930-4FA1-83F5-B29F48E1B8B1}"/>
              </a:ext>
            </a:extLst>
          </p:cNvPr>
          <p:cNvSpPr txBox="1"/>
          <p:nvPr/>
        </p:nvSpPr>
        <p:spPr>
          <a:xfrm>
            <a:off x="846035" y="194644"/>
            <a:ext cx="6588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latin typeface="+mj-lt"/>
              </a:rPr>
              <a:t>5. Enlaces NB-</a:t>
            </a:r>
            <a:r>
              <a:rPr lang="es-ES" sz="3200" b="1" dirty="0" err="1">
                <a:latin typeface="+mj-lt"/>
              </a:rPr>
              <a:t>IoT</a:t>
            </a:r>
            <a:r>
              <a:rPr lang="es-ES" sz="3200" b="1" dirty="0">
                <a:latin typeface="+mj-lt"/>
              </a:rPr>
              <a:t> NTN</a:t>
            </a:r>
          </a:p>
        </p:txBody>
      </p:sp>
      <p:sp>
        <p:nvSpPr>
          <p:cNvPr id="12" name="Marcador de número de diapositiva 11">
            <a:extLst>
              <a:ext uri="{FF2B5EF4-FFF2-40B4-BE49-F238E27FC236}">
                <a16:creationId xmlns:a16="http://schemas.microsoft.com/office/drawing/2014/main" id="{2F5D1ABA-2165-4510-A1DD-580AC1054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94520" y="6309320"/>
            <a:ext cx="2743200" cy="365125"/>
          </a:xfrm>
        </p:spPr>
        <p:txBody>
          <a:bodyPr/>
          <a:lstStyle/>
          <a:p>
            <a:fld id="{6354FF94-618E-48DA-98ED-654D281AAE09}" type="slidenum">
              <a:rPr lang="es-ES" smtClean="0"/>
              <a:t>26</a:t>
            </a:fld>
            <a:endParaRPr lang="es-ES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F49085C-12D1-4AFF-9F8A-17ED1C98F85B}"/>
              </a:ext>
            </a:extLst>
          </p:cNvPr>
          <p:cNvSpPr txBox="1"/>
          <p:nvPr/>
        </p:nvSpPr>
        <p:spPr>
          <a:xfrm>
            <a:off x="846035" y="881171"/>
            <a:ext cx="10650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2400" b="1" dirty="0">
                <a:ea typeface="Latin Modern Math" panose="02000503000000000000" pitchFamily="50" charset="0"/>
              </a:rPr>
              <a:t>5.3 Balance de enlaces NB-</a:t>
            </a:r>
            <a:r>
              <a:rPr lang="es-ES" sz="2400" b="1" dirty="0" err="1">
                <a:ea typeface="Latin Modern Math" panose="02000503000000000000" pitchFamily="50" charset="0"/>
              </a:rPr>
              <a:t>IoT</a:t>
            </a:r>
            <a:r>
              <a:rPr lang="es-ES" sz="2400" b="1" dirty="0">
                <a:ea typeface="Latin Modern Math" panose="02000503000000000000" pitchFamily="50" charset="0"/>
              </a:rPr>
              <a:t> NTN. SC#1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4AE0C42-005E-B38B-C871-CE58C9A9606F}"/>
              </a:ext>
            </a:extLst>
          </p:cNvPr>
          <p:cNvSpPr txBox="1"/>
          <p:nvPr/>
        </p:nvSpPr>
        <p:spPr>
          <a:xfrm>
            <a:off x="911225" y="3511556"/>
            <a:ext cx="10794583" cy="913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endParaRPr lang="es-ES" sz="2000" dirty="0">
              <a:ea typeface="Latin Modern Math" panose="02000503000000000000" pitchFamily="50" charset="0"/>
            </a:endParaRPr>
          </a:p>
          <a:p>
            <a:pPr marL="285750" indent="-285750" algn="l">
              <a:lnSpc>
                <a:spcPct val="150000"/>
              </a:lnSpc>
              <a:buFont typeface="Abadi" panose="020B0604020104020204" pitchFamily="34" charset="0"/>
              <a:buChar char="►"/>
            </a:pPr>
            <a:endParaRPr lang="es-ES" dirty="0">
              <a:ea typeface="Latin Modern Math" panose="02000503000000000000" pitchFamily="50" charset="0"/>
            </a:endParaRPr>
          </a:p>
        </p:txBody>
      </p:sp>
      <p:pic>
        <p:nvPicPr>
          <p:cNvPr id="4" name="Imagen 3" descr="Gráfico, Gráfico de líneas&#10;&#10;Descripción generada automáticamente">
            <a:extLst>
              <a:ext uri="{FF2B5EF4-FFF2-40B4-BE49-F238E27FC236}">
                <a16:creationId xmlns:a16="http://schemas.microsoft.com/office/drawing/2014/main" id="{27C18602-045B-D0AF-A61C-3CF6AF1F22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" r="7899"/>
          <a:stretch/>
        </p:blipFill>
        <p:spPr bwMode="auto">
          <a:xfrm>
            <a:off x="2190368" y="1317218"/>
            <a:ext cx="3261149" cy="27331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n 9" descr="Gráfico, Gráfico de líneas&#10;&#10;Descripción generada automáticamente">
            <a:extLst>
              <a:ext uri="{FF2B5EF4-FFF2-40B4-BE49-F238E27FC236}">
                <a16:creationId xmlns:a16="http://schemas.microsoft.com/office/drawing/2014/main" id="{8973FE25-7420-E80F-2704-459447C485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8" r="7340"/>
          <a:stretch/>
        </p:blipFill>
        <p:spPr bwMode="auto">
          <a:xfrm>
            <a:off x="6476674" y="1317218"/>
            <a:ext cx="3261149" cy="27534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n 10" descr="Gráfico, Gráfico de líneas&#10;&#10;Descripción generada automáticamente">
            <a:extLst>
              <a:ext uri="{FF2B5EF4-FFF2-40B4-BE49-F238E27FC236}">
                <a16:creationId xmlns:a16="http://schemas.microsoft.com/office/drawing/2014/main" id="{F792DE92-C1FB-D4B6-1B86-8FEF5A41084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r="7069"/>
          <a:stretch/>
        </p:blipFill>
        <p:spPr bwMode="auto">
          <a:xfrm>
            <a:off x="2155897" y="4020093"/>
            <a:ext cx="3330089" cy="28079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n 12" descr="Gráfico&#10;&#10;Descripción generada automáticamente">
            <a:extLst>
              <a:ext uri="{FF2B5EF4-FFF2-40B4-BE49-F238E27FC236}">
                <a16:creationId xmlns:a16="http://schemas.microsoft.com/office/drawing/2014/main" id="{71C55056-F80A-97C5-B816-908327BB3B5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5" r="7069"/>
          <a:stretch/>
        </p:blipFill>
        <p:spPr bwMode="auto">
          <a:xfrm>
            <a:off x="6476674" y="4029484"/>
            <a:ext cx="3303442" cy="27985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9DD53A34-7270-FB44-1A76-37A254509C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136207" t="-136207" r="-136207" b="-136207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70349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0005"/>
    </mc:Choice>
    <mc:Fallback>
      <p:transition advTm="70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8A81D75C-A64F-46B2-8481-6A79AA395E3B}"/>
              </a:ext>
            </a:extLst>
          </p:cNvPr>
          <p:cNvCxnSpPr>
            <a:cxnSpLocks/>
          </p:cNvCxnSpPr>
          <p:nvPr/>
        </p:nvCxnSpPr>
        <p:spPr>
          <a:xfrm>
            <a:off x="911225" y="758061"/>
            <a:ext cx="1032649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91036E11-A930-4FA1-83F5-B29F48E1B8B1}"/>
              </a:ext>
            </a:extLst>
          </p:cNvPr>
          <p:cNvSpPr txBox="1"/>
          <p:nvPr/>
        </p:nvSpPr>
        <p:spPr>
          <a:xfrm>
            <a:off x="846035" y="194644"/>
            <a:ext cx="6588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latin typeface="+mj-lt"/>
              </a:rPr>
              <a:t>5. Enlaces NB-</a:t>
            </a:r>
            <a:r>
              <a:rPr lang="es-ES" sz="3200" b="1" dirty="0" err="1">
                <a:latin typeface="+mj-lt"/>
              </a:rPr>
              <a:t>IoT</a:t>
            </a:r>
            <a:r>
              <a:rPr lang="es-ES" sz="3200" b="1" dirty="0">
                <a:latin typeface="+mj-lt"/>
              </a:rPr>
              <a:t> NTN</a:t>
            </a:r>
          </a:p>
        </p:txBody>
      </p:sp>
      <p:sp>
        <p:nvSpPr>
          <p:cNvPr id="12" name="Marcador de número de diapositiva 11">
            <a:extLst>
              <a:ext uri="{FF2B5EF4-FFF2-40B4-BE49-F238E27FC236}">
                <a16:creationId xmlns:a16="http://schemas.microsoft.com/office/drawing/2014/main" id="{2F5D1ABA-2165-4510-A1DD-580AC1054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2344" y="6422508"/>
            <a:ext cx="2743200" cy="365125"/>
          </a:xfrm>
        </p:spPr>
        <p:txBody>
          <a:bodyPr/>
          <a:lstStyle/>
          <a:p>
            <a:fld id="{6354FF94-618E-48DA-98ED-654D281AAE09}" type="slidenum">
              <a:rPr lang="es-ES" smtClean="0"/>
              <a:t>27</a:t>
            </a:fld>
            <a:endParaRPr lang="es-ES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F49085C-12D1-4AFF-9F8A-17ED1C98F85B}"/>
              </a:ext>
            </a:extLst>
          </p:cNvPr>
          <p:cNvSpPr txBox="1"/>
          <p:nvPr/>
        </p:nvSpPr>
        <p:spPr>
          <a:xfrm>
            <a:off x="846035" y="881171"/>
            <a:ext cx="10650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2400" b="1" dirty="0">
                <a:ea typeface="Latin Modern Math" panose="02000503000000000000" pitchFamily="50" charset="0"/>
              </a:rPr>
              <a:t>5.3 Balance de enlaces NB-</a:t>
            </a:r>
            <a:r>
              <a:rPr lang="es-ES" sz="2400" b="1" dirty="0" err="1">
                <a:ea typeface="Latin Modern Math" panose="02000503000000000000" pitchFamily="50" charset="0"/>
              </a:rPr>
              <a:t>IoT</a:t>
            </a:r>
            <a:r>
              <a:rPr lang="es-ES" sz="2400" b="1" dirty="0">
                <a:ea typeface="Latin Modern Math" panose="02000503000000000000" pitchFamily="50" charset="0"/>
              </a:rPr>
              <a:t> NTN. SC#2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4AE0C42-005E-B38B-C871-CE58C9A9606F}"/>
              </a:ext>
            </a:extLst>
          </p:cNvPr>
          <p:cNvSpPr txBox="1"/>
          <p:nvPr/>
        </p:nvSpPr>
        <p:spPr>
          <a:xfrm>
            <a:off x="911225" y="3511556"/>
            <a:ext cx="10794583" cy="913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endParaRPr lang="es-ES" sz="2000" dirty="0">
              <a:ea typeface="Latin Modern Math" panose="02000503000000000000" pitchFamily="50" charset="0"/>
            </a:endParaRPr>
          </a:p>
          <a:p>
            <a:pPr marL="285750" indent="-285750" algn="l">
              <a:lnSpc>
                <a:spcPct val="150000"/>
              </a:lnSpc>
              <a:buFont typeface="Abadi" panose="020B0604020104020204" pitchFamily="34" charset="0"/>
              <a:buChar char="►"/>
            </a:pPr>
            <a:endParaRPr lang="es-ES" dirty="0">
              <a:ea typeface="Latin Modern Math" panose="02000503000000000000" pitchFamily="50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879DACA-FD50-BD50-DE1F-050C043364CF}"/>
              </a:ext>
            </a:extLst>
          </p:cNvPr>
          <p:cNvSpPr txBox="1"/>
          <p:nvPr/>
        </p:nvSpPr>
        <p:spPr>
          <a:xfrm>
            <a:off x="848333" y="1287369"/>
            <a:ext cx="11442656" cy="491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150000"/>
              </a:lnSpc>
              <a:buFont typeface="Abadi" panose="020B0604020104020204" pitchFamily="34" charset="0"/>
              <a:buChar char="►"/>
            </a:pPr>
            <a:r>
              <a:rPr lang="es-ES" sz="2000" dirty="0">
                <a:ea typeface="Latin Modern Math" panose="02000503000000000000" pitchFamily="50" charset="0"/>
              </a:rPr>
              <a:t>SC#2: Margen de enlace, ancho de banda y esquema de modulación-codificación</a:t>
            </a:r>
            <a:endParaRPr lang="es-ES" dirty="0">
              <a:ea typeface="Latin Modern Math" panose="02000503000000000000" pitchFamily="50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a 3">
                <a:extLst>
                  <a:ext uri="{FF2B5EF4-FFF2-40B4-BE49-F238E27FC236}">
                    <a16:creationId xmlns:a16="http://schemas.microsoft.com/office/drawing/2014/main" id="{976F3F1E-1122-6C87-C87F-415DEDAC183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18160660"/>
                  </p:ext>
                </p:extLst>
              </p:nvPr>
            </p:nvGraphicFramePr>
            <p:xfrm>
              <a:off x="4277312" y="1995374"/>
              <a:ext cx="4297788" cy="4609697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1267847">
                      <a:extLst>
                        <a:ext uri="{9D8B030D-6E8A-4147-A177-3AD203B41FA5}">
                          <a16:colId xmlns:a16="http://schemas.microsoft.com/office/drawing/2014/main" val="2540852225"/>
                        </a:ext>
                      </a:extLst>
                    </a:gridCol>
                    <a:gridCol w="970440">
                      <a:extLst>
                        <a:ext uri="{9D8B030D-6E8A-4147-A177-3AD203B41FA5}">
                          <a16:colId xmlns:a16="http://schemas.microsoft.com/office/drawing/2014/main" val="3056474181"/>
                        </a:ext>
                      </a:extLst>
                    </a:gridCol>
                    <a:gridCol w="881047">
                      <a:extLst>
                        <a:ext uri="{9D8B030D-6E8A-4147-A177-3AD203B41FA5}">
                          <a16:colId xmlns:a16="http://schemas.microsoft.com/office/drawing/2014/main" val="3616206977"/>
                        </a:ext>
                      </a:extLst>
                    </a:gridCol>
                    <a:gridCol w="1178454">
                      <a:extLst>
                        <a:ext uri="{9D8B030D-6E8A-4147-A177-3AD203B41FA5}">
                          <a16:colId xmlns:a16="http://schemas.microsoft.com/office/drawing/2014/main" val="2241496053"/>
                        </a:ext>
                      </a:extLst>
                    </a:gridCol>
                  </a:tblGrid>
                  <a:tr h="275175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 dirty="0">
                              <a:effectLst/>
                            </a:rPr>
                            <a:t>NTN SAT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LEO-600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LEO-1200</a:t>
                          </a:r>
                          <a:endParaRPr lang="es-ES" sz="9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GEO</a:t>
                          </a:r>
                          <a:endParaRPr lang="es-ES" sz="9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288959592"/>
                      </a:ext>
                    </a:extLst>
                  </a:tr>
                  <a:tr h="275175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>
                              <a:effectLst/>
                            </a:rPr>
                            <a:t>Altitud (h)</a:t>
                          </a:r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600 km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1200 km</a:t>
                          </a:r>
                          <a:endParaRPr lang="es-ES" sz="9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35786 km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873190318"/>
                      </a:ext>
                    </a:extLst>
                  </a:tr>
                  <a:tr h="332883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>
                              <a:effectLst/>
                            </a:rPr>
                            <a:t>Modelo de antena</a:t>
                          </a:r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Reflectora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URA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URA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065408362"/>
                      </a:ext>
                    </a:extLst>
                  </a:tr>
                  <a:tr h="187732">
                    <a:tc gridSpan="4"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>
                              <a:effectLst/>
                            </a:rPr>
                            <a:t>Downlink (DL)</a:t>
                          </a:r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99318474"/>
                      </a:ext>
                    </a:extLst>
                  </a:tr>
                  <a:tr h="332883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>
                              <a:effectLst/>
                            </a:rPr>
                            <a:t>Diámetro antena</a:t>
                          </a:r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2 m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2 m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22 m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468591387"/>
                      </a:ext>
                    </a:extLst>
                  </a:tr>
                  <a:tr h="412764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>
                              <a:effectLst/>
                            </a:rPr>
                            <a:t>EIRP_d</a:t>
                          </a:r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34 </a:t>
                          </a:r>
                          <a:r>
                            <a:rPr lang="es-ES" sz="900" dirty="0" err="1">
                              <a:effectLst/>
                            </a:rPr>
                            <a:t>dBW</a:t>
                          </a:r>
                          <a:r>
                            <a:rPr lang="es-ES" sz="900" dirty="0">
                              <a:effectLst/>
                            </a:rPr>
                            <a:t>/MHz</a:t>
                          </a:r>
                          <a:endParaRPr lang="es-ES" sz="9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40 dBW/MHz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59 dBW/MHz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480422604"/>
                      </a:ext>
                    </a:extLst>
                  </a:tr>
                  <a:tr h="332883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>
                              <a:effectLst/>
                            </a:rPr>
                            <a:t>EIRP</a:t>
                          </a:r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26,55 dBW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32,55 </a:t>
                          </a:r>
                          <a:r>
                            <a:rPr lang="es-ES" sz="900" dirty="0" err="1">
                              <a:effectLst/>
                            </a:rPr>
                            <a:t>dBW</a:t>
                          </a:r>
                          <a:endParaRPr lang="es-ES" sz="9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51,55 </a:t>
                          </a:r>
                          <a:r>
                            <a:rPr lang="es-ES" sz="900" dirty="0" err="1">
                              <a:effectLst/>
                            </a:rPr>
                            <a:t>dBW</a:t>
                          </a:r>
                          <a:endParaRPr lang="es-ES" sz="9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575434657"/>
                      </a:ext>
                    </a:extLst>
                  </a:tr>
                  <a:tr h="8322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>
                              <a:effectLst/>
                            </a:rPr>
                            <a:t>Ganancia máxima antena transmisora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ES" sz="9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9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  <m:t>𝐆</m:t>
                                  </m:r>
                                </m:e>
                                <m:sub>
                                  <m:r>
                                    <a:rPr lang="es-ES" sz="9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  <m:t>𝐓𝐗𝐦𝐚𝐱</m:t>
                                  </m:r>
                                </m:sub>
                              </m:sSub>
                            </m:oMath>
                          </a14:m>
                          <a:r>
                            <a:rPr lang="es-ES" sz="900" b="1">
                              <a:effectLst/>
                            </a:rPr>
                            <a:t>)</a:t>
                          </a:r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30 dBi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30 dBi</a:t>
                          </a:r>
                          <a:endParaRPr lang="es-ES" sz="9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51 dBi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016833308"/>
                      </a:ext>
                    </a:extLst>
                  </a:tr>
                  <a:tr h="187732">
                    <a:tc gridSpan="4"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>
                              <a:effectLst/>
                            </a:rPr>
                            <a:t>Uplink (UL)</a:t>
                          </a:r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61401411"/>
                      </a:ext>
                    </a:extLst>
                  </a:tr>
                  <a:tr h="332883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>
                              <a:effectLst/>
                            </a:rPr>
                            <a:t>Diámetro antena</a:t>
                          </a:r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2 m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2 m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22 m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770333533"/>
                      </a:ext>
                    </a:extLst>
                  </a:tr>
                  <a:tr h="275175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>
                              <a:effectLst/>
                            </a:rPr>
                            <a:t>G/T</a:t>
                          </a:r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1,1 dB/K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1,1 dB/K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19 dB/K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713842747"/>
                      </a:ext>
                    </a:extLst>
                  </a:tr>
                  <a:tr h="8322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 dirty="0">
                              <a:effectLst/>
                            </a:rPr>
                            <a:t>Ganancia máxima antena receptora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ES" sz="9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9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  <m:t>𝐆</m:t>
                                  </m:r>
                                </m:e>
                                <m:sub>
                                  <m:r>
                                    <a:rPr lang="es-ES" sz="9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  <m:t>𝐑𝐗𝐦𝐚𝐱</m:t>
                                  </m:r>
                                </m:sub>
                              </m:sSub>
                            </m:oMath>
                          </a14:m>
                          <a:r>
                            <a:rPr lang="es-ES" sz="900" b="1" dirty="0">
                              <a:effectLst/>
                            </a:rPr>
                            <a:t>)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30 dBi</a:t>
                          </a:r>
                          <a:endParaRPr lang="es-ES" sz="9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30 dBi</a:t>
                          </a:r>
                          <a:endParaRPr lang="es-ES" sz="9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51 dBi</a:t>
                          </a:r>
                          <a:endParaRPr lang="es-ES" sz="9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03460350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a 3">
                <a:extLst>
                  <a:ext uri="{FF2B5EF4-FFF2-40B4-BE49-F238E27FC236}">
                    <a16:creationId xmlns:a16="http://schemas.microsoft.com/office/drawing/2014/main" id="{976F3F1E-1122-6C87-C87F-415DEDAC183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18160660"/>
                  </p:ext>
                </p:extLst>
              </p:nvPr>
            </p:nvGraphicFramePr>
            <p:xfrm>
              <a:off x="4277312" y="1995374"/>
              <a:ext cx="4297788" cy="4609697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1267847">
                      <a:extLst>
                        <a:ext uri="{9D8B030D-6E8A-4147-A177-3AD203B41FA5}">
                          <a16:colId xmlns:a16="http://schemas.microsoft.com/office/drawing/2014/main" val="2540852225"/>
                        </a:ext>
                      </a:extLst>
                    </a:gridCol>
                    <a:gridCol w="970440">
                      <a:extLst>
                        <a:ext uri="{9D8B030D-6E8A-4147-A177-3AD203B41FA5}">
                          <a16:colId xmlns:a16="http://schemas.microsoft.com/office/drawing/2014/main" val="3056474181"/>
                        </a:ext>
                      </a:extLst>
                    </a:gridCol>
                    <a:gridCol w="881047">
                      <a:extLst>
                        <a:ext uri="{9D8B030D-6E8A-4147-A177-3AD203B41FA5}">
                          <a16:colId xmlns:a16="http://schemas.microsoft.com/office/drawing/2014/main" val="3616206977"/>
                        </a:ext>
                      </a:extLst>
                    </a:gridCol>
                    <a:gridCol w="1178454">
                      <a:extLst>
                        <a:ext uri="{9D8B030D-6E8A-4147-A177-3AD203B41FA5}">
                          <a16:colId xmlns:a16="http://schemas.microsoft.com/office/drawing/2014/main" val="2241496053"/>
                        </a:ext>
                      </a:extLst>
                    </a:gridCol>
                  </a:tblGrid>
                  <a:tr h="275175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 dirty="0">
                              <a:effectLst/>
                            </a:rPr>
                            <a:t>NTN SAT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LEO-600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LEO-1200</a:t>
                          </a:r>
                          <a:endParaRPr lang="es-ES" sz="9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GEO</a:t>
                          </a:r>
                          <a:endParaRPr lang="es-ES" sz="9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288959592"/>
                      </a:ext>
                    </a:extLst>
                  </a:tr>
                  <a:tr h="275175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>
                              <a:effectLst/>
                            </a:rPr>
                            <a:t>Altitud (h)</a:t>
                          </a:r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600 km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1200 km</a:t>
                          </a:r>
                          <a:endParaRPr lang="es-ES" sz="9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35786 km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873190318"/>
                      </a:ext>
                    </a:extLst>
                  </a:tr>
                  <a:tr h="332883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>
                              <a:effectLst/>
                            </a:rPr>
                            <a:t>Modelo de antena</a:t>
                          </a:r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Reflectora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URA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URA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065408362"/>
                      </a:ext>
                    </a:extLst>
                  </a:tr>
                  <a:tr h="187732">
                    <a:tc gridSpan="4"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>
                              <a:effectLst/>
                            </a:rPr>
                            <a:t>Downlink (DL)</a:t>
                          </a:r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99318474"/>
                      </a:ext>
                    </a:extLst>
                  </a:tr>
                  <a:tr h="332883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>
                              <a:effectLst/>
                            </a:rPr>
                            <a:t>Diámetro antena</a:t>
                          </a:r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2 m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2 m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22 m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468591387"/>
                      </a:ext>
                    </a:extLst>
                  </a:tr>
                  <a:tr h="412764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>
                              <a:effectLst/>
                            </a:rPr>
                            <a:t>EIRP_d</a:t>
                          </a:r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34 </a:t>
                          </a:r>
                          <a:r>
                            <a:rPr lang="es-ES" sz="900" dirty="0" err="1">
                              <a:effectLst/>
                            </a:rPr>
                            <a:t>dBW</a:t>
                          </a:r>
                          <a:r>
                            <a:rPr lang="es-ES" sz="900" dirty="0">
                              <a:effectLst/>
                            </a:rPr>
                            <a:t>/MHz</a:t>
                          </a:r>
                          <a:endParaRPr lang="es-ES" sz="9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40 dBW/MHz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59 dBW/MHz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480422604"/>
                      </a:ext>
                    </a:extLst>
                  </a:tr>
                  <a:tr h="332883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>
                              <a:effectLst/>
                            </a:rPr>
                            <a:t>EIRP</a:t>
                          </a:r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26,55 dBW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32,55 </a:t>
                          </a:r>
                          <a:r>
                            <a:rPr lang="es-ES" sz="900" dirty="0" err="1">
                              <a:effectLst/>
                            </a:rPr>
                            <a:t>dBW</a:t>
                          </a:r>
                          <a:endParaRPr lang="es-ES" sz="9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51,55 </a:t>
                          </a:r>
                          <a:r>
                            <a:rPr lang="es-ES" sz="900" dirty="0" err="1">
                              <a:effectLst/>
                            </a:rPr>
                            <a:t>dBW</a:t>
                          </a:r>
                          <a:endParaRPr lang="es-ES" sz="9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575434657"/>
                      </a:ext>
                    </a:extLst>
                  </a:tr>
                  <a:tr h="832206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481" t="-262774" r="-240385" b="-1963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30 dBi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30 dBi</a:t>
                          </a:r>
                          <a:endParaRPr lang="es-ES" sz="9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51 dBi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016833308"/>
                      </a:ext>
                    </a:extLst>
                  </a:tr>
                  <a:tr h="187732">
                    <a:tc gridSpan="4"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>
                              <a:effectLst/>
                            </a:rPr>
                            <a:t>Uplink (UL)</a:t>
                          </a:r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61401411"/>
                      </a:ext>
                    </a:extLst>
                  </a:tr>
                  <a:tr h="332883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>
                              <a:effectLst/>
                            </a:rPr>
                            <a:t>Diámetro antena</a:t>
                          </a:r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2 m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2 m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22 m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770333533"/>
                      </a:ext>
                    </a:extLst>
                  </a:tr>
                  <a:tr h="275175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>
                              <a:effectLst/>
                            </a:rPr>
                            <a:t>G/T</a:t>
                          </a:r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1,1 dB/K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1,1 dB/K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19 dB/K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713842747"/>
                      </a:ext>
                    </a:extLst>
                  </a:tr>
                  <a:tr h="832206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481" t="-457664" r="-240385" b="-146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30 dBi</a:t>
                          </a:r>
                          <a:endParaRPr lang="es-ES" sz="9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30 dBi</a:t>
                          </a:r>
                          <a:endParaRPr lang="es-ES" sz="9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51 dBi</a:t>
                          </a:r>
                          <a:endParaRPr lang="es-ES" sz="9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03460350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a 9">
                <a:extLst>
                  <a:ext uri="{FF2B5EF4-FFF2-40B4-BE49-F238E27FC236}">
                    <a16:creationId xmlns:a16="http://schemas.microsoft.com/office/drawing/2014/main" id="{0A2C264A-752E-7BA6-51A8-50E5DD42B9F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99874022"/>
                  </p:ext>
                </p:extLst>
              </p:nvPr>
            </p:nvGraphicFramePr>
            <p:xfrm>
              <a:off x="8641880" y="2007897"/>
              <a:ext cx="2926728" cy="4597174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1039231">
                      <a:extLst>
                        <a:ext uri="{9D8B030D-6E8A-4147-A177-3AD203B41FA5}">
                          <a16:colId xmlns:a16="http://schemas.microsoft.com/office/drawing/2014/main" val="203764245"/>
                        </a:ext>
                      </a:extLst>
                    </a:gridCol>
                    <a:gridCol w="1887497">
                      <a:extLst>
                        <a:ext uri="{9D8B030D-6E8A-4147-A177-3AD203B41FA5}">
                          <a16:colId xmlns:a16="http://schemas.microsoft.com/office/drawing/2014/main" val="214552188"/>
                        </a:ext>
                      </a:extLst>
                    </a:gridCol>
                  </a:tblGrid>
                  <a:tr h="281148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 dirty="0">
                              <a:effectLst/>
                            </a:rPr>
                            <a:t>NTN UE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LEO-600 / LEO-1200 / GEO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84893572"/>
                      </a:ext>
                    </a:extLst>
                  </a:tr>
                  <a:tr h="321845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 dirty="0">
                              <a:effectLst/>
                            </a:rPr>
                            <a:t>Modelo antena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Omnidireccional 3GPP </a:t>
                          </a:r>
                          <a:r>
                            <a:rPr lang="es-ES" sz="900" dirty="0" err="1">
                              <a:effectLst/>
                            </a:rPr>
                            <a:t>Class</a:t>
                          </a:r>
                          <a:r>
                            <a:rPr lang="es-ES" sz="900" dirty="0">
                              <a:effectLst/>
                            </a:rPr>
                            <a:t> 3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77244431"/>
                      </a:ext>
                    </a:extLst>
                  </a:tr>
                  <a:tr h="234162">
                    <a:tc gridSpan="2"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 dirty="0" err="1">
                              <a:effectLst/>
                            </a:rPr>
                            <a:t>Downlink</a:t>
                          </a:r>
                          <a:r>
                            <a:rPr lang="es-ES" sz="900" b="1" dirty="0">
                              <a:effectLst/>
                            </a:rPr>
                            <a:t> (DL)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07373992"/>
                      </a:ext>
                    </a:extLst>
                  </a:tr>
                  <a:tr h="643692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>
                              <a:effectLst/>
                            </a:rPr>
                            <a:t>Ganancia antena receptora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ES" sz="9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900" b="1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𝐆</m:t>
                                  </m:r>
                                </m:e>
                                <m:sub>
                                  <m:r>
                                    <a:rPr lang="es-ES" sz="900" b="1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𝐑𝐗</m:t>
                                  </m:r>
                                </m:sub>
                              </m:sSub>
                            </m:oMath>
                          </a14:m>
                          <a:r>
                            <a:rPr lang="es-ES" sz="900" b="1">
                              <a:effectLst/>
                            </a:rPr>
                            <a:t>)</a:t>
                          </a:r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0 dBi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39312124"/>
                      </a:ext>
                    </a:extLst>
                  </a:tr>
                  <a:tr h="321845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>
                              <a:effectLst/>
                            </a:rPr>
                            <a:t>Temperatura antena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ES" sz="9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900" b="1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𝐓</m:t>
                                  </m:r>
                                </m:e>
                                <m:sub>
                                  <m:r>
                                    <a:rPr lang="es-ES" sz="900" b="1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𝐚</m:t>
                                  </m:r>
                                </m:sub>
                              </m:sSub>
                            </m:oMath>
                          </a14:m>
                          <a:r>
                            <a:rPr lang="es-ES" sz="900" b="1">
                              <a:effectLst/>
                            </a:rPr>
                            <a:t>)</a:t>
                          </a:r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290 K</a:t>
                          </a:r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98010321"/>
                      </a:ext>
                    </a:extLst>
                  </a:tr>
                  <a:tr h="482768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>
                              <a:effectLst/>
                            </a:rPr>
                            <a:t>Temperatura ambiente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ES" sz="9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900" b="1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𝐓</m:t>
                                  </m:r>
                                </m:e>
                                <m:sub>
                                  <m:r>
                                    <a:rPr lang="es-ES" sz="900" b="1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𝐨</m:t>
                                  </m:r>
                                </m:sub>
                              </m:sSub>
                            </m:oMath>
                          </a14:m>
                          <a:r>
                            <a:rPr lang="es-ES" sz="900" b="1">
                              <a:effectLst/>
                            </a:rPr>
                            <a:t>)</a:t>
                          </a:r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290 K</a:t>
                          </a:r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80059263"/>
                      </a:ext>
                    </a:extLst>
                  </a:tr>
                  <a:tr h="482768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>
                              <a:effectLst/>
                            </a:rPr>
                            <a:t>Figura de ruido antena </a:t>
                          </a:r>
                          <a14:m>
                            <m:oMath xmlns:m="http://schemas.openxmlformats.org/officeDocument/2006/math">
                              <m:r>
                                <a:rPr lang="es-ES" sz="900" b="1" smtClean="0">
                                  <a:effectLst/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s-ES" sz="9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900" b="1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𝐍</m:t>
                                  </m:r>
                                </m:e>
                                <m:sub>
                                  <m:r>
                                    <a:rPr lang="es-ES" sz="900" b="1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𝐟</m:t>
                                  </m:r>
                                </m:sub>
                              </m:sSub>
                              <m:r>
                                <a:rPr lang="es-ES" sz="900" b="1" smtClean="0">
                                  <a:effectLst/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7 dB</a:t>
                          </a:r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75826066"/>
                      </a:ext>
                    </a:extLst>
                  </a:tr>
                  <a:tr h="234162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>
                              <a:effectLst/>
                            </a:rPr>
                            <a:t>G/T</a:t>
                          </a:r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-31,62 dB/K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42631159"/>
                      </a:ext>
                    </a:extLst>
                  </a:tr>
                  <a:tr h="234162">
                    <a:tc gridSpan="2"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 dirty="0" err="1">
                              <a:effectLst/>
                            </a:rPr>
                            <a:t>Uplink</a:t>
                          </a:r>
                          <a:r>
                            <a:rPr lang="es-ES" sz="900" b="1" dirty="0">
                              <a:effectLst/>
                            </a:rPr>
                            <a:t> (UL)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08855329"/>
                      </a:ext>
                    </a:extLst>
                  </a:tr>
                  <a:tr h="482768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>
                              <a:effectLst/>
                            </a:rPr>
                            <a:t>Potencia transmisión </a:t>
                          </a:r>
                          <a14:m>
                            <m:oMath xmlns:m="http://schemas.openxmlformats.org/officeDocument/2006/math">
                              <m:r>
                                <a:rPr lang="es-ES" sz="900" b="1" smtClean="0">
                                  <a:effectLst/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s-ES" sz="9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900" b="1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𝐏</m:t>
                                  </m:r>
                                </m:e>
                                <m:sub>
                                  <m:r>
                                    <a:rPr lang="es-ES" sz="900" b="1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𝐓𝐗</m:t>
                                  </m:r>
                                </m:sub>
                              </m:sSub>
                              <m:r>
                                <a:rPr lang="es-ES" sz="900" b="1" smtClean="0">
                                  <a:effectLst/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23 dBm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36038579"/>
                      </a:ext>
                    </a:extLst>
                  </a:tr>
                  <a:tr h="643692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>
                              <a:effectLst/>
                            </a:rPr>
                            <a:t>Ganancia antena transmisora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es-ES" sz="9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s-ES" sz="900" b="1" i="1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S" sz="900" b="1" i="1" smtClean="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𝐆</m:t>
                                      </m:r>
                                    </m:e>
                                    <m:sub>
                                      <m:r>
                                        <a:rPr lang="es-ES" sz="900" b="1" i="1" smtClean="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𝐓𝐗</m:t>
                                      </m:r>
                                    </m:sub>
                                  </m:sSub>
                                </m:e>
                              </m:d>
                            </m:oMath>
                          </a14:m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0 dBi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07798661"/>
                      </a:ext>
                    </a:extLst>
                  </a:tr>
                  <a:tr h="234162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 dirty="0">
                              <a:effectLst/>
                            </a:rPr>
                            <a:t>EIRP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-7 </a:t>
                          </a:r>
                          <a:r>
                            <a:rPr lang="es-ES" sz="900" dirty="0" err="1">
                              <a:effectLst/>
                            </a:rPr>
                            <a:t>dBW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5810232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a 9">
                <a:extLst>
                  <a:ext uri="{FF2B5EF4-FFF2-40B4-BE49-F238E27FC236}">
                    <a16:creationId xmlns:a16="http://schemas.microsoft.com/office/drawing/2014/main" id="{0A2C264A-752E-7BA6-51A8-50E5DD42B9F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99874022"/>
                  </p:ext>
                </p:extLst>
              </p:nvPr>
            </p:nvGraphicFramePr>
            <p:xfrm>
              <a:off x="8641880" y="2007897"/>
              <a:ext cx="2926728" cy="4597174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1039231">
                      <a:extLst>
                        <a:ext uri="{9D8B030D-6E8A-4147-A177-3AD203B41FA5}">
                          <a16:colId xmlns:a16="http://schemas.microsoft.com/office/drawing/2014/main" val="203764245"/>
                        </a:ext>
                      </a:extLst>
                    </a:gridCol>
                    <a:gridCol w="1887497">
                      <a:extLst>
                        <a:ext uri="{9D8B030D-6E8A-4147-A177-3AD203B41FA5}">
                          <a16:colId xmlns:a16="http://schemas.microsoft.com/office/drawing/2014/main" val="214552188"/>
                        </a:ext>
                      </a:extLst>
                    </a:gridCol>
                  </a:tblGrid>
                  <a:tr h="281148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 dirty="0">
                              <a:effectLst/>
                            </a:rPr>
                            <a:t>NTN UE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LEO-600 / LEO-1200 / GEO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84893572"/>
                      </a:ext>
                    </a:extLst>
                  </a:tr>
                  <a:tr h="321845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 dirty="0">
                              <a:effectLst/>
                            </a:rPr>
                            <a:t>Modelo antena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Omnidireccional 3GPP </a:t>
                          </a:r>
                          <a:r>
                            <a:rPr lang="es-ES" sz="900" dirty="0" err="1">
                              <a:effectLst/>
                            </a:rPr>
                            <a:t>Class</a:t>
                          </a:r>
                          <a:r>
                            <a:rPr lang="es-ES" sz="900" dirty="0">
                              <a:effectLst/>
                            </a:rPr>
                            <a:t> 3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77244431"/>
                      </a:ext>
                    </a:extLst>
                  </a:tr>
                  <a:tr h="234162">
                    <a:tc gridSpan="2"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 dirty="0" err="1">
                              <a:effectLst/>
                            </a:rPr>
                            <a:t>Downlink</a:t>
                          </a:r>
                          <a:r>
                            <a:rPr lang="es-ES" sz="900" b="1" dirty="0">
                              <a:effectLst/>
                            </a:rPr>
                            <a:t> (DL)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07373992"/>
                      </a:ext>
                    </a:extLst>
                  </a:tr>
                  <a:tr h="643692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>
                        <a:blipFill>
                          <a:blip r:embed="rId5"/>
                          <a:stretch>
                            <a:fillRect l="-585" t="-135849" r="-182456" b="-48490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0 dBi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39312124"/>
                      </a:ext>
                    </a:extLst>
                  </a:tr>
                  <a:tr h="321845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>
                        <a:blipFill>
                          <a:blip r:embed="rId5"/>
                          <a:stretch>
                            <a:fillRect l="-585" t="-471698" r="-182456" b="-8698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290 K</a:t>
                          </a:r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98010321"/>
                      </a:ext>
                    </a:extLst>
                  </a:tr>
                  <a:tr h="482768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>
                        <a:blipFill>
                          <a:blip r:embed="rId5"/>
                          <a:stretch>
                            <a:fillRect l="-585" t="-383544" r="-182456" b="-4835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290 K</a:t>
                          </a:r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80059263"/>
                      </a:ext>
                    </a:extLst>
                  </a:tr>
                  <a:tr h="482768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>
                        <a:blipFill>
                          <a:blip r:embed="rId5"/>
                          <a:stretch>
                            <a:fillRect l="-585" t="-477500" r="-182456" b="-377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7 dB</a:t>
                          </a:r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75826066"/>
                      </a:ext>
                    </a:extLst>
                  </a:tr>
                  <a:tr h="234162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>
                              <a:effectLst/>
                            </a:rPr>
                            <a:t>G/T</a:t>
                          </a:r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-31,62 dB/K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42631159"/>
                      </a:ext>
                    </a:extLst>
                  </a:tr>
                  <a:tr h="234162">
                    <a:tc gridSpan="2"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 dirty="0" err="1">
                              <a:effectLst/>
                            </a:rPr>
                            <a:t>Uplink</a:t>
                          </a:r>
                          <a:r>
                            <a:rPr lang="es-ES" sz="900" b="1" dirty="0">
                              <a:effectLst/>
                            </a:rPr>
                            <a:t> (UL)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08855329"/>
                      </a:ext>
                    </a:extLst>
                  </a:tr>
                  <a:tr h="482768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>
                        <a:blipFill>
                          <a:blip r:embed="rId5"/>
                          <a:stretch>
                            <a:fillRect l="-585" t="-682278" r="-182456" b="-1848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23 dBm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36038579"/>
                      </a:ext>
                    </a:extLst>
                  </a:tr>
                  <a:tr h="643692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>
                        <a:blipFill>
                          <a:blip r:embed="rId5"/>
                          <a:stretch>
                            <a:fillRect l="-585" t="-583019" r="-182456" b="-377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0 dBi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07798661"/>
                      </a:ext>
                    </a:extLst>
                  </a:tr>
                  <a:tr h="234162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 dirty="0">
                              <a:effectLst/>
                            </a:rPr>
                            <a:t>EIRP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-7 </a:t>
                          </a:r>
                          <a:r>
                            <a:rPr lang="es-ES" sz="900" dirty="0" err="1">
                              <a:effectLst/>
                            </a:rPr>
                            <a:t>dBW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5810232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a 10">
                <a:extLst>
                  <a:ext uri="{FF2B5EF4-FFF2-40B4-BE49-F238E27FC236}">
                    <a16:creationId xmlns:a16="http://schemas.microsoft.com/office/drawing/2014/main" id="{B306CCFD-EC02-871F-7D6B-B282FC5B1A3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78462659"/>
                  </p:ext>
                </p:extLst>
              </p:nvPr>
            </p:nvGraphicFramePr>
            <p:xfrm>
              <a:off x="853404" y="1995374"/>
              <a:ext cx="3357128" cy="4609700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1068909">
                      <a:extLst>
                        <a:ext uri="{9D8B030D-6E8A-4147-A177-3AD203B41FA5}">
                          <a16:colId xmlns:a16="http://schemas.microsoft.com/office/drawing/2014/main" val="2534293519"/>
                        </a:ext>
                      </a:extLst>
                    </a:gridCol>
                    <a:gridCol w="1076295">
                      <a:extLst>
                        <a:ext uri="{9D8B030D-6E8A-4147-A177-3AD203B41FA5}">
                          <a16:colId xmlns:a16="http://schemas.microsoft.com/office/drawing/2014/main" val="828114661"/>
                        </a:ext>
                      </a:extLst>
                    </a:gridCol>
                    <a:gridCol w="1211924">
                      <a:extLst>
                        <a:ext uri="{9D8B030D-6E8A-4147-A177-3AD203B41FA5}">
                          <a16:colId xmlns:a16="http://schemas.microsoft.com/office/drawing/2014/main" val="3447212152"/>
                        </a:ext>
                      </a:extLst>
                    </a:gridCol>
                  </a:tblGrid>
                  <a:tr h="26383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 dirty="0">
                              <a:effectLst/>
                            </a:rPr>
                            <a:t>Enlace NB-</a:t>
                          </a:r>
                          <a:r>
                            <a:rPr lang="es-ES" sz="900" b="1" dirty="0" err="1">
                              <a:effectLst/>
                            </a:rPr>
                            <a:t>IoT</a:t>
                          </a:r>
                          <a:r>
                            <a:rPr lang="es-ES" sz="900" b="1" dirty="0">
                              <a:effectLst/>
                            </a:rPr>
                            <a:t> NTN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 err="1">
                              <a:effectLst/>
                            </a:rPr>
                            <a:t>Downlink</a:t>
                          </a:r>
                          <a:r>
                            <a:rPr lang="es-ES" sz="900" dirty="0">
                              <a:effectLst/>
                            </a:rPr>
                            <a:t> (DL)</a:t>
                          </a:r>
                          <a:endParaRPr lang="es-ES" sz="9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 err="1">
                              <a:effectLst/>
                            </a:rPr>
                            <a:t>Uplink</a:t>
                          </a:r>
                          <a:r>
                            <a:rPr lang="es-ES" sz="900" dirty="0">
                              <a:effectLst/>
                            </a:rPr>
                            <a:t> (UL) </a:t>
                          </a:r>
                          <a:endParaRPr lang="es-ES" sz="9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464545297"/>
                      </a:ext>
                    </a:extLst>
                  </a:tr>
                  <a:tr h="26383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>
                              <a:effectLst/>
                            </a:rPr>
                            <a:t>Modelo canal NTN</a:t>
                          </a:r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AWGN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AWGN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223799019"/>
                      </a:ext>
                    </a:extLst>
                  </a:tr>
                  <a:tr h="230152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>
                              <a:effectLst/>
                            </a:rPr>
                            <a:t>Frecuencia (f)</a:t>
                          </a:r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2 GHz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2 GHz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322757576"/>
                      </a:ext>
                    </a:extLst>
                  </a:tr>
                  <a:tr h="26383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>
                              <a:effectLst/>
                            </a:rPr>
                            <a:t>Ancho de banda (B)</a:t>
                          </a:r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180 kHz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(3.75, 15, 45, 90, 180) kHz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849202920"/>
                      </a:ext>
                    </a:extLst>
                  </a:tr>
                  <a:tr h="26383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>
                              <a:effectLst/>
                            </a:rPr>
                            <a:t>Ángulo de elevación </a:t>
                          </a:r>
                          <a14:m>
                            <m:oMath xmlns:m="http://schemas.openxmlformats.org/officeDocument/2006/math">
                              <m:r>
                                <a:rPr lang="es-ES" sz="900" b="1" smtClean="0">
                                  <a:effectLst/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s-ES" sz="900" b="1" i="1">
                                  <a:effectLst/>
                                  <a:latin typeface="Cambria Math" panose="02040503050406030204" pitchFamily="18" charset="0"/>
                                </a:rPr>
                                <m:t>𝛂</m:t>
                              </m:r>
                            </m:oMath>
                          </a14:m>
                          <a:r>
                            <a:rPr lang="es-ES" sz="900" b="1">
                              <a:effectLst/>
                            </a:rPr>
                            <a:t>)</a:t>
                          </a:r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30 deg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30 deg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708764919"/>
                      </a:ext>
                    </a:extLst>
                  </a:tr>
                  <a:tr h="395744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>
                              <a:effectLst/>
                            </a:rPr>
                            <a:t>Pérdidas por shadowing (</a:t>
                          </a:r>
                          <a14:m>
                            <m:oMath xmlns:m="http://schemas.openxmlformats.org/officeDocument/2006/math">
                              <m:r>
                                <a:rPr lang="es-ES" sz="900" b="1" i="1" smtClean="0">
                                  <a:effectLst/>
                                  <a:latin typeface="Cambria Math" panose="02040503050406030204" pitchFamily="18" charset="0"/>
                                </a:rPr>
                                <m:t>𝐏</m:t>
                              </m:r>
                              <m:sSub>
                                <m:sSubPr>
                                  <m:ctrlPr>
                                    <a:rPr lang="es-ES" sz="9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900" b="1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𝐋</m:t>
                                  </m:r>
                                </m:e>
                                <m:sub>
                                  <m:r>
                                    <a:rPr lang="es-ES" sz="900" b="1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𝐬</m:t>
                                  </m:r>
                                </m:sub>
                              </m:sSub>
                            </m:oMath>
                          </a14:m>
                          <a:r>
                            <a:rPr lang="es-ES" sz="900" b="1">
                              <a:effectLst/>
                            </a:rPr>
                            <a:t>)</a:t>
                          </a:r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3 dB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3 dB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43614416"/>
                      </a:ext>
                    </a:extLst>
                  </a:tr>
                  <a:tr h="539068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 dirty="0">
                              <a:effectLst/>
                            </a:rPr>
                            <a:t>Perdidas por</a:t>
                          </a:r>
                          <a:r>
                            <a:rPr lang="es-ES" sz="900" b="1" baseline="0" dirty="0">
                              <a:effectLst/>
                            </a:rPr>
                            <a:t> </a:t>
                          </a:r>
                          <a:r>
                            <a:rPr lang="es-ES" sz="900" b="1" dirty="0">
                              <a:effectLst/>
                            </a:rPr>
                            <a:t>polarización </a:t>
                          </a:r>
                          <a14:m>
                            <m:oMath xmlns:m="http://schemas.openxmlformats.org/officeDocument/2006/math">
                              <m:r>
                                <a:rPr lang="es-ES" sz="900" b="1" smtClean="0">
                                  <a:effectLst/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s-ES" sz="900" b="1" i="1">
                                  <a:effectLst/>
                                  <a:latin typeface="Cambria Math" panose="02040503050406030204" pitchFamily="18" charset="0"/>
                                </a:rPr>
                                <m:t>𝐏</m:t>
                              </m:r>
                              <m:sSub>
                                <m:sSubPr>
                                  <m:ctrlPr>
                                    <a:rPr lang="es-ES" sz="9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900" b="1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𝐋</m:t>
                                  </m:r>
                                </m:e>
                                <m:sub>
                                  <m:r>
                                    <a:rPr lang="es-ES" sz="900" b="1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𝐏</m:t>
                                  </m:r>
                                </m:sub>
                              </m:sSub>
                            </m:oMath>
                          </a14:m>
                          <a:r>
                            <a:rPr lang="es-ES" sz="900" b="1" dirty="0">
                              <a:effectLst/>
                            </a:rPr>
                            <a:t>)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3 dB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3 dB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232726329"/>
                      </a:ext>
                    </a:extLst>
                  </a:tr>
                  <a:tr h="395744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>
                              <a:effectLst/>
                            </a:rPr>
                            <a:t>Pérdidas atmosféricas totales </a:t>
                          </a:r>
                          <a14:m>
                            <m:oMath xmlns:m="http://schemas.openxmlformats.org/officeDocument/2006/math">
                              <m:r>
                                <a:rPr lang="es-ES" sz="900" b="1" smtClean="0">
                                  <a:effectLst/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s-ES" sz="9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900" b="1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𝐏</m:t>
                                  </m:r>
                                </m:e>
                                <m:sub>
                                  <m:r>
                                    <a:rPr lang="es-ES" sz="900" b="1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𝐀𝐭</m:t>
                                  </m:r>
                                </m:sub>
                              </m:sSub>
                              <m:r>
                                <a:rPr lang="es-ES" sz="900" b="1" smtClean="0">
                                  <a:effectLst/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2,4 dB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2,4 dB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176271275"/>
                      </a:ext>
                    </a:extLst>
                  </a:tr>
                  <a:tr h="26383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>
                              <a:effectLst/>
                            </a:rPr>
                            <a:t>Radio Tierra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ES" sz="9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900" b="1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𝐑</m:t>
                                  </m:r>
                                </m:e>
                                <m:sub>
                                  <m:r>
                                    <a:rPr lang="es-ES" sz="900" b="1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𝐞</m:t>
                                  </m:r>
                                </m:sub>
                              </m:sSub>
                              <m:r>
                                <a:rPr lang="es-ES" sz="900" b="1" smtClean="0">
                                  <a:effectLst/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6.371 km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6.371 km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330794621"/>
                      </a:ext>
                    </a:extLst>
                  </a:tr>
                  <a:tr h="26383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>
                              <a:effectLst/>
                            </a:rPr>
                            <a:t>Velocidad luz (c)</a:t>
                          </a:r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299.782,458 km/s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299.782,458  km/s</a:t>
                          </a:r>
                          <a:endParaRPr lang="es-ES" sz="9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455669390"/>
                      </a:ext>
                    </a:extLst>
                  </a:tr>
                  <a:tr h="26383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>
                              <a:effectLst/>
                            </a:rPr>
                            <a:t>Constante de Bolztmann (k)</a:t>
                          </a:r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-228,6 dBW/K/Hz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-228,6   </a:t>
                          </a:r>
                          <a:r>
                            <a:rPr lang="es-ES" sz="900" dirty="0" err="1">
                              <a:effectLst/>
                            </a:rPr>
                            <a:t>dBW</a:t>
                          </a:r>
                          <a:r>
                            <a:rPr lang="es-ES" sz="900" dirty="0">
                              <a:effectLst/>
                            </a:rPr>
                            <a:t>/K/Hz</a:t>
                          </a:r>
                          <a:endParaRPr lang="es-ES" sz="9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555916597"/>
                      </a:ext>
                    </a:extLst>
                  </a:tr>
                  <a:tr h="527659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 dirty="0">
                              <a:effectLst/>
                            </a:rPr>
                            <a:t>Esquemas de modulación y codificación (MCS)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</a:rPr>
                            <a:t>p. 16</a:t>
                          </a: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p. 16</a:t>
                          </a:r>
                          <a:endParaRPr lang="es-ES" sz="9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943336640"/>
                      </a:ext>
                    </a:extLst>
                  </a:tr>
                  <a:tr h="527659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 dirty="0">
                              <a:effectLst/>
                            </a:rPr>
                            <a:t>Relación señal-ruido referencia (</a:t>
                          </a:r>
                          <a:r>
                            <a:rPr lang="es-ES" sz="900" b="1" dirty="0" err="1">
                              <a:effectLst/>
                            </a:rPr>
                            <a:t>SNR_ref</a:t>
                          </a:r>
                          <a:r>
                            <a:rPr lang="es-ES" sz="900" b="1" dirty="0">
                              <a:effectLst/>
                            </a:rPr>
                            <a:t>)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p. 16</a:t>
                          </a:r>
                          <a:endParaRPr lang="es-ES" sz="9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p. 16</a:t>
                          </a:r>
                          <a:endParaRPr lang="es-ES" sz="9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5077948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a 10">
                <a:extLst>
                  <a:ext uri="{FF2B5EF4-FFF2-40B4-BE49-F238E27FC236}">
                    <a16:creationId xmlns:a16="http://schemas.microsoft.com/office/drawing/2014/main" id="{B306CCFD-EC02-871F-7D6B-B282FC5B1A3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78462659"/>
                  </p:ext>
                </p:extLst>
              </p:nvPr>
            </p:nvGraphicFramePr>
            <p:xfrm>
              <a:off x="853404" y="1995374"/>
              <a:ext cx="3357128" cy="4609700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1068909">
                      <a:extLst>
                        <a:ext uri="{9D8B030D-6E8A-4147-A177-3AD203B41FA5}">
                          <a16:colId xmlns:a16="http://schemas.microsoft.com/office/drawing/2014/main" val="2534293519"/>
                        </a:ext>
                      </a:extLst>
                    </a:gridCol>
                    <a:gridCol w="1076295">
                      <a:extLst>
                        <a:ext uri="{9D8B030D-6E8A-4147-A177-3AD203B41FA5}">
                          <a16:colId xmlns:a16="http://schemas.microsoft.com/office/drawing/2014/main" val="828114661"/>
                        </a:ext>
                      </a:extLst>
                    </a:gridCol>
                    <a:gridCol w="1211924">
                      <a:extLst>
                        <a:ext uri="{9D8B030D-6E8A-4147-A177-3AD203B41FA5}">
                          <a16:colId xmlns:a16="http://schemas.microsoft.com/office/drawing/2014/main" val="3447212152"/>
                        </a:ext>
                      </a:extLst>
                    </a:gridCol>
                  </a:tblGrid>
                  <a:tr h="27432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 dirty="0">
                              <a:effectLst/>
                            </a:rPr>
                            <a:t>Enlace NB-</a:t>
                          </a:r>
                          <a:r>
                            <a:rPr lang="es-ES" sz="900" b="1" dirty="0" err="1">
                              <a:effectLst/>
                            </a:rPr>
                            <a:t>IoT</a:t>
                          </a:r>
                          <a:r>
                            <a:rPr lang="es-ES" sz="900" b="1" dirty="0">
                              <a:effectLst/>
                            </a:rPr>
                            <a:t> NTN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 err="1">
                              <a:effectLst/>
                            </a:rPr>
                            <a:t>Downlink</a:t>
                          </a:r>
                          <a:r>
                            <a:rPr lang="es-ES" sz="900" dirty="0">
                              <a:effectLst/>
                            </a:rPr>
                            <a:t> (DL)</a:t>
                          </a:r>
                          <a:endParaRPr lang="es-ES" sz="9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 err="1">
                              <a:effectLst/>
                            </a:rPr>
                            <a:t>Uplink</a:t>
                          </a:r>
                          <a:r>
                            <a:rPr lang="es-ES" sz="900" dirty="0">
                              <a:effectLst/>
                            </a:rPr>
                            <a:t> (UL) </a:t>
                          </a:r>
                          <a:endParaRPr lang="es-ES" sz="9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464545297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>
                              <a:effectLst/>
                            </a:rPr>
                            <a:t>Modelo canal NTN</a:t>
                          </a:r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AWGN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AWGN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223799019"/>
                      </a:ext>
                    </a:extLst>
                  </a:tr>
                  <a:tr h="230152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>
                              <a:effectLst/>
                            </a:rPr>
                            <a:t>Frecuencia (f)</a:t>
                          </a:r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2 GHz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2 GHz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322757576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>
                              <a:effectLst/>
                            </a:rPr>
                            <a:t>Ancho de banda (B)</a:t>
                          </a:r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180 kHz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(3.75, 15, 45, 90, 180) kHz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849202920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>
                        <a:blipFill>
                          <a:blip r:embed="rId6"/>
                          <a:stretch>
                            <a:fillRect l="-568" t="-400000" r="-214773" b="-12244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30 deg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30 deg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708764919"/>
                      </a:ext>
                    </a:extLst>
                  </a:tr>
                  <a:tr h="411480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>
                        <a:blipFill>
                          <a:blip r:embed="rId6"/>
                          <a:stretch>
                            <a:fillRect l="-568" t="-330882" r="-214773" b="-7102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3 dB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3 dB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43614416"/>
                      </a:ext>
                    </a:extLst>
                  </a:tr>
                  <a:tr h="539068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>
                        <a:blipFill>
                          <a:blip r:embed="rId6"/>
                          <a:stretch>
                            <a:fillRect l="-568" t="-332955" r="-214773" b="-4488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3 dB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3 dB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232726329"/>
                      </a:ext>
                    </a:extLst>
                  </a:tr>
                  <a:tr h="411480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>
                        <a:blipFill>
                          <a:blip r:embed="rId6"/>
                          <a:stretch>
                            <a:fillRect l="-568" t="-560294" r="-214773" b="-4808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2,4 dB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2,4 dB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176271275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>
                        <a:blipFill>
                          <a:blip r:embed="rId6"/>
                          <a:stretch>
                            <a:fillRect l="-568" t="-997778" r="-214773" b="-6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6.371 km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6.371 km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330794621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>
                              <a:effectLst/>
                            </a:rPr>
                            <a:t>Velocidad luz (c)</a:t>
                          </a:r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299.782,458 km/s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299.782,458  km/s</a:t>
                          </a:r>
                          <a:endParaRPr lang="es-ES" sz="9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455669390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>
                              <a:effectLst/>
                            </a:rPr>
                            <a:t>Constante de Bolztmann (k)</a:t>
                          </a:r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-228,6 dBW/K/Hz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-228,6   </a:t>
                          </a:r>
                          <a:r>
                            <a:rPr lang="es-ES" sz="900" dirty="0" err="1">
                              <a:effectLst/>
                            </a:rPr>
                            <a:t>dBW</a:t>
                          </a:r>
                          <a:r>
                            <a:rPr lang="es-ES" sz="900" dirty="0">
                              <a:effectLst/>
                            </a:rPr>
                            <a:t>/K/Hz</a:t>
                          </a:r>
                          <a:endParaRPr lang="es-ES" sz="9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555916597"/>
                      </a:ext>
                    </a:extLst>
                  </a:tr>
                  <a:tr h="54864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 dirty="0">
                              <a:effectLst/>
                            </a:rPr>
                            <a:t>Esquemas de modulación y codificación (MCS)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</a:rPr>
                            <a:t>p. 16</a:t>
                          </a: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p. 16</a:t>
                          </a:r>
                          <a:endParaRPr lang="es-ES" sz="9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943336640"/>
                      </a:ext>
                    </a:extLst>
                  </a:tr>
                  <a:tr h="54864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 dirty="0">
                              <a:effectLst/>
                            </a:rPr>
                            <a:t>Relación señal-ruido referencia (</a:t>
                          </a:r>
                          <a:r>
                            <a:rPr lang="es-ES" sz="900" b="1" dirty="0" err="1">
                              <a:effectLst/>
                            </a:rPr>
                            <a:t>SNR_ref</a:t>
                          </a:r>
                          <a:r>
                            <a:rPr lang="es-ES" sz="900" b="1" dirty="0">
                              <a:effectLst/>
                            </a:rPr>
                            <a:t>)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p. 16</a:t>
                          </a:r>
                          <a:endParaRPr lang="es-ES" sz="9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p. 16</a:t>
                          </a:r>
                          <a:endParaRPr lang="es-ES" sz="9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50779487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DF26129B-5331-6871-668A-47353C7671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36207" t="-136207" r="-136207" b="-136207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69060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0522"/>
    </mc:Choice>
    <mc:Fallback>
      <p:transition advTm="50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8A81D75C-A64F-46B2-8481-6A79AA395E3B}"/>
              </a:ext>
            </a:extLst>
          </p:cNvPr>
          <p:cNvCxnSpPr>
            <a:cxnSpLocks/>
          </p:cNvCxnSpPr>
          <p:nvPr/>
        </p:nvCxnSpPr>
        <p:spPr>
          <a:xfrm>
            <a:off x="911225" y="758061"/>
            <a:ext cx="1032649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91036E11-A930-4FA1-83F5-B29F48E1B8B1}"/>
              </a:ext>
            </a:extLst>
          </p:cNvPr>
          <p:cNvSpPr txBox="1"/>
          <p:nvPr/>
        </p:nvSpPr>
        <p:spPr>
          <a:xfrm>
            <a:off x="846035" y="194644"/>
            <a:ext cx="6588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latin typeface="+mj-lt"/>
              </a:rPr>
              <a:t>5. Enlaces NB-</a:t>
            </a:r>
            <a:r>
              <a:rPr lang="es-ES" sz="3200" b="1" dirty="0" err="1">
                <a:latin typeface="+mj-lt"/>
              </a:rPr>
              <a:t>IoT</a:t>
            </a:r>
            <a:r>
              <a:rPr lang="es-ES" sz="3200" b="1" dirty="0">
                <a:latin typeface="+mj-lt"/>
              </a:rPr>
              <a:t> NTN</a:t>
            </a:r>
          </a:p>
        </p:txBody>
      </p:sp>
      <p:sp>
        <p:nvSpPr>
          <p:cNvPr id="12" name="Marcador de número de diapositiva 11">
            <a:extLst>
              <a:ext uri="{FF2B5EF4-FFF2-40B4-BE49-F238E27FC236}">
                <a16:creationId xmlns:a16="http://schemas.microsoft.com/office/drawing/2014/main" id="{2F5D1ABA-2165-4510-A1DD-580AC1054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94520" y="6309320"/>
            <a:ext cx="2743200" cy="365125"/>
          </a:xfrm>
        </p:spPr>
        <p:txBody>
          <a:bodyPr/>
          <a:lstStyle/>
          <a:p>
            <a:fld id="{6354FF94-618E-48DA-98ED-654D281AAE09}" type="slidenum">
              <a:rPr lang="es-ES" smtClean="0"/>
              <a:t>28</a:t>
            </a:fld>
            <a:endParaRPr lang="es-ES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F49085C-12D1-4AFF-9F8A-17ED1C98F85B}"/>
              </a:ext>
            </a:extLst>
          </p:cNvPr>
          <p:cNvSpPr txBox="1"/>
          <p:nvPr/>
        </p:nvSpPr>
        <p:spPr>
          <a:xfrm>
            <a:off x="846035" y="881171"/>
            <a:ext cx="10650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2400" b="1" dirty="0">
                <a:ea typeface="Latin Modern Math" panose="02000503000000000000" pitchFamily="50" charset="0"/>
              </a:rPr>
              <a:t>5.3 Balance de enlaces NB-</a:t>
            </a:r>
            <a:r>
              <a:rPr lang="es-ES" sz="2400" b="1" dirty="0" err="1">
                <a:ea typeface="Latin Modern Math" panose="02000503000000000000" pitchFamily="50" charset="0"/>
              </a:rPr>
              <a:t>IoT</a:t>
            </a:r>
            <a:r>
              <a:rPr lang="es-ES" sz="2400" b="1" dirty="0">
                <a:ea typeface="Latin Modern Math" panose="02000503000000000000" pitchFamily="50" charset="0"/>
              </a:rPr>
              <a:t> NTN. SC#2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4AE0C42-005E-B38B-C871-CE58C9A9606F}"/>
              </a:ext>
            </a:extLst>
          </p:cNvPr>
          <p:cNvSpPr txBox="1"/>
          <p:nvPr/>
        </p:nvSpPr>
        <p:spPr>
          <a:xfrm>
            <a:off x="911225" y="3511556"/>
            <a:ext cx="10794583" cy="913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endParaRPr lang="es-ES" sz="2000" dirty="0">
              <a:ea typeface="Latin Modern Math" panose="02000503000000000000" pitchFamily="50" charset="0"/>
            </a:endParaRPr>
          </a:p>
          <a:p>
            <a:pPr marL="285750" indent="-285750" algn="l">
              <a:lnSpc>
                <a:spcPct val="150000"/>
              </a:lnSpc>
              <a:buFont typeface="Abadi" panose="020B0604020104020204" pitchFamily="34" charset="0"/>
              <a:buChar char="►"/>
            </a:pPr>
            <a:endParaRPr lang="es-ES" dirty="0">
              <a:ea typeface="Latin Modern Math" panose="02000503000000000000" pitchFamily="50" charset="0"/>
            </a:endParaRPr>
          </a:p>
        </p:txBody>
      </p:sp>
      <p:pic>
        <p:nvPicPr>
          <p:cNvPr id="3" name="Imagen 2" descr="Gráfico, Gráfico de líneas&#10;&#10;Descripción generada automáticamente">
            <a:extLst>
              <a:ext uri="{FF2B5EF4-FFF2-40B4-BE49-F238E27FC236}">
                <a16:creationId xmlns:a16="http://schemas.microsoft.com/office/drawing/2014/main" id="{581E8E61-722B-B14F-CE53-781D772516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770" y="1227676"/>
            <a:ext cx="3803700" cy="2851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308A6D8-B570-41F7-0AB8-D18257C19B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516" y="1264312"/>
            <a:ext cx="3747663" cy="2809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F550D9D-BE14-2A66-D4E2-024A4DC853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039" y="4074159"/>
            <a:ext cx="3713488" cy="2784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618B6A8F-3028-59BB-849B-75779763C7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691" y="4074159"/>
            <a:ext cx="3713488" cy="2783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Audio 43">
            <a:hlinkClick r:id="" action="ppaction://media"/>
            <a:extLst>
              <a:ext uri="{FF2B5EF4-FFF2-40B4-BE49-F238E27FC236}">
                <a16:creationId xmlns:a16="http://schemas.microsoft.com/office/drawing/2014/main" id="{12A69EAB-05F1-7331-7F24-AD5EC81EA0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136207" t="-136207" r="-136207" b="-136207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68885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86073"/>
    </mc:Choice>
    <mc:Fallback>
      <p:transition advTm="86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8A81D75C-A64F-46B2-8481-6A79AA395E3B}"/>
              </a:ext>
            </a:extLst>
          </p:cNvPr>
          <p:cNvCxnSpPr>
            <a:cxnSpLocks/>
          </p:cNvCxnSpPr>
          <p:nvPr/>
        </p:nvCxnSpPr>
        <p:spPr>
          <a:xfrm>
            <a:off x="911225" y="758061"/>
            <a:ext cx="1032649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91036E11-A930-4FA1-83F5-B29F48E1B8B1}"/>
              </a:ext>
            </a:extLst>
          </p:cNvPr>
          <p:cNvSpPr txBox="1"/>
          <p:nvPr/>
        </p:nvSpPr>
        <p:spPr>
          <a:xfrm>
            <a:off x="846035" y="194644"/>
            <a:ext cx="6588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latin typeface="+mj-lt"/>
              </a:rPr>
              <a:t>5. Enlaces NB-</a:t>
            </a:r>
            <a:r>
              <a:rPr lang="es-ES" sz="3200" b="1" dirty="0" err="1">
                <a:latin typeface="+mj-lt"/>
              </a:rPr>
              <a:t>IoT</a:t>
            </a:r>
            <a:r>
              <a:rPr lang="es-ES" sz="3200" b="1" dirty="0">
                <a:latin typeface="+mj-lt"/>
              </a:rPr>
              <a:t> NTN</a:t>
            </a:r>
          </a:p>
        </p:txBody>
      </p:sp>
      <p:sp>
        <p:nvSpPr>
          <p:cNvPr id="12" name="Marcador de número de diapositiva 11">
            <a:extLst>
              <a:ext uri="{FF2B5EF4-FFF2-40B4-BE49-F238E27FC236}">
                <a16:creationId xmlns:a16="http://schemas.microsoft.com/office/drawing/2014/main" id="{2F5D1ABA-2165-4510-A1DD-580AC1054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2344" y="6422508"/>
            <a:ext cx="2743200" cy="365125"/>
          </a:xfrm>
        </p:spPr>
        <p:txBody>
          <a:bodyPr/>
          <a:lstStyle/>
          <a:p>
            <a:fld id="{6354FF94-618E-48DA-98ED-654D281AAE09}" type="slidenum">
              <a:rPr lang="es-ES" smtClean="0"/>
              <a:t>29</a:t>
            </a:fld>
            <a:endParaRPr lang="es-ES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F49085C-12D1-4AFF-9F8A-17ED1C98F85B}"/>
              </a:ext>
            </a:extLst>
          </p:cNvPr>
          <p:cNvSpPr txBox="1"/>
          <p:nvPr/>
        </p:nvSpPr>
        <p:spPr>
          <a:xfrm>
            <a:off x="846035" y="881171"/>
            <a:ext cx="10650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2400" b="1" dirty="0">
                <a:ea typeface="Latin Modern Math" panose="02000503000000000000" pitchFamily="50" charset="0"/>
              </a:rPr>
              <a:t>5.3 Balance de enlaces NB-</a:t>
            </a:r>
            <a:r>
              <a:rPr lang="es-ES" sz="2400" b="1" dirty="0" err="1">
                <a:ea typeface="Latin Modern Math" panose="02000503000000000000" pitchFamily="50" charset="0"/>
              </a:rPr>
              <a:t>IoT</a:t>
            </a:r>
            <a:r>
              <a:rPr lang="es-ES" sz="2400" b="1" dirty="0">
                <a:ea typeface="Latin Modern Math" panose="02000503000000000000" pitchFamily="50" charset="0"/>
              </a:rPr>
              <a:t> NTN. SC#3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4AE0C42-005E-B38B-C871-CE58C9A9606F}"/>
              </a:ext>
            </a:extLst>
          </p:cNvPr>
          <p:cNvSpPr txBox="1"/>
          <p:nvPr/>
        </p:nvSpPr>
        <p:spPr>
          <a:xfrm>
            <a:off x="911225" y="3511556"/>
            <a:ext cx="10794583" cy="913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endParaRPr lang="es-ES" sz="2000" dirty="0">
              <a:ea typeface="Latin Modern Math" panose="02000503000000000000" pitchFamily="50" charset="0"/>
            </a:endParaRPr>
          </a:p>
          <a:p>
            <a:pPr marL="285750" indent="-285750" algn="l">
              <a:lnSpc>
                <a:spcPct val="150000"/>
              </a:lnSpc>
              <a:buFont typeface="Abadi" panose="020B0604020104020204" pitchFamily="34" charset="0"/>
              <a:buChar char="►"/>
            </a:pPr>
            <a:endParaRPr lang="es-ES" dirty="0">
              <a:ea typeface="Latin Modern Math" panose="02000503000000000000" pitchFamily="50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879DACA-FD50-BD50-DE1F-050C043364CF}"/>
              </a:ext>
            </a:extLst>
          </p:cNvPr>
          <p:cNvSpPr txBox="1"/>
          <p:nvPr/>
        </p:nvSpPr>
        <p:spPr>
          <a:xfrm>
            <a:off x="848333" y="1287369"/>
            <a:ext cx="11442656" cy="491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150000"/>
              </a:lnSpc>
              <a:buFont typeface="Abadi" panose="020B0604020104020204" pitchFamily="34" charset="0"/>
              <a:buChar char="►"/>
            </a:pPr>
            <a:r>
              <a:rPr lang="es-ES" sz="2000" dirty="0">
                <a:ea typeface="Latin Modern Math" panose="02000503000000000000" pitchFamily="50" charset="0"/>
              </a:rPr>
              <a:t>SC#3: Eficiencia espectral, ancho de banda, EIRP y G/T</a:t>
            </a:r>
            <a:endParaRPr lang="es-ES" dirty="0">
              <a:ea typeface="Latin Modern Math" panose="02000503000000000000" pitchFamily="50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a 3">
                <a:extLst>
                  <a:ext uri="{FF2B5EF4-FFF2-40B4-BE49-F238E27FC236}">
                    <a16:creationId xmlns:a16="http://schemas.microsoft.com/office/drawing/2014/main" id="{976F3F1E-1122-6C87-C87F-415DEDAC183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20097368"/>
                  </p:ext>
                </p:extLst>
              </p:nvPr>
            </p:nvGraphicFramePr>
            <p:xfrm>
              <a:off x="4277312" y="1995374"/>
              <a:ext cx="4227368" cy="4597174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1247073">
                      <a:extLst>
                        <a:ext uri="{9D8B030D-6E8A-4147-A177-3AD203B41FA5}">
                          <a16:colId xmlns:a16="http://schemas.microsoft.com/office/drawing/2014/main" val="2540852225"/>
                        </a:ext>
                      </a:extLst>
                    </a:gridCol>
                    <a:gridCol w="954539">
                      <a:extLst>
                        <a:ext uri="{9D8B030D-6E8A-4147-A177-3AD203B41FA5}">
                          <a16:colId xmlns:a16="http://schemas.microsoft.com/office/drawing/2014/main" val="3056474181"/>
                        </a:ext>
                      </a:extLst>
                    </a:gridCol>
                    <a:gridCol w="866611">
                      <a:extLst>
                        <a:ext uri="{9D8B030D-6E8A-4147-A177-3AD203B41FA5}">
                          <a16:colId xmlns:a16="http://schemas.microsoft.com/office/drawing/2014/main" val="3616206977"/>
                        </a:ext>
                      </a:extLst>
                    </a:gridCol>
                    <a:gridCol w="1159145">
                      <a:extLst>
                        <a:ext uri="{9D8B030D-6E8A-4147-A177-3AD203B41FA5}">
                          <a16:colId xmlns:a16="http://schemas.microsoft.com/office/drawing/2014/main" val="2241496053"/>
                        </a:ext>
                      </a:extLst>
                    </a:gridCol>
                  </a:tblGrid>
                  <a:tr h="375219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 dirty="0">
                              <a:effectLst/>
                            </a:rPr>
                            <a:t>NTN SAT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LEO-600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LEO-1200</a:t>
                          </a:r>
                          <a:endParaRPr lang="es-ES" sz="9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GEO</a:t>
                          </a:r>
                          <a:endParaRPr lang="es-ES" sz="9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288959592"/>
                      </a:ext>
                    </a:extLst>
                  </a:tr>
                  <a:tr h="375219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>
                              <a:effectLst/>
                            </a:rPr>
                            <a:t>Altitud (h)</a:t>
                          </a:r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600 km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1200 km</a:t>
                          </a:r>
                          <a:endParaRPr lang="es-ES" sz="9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35786 km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873190318"/>
                      </a:ext>
                    </a:extLst>
                  </a:tr>
                  <a:tr h="453907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>
                              <a:effectLst/>
                            </a:rPr>
                            <a:t>Modelo de antena</a:t>
                          </a:r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Reflectora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URA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URA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065408362"/>
                      </a:ext>
                    </a:extLst>
                  </a:tr>
                  <a:tr h="255985">
                    <a:tc gridSpan="4"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>
                              <a:effectLst/>
                            </a:rPr>
                            <a:t>Downlink (DL)</a:t>
                          </a:r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99318474"/>
                      </a:ext>
                    </a:extLst>
                  </a:tr>
                  <a:tr h="453907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>
                              <a:effectLst/>
                            </a:rPr>
                            <a:t>Diámetro antena</a:t>
                          </a:r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2 m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2 m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22 m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468591387"/>
                      </a:ext>
                    </a:extLst>
                  </a:tr>
                  <a:tr h="83828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 dirty="0">
                              <a:effectLst/>
                            </a:rPr>
                            <a:t>Ganancia máxima antena transmisora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ES" sz="9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9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  <m:t>𝐆</m:t>
                                  </m:r>
                                </m:e>
                                <m:sub>
                                  <m:r>
                                    <a:rPr lang="es-ES" sz="9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  <m:t>𝐓𝐗𝐦𝐚𝐱</m:t>
                                  </m:r>
                                </m:sub>
                              </m:sSub>
                            </m:oMath>
                          </a14:m>
                          <a:r>
                            <a:rPr lang="es-ES" sz="900" b="1" dirty="0">
                              <a:effectLst/>
                            </a:rPr>
                            <a:t>)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30 dBi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30 dBi</a:t>
                          </a:r>
                          <a:endParaRPr lang="es-ES" sz="9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51 dBi</a:t>
                          </a:r>
                          <a:endParaRPr lang="es-ES" sz="9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016833308"/>
                      </a:ext>
                    </a:extLst>
                  </a:tr>
                  <a:tr h="255985">
                    <a:tc gridSpan="4"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 dirty="0" err="1">
                              <a:effectLst/>
                            </a:rPr>
                            <a:t>Uplink</a:t>
                          </a:r>
                          <a:r>
                            <a:rPr lang="es-ES" sz="900" b="1" dirty="0">
                              <a:effectLst/>
                            </a:rPr>
                            <a:t> (UL)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61401411"/>
                      </a:ext>
                    </a:extLst>
                  </a:tr>
                  <a:tr h="453907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>
                              <a:effectLst/>
                            </a:rPr>
                            <a:t>Diámetro antena</a:t>
                          </a:r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2 m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2 m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22 m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770333533"/>
                      </a:ext>
                    </a:extLst>
                  </a:tr>
                  <a:tr h="1134765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 dirty="0">
                              <a:effectLst/>
                            </a:rPr>
                            <a:t>Ganancia máxima antena receptora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ES" sz="9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9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  <m:t>𝐆</m:t>
                                  </m:r>
                                </m:e>
                                <m:sub>
                                  <m:r>
                                    <a:rPr lang="es-ES" sz="9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  <m:t>𝐑𝐗𝐦𝐚𝐱</m:t>
                                  </m:r>
                                </m:sub>
                              </m:sSub>
                            </m:oMath>
                          </a14:m>
                          <a:r>
                            <a:rPr lang="es-ES" sz="900" b="1" dirty="0">
                              <a:effectLst/>
                            </a:rPr>
                            <a:t>)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30 dBi</a:t>
                          </a:r>
                          <a:endParaRPr lang="es-ES" sz="9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30 dBi</a:t>
                          </a:r>
                          <a:endParaRPr lang="es-ES" sz="9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51 dBi</a:t>
                          </a:r>
                          <a:endParaRPr lang="es-ES" sz="9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03460350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a 3">
                <a:extLst>
                  <a:ext uri="{FF2B5EF4-FFF2-40B4-BE49-F238E27FC236}">
                    <a16:creationId xmlns:a16="http://schemas.microsoft.com/office/drawing/2014/main" id="{976F3F1E-1122-6C87-C87F-415DEDAC183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20097368"/>
                  </p:ext>
                </p:extLst>
              </p:nvPr>
            </p:nvGraphicFramePr>
            <p:xfrm>
              <a:off x="4277312" y="1995374"/>
              <a:ext cx="4227368" cy="4597174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1247073">
                      <a:extLst>
                        <a:ext uri="{9D8B030D-6E8A-4147-A177-3AD203B41FA5}">
                          <a16:colId xmlns:a16="http://schemas.microsoft.com/office/drawing/2014/main" val="2540852225"/>
                        </a:ext>
                      </a:extLst>
                    </a:gridCol>
                    <a:gridCol w="954539">
                      <a:extLst>
                        <a:ext uri="{9D8B030D-6E8A-4147-A177-3AD203B41FA5}">
                          <a16:colId xmlns:a16="http://schemas.microsoft.com/office/drawing/2014/main" val="3056474181"/>
                        </a:ext>
                      </a:extLst>
                    </a:gridCol>
                    <a:gridCol w="866611">
                      <a:extLst>
                        <a:ext uri="{9D8B030D-6E8A-4147-A177-3AD203B41FA5}">
                          <a16:colId xmlns:a16="http://schemas.microsoft.com/office/drawing/2014/main" val="3616206977"/>
                        </a:ext>
                      </a:extLst>
                    </a:gridCol>
                    <a:gridCol w="1159145">
                      <a:extLst>
                        <a:ext uri="{9D8B030D-6E8A-4147-A177-3AD203B41FA5}">
                          <a16:colId xmlns:a16="http://schemas.microsoft.com/office/drawing/2014/main" val="2241496053"/>
                        </a:ext>
                      </a:extLst>
                    </a:gridCol>
                  </a:tblGrid>
                  <a:tr h="375219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 dirty="0">
                              <a:effectLst/>
                            </a:rPr>
                            <a:t>NTN SAT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LEO-600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LEO-1200</a:t>
                          </a:r>
                          <a:endParaRPr lang="es-ES" sz="9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GEO</a:t>
                          </a:r>
                          <a:endParaRPr lang="es-ES" sz="9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288959592"/>
                      </a:ext>
                    </a:extLst>
                  </a:tr>
                  <a:tr h="375219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>
                              <a:effectLst/>
                            </a:rPr>
                            <a:t>Altitud (h)</a:t>
                          </a:r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600 km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1200 km</a:t>
                          </a:r>
                          <a:endParaRPr lang="es-ES" sz="9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35786 km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873190318"/>
                      </a:ext>
                    </a:extLst>
                  </a:tr>
                  <a:tr h="453907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>
                              <a:effectLst/>
                            </a:rPr>
                            <a:t>Modelo de antena</a:t>
                          </a:r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Reflectora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URA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URA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065408362"/>
                      </a:ext>
                    </a:extLst>
                  </a:tr>
                  <a:tr h="255985">
                    <a:tc gridSpan="4"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>
                              <a:effectLst/>
                            </a:rPr>
                            <a:t>Downlink (DL)</a:t>
                          </a:r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99318474"/>
                      </a:ext>
                    </a:extLst>
                  </a:tr>
                  <a:tr h="453907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>
                              <a:effectLst/>
                            </a:rPr>
                            <a:t>Diámetro antena</a:t>
                          </a:r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2 m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2 m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22 m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468591387"/>
                      </a:ext>
                    </a:extLst>
                  </a:tr>
                  <a:tr h="838280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488" t="-232609" r="-240000" b="-2210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30 dBi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30 dBi</a:t>
                          </a:r>
                          <a:endParaRPr lang="es-ES" sz="9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51 dBi</a:t>
                          </a:r>
                          <a:endParaRPr lang="es-ES" sz="9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016833308"/>
                      </a:ext>
                    </a:extLst>
                  </a:tr>
                  <a:tr h="255985">
                    <a:tc gridSpan="4"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 dirty="0" err="1">
                              <a:effectLst/>
                            </a:rPr>
                            <a:t>Uplink</a:t>
                          </a:r>
                          <a:r>
                            <a:rPr lang="es-ES" sz="900" b="1" dirty="0">
                              <a:effectLst/>
                            </a:rPr>
                            <a:t> (UL)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61401411"/>
                      </a:ext>
                    </a:extLst>
                  </a:tr>
                  <a:tr h="453907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>
                              <a:effectLst/>
                            </a:rPr>
                            <a:t>Diámetro antena</a:t>
                          </a:r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2 m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2 m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22 m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770333533"/>
                      </a:ext>
                    </a:extLst>
                  </a:tr>
                  <a:tr h="1134765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488" t="-309677" r="-240000" b="-10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30 dBi</a:t>
                          </a:r>
                          <a:endParaRPr lang="es-ES" sz="9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30 dBi</a:t>
                          </a:r>
                          <a:endParaRPr lang="es-ES" sz="9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51 dBi</a:t>
                          </a:r>
                          <a:endParaRPr lang="es-ES" sz="9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03460350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a 9">
                <a:extLst>
                  <a:ext uri="{FF2B5EF4-FFF2-40B4-BE49-F238E27FC236}">
                    <a16:creationId xmlns:a16="http://schemas.microsoft.com/office/drawing/2014/main" id="{0A2C264A-752E-7BA6-51A8-50E5DD42B9F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29400403"/>
                  </p:ext>
                </p:extLst>
              </p:nvPr>
            </p:nvGraphicFramePr>
            <p:xfrm>
              <a:off x="8571460" y="2007896"/>
              <a:ext cx="2926728" cy="4597174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1039231">
                      <a:extLst>
                        <a:ext uri="{9D8B030D-6E8A-4147-A177-3AD203B41FA5}">
                          <a16:colId xmlns:a16="http://schemas.microsoft.com/office/drawing/2014/main" val="203764245"/>
                        </a:ext>
                      </a:extLst>
                    </a:gridCol>
                    <a:gridCol w="1887497">
                      <a:extLst>
                        <a:ext uri="{9D8B030D-6E8A-4147-A177-3AD203B41FA5}">
                          <a16:colId xmlns:a16="http://schemas.microsoft.com/office/drawing/2014/main" val="214552188"/>
                        </a:ext>
                      </a:extLst>
                    </a:gridCol>
                  </a:tblGrid>
                  <a:tr h="281148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 dirty="0">
                              <a:effectLst/>
                            </a:rPr>
                            <a:t>NTN UE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LEO-600 / LEO-1200 / GEO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84893572"/>
                      </a:ext>
                    </a:extLst>
                  </a:tr>
                  <a:tr h="321845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 dirty="0">
                              <a:effectLst/>
                            </a:rPr>
                            <a:t>Modelo antena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Omnidireccional 3GPP </a:t>
                          </a:r>
                          <a:r>
                            <a:rPr lang="es-ES" sz="900" dirty="0" err="1">
                              <a:effectLst/>
                            </a:rPr>
                            <a:t>Class</a:t>
                          </a:r>
                          <a:r>
                            <a:rPr lang="es-ES" sz="900" dirty="0">
                              <a:effectLst/>
                            </a:rPr>
                            <a:t> 3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77244431"/>
                      </a:ext>
                    </a:extLst>
                  </a:tr>
                  <a:tr h="234162">
                    <a:tc gridSpan="2"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 dirty="0" err="1">
                              <a:effectLst/>
                            </a:rPr>
                            <a:t>Downlink</a:t>
                          </a:r>
                          <a:r>
                            <a:rPr lang="es-ES" sz="900" b="1" dirty="0">
                              <a:effectLst/>
                            </a:rPr>
                            <a:t> (DL)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07373992"/>
                      </a:ext>
                    </a:extLst>
                  </a:tr>
                  <a:tr h="643692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>
                              <a:effectLst/>
                            </a:rPr>
                            <a:t>Ganancia antena receptora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ES" sz="9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900" b="1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𝐆</m:t>
                                  </m:r>
                                </m:e>
                                <m:sub>
                                  <m:r>
                                    <a:rPr lang="es-ES" sz="900" b="1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𝐑𝐗</m:t>
                                  </m:r>
                                </m:sub>
                              </m:sSub>
                            </m:oMath>
                          </a14:m>
                          <a:r>
                            <a:rPr lang="es-ES" sz="900" b="1">
                              <a:effectLst/>
                            </a:rPr>
                            <a:t>)</a:t>
                          </a:r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0 dBi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39312124"/>
                      </a:ext>
                    </a:extLst>
                  </a:tr>
                  <a:tr h="321845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>
                              <a:effectLst/>
                            </a:rPr>
                            <a:t>Temperatura antena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ES" sz="9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900" b="1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𝐓</m:t>
                                  </m:r>
                                </m:e>
                                <m:sub>
                                  <m:r>
                                    <a:rPr lang="es-ES" sz="900" b="1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𝐚</m:t>
                                  </m:r>
                                </m:sub>
                              </m:sSub>
                            </m:oMath>
                          </a14:m>
                          <a:r>
                            <a:rPr lang="es-ES" sz="900" b="1">
                              <a:effectLst/>
                            </a:rPr>
                            <a:t>)</a:t>
                          </a:r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290 K</a:t>
                          </a:r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98010321"/>
                      </a:ext>
                    </a:extLst>
                  </a:tr>
                  <a:tr h="482768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>
                              <a:effectLst/>
                            </a:rPr>
                            <a:t>Temperatura ambiente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ES" sz="9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900" b="1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𝐓</m:t>
                                  </m:r>
                                </m:e>
                                <m:sub>
                                  <m:r>
                                    <a:rPr lang="es-ES" sz="900" b="1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𝐨</m:t>
                                  </m:r>
                                </m:sub>
                              </m:sSub>
                            </m:oMath>
                          </a14:m>
                          <a:r>
                            <a:rPr lang="es-ES" sz="900" b="1">
                              <a:effectLst/>
                            </a:rPr>
                            <a:t>)</a:t>
                          </a:r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290 K</a:t>
                          </a:r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80059263"/>
                      </a:ext>
                    </a:extLst>
                  </a:tr>
                  <a:tr h="482768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>
                              <a:effectLst/>
                            </a:rPr>
                            <a:t>Figura de ruido antena </a:t>
                          </a:r>
                          <a14:m>
                            <m:oMath xmlns:m="http://schemas.openxmlformats.org/officeDocument/2006/math">
                              <m:r>
                                <a:rPr lang="es-ES" sz="900" b="1" smtClean="0">
                                  <a:effectLst/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s-ES" sz="9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900" b="1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𝐍</m:t>
                                  </m:r>
                                </m:e>
                                <m:sub>
                                  <m:r>
                                    <a:rPr lang="es-ES" sz="900" b="1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𝐟</m:t>
                                  </m:r>
                                </m:sub>
                              </m:sSub>
                              <m:r>
                                <a:rPr lang="es-ES" sz="900" b="1" smtClean="0">
                                  <a:effectLst/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7 dB</a:t>
                          </a:r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75826066"/>
                      </a:ext>
                    </a:extLst>
                  </a:tr>
                  <a:tr h="234162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>
                              <a:effectLst/>
                            </a:rPr>
                            <a:t>G/T</a:t>
                          </a:r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-31,62 dB/K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42631159"/>
                      </a:ext>
                    </a:extLst>
                  </a:tr>
                  <a:tr h="234162">
                    <a:tc gridSpan="2"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 dirty="0" err="1">
                              <a:effectLst/>
                            </a:rPr>
                            <a:t>Uplink</a:t>
                          </a:r>
                          <a:r>
                            <a:rPr lang="es-ES" sz="900" b="1" dirty="0">
                              <a:effectLst/>
                            </a:rPr>
                            <a:t> (UL)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08855329"/>
                      </a:ext>
                    </a:extLst>
                  </a:tr>
                  <a:tr h="482768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>
                              <a:effectLst/>
                            </a:rPr>
                            <a:t>Potencia transmisión </a:t>
                          </a:r>
                          <a14:m>
                            <m:oMath xmlns:m="http://schemas.openxmlformats.org/officeDocument/2006/math">
                              <m:r>
                                <a:rPr lang="es-ES" sz="900" b="1" smtClean="0">
                                  <a:effectLst/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s-ES" sz="9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900" b="1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𝐏</m:t>
                                  </m:r>
                                </m:e>
                                <m:sub>
                                  <m:r>
                                    <a:rPr lang="es-ES" sz="900" b="1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𝐓𝐗</m:t>
                                  </m:r>
                                </m:sub>
                              </m:sSub>
                              <m:r>
                                <a:rPr lang="es-ES" sz="900" b="1" smtClean="0">
                                  <a:effectLst/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23 dBm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36038579"/>
                      </a:ext>
                    </a:extLst>
                  </a:tr>
                  <a:tr h="643692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>
                              <a:effectLst/>
                            </a:rPr>
                            <a:t>Ganancia antena transmisora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es-ES" sz="9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s-ES" sz="900" b="1" i="1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S" sz="900" b="1" i="1" smtClean="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𝐆</m:t>
                                      </m:r>
                                    </m:e>
                                    <m:sub>
                                      <m:r>
                                        <a:rPr lang="es-ES" sz="900" b="1" i="1" smtClean="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𝐓𝐗</m:t>
                                      </m:r>
                                    </m:sub>
                                  </m:sSub>
                                </m:e>
                              </m:d>
                            </m:oMath>
                          </a14:m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0 dBi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07798661"/>
                      </a:ext>
                    </a:extLst>
                  </a:tr>
                  <a:tr h="234162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 dirty="0">
                              <a:effectLst/>
                            </a:rPr>
                            <a:t>EIRP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-7 </a:t>
                          </a:r>
                          <a:r>
                            <a:rPr lang="es-ES" sz="900" dirty="0" err="1">
                              <a:effectLst/>
                            </a:rPr>
                            <a:t>dBW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5810232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a 9">
                <a:extLst>
                  <a:ext uri="{FF2B5EF4-FFF2-40B4-BE49-F238E27FC236}">
                    <a16:creationId xmlns:a16="http://schemas.microsoft.com/office/drawing/2014/main" id="{0A2C264A-752E-7BA6-51A8-50E5DD42B9F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29400403"/>
                  </p:ext>
                </p:extLst>
              </p:nvPr>
            </p:nvGraphicFramePr>
            <p:xfrm>
              <a:off x="8571460" y="2007896"/>
              <a:ext cx="2926728" cy="4597174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1039231">
                      <a:extLst>
                        <a:ext uri="{9D8B030D-6E8A-4147-A177-3AD203B41FA5}">
                          <a16:colId xmlns:a16="http://schemas.microsoft.com/office/drawing/2014/main" val="203764245"/>
                        </a:ext>
                      </a:extLst>
                    </a:gridCol>
                    <a:gridCol w="1887497">
                      <a:extLst>
                        <a:ext uri="{9D8B030D-6E8A-4147-A177-3AD203B41FA5}">
                          <a16:colId xmlns:a16="http://schemas.microsoft.com/office/drawing/2014/main" val="214552188"/>
                        </a:ext>
                      </a:extLst>
                    </a:gridCol>
                  </a:tblGrid>
                  <a:tr h="281148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 dirty="0">
                              <a:effectLst/>
                            </a:rPr>
                            <a:t>NTN UE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LEO-600 / LEO-1200 / GEO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84893572"/>
                      </a:ext>
                    </a:extLst>
                  </a:tr>
                  <a:tr h="321845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 dirty="0">
                              <a:effectLst/>
                            </a:rPr>
                            <a:t>Modelo antena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Omnidireccional 3GPP </a:t>
                          </a:r>
                          <a:r>
                            <a:rPr lang="es-ES" sz="900" dirty="0" err="1">
                              <a:effectLst/>
                            </a:rPr>
                            <a:t>Class</a:t>
                          </a:r>
                          <a:r>
                            <a:rPr lang="es-ES" sz="900" dirty="0">
                              <a:effectLst/>
                            </a:rPr>
                            <a:t> 3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77244431"/>
                      </a:ext>
                    </a:extLst>
                  </a:tr>
                  <a:tr h="234162">
                    <a:tc gridSpan="2"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 dirty="0" err="1">
                              <a:effectLst/>
                            </a:rPr>
                            <a:t>Downlink</a:t>
                          </a:r>
                          <a:r>
                            <a:rPr lang="es-ES" sz="900" b="1" dirty="0">
                              <a:effectLst/>
                            </a:rPr>
                            <a:t> (DL)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07373992"/>
                      </a:ext>
                    </a:extLst>
                  </a:tr>
                  <a:tr h="643692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>
                        <a:blipFill>
                          <a:blip r:embed="rId5"/>
                          <a:stretch>
                            <a:fillRect l="-585" t="-135849" r="-182456" b="-48490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0 dBi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39312124"/>
                      </a:ext>
                    </a:extLst>
                  </a:tr>
                  <a:tr h="321845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>
                        <a:blipFill>
                          <a:blip r:embed="rId5"/>
                          <a:stretch>
                            <a:fillRect l="-585" t="-471698" r="-182456" b="-8698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290 K</a:t>
                          </a:r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98010321"/>
                      </a:ext>
                    </a:extLst>
                  </a:tr>
                  <a:tr h="482768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>
                        <a:blipFill>
                          <a:blip r:embed="rId5"/>
                          <a:stretch>
                            <a:fillRect l="-585" t="-383544" r="-182456" b="-4835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290 K</a:t>
                          </a:r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80059263"/>
                      </a:ext>
                    </a:extLst>
                  </a:tr>
                  <a:tr h="482768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>
                        <a:blipFill>
                          <a:blip r:embed="rId5"/>
                          <a:stretch>
                            <a:fillRect l="-585" t="-477500" r="-182456" b="-377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7 dB</a:t>
                          </a:r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75826066"/>
                      </a:ext>
                    </a:extLst>
                  </a:tr>
                  <a:tr h="234162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>
                              <a:effectLst/>
                            </a:rPr>
                            <a:t>G/T</a:t>
                          </a:r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-31,62 dB/K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42631159"/>
                      </a:ext>
                    </a:extLst>
                  </a:tr>
                  <a:tr h="234162">
                    <a:tc gridSpan="2"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 dirty="0" err="1">
                              <a:effectLst/>
                            </a:rPr>
                            <a:t>Uplink</a:t>
                          </a:r>
                          <a:r>
                            <a:rPr lang="es-ES" sz="900" b="1" dirty="0">
                              <a:effectLst/>
                            </a:rPr>
                            <a:t> (UL)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08855329"/>
                      </a:ext>
                    </a:extLst>
                  </a:tr>
                  <a:tr h="482768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>
                        <a:blipFill>
                          <a:blip r:embed="rId5"/>
                          <a:stretch>
                            <a:fillRect l="-585" t="-682278" r="-182456" b="-1848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23 dBm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36038579"/>
                      </a:ext>
                    </a:extLst>
                  </a:tr>
                  <a:tr h="643692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>
                        <a:blipFill>
                          <a:blip r:embed="rId5"/>
                          <a:stretch>
                            <a:fillRect l="-585" t="-583019" r="-182456" b="-377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0 dBi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07798661"/>
                      </a:ext>
                    </a:extLst>
                  </a:tr>
                  <a:tr h="234162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 dirty="0">
                              <a:effectLst/>
                            </a:rPr>
                            <a:t>EIRP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-7 </a:t>
                          </a:r>
                          <a:r>
                            <a:rPr lang="es-ES" sz="900" dirty="0" err="1">
                              <a:effectLst/>
                            </a:rPr>
                            <a:t>dBW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5810232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a 10">
                <a:extLst>
                  <a:ext uri="{FF2B5EF4-FFF2-40B4-BE49-F238E27FC236}">
                    <a16:creationId xmlns:a16="http://schemas.microsoft.com/office/drawing/2014/main" id="{B306CCFD-EC02-871F-7D6B-B282FC5B1A35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853404" y="1995374"/>
              <a:ext cx="3357128" cy="4609700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1068909">
                      <a:extLst>
                        <a:ext uri="{9D8B030D-6E8A-4147-A177-3AD203B41FA5}">
                          <a16:colId xmlns:a16="http://schemas.microsoft.com/office/drawing/2014/main" val="2534293519"/>
                        </a:ext>
                      </a:extLst>
                    </a:gridCol>
                    <a:gridCol w="1076295">
                      <a:extLst>
                        <a:ext uri="{9D8B030D-6E8A-4147-A177-3AD203B41FA5}">
                          <a16:colId xmlns:a16="http://schemas.microsoft.com/office/drawing/2014/main" val="828114661"/>
                        </a:ext>
                      </a:extLst>
                    </a:gridCol>
                    <a:gridCol w="1211924">
                      <a:extLst>
                        <a:ext uri="{9D8B030D-6E8A-4147-A177-3AD203B41FA5}">
                          <a16:colId xmlns:a16="http://schemas.microsoft.com/office/drawing/2014/main" val="3447212152"/>
                        </a:ext>
                      </a:extLst>
                    </a:gridCol>
                  </a:tblGrid>
                  <a:tr h="26383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 dirty="0">
                              <a:effectLst/>
                            </a:rPr>
                            <a:t>Enlace NB-</a:t>
                          </a:r>
                          <a:r>
                            <a:rPr lang="es-ES" sz="900" b="1" dirty="0" err="1">
                              <a:effectLst/>
                            </a:rPr>
                            <a:t>IoT</a:t>
                          </a:r>
                          <a:r>
                            <a:rPr lang="es-ES" sz="900" b="1" dirty="0">
                              <a:effectLst/>
                            </a:rPr>
                            <a:t> NTN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 err="1">
                              <a:effectLst/>
                            </a:rPr>
                            <a:t>Downlink</a:t>
                          </a:r>
                          <a:r>
                            <a:rPr lang="es-ES" sz="900" dirty="0">
                              <a:effectLst/>
                            </a:rPr>
                            <a:t> (DL)</a:t>
                          </a:r>
                          <a:endParaRPr lang="es-ES" sz="9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 err="1">
                              <a:effectLst/>
                            </a:rPr>
                            <a:t>Uplink</a:t>
                          </a:r>
                          <a:r>
                            <a:rPr lang="es-ES" sz="900" dirty="0">
                              <a:effectLst/>
                            </a:rPr>
                            <a:t> (UL) </a:t>
                          </a:r>
                          <a:endParaRPr lang="es-ES" sz="9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464545297"/>
                      </a:ext>
                    </a:extLst>
                  </a:tr>
                  <a:tr h="26383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>
                              <a:effectLst/>
                            </a:rPr>
                            <a:t>Modelo canal NTN</a:t>
                          </a:r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AWGN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AWGN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223799019"/>
                      </a:ext>
                    </a:extLst>
                  </a:tr>
                  <a:tr h="230152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>
                              <a:effectLst/>
                            </a:rPr>
                            <a:t>Frecuencia (f)</a:t>
                          </a:r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2 GHz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2 GHz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322757576"/>
                      </a:ext>
                    </a:extLst>
                  </a:tr>
                  <a:tr h="26383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>
                              <a:effectLst/>
                            </a:rPr>
                            <a:t>Ancho de banda (B)</a:t>
                          </a:r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180 kHz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(3.75, 15, 45, 90, 180) kHz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849202920"/>
                      </a:ext>
                    </a:extLst>
                  </a:tr>
                  <a:tr h="26383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>
                              <a:effectLst/>
                            </a:rPr>
                            <a:t>Ángulo de elevación </a:t>
                          </a:r>
                          <a14:m>
                            <m:oMath xmlns:m="http://schemas.openxmlformats.org/officeDocument/2006/math">
                              <m:r>
                                <a:rPr lang="es-ES" sz="900" b="1" smtClean="0">
                                  <a:effectLst/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s-ES" sz="900" b="1" i="1">
                                  <a:effectLst/>
                                  <a:latin typeface="Cambria Math" panose="02040503050406030204" pitchFamily="18" charset="0"/>
                                </a:rPr>
                                <m:t>𝛂</m:t>
                              </m:r>
                            </m:oMath>
                          </a14:m>
                          <a:r>
                            <a:rPr lang="es-ES" sz="900" b="1">
                              <a:effectLst/>
                            </a:rPr>
                            <a:t>)</a:t>
                          </a:r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30 deg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30 deg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708764919"/>
                      </a:ext>
                    </a:extLst>
                  </a:tr>
                  <a:tr h="395744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>
                              <a:effectLst/>
                            </a:rPr>
                            <a:t>Pérdidas por shadowing (</a:t>
                          </a:r>
                          <a14:m>
                            <m:oMath xmlns:m="http://schemas.openxmlformats.org/officeDocument/2006/math">
                              <m:r>
                                <a:rPr lang="es-ES" sz="900" b="1" i="1" smtClean="0">
                                  <a:effectLst/>
                                  <a:latin typeface="Cambria Math" panose="02040503050406030204" pitchFamily="18" charset="0"/>
                                </a:rPr>
                                <m:t>𝐏</m:t>
                              </m:r>
                              <m:sSub>
                                <m:sSubPr>
                                  <m:ctrlPr>
                                    <a:rPr lang="es-ES" sz="9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900" b="1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𝐋</m:t>
                                  </m:r>
                                </m:e>
                                <m:sub>
                                  <m:r>
                                    <a:rPr lang="es-ES" sz="900" b="1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𝐬</m:t>
                                  </m:r>
                                </m:sub>
                              </m:sSub>
                            </m:oMath>
                          </a14:m>
                          <a:r>
                            <a:rPr lang="es-ES" sz="900" b="1">
                              <a:effectLst/>
                            </a:rPr>
                            <a:t>)</a:t>
                          </a:r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3 dB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3 dB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43614416"/>
                      </a:ext>
                    </a:extLst>
                  </a:tr>
                  <a:tr h="539068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 dirty="0">
                              <a:effectLst/>
                            </a:rPr>
                            <a:t>Perdidas por</a:t>
                          </a:r>
                          <a:r>
                            <a:rPr lang="es-ES" sz="900" b="1" baseline="0" dirty="0">
                              <a:effectLst/>
                            </a:rPr>
                            <a:t> </a:t>
                          </a:r>
                          <a:r>
                            <a:rPr lang="es-ES" sz="900" b="1" dirty="0">
                              <a:effectLst/>
                            </a:rPr>
                            <a:t>polarización </a:t>
                          </a:r>
                          <a14:m>
                            <m:oMath xmlns:m="http://schemas.openxmlformats.org/officeDocument/2006/math">
                              <m:r>
                                <a:rPr lang="es-ES" sz="900" b="1" smtClean="0">
                                  <a:effectLst/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s-ES" sz="900" b="1" i="1">
                                  <a:effectLst/>
                                  <a:latin typeface="Cambria Math" panose="02040503050406030204" pitchFamily="18" charset="0"/>
                                </a:rPr>
                                <m:t>𝐏</m:t>
                              </m:r>
                              <m:sSub>
                                <m:sSubPr>
                                  <m:ctrlPr>
                                    <a:rPr lang="es-ES" sz="9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900" b="1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𝐋</m:t>
                                  </m:r>
                                </m:e>
                                <m:sub>
                                  <m:r>
                                    <a:rPr lang="es-ES" sz="900" b="1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𝐏</m:t>
                                  </m:r>
                                </m:sub>
                              </m:sSub>
                            </m:oMath>
                          </a14:m>
                          <a:r>
                            <a:rPr lang="es-ES" sz="900" b="1" dirty="0">
                              <a:effectLst/>
                            </a:rPr>
                            <a:t>)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3 dB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3 dB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232726329"/>
                      </a:ext>
                    </a:extLst>
                  </a:tr>
                  <a:tr h="395744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>
                              <a:effectLst/>
                            </a:rPr>
                            <a:t>Pérdidas atmosféricas totales </a:t>
                          </a:r>
                          <a14:m>
                            <m:oMath xmlns:m="http://schemas.openxmlformats.org/officeDocument/2006/math">
                              <m:r>
                                <a:rPr lang="es-ES" sz="900" b="1" smtClean="0">
                                  <a:effectLst/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s-ES" sz="9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900" b="1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𝐏</m:t>
                                  </m:r>
                                </m:e>
                                <m:sub>
                                  <m:r>
                                    <a:rPr lang="es-ES" sz="900" b="1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𝐀𝐭</m:t>
                                  </m:r>
                                </m:sub>
                              </m:sSub>
                              <m:r>
                                <a:rPr lang="es-ES" sz="900" b="1" smtClean="0">
                                  <a:effectLst/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2,4 dB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2,4 dB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176271275"/>
                      </a:ext>
                    </a:extLst>
                  </a:tr>
                  <a:tr h="26383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>
                              <a:effectLst/>
                            </a:rPr>
                            <a:t>Radio Tierra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ES" sz="9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900" b="1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𝐑</m:t>
                                  </m:r>
                                </m:e>
                                <m:sub>
                                  <m:r>
                                    <a:rPr lang="es-ES" sz="900" b="1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𝐞</m:t>
                                  </m:r>
                                </m:sub>
                              </m:sSub>
                              <m:r>
                                <a:rPr lang="es-ES" sz="900" b="1" smtClean="0">
                                  <a:effectLst/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6.371 km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6.371 km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330794621"/>
                      </a:ext>
                    </a:extLst>
                  </a:tr>
                  <a:tr h="26383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>
                              <a:effectLst/>
                            </a:rPr>
                            <a:t>Velocidad luz (c)</a:t>
                          </a:r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299.782,458 km/s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299.782,458  km/s</a:t>
                          </a:r>
                          <a:endParaRPr lang="es-ES" sz="9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455669390"/>
                      </a:ext>
                    </a:extLst>
                  </a:tr>
                  <a:tr h="26383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>
                              <a:effectLst/>
                            </a:rPr>
                            <a:t>Constante de Bolztmann (k)</a:t>
                          </a:r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-228,6 dBW/K/Hz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-228,6   </a:t>
                          </a:r>
                          <a:r>
                            <a:rPr lang="es-ES" sz="900" dirty="0" err="1">
                              <a:effectLst/>
                            </a:rPr>
                            <a:t>dBW</a:t>
                          </a:r>
                          <a:r>
                            <a:rPr lang="es-ES" sz="900" dirty="0">
                              <a:effectLst/>
                            </a:rPr>
                            <a:t>/K/Hz</a:t>
                          </a:r>
                          <a:endParaRPr lang="es-ES" sz="9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555916597"/>
                      </a:ext>
                    </a:extLst>
                  </a:tr>
                  <a:tr h="527659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 dirty="0">
                              <a:effectLst/>
                            </a:rPr>
                            <a:t>Esquemas de modulación y codificación (MCS)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</a:rPr>
                            <a:t>p. 16</a:t>
                          </a: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p. 16</a:t>
                          </a:r>
                          <a:endParaRPr lang="es-ES" sz="9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943336640"/>
                      </a:ext>
                    </a:extLst>
                  </a:tr>
                  <a:tr h="527659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 dirty="0">
                              <a:effectLst/>
                            </a:rPr>
                            <a:t>Relación señal-ruido referencia (</a:t>
                          </a:r>
                          <a:r>
                            <a:rPr lang="es-ES" sz="900" b="1" dirty="0" err="1">
                              <a:effectLst/>
                            </a:rPr>
                            <a:t>SNR_ref</a:t>
                          </a:r>
                          <a:r>
                            <a:rPr lang="es-ES" sz="900" b="1" dirty="0">
                              <a:effectLst/>
                            </a:rPr>
                            <a:t>)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p. 16</a:t>
                          </a:r>
                          <a:endParaRPr lang="es-ES" sz="9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p. 16</a:t>
                          </a:r>
                          <a:endParaRPr lang="es-ES" sz="9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5077948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a 10">
                <a:extLst>
                  <a:ext uri="{FF2B5EF4-FFF2-40B4-BE49-F238E27FC236}">
                    <a16:creationId xmlns:a16="http://schemas.microsoft.com/office/drawing/2014/main" id="{B306CCFD-EC02-871F-7D6B-B282FC5B1A35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853404" y="1995374"/>
              <a:ext cx="3357128" cy="4609700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1068909">
                      <a:extLst>
                        <a:ext uri="{9D8B030D-6E8A-4147-A177-3AD203B41FA5}">
                          <a16:colId xmlns:a16="http://schemas.microsoft.com/office/drawing/2014/main" val="2534293519"/>
                        </a:ext>
                      </a:extLst>
                    </a:gridCol>
                    <a:gridCol w="1076295">
                      <a:extLst>
                        <a:ext uri="{9D8B030D-6E8A-4147-A177-3AD203B41FA5}">
                          <a16:colId xmlns:a16="http://schemas.microsoft.com/office/drawing/2014/main" val="828114661"/>
                        </a:ext>
                      </a:extLst>
                    </a:gridCol>
                    <a:gridCol w="1211924">
                      <a:extLst>
                        <a:ext uri="{9D8B030D-6E8A-4147-A177-3AD203B41FA5}">
                          <a16:colId xmlns:a16="http://schemas.microsoft.com/office/drawing/2014/main" val="3447212152"/>
                        </a:ext>
                      </a:extLst>
                    </a:gridCol>
                  </a:tblGrid>
                  <a:tr h="27432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 dirty="0">
                              <a:effectLst/>
                            </a:rPr>
                            <a:t>Enlace NB-</a:t>
                          </a:r>
                          <a:r>
                            <a:rPr lang="es-ES" sz="900" b="1" dirty="0" err="1">
                              <a:effectLst/>
                            </a:rPr>
                            <a:t>IoT</a:t>
                          </a:r>
                          <a:r>
                            <a:rPr lang="es-ES" sz="900" b="1" dirty="0">
                              <a:effectLst/>
                            </a:rPr>
                            <a:t> NTN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 err="1">
                              <a:effectLst/>
                            </a:rPr>
                            <a:t>Downlink</a:t>
                          </a:r>
                          <a:r>
                            <a:rPr lang="es-ES" sz="900" dirty="0">
                              <a:effectLst/>
                            </a:rPr>
                            <a:t> (DL)</a:t>
                          </a:r>
                          <a:endParaRPr lang="es-ES" sz="9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 err="1">
                              <a:effectLst/>
                            </a:rPr>
                            <a:t>Uplink</a:t>
                          </a:r>
                          <a:r>
                            <a:rPr lang="es-ES" sz="900" dirty="0">
                              <a:effectLst/>
                            </a:rPr>
                            <a:t> (UL) </a:t>
                          </a:r>
                          <a:endParaRPr lang="es-ES" sz="9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464545297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>
                              <a:effectLst/>
                            </a:rPr>
                            <a:t>Modelo canal NTN</a:t>
                          </a:r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AWGN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AWGN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223799019"/>
                      </a:ext>
                    </a:extLst>
                  </a:tr>
                  <a:tr h="230152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>
                              <a:effectLst/>
                            </a:rPr>
                            <a:t>Frecuencia (f)</a:t>
                          </a:r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2 GHz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2 GHz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322757576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>
                              <a:effectLst/>
                            </a:rPr>
                            <a:t>Ancho de banda (B)</a:t>
                          </a:r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180 kHz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(3.75, 15, 45, 90, 180) kHz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849202920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>
                        <a:blipFill>
                          <a:blip r:embed="rId6"/>
                          <a:stretch>
                            <a:fillRect l="-568" t="-400000" r="-214773" b="-12244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30 deg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30 deg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708764919"/>
                      </a:ext>
                    </a:extLst>
                  </a:tr>
                  <a:tr h="411480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>
                        <a:blipFill>
                          <a:blip r:embed="rId6"/>
                          <a:stretch>
                            <a:fillRect l="-568" t="-330882" r="-214773" b="-7102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3 dB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n-GB" sz="900">
                              <a:effectLst/>
                            </a:rPr>
                            <a:t>3 dB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43614416"/>
                      </a:ext>
                    </a:extLst>
                  </a:tr>
                  <a:tr h="539068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>
                        <a:blipFill>
                          <a:blip r:embed="rId6"/>
                          <a:stretch>
                            <a:fillRect l="-568" t="-332955" r="-214773" b="-4488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3 dB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3 dB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232726329"/>
                      </a:ext>
                    </a:extLst>
                  </a:tr>
                  <a:tr h="411480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>
                        <a:blipFill>
                          <a:blip r:embed="rId6"/>
                          <a:stretch>
                            <a:fillRect l="-568" t="-560294" r="-214773" b="-4808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2,4 dB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2,4 dB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176271275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>
                        <a:blipFill>
                          <a:blip r:embed="rId6"/>
                          <a:stretch>
                            <a:fillRect l="-568" t="-997778" r="-214773" b="-6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6.371 km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6.371 km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330794621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>
                              <a:effectLst/>
                            </a:rPr>
                            <a:t>Velocidad luz (c)</a:t>
                          </a:r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299.782,458 km/s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299.782,458  km/s</a:t>
                          </a:r>
                          <a:endParaRPr lang="es-ES" sz="9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455669390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>
                              <a:effectLst/>
                            </a:rPr>
                            <a:t>Constante de Bolztmann (k)</a:t>
                          </a:r>
                          <a:endParaRPr lang="es-ES" sz="9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>
                              <a:effectLst/>
                            </a:rPr>
                            <a:t>-228,6 dBW/K/Hz</a:t>
                          </a:r>
                          <a:endParaRPr lang="es-ES" sz="9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-228,6   </a:t>
                          </a:r>
                          <a:r>
                            <a:rPr lang="es-ES" sz="900" dirty="0" err="1">
                              <a:effectLst/>
                            </a:rPr>
                            <a:t>dBW</a:t>
                          </a:r>
                          <a:r>
                            <a:rPr lang="es-ES" sz="900" dirty="0">
                              <a:effectLst/>
                            </a:rPr>
                            <a:t>/K/Hz</a:t>
                          </a:r>
                          <a:endParaRPr lang="es-ES" sz="9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555916597"/>
                      </a:ext>
                    </a:extLst>
                  </a:tr>
                  <a:tr h="54864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 dirty="0">
                              <a:effectLst/>
                            </a:rPr>
                            <a:t>Esquemas de modulación y codificación (MCS)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</a:rPr>
                            <a:t>p. 16</a:t>
                          </a: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p. 16</a:t>
                          </a:r>
                          <a:endParaRPr lang="es-ES" sz="9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943336640"/>
                      </a:ext>
                    </a:extLst>
                  </a:tr>
                  <a:tr h="54864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b="1" dirty="0">
                              <a:effectLst/>
                            </a:rPr>
                            <a:t>Relación señal-ruido referencia (</a:t>
                          </a:r>
                          <a:r>
                            <a:rPr lang="es-ES" sz="900" b="1" dirty="0" err="1">
                              <a:effectLst/>
                            </a:rPr>
                            <a:t>SNR_ref</a:t>
                          </a:r>
                          <a:r>
                            <a:rPr lang="es-ES" sz="900" b="1" dirty="0">
                              <a:effectLst/>
                            </a:rPr>
                            <a:t>)</a:t>
                          </a:r>
                          <a:endParaRPr lang="es-ES" sz="900" b="1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p. 16</a:t>
                          </a:r>
                          <a:endParaRPr lang="es-ES" sz="9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900"/>
                            </a:spcAft>
                          </a:pPr>
                          <a:r>
                            <a:rPr lang="es-ES" sz="900" dirty="0">
                              <a:effectLst/>
                            </a:rPr>
                            <a:t>p. 16</a:t>
                          </a:r>
                          <a:endParaRPr lang="es-ES" sz="9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50779487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C733E6E6-9B54-70E5-0F60-706AE5C619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36207" t="-136207" r="-136207" b="-136207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53964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5501"/>
    </mc:Choice>
    <mc:Fallback>
      <p:transition advTm="655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8A81D75C-A64F-46B2-8481-6A79AA395E3B}"/>
              </a:ext>
            </a:extLst>
          </p:cNvPr>
          <p:cNvCxnSpPr>
            <a:cxnSpLocks/>
          </p:cNvCxnSpPr>
          <p:nvPr/>
        </p:nvCxnSpPr>
        <p:spPr>
          <a:xfrm>
            <a:off x="911225" y="758061"/>
            <a:ext cx="1032649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91036E11-A930-4FA1-83F5-B29F48E1B8B1}"/>
              </a:ext>
            </a:extLst>
          </p:cNvPr>
          <p:cNvSpPr txBox="1"/>
          <p:nvPr/>
        </p:nvSpPr>
        <p:spPr>
          <a:xfrm>
            <a:off x="846035" y="194644"/>
            <a:ext cx="6588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latin typeface="+mj-lt"/>
              </a:rPr>
              <a:t>1. Introducción</a:t>
            </a:r>
          </a:p>
        </p:txBody>
      </p:sp>
      <p:sp>
        <p:nvSpPr>
          <p:cNvPr id="12" name="Marcador de número de diapositiva 11">
            <a:extLst>
              <a:ext uri="{FF2B5EF4-FFF2-40B4-BE49-F238E27FC236}">
                <a16:creationId xmlns:a16="http://schemas.microsoft.com/office/drawing/2014/main" id="{2F5D1ABA-2165-4510-A1DD-580AC1054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4FF94-618E-48DA-98ED-654D281AAE09}" type="slidenum">
              <a:rPr lang="es-ES" smtClean="0"/>
              <a:t>3</a:t>
            </a:fld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F49085C-12D1-4AFF-9F8A-17ED1C98F85B}"/>
              </a:ext>
            </a:extLst>
          </p:cNvPr>
          <p:cNvSpPr txBox="1"/>
          <p:nvPr/>
        </p:nvSpPr>
        <p:spPr>
          <a:xfrm>
            <a:off x="846035" y="881171"/>
            <a:ext cx="7698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2400" b="1" dirty="0">
                <a:ea typeface="Latin Modern Math" panose="02000503000000000000" pitchFamily="50" charset="0"/>
              </a:rPr>
              <a:t>1.1 Contexto y justificación del trabajo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FC77AC9-6BA9-4F14-92EA-5423F49E8021}"/>
              </a:ext>
            </a:extLst>
          </p:cNvPr>
          <p:cNvSpPr txBox="1"/>
          <p:nvPr/>
        </p:nvSpPr>
        <p:spPr>
          <a:xfrm>
            <a:off x="846034" y="1342836"/>
            <a:ext cx="10391686" cy="6776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150000"/>
              </a:lnSpc>
              <a:buFont typeface="Abadi" panose="020B0604020104020204" pitchFamily="34" charset="0"/>
              <a:buChar char="►"/>
            </a:pPr>
            <a:r>
              <a:rPr lang="es-ES" sz="2000" dirty="0">
                <a:ea typeface="Latin Modern Math" panose="02000503000000000000" pitchFamily="50" charset="0"/>
              </a:rPr>
              <a:t>La tecnología </a:t>
            </a:r>
            <a:r>
              <a:rPr lang="es-ES" sz="2000" b="1" dirty="0">
                <a:ea typeface="Latin Modern Math" panose="02000503000000000000" pitchFamily="50" charset="0"/>
              </a:rPr>
              <a:t>NB-</a:t>
            </a:r>
            <a:r>
              <a:rPr lang="es-ES" sz="2000" b="1" dirty="0" err="1">
                <a:ea typeface="Latin Modern Math" panose="02000503000000000000" pitchFamily="50" charset="0"/>
              </a:rPr>
              <a:t>IoT</a:t>
            </a:r>
            <a:r>
              <a:rPr lang="es-ES" sz="2000" dirty="0">
                <a:ea typeface="Latin Modern Math" panose="02000503000000000000" pitchFamily="50" charset="0"/>
              </a:rPr>
              <a:t> estandarizada por el </a:t>
            </a:r>
            <a:r>
              <a:rPr lang="es-ES" sz="2000" b="1" dirty="0">
                <a:ea typeface="Latin Modern Math" panose="02000503000000000000" pitchFamily="50" charset="0"/>
              </a:rPr>
              <a:t>3GPP</a:t>
            </a:r>
            <a:r>
              <a:rPr lang="es-ES" sz="2000" dirty="0">
                <a:ea typeface="Latin Modern Math" panose="02000503000000000000" pitchFamily="50" charset="0"/>
              </a:rPr>
              <a:t> está previsto que juegue un papel fundamental en el </a:t>
            </a:r>
            <a:r>
              <a:rPr lang="es-ES" sz="2000" b="1" dirty="0">
                <a:ea typeface="Latin Modern Math" panose="02000503000000000000" pitchFamily="50" charset="0"/>
              </a:rPr>
              <a:t>5G</a:t>
            </a:r>
            <a:r>
              <a:rPr lang="es-ES" sz="2000" dirty="0">
                <a:ea typeface="Latin Modern Math" panose="02000503000000000000" pitchFamily="50" charset="0"/>
              </a:rPr>
              <a:t> para garantizar </a:t>
            </a:r>
            <a:r>
              <a:rPr lang="es-ES" sz="2000" b="1" dirty="0">
                <a:ea typeface="Latin Modern Math" panose="02000503000000000000" pitchFamily="50" charset="0"/>
              </a:rPr>
              <a:t>conectividad total</a:t>
            </a:r>
            <a:r>
              <a:rPr lang="es-ES" sz="2000" dirty="0">
                <a:ea typeface="Latin Modern Math" panose="02000503000000000000" pitchFamily="50" charset="0"/>
              </a:rPr>
              <a:t> a la gran cantidad de dispositivos </a:t>
            </a:r>
            <a:r>
              <a:rPr lang="es-ES" sz="2000" b="1" dirty="0" err="1">
                <a:ea typeface="Latin Modern Math" panose="02000503000000000000" pitchFamily="50" charset="0"/>
              </a:rPr>
              <a:t>IoT</a:t>
            </a:r>
            <a:r>
              <a:rPr lang="es-ES" sz="2000" dirty="0">
                <a:ea typeface="Latin Modern Math" panose="02000503000000000000" pitchFamily="50" charset="0"/>
              </a:rPr>
              <a:t> distribuidos </a:t>
            </a:r>
            <a:r>
              <a:rPr lang="es-ES" sz="2000" b="1" dirty="0">
                <a:ea typeface="Latin Modern Math" panose="02000503000000000000" pitchFamily="50" charset="0"/>
              </a:rPr>
              <a:t>mundialmente</a:t>
            </a:r>
          </a:p>
          <a:p>
            <a:pPr marL="285750" indent="-285750" algn="l">
              <a:lnSpc>
                <a:spcPct val="150000"/>
              </a:lnSpc>
              <a:buFont typeface="Abadi" panose="020B0604020104020204" pitchFamily="34" charset="0"/>
              <a:buChar char="►"/>
            </a:pPr>
            <a:r>
              <a:rPr lang="es-ES" sz="2000" b="1" dirty="0">
                <a:ea typeface="Latin Modern Math" panose="02000503000000000000" pitchFamily="50" charset="0"/>
              </a:rPr>
              <a:t>Las redes terrestres TN </a:t>
            </a:r>
            <a:r>
              <a:rPr lang="es-ES" sz="2000" dirty="0">
                <a:ea typeface="Latin Modern Math" panose="02000503000000000000" pitchFamily="50" charset="0"/>
              </a:rPr>
              <a:t>no pueden satisfacer los requisitos del mercado </a:t>
            </a:r>
            <a:r>
              <a:rPr lang="es-ES" sz="2000" b="1" dirty="0">
                <a:ea typeface="Latin Modern Math" panose="02000503000000000000" pitchFamily="50" charset="0"/>
              </a:rPr>
              <a:t>NB-</a:t>
            </a:r>
            <a:r>
              <a:rPr lang="es-ES" sz="2000" b="1" dirty="0" err="1">
                <a:ea typeface="Latin Modern Math" panose="02000503000000000000" pitchFamily="50" charset="0"/>
              </a:rPr>
              <a:t>IoT</a:t>
            </a:r>
            <a:r>
              <a:rPr lang="es-ES" sz="2000" dirty="0">
                <a:ea typeface="Latin Modern Math" panose="02000503000000000000" pitchFamily="50" charset="0"/>
              </a:rPr>
              <a:t> por si solas y necesitan coexistir con las </a:t>
            </a:r>
            <a:r>
              <a:rPr lang="es-ES" sz="2000" b="1" dirty="0">
                <a:ea typeface="Latin Modern Math" panose="02000503000000000000" pitchFamily="50" charset="0"/>
              </a:rPr>
              <a:t>redes no terrestres NTN</a:t>
            </a:r>
          </a:p>
          <a:p>
            <a:pPr marL="285750" indent="-285750" algn="l">
              <a:lnSpc>
                <a:spcPct val="150000"/>
              </a:lnSpc>
              <a:buFont typeface="Abadi" panose="020B0604020104020204" pitchFamily="34" charset="0"/>
              <a:buChar char="►"/>
            </a:pPr>
            <a:r>
              <a:rPr lang="es-ES" sz="2000" dirty="0">
                <a:ea typeface="Latin Modern Math" panose="02000503000000000000" pitchFamily="50" charset="0"/>
              </a:rPr>
              <a:t>Según se detalla en </a:t>
            </a:r>
            <a:r>
              <a:rPr lang="es-ES" sz="2000" b="1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3GPP TR 36.763 </a:t>
            </a:r>
            <a:r>
              <a:rPr lang="es-ES" sz="2000" i="1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NB-</a:t>
            </a:r>
            <a:r>
              <a:rPr lang="es-ES" sz="2000" i="1" dirty="0" err="1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IoT</a:t>
            </a:r>
            <a:r>
              <a:rPr lang="es-ES" sz="2000" i="1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i="1" dirty="0" err="1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over</a:t>
            </a:r>
            <a:r>
              <a:rPr lang="es-ES" sz="2000" i="1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Non-</a:t>
            </a:r>
            <a:r>
              <a:rPr lang="es-ES" sz="2000" i="1" dirty="0" err="1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Terrestrial</a:t>
            </a:r>
            <a:r>
              <a:rPr lang="es-ES" sz="2000" i="1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Networks (NTN) (</a:t>
            </a:r>
            <a:r>
              <a:rPr lang="es-ES" sz="2000" b="1" i="1" dirty="0" err="1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Release</a:t>
            </a:r>
            <a:r>
              <a:rPr lang="es-ES" sz="2000" b="1" i="1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17</a:t>
            </a:r>
            <a:r>
              <a:rPr lang="es-ES" sz="2000" i="1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lang="es-ES" sz="200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s-ES" sz="2000" dirty="0">
                <a:ea typeface="Latin Modern Math" panose="02000503000000000000" pitchFamily="50" charset="0"/>
              </a:rPr>
              <a:t>l despliegue de la tecnología </a:t>
            </a:r>
            <a:r>
              <a:rPr lang="es-ES" sz="2000" b="1" dirty="0">
                <a:ea typeface="Latin Modern Math" panose="02000503000000000000" pitchFamily="50" charset="0"/>
              </a:rPr>
              <a:t>NB-</a:t>
            </a:r>
            <a:r>
              <a:rPr lang="es-ES" sz="2000" b="1" dirty="0" err="1">
                <a:ea typeface="Latin Modern Math" panose="02000503000000000000" pitchFamily="50" charset="0"/>
              </a:rPr>
              <a:t>IoT</a:t>
            </a:r>
            <a:r>
              <a:rPr lang="es-ES" sz="2000" dirty="0">
                <a:ea typeface="Latin Modern Math" panose="02000503000000000000" pitchFamily="50" charset="0"/>
              </a:rPr>
              <a:t> sobre redes no terrestres </a:t>
            </a:r>
            <a:r>
              <a:rPr lang="es-ES" sz="2000" b="1" dirty="0">
                <a:ea typeface="Latin Modern Math" panose="02000503000000000000" pitchFamily="50" charset="0"/>
              </a:rPr>
              <a:t>NTN</a:t>
            </a:r>
            <a:r>
              <a:rPr lang="es-ES" sz="2000" dirty="0">
                <a:ea typeface="Latin Modern Math" panose="02000503000000000000" pitchFamily="50" charset="0"/>
              </a:rPr>
              <a:t> proporcionará mejoras significativas en la: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b="1" dirty="0">
                <a:ea typeface="Latin Modern Math" panose="02000503000000000000" pitchFamily="50" charset="0"/>
              </a:rPr>
              <a:t>Continuidad</a:t>
            </a:r>
            <a:r>
              <a:rPr lang="es-ES" sz="2000" dirty="0">
                <a:ea typeface="Latin Modern Math" panose="02000503000000000000" pitchFamily="50" charset="0"/>
              </a:rPr>
              <a:t> de servicio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b="1" dirty="0">
                <a:ea typeface="Latin Modern Math" panose="02000503000000000000" pitchFamily="50" charset="0"/>
              </a:rPr>
              <a:t>Ubicuidad</a:t>
            </a:r>
            <a:r>
              <a:rPr lang="es-ES" sz="2000" dirty="0">
                <a:ea typeface="Latin Modern Math" panose="02000503000000000000" pitchFamily="50" charset="0"/>
              </a:rPr>
              <a:t> de servicio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b="1" dirty="0">
                <a:ea typeface="Latin Modern Math" panose="02000503000000000000" pitchFamily="50" charset="0"/>
              </a:rPr>
              <a:t>Escalabilidad</a:t>
            </a:r>
            <a:r>
              <a:rPr lang="es-ES" sz="2000" dirty="0">
                <a:ea typeface="Latin Modern Math" panose="02000503000000000000" pitchFamily="50" charset="0"/>
              </a:rPr>
              <a:t> de servicio</a:t>
            </a:r>
          </a:p>
          <a:p>
            <a:pPr algn="l">
              <a:lnSpc>
                <a:spcPct val="150000"/>
              </a:lnSpc>
            </a:pPr>
            <a:endParaRPr lang="es-ES" dirty="0">
              <a:ea typeface="Latin Modern Math" panose="02000503000000000000" pitchFamily="50" charset="0"/>
            </a:endParaRPr>
          </a:p>
          <a:p>
            <a:pPr marL="285750" indent="-285750" algn="l">
              <a:lnSpc>
                <a:spcPct val="150000"/>
              </a:lnSpc>
              <a:buFontTx/>
              <a:buChar char="►"/>
            </a:pPr>
            <a:endParaRPr lang="es-ES" dirty="0">
              <a:ea typeface="Latin Modern Math" panose="02000503000000000000" pitchFamily="50" charset="0"/>
            </a:endParaRPr>
          </a:p>
          <a:p>
            <a:pPr lvl="2">
              <a:lnSpc>
                <a:spcPct val="150000"/>
              </a:lnSpc>
            </a:pPr>
            <a:r>
              <a:rPr lang="es-ES" dirty="0">
                <a:ea typeface="Latin Modern Math" panose="02000503000000000000" pitchFamily="50" charset="0"/>
              </a:rPr>
              <a:t> </a:t>
            </a:r>
          </a:p>
          <a:p>
            <a:pPr algn="l">
              <a:lnSpc>
                <a:spcPct val="150000"/>
              </a:lnSpc>
            </a:pPr>
            <a:r>
              <a:rPr lang="es-ES" dirty="0">
                <a:ea typeface="Latin Modern Math" panose="02000503000000000000" pitchFamily="50" charset="0"/>
              </a:rPr>
              <a:t>	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E768FE3-518B-4F2E-9A76-8CF32B023782}"/>
              </a:ext>
            </a:extLst>
          </p:cNvPr>
          <p:cNvSpPr txBox="1"/>
          <p:nvPr/>
        </p:nvSpPr>
        <p:spPr>
          <a:xfrm>
            <a:off x="911225" y="4346864"/>
            <a:ext cx="10852592" cy="451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s-ES" dirty="0">
                <a:ea typeface="Latin Modern Math" panose="02000503000000000000" pitchFamily="50" charset="0"/>
              </a:rPr>
              <a:t>	</a:t>
            </a:r>
          </a:p>
        </p:txBody>
      </p:sp>
      <p:pic>
        <p:nvPicPr>
          <p:cNvPr id="35" name="Audio 34">
            <a:hlinkClick r:id="" action="ppaction://media"/>
            <a:extLst>
              <a:ext uri="{FF2B5EF4-FFF2-40B4-BE49-F238E27FC236}">
                <a16:creationId xmlns:a16="http://schemas.microsoft.com/office/drawing/2014/main" id="{E42FB0AA-ADF3-E554-9BFB-41E1056113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36207" t="-136207" r="-136207" b="-136207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75645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7311"/>
    </mc:Choice>
    <mc:Fallback>
      <p:transition advTm="473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8A81D75C-A64F-46B2-8481-6A79AA395E3B}"/>
              </a:ext>
            </a:extLst>
          </p:cNvPr>
          <p:cNvCxnSpPr>
            <a:cxnSpLocks/>
          </p:cNvCxnSpPr>
          <p:nvPr/>
        </p:nvCxnSpPr>
        <p:spPr>
          <a:xfrm>
            <a:off x="911225" y="758061"/>
            <a:ext cx="1032649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91036E11-A930-4FA1-83F5-B29F48E1B8B1}"/>
              </a:ext>
            </a:extLst>
          </p:cNvPr>
          <p:cNvSpPr txBox="1"/>
          <p:nvPr/>
        </p:nvSpPr>
        <p:spPr>
          <a:xfrm>
            <a:off x="846035" y="194644"/>
            <a:ext cx="6588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latin typeface="+mj-lt"/>
              </a:rPr>
              <a:t>5. Enlaces NB-</a:t>
            </a:r>
            <a:r>
              <a:rPr lang="es-ES" sz="3200" b="1" dirty="0" err="1">
                <a:latin typeface="+mj-lt"/>
              </a:rPr>
              <a:t>IoT</a:t>
            </a:r>
            <a:r>
              <a:rPr lang="es-ES" sz="3200" b="1" dirty="0">
                <a:latin typeface="+mj-lt"/>
              </a:rPr>
              <a:t> NTN</a:t>
            </a:r>
          </a:p>
        </p:txBody>
      </p:sp>
      <p:sp>
        <p:nvSpPr>
          <p:cNvPr id="12" name="Marcador de número de diapositiva 11">
            <a:extLst>
              <a:ext uri="{FF2B5EF4-FFF2-40B4-BE49-F238E27FC236}">
                <a16:creationId xmlns:a16="http://schemas.microsoft.com/office/drawing/2014/main" id="{2F5D1ABA-2165-4510-A1DD-580AC1054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94520" y="6309320"/>
            <a:ext cx="2743200" cy="365125"/>
          </a:xfrm>
        </p:spPr>
        <p:txBody>
          <a:bodyPr/>
          <a:lstStyle/>
          <a:p>
            <a:fld id="{6354FF94-618E-48DA-98ED-654D281AAE09}" type="slidenum">
              <a:rPr lang="es-ES" smtClean="0"/>
              <a:t>30</a:t>
            </a:fld>
            <a:endParaRPr lang="es-ES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F49085C-12D1-4AFF-9F8A-17ED1C98F85B}"/>
              </a:ext>
            </a:extLst>
          </p:cNvPr>
          <p:cNvSpPr txBox="1"/>
          <p:nvPr/>
        </p:nvSpPr>
        <p:spPr>
          <a:xfrm>
            <a:off x="846035" y="881171"/>
            <a:ext cx="10650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2400" b="1" dirty="0">
                <a:ea typeface="Latin Modern Math" panose="02000503000000000000" pitchFamily="50" charset="0"/>
              </a:rPr>
              <a:t>5.3 Balance de enlaces NB-</a:t>
            </a:r>
            <a:r>
              <a:rPr lang="es-ES" sz="2400" b="1" dirty="0" err="1">
                <a:ea typeface="Latin Modern Math" panose="02000503000000000000" pitchFamily="50" charset="0"/>
              </a:rPr>
              <a:t>IoT</a:t>
            </a:r>
            <a:r>
              <a:rPr lang="es-ES" sz="2400" b="1" dirty="0">
                <a:ea typeface="Latin Modern Math" panose="02000503000000000000" pitchFamily="50" charset="0"/>
              </a:rPr>
              <a:t> NTN. SC#3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4AE0C42-005E-B38B-C871-CE58C9A9606F}"/>
              </a:ext>
            </a:extLst>
          </p:cNvPr>
          <p:cNvSpPr txBox="1"/>
          <p:nvPr/>
        </p:nvSpPr>
        <p:spPr>
          <a:xfrm>
            <a:off x="911225" y="3511556"/>
            <a:ext cx="10794583" cy="913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endParaRPr lang="es-ES" sz="2000" dirty="0">
              <a:ea typeface="Latin Modern Math" panose="02000503000000000000" pitchFamily="50" charset="0"/>
            </a:endParaRPr>
          </a:p>
          <a:p>
            <a:pPr marL="285750" indent="-285750" algn="l">
              <a:lnSpc>
                <a:spcPct val="150000"/>
              </a:lnSpc>
              <a:buFont typeface="Abadi" panose="020B0604020104020204" pitchFamily="34" charset="0"/>
              <a:buChar char="►"/>
            </a:pPr>
            <a:endParaRPr lang="es-ES" dirty="0">
              <a:ea typeface="Latin Modern Math" panose="02000503000000000000" pitchFamily="50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FAB6A0B-A4F1-3D12-257C-504B108EC2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1235680"/>
            <a:ext cx="3706718" cy="2778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396390E6-4282-36C1-CE07-CBCD87349C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804" y="1252974"/>
            <a:ext cx="3705403" cy="2778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A1319573-1972-FD4A-2E88-34A3648A90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908" y="3992252"/>
            <a:ext cx="3790061" cy="2842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3D6182F-FE37-763A-765D-CCA7AB227E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516" y="4001668"/>
            <a:ext cx="3828561" cy="2871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Audio 54">
            <a:hlinkClick r:id="" action="ppaction://media"/>
            <a:extLst>
              <a:ext uri="{FF2B5EF4-FFF2-40B4-BE49-F238E27FC236}">
                <a16:creationId xmlns:a16="http://schemas.microsoft.com/office/drawing/2014/main" id="{CAF355F0-BEA3-E48A-6934-9FC08D933B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136207" t="-136207" r="-136207" b="-136207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99322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20215"/>
    </mc:Choice>
    <mc:Fallback>
      <p:transition advTm="1202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8A81D75C-A64F-46B2-8481-6A79AA395E3B}"/>
              </a:ext>
            </a:extLst>
          </p:cNvPr>
          <p:cNvCxnSpPr>
            <a:cxnSpLocks/>
          </p:cNvCxnSpPr>
          <p:nvPr/>
        </p:nvCxnSpPr>
        <p:spPr>
          <a:xfrm>
            <a:off x="911225" y="758061"/>
            <a:ext cx="1032649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91036E11-A930-4FA1-83F5-B29F48E1B8B1}"/>
              </a:ext>
            </a:extLst>
          </p:cNvPr>
          <p:cNvSpPr txBox="1"/>
          <p:nvPr/>
        </p:nvSpPr>
        <p:spPr>
          <a:xfrm>
            <a:off x="846034" y="194644"/>
            <a:ext cx="91383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latin typeface="+mj-lt"/>
              </a:rPr>
              <a:t>6. Conclusiones y líneas futuras</a:t>
            </a:r>
          </a:p>
        </p:txBody>
      </p:sp>
      <p:sp>
        <p:nvSpPr>
          <p:cNvPr id="12" name="Marcador de número de diapositiva 11">
            <a:extLst>
              <a:ext uri="{FF2B5EF4-FFF2-40B4-BE49-F238E27FC236}">
                <a16:creationId xmlns:a16="http://schemas.microsoft.com/office/drawing/2014/main" id="{2F5D1ABA-2165-4510-A1DD-580AC1054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4FF94-618E-48DA-98ED-654D281AAE09}" type="slidenum">
              <a:rPr lang="es-ES" smtClean="0"/>
              <a:t>31</a:t>
            </a:fld>
            <a:endParaRPr lang="es-ES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F49085C-12D1-4AFF-9F8A-17ED1C98F85B}"/>
              </a:ext>
            </a:extLst>
          </p:cNvPr>
          <p:cNvSpPr txBox="1"/>
          <p:nvPr/>
        </p:nvSpPr>
        <p:spPr>
          <a:xfrm>
            <a:off x="846035" y="881171"/>
            <a:ext cx="10650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2400" b="1" dirty="0">
                <a:ea typeface="Latin Modern Math" panose="02000503000000000000" pitchFamily="50" charset="0"/>
              </a:rPr>
              <a:t>6.1 Conclusiones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E844454-4734-EB82-03CB-D8C184B3F129}"/>
              </a:ext>
            </a:extLst>
          </p:cNvPr>
          <p:cNvSpPr txBox="1"/>
          <p:nvPr/>
        </p:nvSpPr>
        <p:spPr>
          <a:xfrm>
            <a:off x="846035" y="1342836"/>
            <a:ext cx="11082616" cy="5022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150000"/>
              </a:lnSpc>
              <a:buFont typeface="Abadi" panose="020B0604020104020204" pitchFamily="34" charset="0"/>
              <a:buChar char="►"/>
            </a:pPr>
            <a:r>
              <a:rPr lang="es-ES" dirty="0">
                <a:ea typeface="Latin Modern Math" panose="02000503000000000000" pitchFamily="50" charset="0"/>
              </a:rPr>
              <a:t>En la </a:t>
            </a:r>
            <a:r>
              <a:rPr lang="es-ES" b="1" dirty="0">
                <a:ea typeface="Latin Modern Math" panose="02000503000000000000" pitchFamily="50" charset="0"/>
              </a:rPr>
              <a:t>actualidad</a:t>
            </a:r>
            <a:r>
              <a:rPr lang="es-ES" dirty="0">
                <a:ea typeface="Latin Modern Math" panose="02000503000000000000" pitchFamily="50" charset="0"/>
              </a:rPr>
              <a:t> ya existen casos de uso </a:t>
            </a:r>
            <a:r>
              <a:rPr lang="es-ES" b="1" dirty="0">
                <a:ea typeface="Latin Modern Math" panose="02000503000000000000" pitchFamily="50" charset="0"/>
              </a:rPr>
              <a:t>reales</a:t>
            </a:r>
            <a:r>
              <a:rPr lang="es-ES" dirty="0">
                <a:ea typeface="Latin Modern Math" panose="02000503000000000000" pitchFamily="50" charset="0"/>
              </a:rPr>
              <a:t> de servicios </a:t>
            </a:r>
            <a:r>
              <a:rPr lang="es-ES" b="1" dirty="0">
                <a:ea typeface="Latin Modern Math" panose="02000503000000000000" pitchFamily="50" charset="0"/>
              </a:rPr>
              <a:t>NB-</a:t>
            </a:r>
            <a:r>
              <a:rPr lang="es-ES" b="1" dirty="0" err="1">
                <a:ea typeface="Latin Modern Math" panose="02000503000000000000" pitchFamily="50" charset="0"/>
              </a:rPr>
              <a:t>IoT</a:t>
            </a:r>
            <a:r>
              <a:rPr lang="es-ES" b="1" dirty="0">
                <a:ea typeface="Latin Modern Math" panose="02000503000000000000" pitchFamily="50" charset="0"/>
              </a:rPr>
              <a:t> </a:t>
            </a:r>
            <a:r>
              <a:rPr lang="es-ES" dirty="0">
                <a:ea typeface="Latin Modern Math" panose="02000503000000000000" pitchFamily="50" charset="0"/>
              </a:rPr>
              <a:t>sobre </a:t>
            </a:r>
            <a:r>
              <a:rPr lang="es-ES" b="1" dirty="0">
                <a:ea typeface="Latin Modern Math" panose="02000503000000000000" pitchFamily="50" charset="0"/>
              </a:rPr>
              <a:t>redes no terrestres NTN</a:t>
            </a:r>
            <a:r>
              <a:rPr lang="es-ES" dirty="0">
                <a:ea typeface="Latin Modern Math" panose="02000503000000000000" pitchFamily="50" charset="0"/>
              </a:rPr>
              <a:t> con plataformas </a:t>
            </a:r>
            <a:r>
              <a:rPr lang="es-ES" b="1" dirty="0">
                <a:ea typeface="Latin Modern Math" panose="02000503000000000000" pitchFamily="50" charset="0"/>
              </a:rPr>
              <a:t>NTN LEO SAT</a:t>
            </a:r>
            <a:r>
              <a:rPr lang="es-ES" dirty="0">
                <a:ea typeface="Latin Modern Math" panose="02000503000000000000" pitchFamily="50" charset="0"/>
              </a:rPr>
              <a:t>(</a:t>
            </a:r>
            <a:r>
              <a:rPr lang="es-ES" b="1" dirty="0" err="1">
                <a:ea typeface="Latin Modern Math" panose="02000503000000000000" pitchFamily="50" charset="0"/>
              </a:rPr>
              <a:t>Sateliot</a:t>
            </a:r>
            <a:r>
              <a:rPr lang="es-ES" dirty="0">
                <a:ea typeface="Latin Modern Math" panose="02000503000000000000" pitchFamily="50" charset="0"/>
              </a:rPr>
              <a:t> &amp; </a:t>
            </a:r>
            <a:r>
              <a:rPr lang="es-ES" b="1" dirty="0" err="1">
                <a:ea typeface="Latin Modern Math" panose="02000503000000000000" pitchFamily="50" charset="0"/>
              </a:rPr>
              <a:t>GateHouse</a:t>
            </a:r>
            <a:r>
              <a:rPr lang="es-ES" b="1" dirty="0">
                <a:ea typeface="Latin Modern Math" panose="02000503000000000000" pitchFamily="50" charset="0"/>
              </a:rPr>
              <a:t> Telecom</a:t>
            </a:r>
            <a:r>
              <a:rPr lang="es-ES" dirty="0">
                <a:ea typeface="Latin Modern Math" panose="02000503000000000000" pitchFamily="50" charset="0"/>
              </a:rPr>
              <a:t>) y plataformas </a:t>
            </a:r>
            <a:r>
              <a:rPr lang="es-ES" b="1" dirty="0">
                <a:ea typeface="Latin Modern Math" panose="02000503000000000000" pitchFamily="50" charset="0"/>
              </a:rPr>
              <a:t>GEO</a:t>
            </a:r>
            <a:r>
              <a:rPr lang="es-ES" dirty="0">
                <a:ea typeface="Latin Modern Math" panose="02000503000000000000" pitchFamily="50" charset="0"/>
              </a:rPr>
              <a:t> (</a:t>
            </a:r>
            <a:r>
              <a:rPr lang="es-ES" b="1" dirty="0" err="1">
                <a:ea typeface="Latin Modern Math" panose="02000503000000000000" pitchFamily="50" charset="0"/>
              </a:rPr>
              <a:t>Inmarsat</a:t>
            </a:r>
            <a:r>
              <a:rPr lang="es-ES" dirty="0">
                <a:ea typeface="Latin Modern Math" panose="02000503000000000000" pitchFamily="50" charset="0"/>
              </a:rPr>
              <a:t> &amp; </a:t>
            </a:r>
            <a:r>
              <a:rPr lang="es-ES" b="1" dirty="0" err="1">
                <a:ea typeface="Latin Modern Math" panose="02000503000000000000" pitchFamily="50" charset="0"/>
              </a:rPr>
              <a:t>Mediatek</a:t>
            </a:r>
            <a:r>
              <a:rPr lang="es-ES" dirty="0">
                <a:ea typeface="Latin Modern Math" panose="02000503000000000000" pitchFamily="50" charset="0"/>
              </a:rPr>
              <a:t>) que permiten mejorar la </a:t>
            </a:r>
            <a:r>
              <a:rPr lang="es-ES" b="1" dirty="0">
                <a:ea typeface="Latin Modern Math" panose="02000503000000000000" pitchFamily="50" charset="0"/>
              </a:rPr>
              <a:t>continuidad</a:t>
            </a:r>
            <a:r>
              <a:rPr lang="es-ES" dirty="0">
                <a:ea typeface="Latin Modern Math" panose="02000503000000000000" pitchFamily="50" charset="0"/>
              </a:rPr>
              <a:t>, </a:t>
            </a:r>
            <a:r>
              <a:rPr lang="es-ES" b="1" dirty="0">
                <a:ea typeface="Latin Modern Math" panose="02000503000000000000" pitchFamily="50" charset="0"/>
              </a:rPr>
              <a:t>ubicuidad</a:t>
            </a:r>
            <a:r>
              <a:rPr lang="es-ES" dirty="0">
                <a:ea typeface="Latin Modern Math" panose="02000503000000000000" pitchFamily="50" charset="0"/>
              </a:rPr>
              <a:t> y </a:t>
            </a:r>
            <a:r>
              <a:rPr lang="es-ES" b="1" dirty="0">
                <a:ea typeface="Latin Modern Math" panose="02000503000000000000" pitchFamily="50" charset="0"/>
              </a:rPr>
              <a:t>escalabilidad</a:t>
            </a:r>
            <a:r>
              <a:rPr lang="es-ES" dirty="0">
                <a:ea typeface="Latin Modern Math" panose="02000503000000000000" pitchFamily="50" charset="0"/>
              </a:rPr>
              <a:t> del servicio NB-</a:t>
            </a:r>
            <a:r>
              <a:rPr lang="es-ES" dirty="0" err="1">
                <a:ea typeface="Latin Modern Math" panose="02000503000000000000" pitchFamily="50" charset="0"/>
              </a:rPr>
              <a:t>IoT</a:t>
            </a:r>
            <a:endParaRPr lang="es-ES" dirty="0">
              <a:ea typeface="Latin Modern Math" panose="02000503000000000000" pitchFamily="50" charset="0"/>
            </a:endParaRPr>
          </a:p>
          <a:p>
            <a:pPr marL="285750" indent="-285750" algn="l">
              <a:lnSpc>
                <a:spcPct val="150000"/>
              </a:lnSpc>
              <a:buFont typeface="Abadi" panose="020B0604020104020204" pitchFamily="34" charset="0"/>
              <a:buChar char="►"/>
            </a:pPr>
            <a:r>
              <a:rPr lang="es-ES" dirty="0">
                <a:ea typeface="Latin Modern Math" panose="02000503000000000000" pitchFamily="50" charset="0"/>
              </a:rPr>
              <a:t>Se ha </a:t>
            </a:r>
            <a:r>
              <a:rPr lang="es-ES" b="1" dirty="0">
                <a:ea typeface="Latin Modern Math" panose="02000503000000000000" pitchFamily="50" charset="0"/>
              </a:rPr>
              <a:t>diseñado</a:t>
            </a:r>
            <a:r>
              <a:rPr lang="es-ES" dirty="0">
                <a:ea typeface="Latin Modern Math" panose="02000503000000000000" pitchFamily="50" charset="0"/>
              </a:rPr>
              <a:t> y </a:t>
            </a:r>
            <a:r>
              <a:rPr lang="es-ES" b="1" dirty="0">
                <a:ea typeface="Latin Modern Math" panose="02000503000000000000" pitchFamily="50" charset="0"/>
              </a:rPr>
              <a:t>analizado</a:t>
            </a:r>
            <a:r>
              <a:rPr lang="es-ES" dirty="0">
                <a:ea typeface="Latin Modern Math" panose="02000503000000000000" pitchFamily="50" charset="0"/>
              </a:rPr>
              <a:t> mediante </a:t>
            </a:r>
            <a:r>
              <a:rPr lang="es-ES" b="1" i="1" dirty="0">
                <a:ea typeface="Latin Modern Math" panose="02000503000000000000" pitchFamily="50" charset="0"/>
              </a:rPr>
              <a:t>MATLAB </a:t>
            </a:r>
            <a:r>
              <a:rPr lang="es-ES" b="1" i="1" dirty="0" err="1">
                <a:ea typeface="Latin Modern Math" panose="02000503000000000000" pitchFamily="50" charset="0"/>
              </a:rPr>
              <a:t>Satellite</a:t>
            </a:r>
            <a:r>
              <a:rPr lang="es-ES" b="1" i="1" dirty="0">
                <a:ea typeface="Latin Modern Math" panose="02000503000000000000" pitchFamily="50" charset="0"/>
              </a:rPr>
              <a:t> Communication </a:t>
            </a:r>
            <a:r>
              <a:rPr lang="es-ES" b="1" i="1" dirty="0" err="1">
                <a:ea typeface="Latin Modern Math" panose="02000503000000000000" pitchFamily="50" charset="0"/>
              </a:rPr>
              <a:t>Toolbox</a:t>
            </a:r>
            <a:r>
              <a:rPr lang="es-ES" b="1" i="1" dirty="0">
                <a:ea typeface="Latin Modern Math" panose="02000503000000000000" pitchFamily="50" charset="0"/>
              </a:rPr>
              <a:t> </a:t>
            </a:r>
            <a:r>
              <a:rPr lang="es-ES" dirty="0">
                <a:ea typeface="Latin Modern Math" panose="02000503000000000000" pitchFamily="50" charset="0"/>
              </a:rPr>
              <a:t>diferentes </a:t>
            </a:r>
            <a:r>
              <a:rPr lang="es-ES" b="1" dirty="0">
                <a:ea typeface="Latin Modern Math" panose="02000503000000000000" pitchFamily="50" charset="0"/>
              </a:rPr>
              <a:t>escenarios</a:t>
            </a:r>
            <a:r>
              <a:rPr lang="es-ES" dirty="0">
                <a:ea typeface="Latin Modern Math" panose="02000503000000000000" pitchFamily="50" charset="0"/>
              </a:rPr>
              <a:t> de simulación </a:t>
            </a:r>
            <a:r>
              <a:rPr lang="es-ES" b="1" dirty="0">
                <a:ea typeface="Latin Modern Math" panose="02000503000000000000" pitchFamily="50" charset="0"/>
              </a:rPr>
              <a:t>NB-</a:t>
            </a:r>
            <a:r>
              <a:rPr lang="es-ES" b="1" dirty="0" err="1">
                <a:ea typeface="Latin Modern Math" panose="02000503000000000000" pitchFamily="50" charset="0"/>
              </a:rPr>
              <a:t>IoT</a:t>
            </a:r>
            <a:r>
              <a:rPr lang="es-ES" b="1" dirty="0">
                <a:ea typeface="Latin Modern Math" panose="02000503000000000000" pitchFamily="50" charset="0"/>
              </a:rPr>
              <a:t> NTN {LEO-600</a:t>
            </a:r>
            <a:r>
              <a:rPr lang="es-ES" dirty="0">
                <a:ea typeface="Latin Modern Math" panose="02000503000000000000" pitchFamily="50" charset="0"/>
              </a:rPr>
              <a:t>, </a:t>
            </a:r>
            <a:r>
              <a:rPr lang="es-ES" b="1" dirty="0">
                <a:ea typeface="Latin Modern Math" panose="02000503000000000000" pitchFamily="50" charset="0"/>
              </a:rPr>
              <a:t>LEO-1200,</a:t>
            </a:r>
            <a:r>
              <a:rPr lang="es-ES" dirty="0">
                <a:ea typeface="Latin Modern Math" panose="02000503000000000000" pitchFamily="50" charset="0"/>
              </a:rPr>
              <a:t> </a:t>
            </a:r>
            <a:r>
              <a:rPr lang="es-ES" b="1" dirty="0">
                <a:ea typeface="Latin Modern Math" panose="02000503000000000000" pitchFamily="50" charset="0"/>
              </a:rPr>
              <a:t>GEO}</a:t>
            </a:r>
            <a:r>
              <a:rPr lang="es-ES" dirty="0">
                <a:ea typeface="Latin Modern Math" panose="02000503000000000000" pitchFamily="50" charset="0"/>
              </a:rPr>
              <a:t> tomando como referencia las especificaciones </a:t>
            </a:r>
            <a:r>
              <a:rPr lang="es-ES" b="1" dirty="0">
                <a:ea typeface="Latin Modern Math" panose="02000503000000000000" pitchFamily="50" charset="0"/>
              </a:rPr>
              <a:t>3GPP TR 36.763 </a:t>
            </a:r>
            <a:r>
              <a:rPr lang="es-ES" dirty="0">
                <a:ea typeface="Latin Modern Math" panose="02000503000000000000" pitchFamily="50" charset="0"/>
              </a:rPr>
              <a:t>y las </a:t>
            </a:r>
            <a:r>
              <a:rPr lang="es-ES" b="1" dirty="0">
                <a:ea typeface="Latin Modern Math" panose="02000503000000000000" pitchFamily="50" charset="0"/>
              </a:rPr>
              <a:t>efemérides TLE </a:t>
            </a:r>
            <a:r>
              <a:rPr lang="es-ES" dirty="0">
                <a:ea typeface="Latin Modern Math" panose="02000503000000000000" pitchFamily="50" charset="0"/>
              </a:rPr>
              <a:t>de los </a:t>
            </a:r>
            <a:r>
              <a:rPr lang="es-ES" b="1" dirty="0">
                <a:ea typeface="Latin Modern Math" panose="02000503000000000000" pitchFamily="50" charset="0"/>
              </a:rPr>
              <a:t>NTN SAT </a:t>
            </a:r>
            <a:r>
              <a:rPr lang="es-ES" dirty="0">
                <a:ea typeface="Latin Modern Math" panose="02000503000000000000" pitchFamily="50" charset="0"/>
              </a:rPr>
              <a:t>obtenidas del portal </a:t>
            </a:r>
            <a:r>
              <a:rPr lang="es-ES" b="1" dirty="0">
                <a:ea typeface="Latin Modern Math" panose="02000503000000000000" pitchFamily="50" charset="0"/>
              </a:rPr>
              <a:t>CELESTRAK</a:t>
            </a:r>
            <a:r>
              <a:rPr lang="es-ES" dirty="0">
                <a:ea typeface="Latin Modern Math" panose="02000503000000000000" pitchFamily="50" charset="0"/>
              </a:rPr>
              <a:t>.</a:t>
            </a:r>
          </a:p>
          <a:p>
            <a:pPr marL="285750" indent="-285750" algn="l">
              <a:lnSpc>
                <a:spcPct val="150000"/>
              </a:lnSpc>
              <a:buFont typeface="Abadi" panose="020B0604020104020204" pitchFamily="34" charset="0"/>
              <a:buChar char="►"/>
            </a:pPr>
            <a:r>
              <a:rPr lang="es-ES" dirty="0">
                <a:ea typeface="Latin Modern Math" panose="02000503000000000000" pitchFamily="50" charset="0"/>
              </a:rPr>
              <a:t>Las plataformas </a:t>
            </a:r>
            <a:r>
              <a:rPr lang="es-ES" b="1" dirty="0">
                <a:ea typeface="Latin Modern Math" panose="02000503000000000000" pitchFamily="50" charset="0"/>
              </a:rPr>
              <a:t>NTN SAT LEO </a:t>
            </a:r>
            <a:r>
              <a:rPr lang="es-ES" dirty="0">
                <a:ea typeface="Latin Modern Math" panose="02000503000000000000" pitchFamily="50" charset="0"/>
              </a:rPr>
              <a:t>ofrecen un </a:t>
            </a:r>
            <a:r>
              <a:rPr lang="es-ES" b="1" dirty="0">
                <a:ea typeface="Latin Modern Math" panose="02000503000000000000" pitchFamily="50" charset="0"/>
              </a:rPr>
              <a:t>menor RTT </a:t>
            </a:r>
            <a:r>
              <a:rPr lang="es-ES" dirty="0">
                <a:ea typeface="Latin Modern Math" panose="02000503000000000000" pitchFamily="50" charset="0"/>
              </a:rPr>
              <a:t>en comparación con las plataformas </a:t>
            </a:r>
            <a:r>
              <a:rPr lang="es-ES" b="1" dirty="0">
                <a:ea typeface="Latin Modern Math" panose="02000503000000000000" pitchFamily="50" charset="0"/>
              </a:rPr>
              <a:t>NTN SAT GEO </a:t>
            </a:r>
            <a:r>
              <a:rPr lang="es-ES" dirty="0">
                <a:ea typeface="Latin Modern Math" panose="02000503000000000000" pitchFamily="50" charset="0"/>
              </a:rPr>
              <a:t>pero presentan un </a:t>
            </a:r>
            <a:r>
              <a:rPr lang="es-ES" b="1" dirty="0">
                <a:ea typeface="Latin Modern Math" panose="02000503000000000000" pitchFamily="50" charset="0"/>
              </a:rPr>
              <a:t>mayor</a:t>
            </a:r>
            <a:r>
              <a:rPr lang="es-ES" dirty="0">
                <a:ea typeface="Latin Modern Math" panose="02000503000000000000" pitchFamily="50" charset="0"/>
              </a:rPr>
              <a:t> desplazamiento en frecuencia debido al </a:t>
            </a:r>
            <a:r>
              <a:rPr lang="es-ES" b="1" dirty="0">
                <a:ea typeface="Latin Modern Math" panose="02000503000000000000" pitchFamily="50" charset="0"/>
              </a:rPr>
              <a:t>Efecto Doppler</a:t>
            </a:r>
            <a:r>
              <a:rPr lang="es-ES" dirty="0">
                <a:ea typeface="Latin Modern Math" panose="02000503000000000000" pitchFamily="50" charset="0"/>
              </a:rPr>
              <a:t> ya que la velocidad angular de las plataformas </a:t>
            </a:r>
            <a:r>
              <a:rPr lang="es-ES" b="1" dirty="0">
                <a:ea typeface="Latin Modern Math" panose="02000503000000000000" pitchFamily="50" charset="0"/>
              </a:rPr>
              <a:t>NTN SAT LEO </a:t>
            </a:r>
            <a:r>
              <a:rPr lang="es-ES" dirty="0">
                <a:ea typeface="Latin Modern Math" panose="02000503000000000000" pitchFamily="50" charset="0"/>
              </a:rPr>
              <a:t>con respecto al </a:t>
            </a:r>
            <a:r>
              <a:rPr lang="es-ES" b="1" dirty="0">
                <a:ea typeface="Latin Modern Math" panose="02000503000000000000" pitchFamily="50" charset="0"/>
              </a:rPr>
              <a:t>NTN UE</a:t>
            </a:r>
            <a:r>
              <a:rPr lang="es-ES" dirty="0">
                <a:ea typeface="Latin Modern Math" panose="02000503000000000000" pitchFamily="50" charset="0"/>
              </a:rPr>
              <a:t> no es despreciable como si sucede en el caso de las plataformas </a:t>
            </a:r>
            <a:r>
              <a:rPr lang="es-ES" b="1" dirty="0">
                <a:ea typeface="Latin Modern Math" panose="02000503000000000000" pitchFamily="50" charset="0"/>
              </a:rPr>
              <a:t>NTN SAT GEO</a:t>
            </a:r>
          </a:p>
        </p:txBody>
      </p:sp>
      <p:pic>
        <p:nvPicPr>
          <p:cNvPr id="34" name="Audio 33">
            <a:hlinkClick r:id="" action="ppaction://media"/>
            <a:extLst>
              <a:ext uri="{FF2B5EF4-FFF2-40B4-BE49-F238E27FC236}">
                <a16:creationId xmlns:a16="http://schemas.microsoft.com/office/drawing/2014/main" id="{32395183-3C17-0078-8945-ADED1FAF15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36207" t="-136207" r="-136207" b="-136207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27874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79212"/>
    </mc:Choice>
    <mc:Fallback>
      <p:transition advTm="79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8A81D75C-A64F-46B2-8481-6A79AA395E3B}"/>
              </a:ext>
            </a:extLst>
          </p:cNvPr>
          <p:cNvCxnSpPr>
            <a:cxnSpLocks/>
          </p:cNvCxnSpPr>
          <p:nvPr/>
        </p:nvCxnSpPr>
        <p:spPr>
          <a:xfrm>
            <a:off x="911225" y="758061"/>
            <a:ext cx="1032649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91036E11-A930-4FA1-83F5-B29F48E1B8B1}"/>
              </a:ext>
            </a:extLst>
          </p:cNvPr>
          <p:cNvSpPr txBox="1"/>
          <p:nvPr/>
        </p:nvSpPr>
        <p:spPr>
          <a:xfrm>
            <a:off x="846034" y="194644"/>
            <a:ext cx="91383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latin typeface="+mj-lt"/>
              </a:rPr>
              <a:t>6. Conclusiones y líneas futuras</a:t>
            </a:r>
          </a:p>
        </p:txBody>
      </p:sp>
      <p:sp>
        <p:nvSpPr>
          <p:cNvPr id="12" name="Marcador de número de diapositiva 11">
            <a:extLst>
              <a:ext uri="{FF2B5EF4-FFF2-40B4-BE49-F238E27FC236}">
                <a16:creationId xmlns:a16="http://schemas.microsoft.com/office/drawing/2014/main" id="{2F5D1ABA-2165-4510-A1DD-580AC1054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4FF94-618E-48DA-98ED-654D281AAE09}" type="slidenum">
              <a:rPr lang="es-ES" smtClean="0"/>
              <a:t>32</a:t>
            </a:fld>
            <a:endParaRPr lang="es-ES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F49085C-12D1-4AFF-9F8A-17ED1C98F85B}"/>
              </a:ext>
            </a:extLst>
          </p:cNvPr>
          <p:cNvSpPr txBox="1"/>
          <p:nvPr/>
        </p:nvSpPr>
        <p:spPr>
          <a:xfrm>
            <a:off x="846035" y="881171"/>
            <a:ext cx="10650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2400" b="1" dirty="0">
                <a:ea typeface="Latin Modern Math" panose="02000503000000000000" pitchFamily="50" charset="0"/>
              </a:rPr>
              <a:t>6.1 Conclusiones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E844454-4734-EB82-03CB-D8C184B3F129}"/>
              </a:ext>
            </a:extLst>
          </p:cNvPr>
          <p:cNvSpPr txBox="1"/>
          <p:nvPr/>
        </p:nvSpPr>
        <p:spPr>
          <a:xfrm>
            <a:off x="846035" y="1342836"/>
            <a:ext cx="11082616" cy="4606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150000"/>
              </a:lnSpc>
              <a:buFont typeface="Abadi" panose="020B0604020104020204" pitchFamily="34" charset="0"/>
              <a:buChar char="►"/>
            </a:pPr>
            <a:r>
              <a:rPr lang="es-ES" dirty="0">
                <a:ea typeface="Latin Modern Math" panose="02000503000000000000" pitchFamily="50" charset="0"/>
              </a:rPr>
              <a:t>Se ha conseguido </a:t>
            </a:r>
            <a:r>
              <a:rPr lang="es-ES" b="1" dirty="0">
                <a:ea typeface="Latin Modern Math" panose="02000503000000000000" pitchFamily="50" charset="0"/>
              </a:rPr>
              <a:t>diseñar</a:t>
            </a:r>
            <a:r>
              <a:rPr lang="es-ES" dirty="0">
                <a:ea typeface="Latin Modern Math" panose="02000503000000000000" pitchFamily="50" charset="0"/>
              </a:rPr>
              <a:t> y </a:t>
            </a:r>
            <a:r>
              <a:rPr lang="es-ES" b="1" dirty="0">
                <a:ea typeface="Latin Modern Math" panose="02000503000000000000" pitchFamily="50" charset="0"/>
              </a:rPr>
              <a:t>caracterizar</a:t>
            </a:r>
            <a:r>
              <a:rPr lang="es-ES" dirty="0">
                <a:ea typeface="Latin Modern Math" panose="02000503000000000000" pitchFamily="50" charset="0"/>
              </a:rPr>
              <a:t> mediante </a:t>
            </a:r>
            <a:r>
              <a:rPr lang="es-ES" b="1" i="1" dirty="0">
                <a:ea typeface="Latin Modern Math" panose="02000503000000000000" pitchFamily="50" charset="0"/>
              </a:rPr>
              <a:t>MATLAB </a:t>
            </a:r>
            <a:r>
              <a:rPr lang="es-ES" b="1" i="1" dirty="0" err="1">
                <a:ea typeface="Latin Modern Math" panose="02000503000000000000" pitchFamily="50" charset="0"/>
              </a:rPr>
              <a:t>Antenna</a:t>
            </a:r>
            <a:r>
              <a:rPr lang="es-ES" b="1" i="1" dirty="0">
                <a:ea typeface="Latin Modern Math" panose="02000503000000000000" pitchFamily="50" charset="0"/>
              </a:rPr>
              <a:t> </a:t>
            </a:r>
            <a:r>
              <a:rPr lang="es-ES" b="1" i="1" dirty="0" err="1">
                <a:ea typeface="Latin Modern Math" panose="02000503000000000000" pitchFamily="50" charset="0"/>
              </a:rPr>
              <a:t>Toolbox</a:t>
            </a:r>
            <a:r>
              <a:rPr lang="es-ES" i="1" dirty="0">
                <a:ea typeface="Latin Modern Math" panose="02000503000000000000" pitchFamily="50" charset="0"/>
              </a:rPr>
              <a:t>, </a:t>
            </a:r>
            <a:r>
              <a:rPr lang="es-ES" b="1" i="1" dirty="0" err="1">
                <a:ea typeface="Latin Modern Math" panose="02000503000000000000" pitchFamily="50" charset="0"/>
              </a:rPr>
              <a:t>Phased</a:t>
            </a:r>
            <a:r>
              <a:rPr lang="es-ES" b="1" i="1" dirty="0">
                <a:ea typeface="Latin Modern Math" panose="02000503000000000000" pitchFamily="50" charset="0"/>
              </a:rPr>
              <a:t> Array </a:t>
            </a:r>
            <a:r>
              <a:rPr lang="es-ES" b="1" i="1" dirty="0" err="1">
                <a:ea typeface="Latin Modern Math" panose="02000503000000000000" pitchFamily="50" charset="0"/>
              </a:rPr>
              <a:t>System</a:t>
            </a:r>
            <a:r>
              <a:rPr lang="es-ES" b="1" i="1" dirty="0">
                <a:ea typeface="Latin Modern Math" panose="02000503000000000000" pitchFamily="50" charset="0"/>
              </a:rPr>
              <a:t> </a:t>
            </a:r>
            <a:r>
              <a:rPr lang="es-ES" b="1" i="1" dirty="0" err="1">
                <a:ea typeface="Latin Modern Math" panose="02000503000000000000" pitchFamily="50" charset="0"/>
              </a:rPr>
              <a:t>Toolbox</a:t>
            </a:r>
            <a:r>
              <a:rPr lang="es-ES" i="1" dirty="0">
                <a:ea typeface="Latin Modern Math" panose="02000503000000000000" pitchFamily="50" charset="0"/>
              </a:rPr>
              <a:t>, </a:t>
            </a:r>
            <a:r>
              <a:rPr lang="es-ES" b="1" i="1" dirty="0">
                <a:ea typeface="Latin Modern Math" panose="02000503000000000000" pitchFamily="50" charset="0"/>
              </a:rPr>
              <a:t>Sensor Array </a:t>
            </a:r>
            <a:r>
              <a:rPr lang="es-ES" b="1" i="1" dirty="0" err="1">
                <a:ea typeface="Latin Modern Math" panose="02000503000000000000" pitchFamily="50" charset="0"/>
              </a:rPr>
              <a:t>Analizer</a:t>
            </a:r>
            <a:r>
              <a:rPr lang="es-ES" dirty="0">
                <a:ea typeface="Latin Modern Math" panose="02000503000000000000" pitchFamily="50" charset="0"/>
              </a:rPr>
              <a:t> los modelos de </a:t>
            </a:r>
            <a:r>
              <a:rPr lang="es-ES" b="1" dirty="0">
                <a:ea typeface="Latin Modern Math" panose="02000503000000000000" pitchFamily="50" charset="0"/>
              </a:rPr>
              <a:t>antenas</a:t>
            </a:r>
            <a:r>
              <a:rPr lang="es-ES" dirty="0">
                <a:ea typeface="Latin Modern Math" panose="02000503000000000000" pitchFamily="50" charset="0"/>
              </a:rPr>
              <a:t> especificados por </a:t>
            </a:r>
            <a:r>
              <a:rPr lang="es-ES" sz="1800" b="1" dirty="0">
                <a:ea typeface="Latin Modern Math" panose="02000503000000000000" pitchFamily="50" charset="0"/>
              </a:rPr>
              <a:t>3GPP TR 38.811</a:t>
            </a:r>
            <a:r>
              <a:rPr lang="es-ES" sz="1800" dirty="0">
                <a:ea typeface="Latin Modern Math" panose="02000503000000000000" pitchFamily="50" charset="0"/>
              </a:rPr>
              <a:t> </a:t>
            </a:r>
            <a:r>
              <a:rPr lang="es-ES" b="1" dirty="0">
                <a:ea typeface="Latin Modern Math" panose="02000503000000000000" pitchFamily="50" charset="0"/>
              </a:rPr>
              <a:t>NTN UE </a:t>
            </a:r>
            <a:r>
              <a:rPr lang="es-ES" dirty="0">
                <a:ea typeface="Latin Modern Math" panose="02000503000000000000" pitchFamily="50" charset="0"/>
              </a:rPr>
              <a:t>(Antena </a:t>
            </a:r>
            <a:r>
              <a:rPr lang="es-ES" b="1" dirty="0">
                <a:ea typeface="Latin Modern Math" panose="02000503000000000000" pitchFamily="50" charset="0"/>
              </a:rPr>
              <a:t>omnidireccional</a:t>
            </a:r>
            <a:r>
              <a:rPr lang="es-ES" dirty="0">
                <a:ea typeface="Latin Modern Math" panose="02000503000000000000" pitchFamily="50" charset="0"/>
              </a:rPr>
              <a:t> dipolo), </a:t>
            </a:r>
            <a:r>
              <a:rPr lang="es-ES" b="1" dirty="0">
                <a:ea typeface="Latin Modern Math" panose="02000503000000000000" pitchFamily="50" charset="0"/>
              </a:rPr>
              <a:t>NTN GEO SAT </a:t>
            </a:r>
            <a:r>
              <a:rPr lang="es-ES" dirty="0">
                <a:ea typeface="Latin Modern Math" panose="02000503000000000000" pitchFamily="50" charset="0"/>
              </a:rPr>
              <a:t>(Antena </a:t>
            </a:r>
            <a:r>
              <a:rPr lang="es-ES" b="1" dirty="0">
                <a:ea typeface="Latin Modern Math" panose="02000503000000000000" pitchFamily="50" charset="0"/>
              </a:rPr>
              <a:t>reflectora</a:t>
            </a:r>
            <a:r>
              <a:rPr lang="es-ES" dirty="0">
                <a:ea typeface="Latin Modern Math" panose="02000503000000000000" pitchFamily="50" charset="0"/>
              </a:rPr>
              <a:t> de apertura circular) y </a:t>
            </a:r>
            <a:r>
              <a:rPr lang="es-ES" b="1" dirty="0">
                <a:ea typeface="Latin Modern Math" panose="02000503000000000000" pitchFamily="50" charset="0"/>
              </a:rPr>
              <a:t>NTN LEO SAT </a:t>
            </a:r>
            <a:r>
              <a:rPr lang="es-ES" dirty="0">
                <a:ea typeface="Latin Modern Math" panose="02000503000000000000" pitchFamily="50" charset="0"/>
              </a:rPr>
              <a:t>(</a:t>
            </a:r>
            <a:r>
              <a:rPr lang="es-ES" b="1" dirty="0">
                <a:ea typeface="Latin Modern Math" panose="02000503000000000000" pitchFamily="50" charset="0"/>
              </a:rPr>
              <a:t>Array</a:t>
            </a:r>
            <a:r>
              <a:rPr lang="es-ES" dirty="0">
                <a:ea typeface="Latin Modern Math" panose="02000503000000000000" pitchFamily="50" charset="0"/>
              </a:rPr>
              <a:t> rectangular uniforme URA)</a:t>
            </a:r>
          </a:p>
          <a:p>
            <a:pPr marL="285750" indent="-285750" algn="l">
              <a:lnSpc>
                <a:spcPct val="150000"/>
              </a:lnSpc>
              <a:buFont typeface="Abadi" panose="020B0604020104020204" pitchFamily="34" charset="0"/>
              <a:buChar char="►"/>
            </a:pPr>
            <a:r>
              <a:rPr lang="es-ES" dirty="0">
                <a:ea typeface="Latin Modern Math" panose="02000503000000000000" pitchFamily="50" charset="0"/>
              </a:rPr>
              <a:t>Se han llevado a cabo diferentes </a:t>
            </a:r>
            <a:r>
              <a:rPr lang="es-ES" b="1" dirty="0">
                <a:ea typeface="Latin Modern Math" panose="02000503000000000000" pitchFamily="50" charset="0"/>
              </a:rPr>
              <a:t>casos de simulación</a:t>
            </a:r>
            <a:r>
              <a:rPr lang="es-ES" dirty="0">
                <a:ea typeface="Latin Modern Math" panose="02000503000000000000" pitchFamily="50" charset="0"/>
              </a:rPr>
              <a:t> (SC) basándose en </a:t>
            </a:r>
            <a:r>
              <a:rPr lang="es-ES" b="1" dirty="0">
                <a:ea typeface="Latin Modern Math" panose="02000503000000000000" pitchFamily="50" charset="0"/>
              </a:rPr>
              <a:t>3GPP TR 36.763 </a:t>
            </a:r>
            <a:r>
              <a:rPr lang="es-ES" dirty="0">
                <a:ea typeface="Latin Modern Math" panose="02000503000000000000" pitchFamily="50" charset="0"/>
              </a:rPr>
              <a:t>para evaluar el </a:t>
            </a:r>
            <a:r>
              <a:rPr lang="es-ES" b="1" dirty="0">
                <a:ea typeface="Latin Modern Math" panose="02000503000000000000" pitchFamily="50" charset="0"/>
              </a:rPr>
              <a:t>rendimiento</a:t>
            </a:r>
            <a:r>
              <a:rPr lang="es-ES" dirty="0">
                <a:ea typeface="Latin Modern Math" panose="02000503000000000000" pitchFamily="50" charset="0"/>
              </a:rPr>
              <a:t> de </a:t>
            </a:r>
            <a:r>
              <a:rPr lang="es-ES" b="1" dirty="0">
                <a:ea typeface="Latin Modern Math" panose="02000503000000000000" pitchFamily="50" charset="0"/>
              </a:rPr>
              <a:t>balance de enlaces NB-</a:t>
            </a:r>
            <a:r>
              <a:rPr lang="es-ES" b="1" dirty="0" err="1">
                <a:ea typeface="Latin Modern Math" panose="02000503000000000000" pitchFamily="50" charset="0"/>
              </a:rPr>
              <a:t>IoT</a:t>
            </a:r>
            <a:r>
              <a:rPr lang="es-ES" b="1" dirty="0">
                <a:ea typeface="Latin Modern Math" panose="02000503000000000000" pitchFamily="50" charset="0"/>
              </a:rPr>
              <a:t> NTN</a:t>
            </a:r>
            <a:r>
              <a:rPr lang="es-ES" dirty="0">
                <a:ea typeface="Latin Modern Math" panose="02000503000000000000" pitchFamily="50" charset="0"/>
              </a:rPr>
              <a:t> (SNR, pérdidas de enlace, margen de enlace, eficiencia espectral, retardo, capacidad, consumo de energía) a través de </a:t>
            </a:r>
            <a:r>
              <a:rPr lang="es-ES" b="1" dirty="0">
                <a:ea typeface="Latin Modern Math" panose="02000503000000000000" pitchFamily="50" charset="0"/>
              </a:rPr>
              <a:t>estudios paramétricos</a:t>
            </a:r>
            <a:r>
              <a:rPr lang="es-ES" dirty="0">
                <a:ea typeface="Latin Modern Math" panose="02000503000000000000" pitchFamily="50" charset="0"/>
              </a:rPr>
              <a:t> de enlace (altitud, ángulo de elevación, modos de transmisión (ST/MT), ancho de banda, esquema de modulación-codificación (MCS), EIRP y G/T), concluyendo que deberán de existir </a:t>
            </a:r>
            <a:r>
              <a:rPr lang="es-ES" b="1" dirty="0">
                <a:ea typeface="Latin Modern Math" panose="02000503000000000000" pitchFamily="50" charset="0"/>
              </a:rPr>
              <a:t>compromisos de diseño enlaces NB-</a:t>
            </a:r>
            <a:r>
              <a:rPr lang="es-ES" b="1" dirty="0" err="1">
                <a:ea typeface="Latin Modern Math" panose="02000503000000000000" pitchFamily="50" charset="0"/>
              </a:rPr>
              <a:t>IoT</a:t>
            </a:r>
            <a:r>
              <a:rPr lang="es-ES" b="1" dirty="0">
                <a:ea typeface="Latin Modern Math" panose="02000503000000000000" pitchFamily="50" charset="0"/>
              </a:rPr>
              <a:t> NTN </a:t>
            </a:r>
            <a:r>
              <a:rPr lang="es-ES" dirty="0">
                <a:ea typeface="Latin Modern Math" panose="02000503000000000000" pitchFamily="50" charset="0"/>
              </a:rPr>
              <a:t>en función de los </a:t>
            </a:r>
            <a:r>
              <a:rPr lang="es-ES" b="1" dirty="0">
                <a:ea typeface="Latin Modern Math" panose="02000503000000000000" pitchFamily="50" charset="0"/>
              </a:rPr>
              <a:t>requerimientos</a:t>
            </a:r>
            <a:r>
              <a:rPr lang="es-ES" dirty="0">
                <a:ea typeface="Latin Modern Math" panose="02000503000000000000" pitchFamily="50" charset="0"/>
              </a:rPr>
              <a:t> del </a:t>
            </a:r>
            <a:r>
              <a:rPr lang="es-ES" b="1" dirty="0">
                <a:ea typeface="Latin Modern Math" panose="02000503000000000000" pitchFamily="50" charset="0"/>
              </a:rPr>
              <a:t>caso de uso NB-</a:t>
            </a:r>
            <a:r>
              <a:rPr lang="es-ES" b="1" dirty="0" err="1">
                <a:ea typeface="Latin Modern Math" panose="02000503000000000000" pitchFamily="50" charset="0"/>
              </a:rPr>
              <a:t>IoT</a:t>
            </a:r>
            <a:endParaRPr lang="es-ES" b="1" dirty="0">
              <a:ea typeface="Latin Modern Math" panose="02000503000000000000" pitchFamily="50" charset="0"/>
            </a:endParaRPr>
          </a:p>
        </p:txBody>
      </p:sp>
      <p:pic>
        <p:nvPicPr>
          <p:cNvPr id="31" name="Audio 30">
            <a:hlinkClick r:id="" action="ppaction://media"/>
            <a:extLst>
              <a:ext uri="{FF2B5EF4-FFF2-40B4-BE49-F238E27FC236}">
                <a16:creationId xmlns:a16="http://schemas.microsoft.com/office/drawing/2014/main" id="{A43120C4-C189-7E25-B989-975816E6D9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36207" t="-136207" r="-136207" b="-136207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02769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85370"/>
    </mc:Choice>
    <mc:Fallback>
      <p:transition advTm="85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8A81D75C-A64F-46B2-8481-6A79AA395E3B}"/>
              </a:ext>
            </a:extLst>
          </p:cNvPr>
          <p:cNvCxnSpPr>
            <a:cxnSpLocks/>
          </p:cNvCxnSpPr>
          <p:nvPr/>
        </p:nvCxnSpPr>
        <p:spPr>
          <a:xfrm>
            <a:off x="911225" y="758061"/>
            <a:ext cx="1032649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91036E11-A930-4FA1-83F5-B29F48E1B8B1}"/>
              </a:ext>
            </a:extLst>
          </p:cNvPr>
          <p:cNvSpPr txBox="1"/>
          <p:nvPr/>
        </p:nvSpPr>
        <p:spPr>
          <a:xfrm>
            <a:off x="846034" y="194644"/>
            <a:ext cx="91383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latin typeface="+mj-lt"/>
              </a:rPr>
              <a:t>6. Conclusiones y líneas futuras</a:t>
            </a:r>
          </a:p>
        </p:txBody>
      </p:sp>
      <p:sp>
        <p:nvSpPr>
          <p:cNvPr id="12" name="Marcador de número de diapositiva 11">
            <a:extLst>
              <a:ext uri="{FF2B5EF4-FFF2-40B4-BE49-F238E27FC236}">
                <a16:creationId xmlns:a16="http://schemas.microsoft.com/office/drawing/2014/main" id="{2F5D1ABA-2165-4510-A1DD-580AC1054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8328" y="6360551"/>
            <a:ext cx="2743200" cy="365125"/>
          </a:xfrm>
        </p:spPr>
        <p:txBody>
          <a:bodyPr/>
          <a:lstStyle/>
          <a:p>
            <a:fld id="{6354FF94-618E-48DA-98ED-654D281AAE09}" type="slidenum">
              <a:rPr lang="es-ES" smtClean="0"/>
              <a:t>33</a:t>
            </a:fld>
            <a:endParaRPr lang="es-ES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F49085C-12D1-4AFF-9F8A-17ED1C98F85B}"/>
              </a:ext>
            </a:extLst>
          </p:cNvPr>
          <p:cNvSpPr txBox="1"/>
          <p:nvPr/>
        </p:nvSpPr>
        <p:spPr>
          <a:xfrm>
            <a:off x="846035" y="881171"/>
            <a:ext cx="10650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2400" b="1" dirty="0">
                <a:ea typeface="Latin Modern Math" panose="02000503000000000000" pitchFamily="50" charset="0"/>
              </a:rPr>
              <a:t>6.1 Conclusiones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827A678-27DB-D3D6-3DB8-21853FD36C0A}"/>
              </a:ext>
            </a:extLst>
          </p:cNvPr>
          <p:cNvSpPr txBox="1"/>
          <p:nvPr/>
        </p:nvSpPr>
        <p:spPr>
          <a:xfrm>
            <a:off x="846034" y="1321479"/>
            <a:ext cx="11082616" cy="5437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150000"/>
              </a:lnSpc>
              <a:buFont typeface="Abadi" panose="020B0604020104020204" pitchFamily="34" charset="0"/>
              <a:buChar char="►"/>
            </a:pPr>
            <a:r>
              <a:rPr lang="es-ES" dirty="0">
                <a:ea typeface="Latin Modern Math" panose="02000503000000000000" pitchFamily="50" charset="0"/>
              </a:rPr>
              <a:t>Sera posible </a:t>
            </a:r>
            <a:r>
              <a:rPr lang="es-ES" b="1" dirty="0">
                <a:ea typeface="Latin Modern Math" panose="02000503000000000000" pitchFamily="50" charset="0"/>
              </a:rPr>
              <a:t>cerrar</a:t>
            </a:r>
            <a:r>
              <a:rPr lang="es-ES" dirty="0">
                <a:ea typeface="Latin Modern Math" panose="02000503000000000000" pitchFamily="50" charset="0"/>
              </a:rPr>
              <a:t> (M&gt;0) los </a:t>
            </a:r>
            <a:r>
              <a:rPr lang="es-ES" b="1" dirty="0">
                <a:ea typeface="Latin Modern Math" panose="02000503000000000000" pitchFamily="50" charset="0"/>
              </a:rPr>
              <a:t>enlaces NB-</a:t>
            </a:r>
            <a:r>
              <a:rPr lang="es-ES" b="1" dirty="0" err="1">
                <a:ea typeface="Latin Modern Math" panose="02000503000000000000" pitchFamily="50" charset="0"/>
              </a:rPr>
              <a:t>IoT</a:t>
            </a:r>
            <a:r>
              <a:rPr lang="es-ES" b="1" dirty="0">
                <a:ea typeface="Latin Modern Math" panose="02000503000000000000" pitchFamily="50" charset="0"/>
              </a:rPr>
              <a:t> NTN </a:t>
            </a:r>
            <a:r>
              <a:rPr lang="es-ES" dirty="0">
                <a:ea typeface="Latin Modern Math" panose="02000503000000000000" pitchFamily="50" charset="0"/>
              </a:rPr>
              <a:t>de bajada (</a:t>
            </a:r>
            <a:r>
              <a:rPr lang="es-ES" b="1" dirty="0">
                <a:ea typeface="Latin Modern Math" panose="02000503000000000000" pitchFamily="50" charset="0"/>
              </a:rPr>
              <a:t>DL)</a:t>
            </a:r>
            <a:r>
              <a:rPr lang="es-ES" dirty="0">
                <a:ea typeface="Latin Modern Math" panose="02000503000000000000" pitchFamily="50" charset="0"/>
              </a:rPr>
              <a:t> con </a:t>
            </a:r>
            <a:r>
              <a:rPr lang="es-ES" b="1" dirty="0">
                <a:ea typeface="Latin Modern Math" panose="02000503000000000000" pitchFamily="50" charset="0"/>
              </a:rPr>
              <a:t>valores bajos</a:t>
            </a:r>
            <a:r>
              <a:rPr lang="es-ES" dirty="0">
                <a:ea typeface="Latin Modern Math" panose="02000503000000000000" pitchFamily="50" charset="0"/>
              </a:rPr>
              <a:t> de </a:t>
            </a:r>
            <a:r>
              <a:rPr lang="es-ES" b="1" dirty="0">
                <a:ea typeface="Latin Modern Math" panose="02000503000000000000" pitchFamily="50" charset="0"/>
              </a:rPr>
              <a:t>EIRP</a:t>
            </a:r>
            <a:r>
              <a:rPr lang="es-ES" dirty="0">
                <a:ea typeface="Latin Modern Math" panose="02000503000000000000" pitchFamily="50" charset="0"/>
              </a:rPr>
              <a:t> con el </a:t>
            </a:r>
            <a:r>
              <a:rPr lang="es-ES" b="1" dirty="0">
                <a:ea typeface="Latin Modern Math" panose="02000503000000000000" pitchFamily="50" charset="0"/>
              </a:rPr>
              <a:t>compromiso</a:t>
            </a:r>
            <a:r>
              <a:rPr lang="es-ES" dirty="0">
                <a:ea typeface="Latin Modern Math" panose="02000503000000000000" pitchFamily="50" charset="0"/>
              </a:rPr>
              <a:t> de obtener una </a:t>
            </a:r>
            <a:r>
              <a:rPr lang="es-ES" b="1" dirty="0">
                <a:ea typeface="Latin Modern Math" panose="02000503000000000000" pitchFamily="50" charset="0"/>
              </a:rPr>
              <a:t>menor eficiencia espectral (SE). 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b="1" dirty="0">
                <a:ea typeface="Latin Modern Math" panose="02000503000000000000" pitchFamily="50" charset="0"/>
              </a:rPr>
              <a:t>El flujo </a:t>
            </a:r>
            <a:r>
              <a:rPr lang="es-ES" dirty="0">
                <a:ea typeface="Latin Modern Math" panose="02000503000000000000" pitchFamily="50" charset="0"/>
              </a:rPr>
              <a:t>de información </a:t>
            </a:r>
            <a:r>
              <a:rPr lang="es-ES" b="1" dirty="0">
                <a:ea typeface="Latin Modern Math" panose="02000503000000000000" pitchFamily="50" charset="0"/>
              </a:rPr>
              <a:t>útil</a:t>
            </a:r>
            <a:r>
              <a:rPr lang="es-ES" dirty="0">
                <a:ea typeface="Latin Modern Math" panose="02000503000000000000" pitchFamily="50" charset="0"/>
              </a:rPr>
              <a:t> de </a:t>
            </a:r>
            <a:r>
              <a:rPr lang="es-ES" b="1" dirty="0">
                <a:ea typeface="Latin Modern Math" panose="02000503000000000000" pitchFamily="50" charset="0"/>
              </a:rPr>
              <a:t>control</a:t>
            </a:r>
            <a:r>
              <a:rPr lang="es-ES" dirty="0">
                <a:ea typeface="Latin Modern Math" panose="02000503000000000000" pitchFamily="50" charset="0"/>
              </a:rPr>
              <a:t> por el </a:t>
            </a:r>
            <a:r>
              <a:rPr lang="es-ES" b="1" dirty="0">
                <a:ea typeface="Latin Modern Math" panose="02000503000000000000" pitchFamily="50" charset="0"/>
              </a:rPr>
              <a:t>canal</a:t>
            </a:r>
            <a:r>
              <a:rPr lang="es-ES" dirty="0">
                <a:ea typeface="Latin Modern Math" panose="02000503000000000000" pitchFamily="50" charset="0"/>
              </a:rPr>
              <a:t> de bajada </a:t>
            </a:r>
            <a:r>
              <a:rPr lang="es-ES" b="1" dirty="0">
                <a:ea typeface="Latin Modern Math" panose="02000503000000000000" pitchFamily="50" charset="0"/>
              </a:rPr>
              <a:t>NPDCCH</a:t>
            </a:r>
            <a:r>
              <a:rPr lang="es-ES" dirty="0">
                <a:ea typeface="Latin Modern Math" panose="02000503000000000000" pitchFamily="50" charset="0"/>
              </a:rPr>
              <a:t> será muy </a:t>
            </a:r>
            <a:r>
              <a:rPr lang="es-ES" b="1" dirty="0">
                <a:ea typeface="Latin Modern Math" panose="02000503000000000000" pitchFamily="50" charset="0"/>
              </a:rPr>
              <a:t>bajo</a:t>
            </a:r>
            <a:r>
              <a:rPr lang="es-ES" dirty="0">
                <a:ea typeface="Latin Modern Math" panose="02000503000000000000" pitchFamily="50" charset="0"/>
              </a:rPr>
              <a:t> provocando un </a:t>
            </a:r>
            <a:r>
              <a:rPr lang="es-ES" b="1" dirty="0">
                <a:ea typeface="Latin Modern Math" panose="02000503000000000000" pitchFamily="50" charset="0"/>
              </a:rPr>
              <a:t>retardo</a:t>
            </a:r>
            <a:r>
              <a:rPr lang="es-ES" dirty="0">
                <a:ea typeface="Latin Modern Math" panose="02000503000000000000" pitchFamily="50" charset="0"/>
              </a:rPr>
              <a:t> en el sistema </a:t>
            </a:r>
            <a:r>
              <a:rPr lang="es-ES" b="1" dirty="0">
                <a:ea typeface="Latin Modern Math" panose="02000503000000000000" pitchFamily="50" charset="0"/>
              </a:rPr>
              <a:t>NB-</a:t>
            </a:r>
            <a:r>
              <a:rPr lang="es-ES" b="1" dirty="0" err="1">
                <a:ea typeface="Latin Modern Math" panose="02000503000000000000" pitchFamily="50" charset="0"/>
              </a:rPr>
              <a:t>IoT</a:t>
            </a:r>
            <a:endParaRPr lang="es-ES" b="1" dirty="0">
              <a:ea typeface="Latin Modern Math" panose="02000503000000000000" pitchFamily="50" charset="0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dirty="0">
                <a:ea typeface="Latin Modern Math" panose="02000503000000000000" pitchFamily="50" charset="0"/>
              </a:rPr>
              <a:t>Los intervalos de </a:t>
            </a:r>
            <a:r>
              <a:rPr lang="es-ES" b="1" dirty="0">
                <a:ea typeface="Latin Modern Math" panose="02000503000000000000" pitchFamily="50" charset="0"/>
              </a:rPr>
              <a:t>tiempo de transmisión </a:t>
            </a:r>
            <a:r>
              <a:rPr lang="es-ES" dirty="0">
                <a:ea typeface="Latin Modern Math" panose="02000503000000000000" pitchFamily="50" charset="0"/>
              </a:rPr>
              <a:t>(TTI) serán </a:t>
            </a:r>
            <a:r>
              <a:rPr lang="es-ES" b="1" dirty="0">
                <a:ea typeface="Latin Modern Math" panose="02000503000000000000" pitchFamily="50" charset="0"/>
              </a:rPr>
              <a:t>superiores</a:t>
            </a:r>
            <a:r>
              <a:rPr lang="es-ES" dirty="0">
                <a:ea typeface="Latin Modern Math" panose="02000503000000000000" pitchFamily="50" charset="0"/>
              </a:rPr>
              <a:t> lo que </a:t>
            </a:r>
            <a:r>
              <a:rPr lang="es-ES" b="1" dirty="0">
                <a:ea typeface="Latin Modern Math" panose="02000503000000000000" pitchFamily="50" charset="0"/>
              </a:rPr>
              <a:t>impedirá</a:t>
            </a:r>
            <a:r>
              <a:rPr lang="es-ES" dirty="0">
                <a:ea typeface="Latin Modern Math" panose="02000503000000000000" pitchFamily="50" charset="0"/>
              </a:rPr>
              <a:t> al </a:t>
            </a:r>
            <a:r>
              <a:rPr lang="es-ES" b="1" dirty="0">
                <a:ea typeface="Latin Modern Math" panose="02000503000000000000" pitchFamily="50" charset="0"/>
              </a:rPr>
              <a:t>NTN UE </a:t>
            </a:r>
            <a:r>
              <a:rPr lang="es-ES" dirty="0">
                <a:ea typeface="Latin Modern Math" panose="02000503000000000000" pitchFamily="50" charset="0"/>
              </a:rPr>
              <a:t>entrar en </a:t>
            </a:r>
            <a:r>
              <a:rPr lang="es-ES" b="1" dirty="0">
                <a:ea typeface="Latin Modern Math" panose="02000503000000000000" pitchFamily="50" charset="0"/>
              </a:rPr>
              <a:t>modo de suspensión </a:t>
            </a:r>
            <a:r>
              <a:rPr lang="es-ES" dirty="0">
                <a:ea typeface="Latin Modern Math" panose="02000503000000000000" pitchFamily="50" charset="0"/>
              </a:rPr>
              <a:t>para disminuir el </a:t>
            </a:r>
            <a:r>
              <a:rPr lang="es-ES" b="1" dirty="0">
                <a:ea typeface="Latin Modern Math" panose="02000503000000000000" pitchFamily="50" charset="0"/>
              </a:rPr>
              <a:t>consumo de energía</a:t>
            </a:r>
          </a:p>
          <a:p>
            <a:pPr marL="285750" indent="-285750" algn="l">
              <a:lnSpc>
                <a:spcPct val="150000"/>
              </a:lnSpc>
              <a:buFont typeface="Abadi" panose="020B0604020104020204" pitchFamily="34" charset="0"/>
              <a:buChar char="►"/>
            </a:pPr>
            <a:r>
              <a:rPr lang="es-ES" dirty="0">
                <a:ea typeface="Latin Modern Math" panose="02000503000000000000" pitchFamily="50" charset="0"/>
              </a:rPr>
              <a:t>Sera posible </a:t>
            </a:r>
            <a:r>
              <a:rPr lang="es-ES" b="1" dirty="0">
                <a:ea typeface="Latin Modern Math" panose="02000503000000000000" pitchFamily="50" charset="0"/>
              </a:rPr>
              <a:t>cerrar</a:t>
            </a:r>
            <a:r>
              <a:rPr lang="es-ES" dirty="0">
                <a:ea typeface="Latin Modern Math" panose="02000503000000000000" pitchFamily="50" charset="0"/>
              </a:rPr>
              <a:t> (M&gt;0) los </a:t>
            </a:r>
            <a:r>
              <a:rPr lang="es-ES" b="1" dirty="0">
                <a:ea typeface="Latin Modern Math" panose="02000503000000000000" pitchFamily="50" charset="0"/>
              </a:rPr>
              <a:t>enlaces NB-</a:t>
            </a:r>
            <a:r>
              <a:rPr lang="es-ES" b="1" dirty="0" err="1">
                <a:ea typeface="Latin Modern Math" panose="02000503000000000000" pitchFamily="50" charset="0"/>
              </a:rPr>
              <a:t>IoT</a:t>
            </a:r>
            <a:r>
              <a:rPr lang="es-ES" b="1" dirty="0">
                <a:ea typeface="Latin Modern Math" panose="02000503000000000000" pitchFamily="50" charset="0"/>
              </a:rPr>
              <a:t> NTN </a:t>
            </a:r>
            <a:r>
              <a:rPr lang="es-ES" dirty="0">
                <a:ea typeface="Latin Modern Math" panose="02000503000000000000" pitchFamily="50" charset="0"/>
              </a:rPr>
              <a:t>de subida (</a:t>
            </a:r>
            <a:r>
              <a:rPr lang="es-ES" b="1" dirty="0">
                <a:ea typeface="Latin Modern Math" panose="02000503000000000000" pitchFamily="50" charset="0"/>
              </a:rPr>
              <a:t>UL</a:t>
            </a:r>
            <a:r>
              <a:rPr lang="es-ES" dirty="0">
                <a:ea typeface="Latin Modern Math" panose="02000503000000000000" pitchFamily="50" charset="0"/>
              </a:rPr>
              <a:t>) con </a:t>
            </a:r>
            <a:r>
              <a:rPr lang="es-ES" b="1" dirty="0">
                <a:ea typeface="Latin Modern Math" panose="02000503000000000000" pitchFamily="50" charset="0"/>
              </a:rPr>
              <a:t>valores bajos </a:t>
            </a:r>
            <a:r>
              <a:rPr lang="es-ES" dirty="0">
                <a:ea typeface="Latin Modern Math" panose="02000503000000000000" pitchFamily="50" charset="0"/>
              </a:rPr>
              <a:t>de </a:t>
            </a:r>
            <a:r>
              <a:rPr lang="es-ES" b="1" dirty="0">
                <a:ea typeface="Latin Modern Math" panose="02000503000000000000" pitchFamily="50" charset="0"/>
              </a:rPr>
              <a:t>G/T</a:t>
            </a:r>
            <a:r>
              <a:rPr lang="es-ES" dirty="0">
                <a:ea typeface="Latin Modern Math" panose="02000503000000000000" pitchFamily="50" charset="0"/>
              </a:rPr>
              <a:t> manteniendo la </a:t>
            </a:r>
            <a:r>
              <a:rPr lang="es-ES" b="1" dirty="0">
                <a:ea typeface="Latin Modern Math" panose="02000503000000000000" pitchFamily="50" charset="0"/>
              </a:rPr>
              <a:t>máxima eficiencia espectral </a:t>
            </a:r>
            <a:r>
              <a:rPr lang="es-ES" dirty="0">
                <a:ea typeface="Latin Modern Math" panose="02000503000000000000" pitchFamily="50" charset="0"/>
              </a:rPr>
              <a:t>(SE) con el </a:t>
            </a:r>
            <a:r>
              <a:rPr lang="es-ES" b="1" dirty="0">
                <a:ea typeface="Latin Modern Math" panose="02000503000000000000" pitchFamily="50" charset="0"/>
              </a:rPr>
              <a:t>compromiso</a:t>
            </a:r>
            <a:r>
              <a:rPr lang="es-ES" dirty="0">
                <a:ea typeface="Latin Modern Math" panose="02000503000000000000" pitchFamily="50" charset="0"/>
              </a:rPr>
              <a:t> de utilizar otros modos de transmisión (ST/MT) con </a:t>
            </a:r>
            <a:r>
              <a:rPr lang="es-ES" b="1" dirty="0">
                <a:ea typeface="Latin Modern Math" panose="02000503000000000000" pitchFamily="50" charset="0"/>
              </a:rPr>
              <a:t>menor ancho de banda </a:t>
            </a:r>
            <a:r>
              <a:rPr lang="es-ES" dirty="0">
                <a:ea typeface="Latin Modern Math" panose="02000503000000000000" pitchFamily="50" charset="0"/>
              </a:rPr>
              <a:t>(B)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dirty="0">
                <a:ea typeface="Latin Modern Math" panose="02000503000000000000" pitchFamily="50" charset="0"/>
              </a:rPr>
              <a:t>El </a:t>
            </a:r>
            <a:r>
              <a:rPr lang="es-ES" b="1" dirty="0">
                <a:ea typeface="Latin Modern Math" panose="02000503000000000000" pitchFamily="50" charset="0"/>
              </a:rPr>
              <a:t>canal</a:t>
            </a:r>
            <a:r>
              <a:rPr lang="es-ES" dirty="0">
                <a:ea typeface="Latin Modern Math" panose="02000503000000000000" pitchFamily="50" charset="0"/>
              </a:rPr>
              <a:t> de subida </a:t>
            </a:r>
            <a:r>
              <a:rPr lang="es-ES" b="1" dirty="0">
                <a:ea typeface="Latin Modern Math" panose="02000503000000000000" pitchFamily="50" charset="0"/>
              </a:rPr>
              <a:t>NPUSCH</a:t>
            </a:r>
            <a:r>
              <a:rPr lang="es-ES" dirty="0">
                <a:ea typeface="Latin Modern Math" panose="02000503000000000000" pitchFamily="50" charset="0"/>
              </a:rPr>
              <a:t> será muy </a:t>
            </a:r>
            <a:r>
              <a:rPr lang="es-ES" b="1" dirty="0">
                <a:ea typeface="Latin Modern Math" panose="02000503000000000000" pitchFamily="50" charset="0"/>
              </a:rPr>
              <a:t>largo en el tiempo</a:t>
            </a:r>
            <a:r>
              <a:rPr lang="es-ES" dirty="0">
                <a:ea typeface="Latin Modern Math" panose="02000503000000000000" pitchFamily="50" charset="0"/>
              </a:rPr>
              <a:t>, provocando </a:t>
            </a:r>
            <a:r>
              <a:rPr lang="es-ES" b="1" dirty="0">
                <a:ea typeface="Latin Modern Math" panose="02000503000000000000" pitchFamily="50" charset="0"/>
              </a:rPr>
              <a:t>retardos</a:t>
            </a:r>
            <a:r>
              <a:rPr lang="es-ES" dirty="0">
                <a:ea typeface="Latin Modern Math" panose="02000503000000000000" pitchFamily="50" charset="0"/>
              </a:rPr>
              <a:t> en la recepción de </a:t>
            </a:r>
            <a:r>
              <a:rPr lang="es-ES" b="1" dirty="0">
                <a:ea typeface="Latin Modern Math" panose="02000503000000000000" pitchFamily="50" charset="0"/>
              </a:rPr>
              <a:t>paquetes</a:t>
            </a:r>
            <a:r>
              <a:rPr lang="es-ES" dirty="0">
                <a:ea typeface="Latin Modern Math" panose="02000503000000000000" pitchFamily="50" charset="0"/>
              </a:rPr>
              <a:t> de </a:t>
            </a:r>
            <a:r>
              <a:rPr lang="es-ES" b="1" dirty="0">
                <a:ea typeface="Latin Modern Math" panose="02000503000000000000" pitchFamily="50" charset="0"/>
              </a:rPr>
              <a:t>NTN UE </a:t>
            </a:r>
            <a:r>
              <a:rPr lang="es-ES" dirty="0">
                <a:ea typeface="Latin Modern Math" panose="02000503000000000000" pitchFamily="50" charset="0"/>
              </a:rPr>
              <a:t>por parte de la estación base </a:t>
            </a:r>
            <a:r>
              <a:rPr lang="es-ES" b="1" dirty="0">
                <a:ea typeface="Latin Modern Math" panose="02000503000000000000" pitchFamily="50" charset="0"/>
              </a:rPr>
              <a:t>5G </a:t>
            </a:r>
            <a:r>
              <a:rPr lang="es-ES" b="1" i="1" dirty="0" err="1">
                <a:ea typeface="Latin Modern Math" panose="02000503000000000000" pitchFamily="50" charset="0"/>
              </a:rPr>
              <a:t>gnB</a:t>
            </a:r>
            <a:endParaRPr lang="es-ES" b="1" i="1" dirty="0">
              <a:ea typeface="Latin Modern Math" panose="02000503000000000000" pitchFamily="50" charset="0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dirty="0">
                <a:ea typeface="Latin Modern Math" panose="02000503000000000000" pitchFamily="50" charset="0"/>
              </a:rPr>
              <a:t>El </a:t>
            </a:r>
            <a:r>
              <a:rPr lang="es-ES" b="1" dirty="0">
                <a:ea typeface="Latin Modern Math" panose="02000503000000000000" pitchFamily="50" charset="0"/>
              </a:rPr>
              <a:t>canal</a:t>
            </a:r>
            <a:r>
              <a:rPr lang="es-ES" dirty="0">
                <a:ea typeface="Latin Modern Math" panose="02000503000000000000" pitchFamily="50" charset="0"/>
              </a:rPr>
              <a:t> de subida </a:t>
            </a:r>
            <a:r>
              <a:rPr lang="es-ES" b="1" dirty="0">
                <a:ea typeface="Latin Modern Math" panose="02000503000000000000" pitchFamily="50" charset="0"/>
              </a:rPr>
              <a:t>NPRACH</a:t>
            </a:r>
            <a:r>
              <a:rPr lang="es-ES" dirty="0">
                <a:ea typeface="Latin Modern Math" panose="02000503000000000000" pitchFamily="50" charset="0"/>
              </a:rPr>
              <a:t> será enviado con </a:t>
            </a:r>
            <a:r>
              <a:rPr lang="es-ES" b="1" dirty="0">
                <a:ea typeface="Latin Modern Math" panose="02000503000000000000" pitchFamily="50" charset="0"/>
              </a:rPr>
              <a:t>menor frecuencia</a:t>
            </a:r>
            <a:r>
              <a:rPr lang="es-ES" b="1" i="1" dirty="0">
                <a:ea typeface="Latin Modern Math" panose="02000503000000000000" pitchFamily="50" charset="0"/>
              </a:rPr>
              <a:t> </a:t>
            </a:r>
            <a:r>
              <a:rPr lang="es-ES" b="1" dirty="0">
                <a:ea typeface="Latin Modern Math" panose="02000503000000000000" pitchFamily="50" charset="0"/>
              </a:rPr>
              <a:t>limitando</a:t>
            </a:r>
            <a:r>
              <a:rPr lang="es-ES" dirty="0">
                <a:ea typeface="Latin Modern Math" panose="02000503000000000000" pitchFamily="50" charset="0"/>
              </a:rPr>
              <a:t> la </a:t>
            </a:r>
            <a:r>
              <a:rPr lang="es-ES" b="1" dirty="0">
                <a:ea typeface="Latin Modern Math" panose="02000503000000000000" pitchFamily="50" charset="0"/>
              </a:rPr>
              <a:t>capacidad</a:t>
            </a:r>
            <a:r>
              <a:rPr lang="es-ES" dirty="0">
                <a:ea typeface="Latin Modern Math" panose="02000503000000000000" pitchFamily="50" charset="0"/>
              </a:rPr>
              <a:t> del sistema </a:t>
            </a:r>
            <a:r>
              <a:rPr lang="es-ES" b="1" dirty="0">
                <a:ea typeface="Latin Modern Math" panose="02000503000000000000" pitchFamily="50" charset="0"/>
              </a:rPr>
              <a:t>NB-</a:t>
            </a:r>
            <a:r>
              <a:rPr lang="es-ES" b="1" dirty="0" err="1">
                <a:ea typeface="Latin Modern Math" panose="02000503000000000000" pitchFamily="50" charset="0"/>
              </a:rPr>
              <a:t>IoT</a:t>
            </a:r>
            <a:r>
              <a:rPr lang="es-ES" dirty="0">
                <a:ea typeface="Latin Modern Math" panose="02000503000000000000" pitchFamily="50" charset="0"/>
              </a:rPr>
              <a:t> y el </a:t>
            </a:r>
            <a:r>
              <a:rPr lang="es-ES" b="1" dirty="0">
                <a:ea typeface="Latin Modern Math" panose="02000503000000000000" pitchFamily="50" charset="0"/>
              </a:rPr>
              <a:t>número de NTN UE </a:t>
            </a:r>
            <a:r>
              <a:rPr lang="es-ES" dirty="0">
                <a:ea typeface="Latin Modern Math" panose="02000503000000000000" pitchFamily="50" charset="0"/>
              </a:rPr>
              <a:t>que pueden acceder a él</a:t>
            </a:r>
          </a:p>
        </p:txBody>
      </p:sp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6952B8E5-B7AD-93B9-41F7-6633E113FA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36207" t="-136207" r="-136207" b="-136207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73248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90300"/>
    </mc:Choice>
    <mc:Fallback>
      <p:transition advTm="90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8A81D75C-A64F-46B2-8481-6A79AA395E3B}"/>
              </a:ext>
            </a:extLst>
          </p:cNvPr>
          <p:cNvCxnSpPr>
            <a:cxnSpLocks/>
          </p:cNvCxnSpPr>
          <p:nvPr/>
        </p:nvCxnSpPr>
        <p:spPr>
          <a:xfrm>
            <a:off x="911225" y="758061"/>
            <a:ext cx="1032649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91036E11-A930-4FA1-83F5-B29F48E1B8B1}"/>
              </a:ext>
            </a:extLst>
          </p:cNvPr>
          <p:cNvSpPr txBox="1"/>
          <p:nvPr/>
        </p:nvSpPr>
        <p:spPr>
          <a:xfrm>
            <a:off x="846034" y="194644"/>
            <a:ext cx="91383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latin typeface="+mj-lt"/>
              </a:rPr>
              <a:t>6. Conclusiones y líneas futuras</a:t>
            </a:r>
          </a:p>
        </p:txBody>
      </p:sp>
      <p:sp>
        <p:nvSpPr>
          <p:cNvPr id="12" name="Marcador de número de diapositiva 11">
            <a:extLst>
              <a:ext uri="{FF2B5EF4-FFF2-40B4-BE49-F238E27FC236}">
                <a16:creationId xmlns:a16="http://schemas.microsoft.com/office/drawing/2014/main" id="{2F5D1ABA-2165-4510-A1DD-580AC1054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8328" y="6360551"/>
            <a:ext cx="2743200" cy="365125"/>
          </a:xfrm>
        </p:spPr>
        <p:txBody>
          <a:bodyPr/>
          <a:lstStyle/>
          <a:p>
            <a:fld id="{6354FF94-618E-48DA-98ED-654D281AAE09}" type="slidenum">
              <a:rPr lang="es-ES" smtClean="0"/>
              <a:t>34</a:t>
            </a:fld>
            <a:endParaRPr lang="es-ES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F49085C-12D1-4AFF-9F8A-17ED1C98F85B}"/>
              </a:ext>
            </a:extLst>
          </p:cNvPr>
          <p:cNvSpPr txBox="1"/>
          <p:nvPr/>
        </p:nvSpPr>
        <p:spPr>
          <a:xfrm>
            <a:off x="846035" y="881171"/>
            <a:ext cx="10650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2400" b="1" dirty="0">
                <a:ea typeface="Latin Modern Math" panose="02000503000000000000" pitchFamily="50" charset="0"/>
              </a:rPr>
              <a:t>6.2 Líneas futuras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827A678-27DB-D3D6-3DB8-21853FD36C0A}"/>
              </a:ext>
            </a:extLst>
          </p:cNvPr>
          <p:cNvSpPr txBox="1"/>
          <p:nvPr/>
        </p:nvSpPr>
        <p:spPr>
          <a:xfrm>
            <a:off x="846034" y="1321479"/>
            <a:ext cx="11082616" cy="4606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150000"/>
              </a:lnSpc>
              <a:buFont typeface="Abadi" panose="020B0604020104020204" pitchFamily="34" charset="0"/>
              <a:buChar char="►"/>
            </a:pPr>
            <a:r>
              <a:rPr lang="es-ES" dirty="0">
                <a:ea typeface="Latin Modern Math" panose="02000503000000000000" pitchFamily="50" charset="0"/>
              </a:rPr>
              <a:t>Diseño y análisis de </a:t>
            </a:r>
            <a:r>
              <a:rPr lang="es-ES" b="1" dirty="0">
                <a:ea typeface="Latin Modern Math" panose="02000503000000000000" pitchFamily="50" charset="0"/>
              </a:rPr>
              <a:t>enlaces NB-</a:t>
            </a:r>
            <a:r>
              <a:rPr lang="es-ES" b="1" dirty="0" err="1">
                <a:ea typeface="Latin Modern Math" panose="02000503000000000000" pitchFamily="50" charset="0"/>
              </a:rPr>
              <a:t>IoT</a:t>
            </a:r>
            <a:r>
              <a:rPr lang="es-ES" b="1" dirty="0">
                <a:ea typeface="Latin Modern Math" panose="02000503000000000000" pitchFamily="50" charset="0"/>
              </a:rPr>
              <a:t> NTN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dirty="0">
                <a:ea typeface="Latin Modern Math" panose="02000503000000000000" pitchFamily="50" charset="0"/>
              </a:rPr>
              <a:t>Plataformas </a:t>
            </a:r>
            <a:r>
              <a:rPr lang="es-ES" b="1" dirty="0">
                <a:ea typeface="Latin Modern Math" panose="02000503000000000000" pitchFamily="50" charset="0"/>
              </a:rPr>
              <a:t>NTN MEO </a:t>
            </a:r>
            <a:r>
              <a:rPr lang="es-ES" dirty="0">
                <a:ea typeface="Latin Modern Math" panose="02000503000000000000" pitchFamily="50" charset="0"/>
              </a:rPr>
              <a:t>y </a:t>
            </a:r>
            <a:r>
              <a:rPr lang="es-ES" b="1" dirty="0">
                <a:ea typeface="Latin Modern Math" panose="02000503000000000000" pitchFamily="50" charset="0"/>
              </a:rPr>
              <a:t>NTN HAPS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dirty="0">
                <a:ea typeface="Latin Modern Math" panose="02000503000000000000" pitchFamily="50" charset="0"/>
              </a:rPr>
              <a:t>Técnica </a:t>
            </a:r>
            <a:r>
              <a:rPr lang="es-ES" b="1" dirty="0">
                <a:ea typeface="Latin Modern Math" panose="02000503000000000000" pitchFamily="50" charset="0"/>
              </a:rPr>
              <a:t>HARQ</a:t>
            </a:r>
            <a:r>
              <a:rPr lang="es-ES" dirty="0">
                <a:ea typeface="Latin Modern Math" panose="02000503000000000000" pitchFamily="50" charset="0"/>
              </a:rPr>
              <a:t> de </a:t>
            </a:r>
            <a:r>
              <a:rPr lang="es-ES" b="1" dirty="0">
                <a:ea typeface="Latin Modern Math" panose="02000503000000000000" pitchFamily="50" charset="0"/>
              </a:rPr>
              <a:t>repetición de canal </a:t>
            </a:r>
            <a:r>
              <a:rPr lang="es-ES" dirty="0">
                <a:ea typeface="Latin Modern Math" panose="02000503000000000000" pitchFamily="50" charset="0"/>
              </a:rPr>
              <a:t>en </a:t>
            </a:r>
            <a:r>
              <a:rPr lang="es-ES" b="1" dirty="0">
                <a:ea typeface="Latin Modern Math" panose="02000503000000000000" pitchFamily="50" charset="0"/>
              </a:rPr>
              <a:t>NB-</a:t>
            </a:r>
            <a:r>
              <a:rPr lang="es-ES" b="1" dirty="0" err="1">
                <a:ea typeface="Latin Modern Math" panose="02000503000000000000" pitchFamily="50" charset="0"/>
              </a:rPr>
              <a:t>IoT</a:t>
            </a:r>
            <a:r>
              <a:rPr lang="es-ES" dirty="0">
                <a:ea typeface="Latin Modern Math" panose="02000503000000000000" pitchFamily="50" charset="0"/>
              </a:rPr>
              <a:t> que permite </a:t>
            </a:r>
            <a:r>
              <a:rPr lang="es-ES" b="1" dirty="0">
                <a:ea typeface="Latin Modern Math" panose="02000503000000000000" pitchFamily="50" charset="0"/>
              </a:rPr>
              <a:t>aumentar la SNR </a:t>
            </a:r>
            <a:r>
              <a:rPr lang="es-ES" dirty="0">
                <a:ea typeface="Latin Modern Math" panose="02000503000000000000" pitchFamily="50" charset="0"/>
              </a:rPr>
              <a:t>con el </a:t>
            </a:r>
            <a:r>
              <a:rPr lang="es-ES" b="1" dirty="0">
                <a:ea typeface="Latin Modern Math" panose="02000503000000000000" pitchFamily="50" charset="0"/>
              </a:rPr>
              <a:t>compromiso</a:t>
            </a:r>
            <a:r>
              <a:rPr lang="es-ES" dirty="0">
                <a:ea typeface="Latin Modern Math" panose="02000503000000000000" pitchFamily="50" charset="0"/>
              </a:rPr>
              <a:t> de </a:t>
            </a:r>
            <a:r>
              <a:rPr lang="es-ES" b="1" dirty="0">
                <a:ea typeface="Latin Modern Math" panose="02000503000000000000" pitchFamily="50" charset="0"/>
              </a:rPr>
              <a:t>incrementar el RTT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dirty="0">
                <a:ea typeface="Latin Modern Math" panose="02000503000000000000" pitchFamily="50" charset="0"/>
              </a:rPr>
              <a:t>Estudio de </a:t>
            </a:r>
            <a:r>
              <a:rPr lang="es-ES" b="1" dirty="0">
                <a:ea typeface="Latin Modern Math" panose="02000503000000000000" pitchFamily="50" charset="0"/>
              </a:rPr>
              <a:t>otras</a:t>
            </a:r>
            <a:r>
              <a:rPr lang="es-ES" dirty="0">
                <a:ea typeface="Latin Modern Math" panose="02000503000000000000" pitchFamily="50" charset="0"/>
              </a:rPr>
              <a:t> bandas frecuenciales </a:t>
            </a:r>
            <a:r>
              <a:rPr lang="es-ES" b="1" dirty="0">
                <a:ea typeface="Latin Modern Math" panose="02000503000000000000" pitchFamily="50" charset="0"/>
              </a:rPr>
              <a:t>LTE-</a:t>
            </a:r>
            <a:r>
              <a:rPr lang="es-ES" b="1" dirty="0" err="1">
                <a:ea typeface="Latin Modern Math" panose="02000503000000000000" pitchFamily="50" charset="0"/>
              </a:rPr>
              <a:t>Bands</a:t>
            </a:r>
            <a:endParaRPr lang="es-ES" b="1" dirty="0">
              <a:ea typeface="Latin Modern Math" panose="02000503000000000000" pitchFamily="50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dirty="0">
                <a:ea typeface="Latin Modern Math" panose="02000503000000000000" pitchFamily="50" charset="0"/>
              </a:rPr>
              <a:t>Diseño y análisis de </a:t>
            </a:r>
            <a:r>
              <a:rPr lang="es-ES" b="1" dirty="0">
                <a:ea typeface="Latin Modern Math" panose="02000503000000000000" pitchFamily="50" charset="0"/>
              </a:rPr>
              <a:t>enlaces </a:t>
            </a:r>
            <a:r>
              <a:rPr lang="es-ES" b="1" dirty="0" err="1">
                <a:ea typeface="Latin Modern Math" panose="02000503000000000000" pitchFamily="50" charset="0"/>
              </a:rPr>
              <a:t>eMTC</a:t>
            </a:r>
            <a:r>
              <a:rPr lang="es-ES" b="1" dirty="0">
                <a:ea typeface="Latin Modern Math" panose="02000503000000000000" pitchFamily="50" charset="0"/>
              </a:rPr>
              <a:t> (LTE-M) NTN </a:t>
            </a:r>
            <a:r>
              <a:rPr lang="es-ES" dirty="0">
                <a:ea typeface="Latin Modern Math" panose="02000503000000000000" pitchFamily="50" charset="0"/>
              </a:rPr>
              <a:t>con </a:t>
            </a:r>
            <a:r>
              <a:rPr lang="es-ES" b="1" dirty="0">
                <a:ea typeface="Latin Modern Math" panose="02000503000000000000" pitchFamily="50" charset="0"/>
              </a:rPr>
              <a:t>anchos de banda </a:t>
            </a:r>
            <a:r>
              <a:rPr lang="es-ES" dirty="0">
                <a:ea typeface="Latin Modern Math" panose="02000503000000000000" pitchFamily="50" charset="0"/>
              </a:rPr>
              <a:t>B = 1080 kHz </a:t>
            </a:r>
            <a:r>
              <a:rPr lang="es-ES" b="1" dirty="0">
                <a:ea typeface="Latin Modern Math" panose="02000503000000000000" pitchFamily="50" charset="0"/>
              </a:rPr>
              <a:t>superiores a NB-</a:t>
            </a:r>
            <a:r>
              <a:rPr lang="es-ES" b="1" dirty="0" err="1">
                <a:ea typeface="Latin Modern Math" panose="02000503000000000000" pitchFamily="50" charset="0"/>
              </a:rPr>
              <a:t>IoT</a:t>
            </a:r>
            <a:endParaRPr lang="es-ES" b="1" dirty="0">
              <a:ea typeface="Latin Modern Math" panose="02000503000000000000" pitchFamily="50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dirty="0">
                <a:ea typeface="Latin Modern Math" panose="02000503000000000000" pitchFamily="50" charset="0"/>
              </a:rPr>
              <a:t>Diseño y análisis de escenarios </a:t>
            </a:r>
            <a:r>
              <a:rPr lang="es-ES" b="1" dirty="0">
                <a:ea typeface="Latin Modern Math" panose="02000503000000000000" pitchFamily="50" charset="0"/>
              </a:rPr>
              <a:t>NB-</a:t>
            </a:r>
            <a:r>
              <a:rPr lang="es-ES" b="1" dirty="0" err="1">
                <a:ea typeface="Latin Modern Math" panose="02000503000000000000" pitchFamily="50" charset="0"/>
              </a:rPr>
              <a:t>IoT</a:t>
            </a:r>
            <a:r>
              <a:rPr lang="es-ES" b="1" dirty="0">
                <a:ea typeface="Latin Modern Math" panose="02000503000000000000" pitchFamily="50" charset="0"/>
              </a:rPr>
              <a:t> NTN </a:t>
            </a:r>
            <a:r>
              <a:rPr lang="es-ES" dirty="0">
                <a:ea typeface="Latin Modern Math" panose="02000503000000000000" pitchFamily="50" charset="0"/>
              </a:rPr>
              <a:t>con </a:t>
            </a:r>
            <a:r>
              <a:rPr lang="es-ES" b="1" dirty="0">
                <a:ea typeface="Latin Modern Math" panose="02000503000000000000" pitchFamily="50" charset="0"/>
              </a:rPr>
              <a:t>interconexión de plataformas NTN SAT</a:t>
            </a:r>
            <a:r>
              <a:rPr lang="es-ES" dirty="0">
                <a:ea typeface="Latin Modern Math" panose="02000503000000000000" pitchFamily="50" charset="0"/>
              </a:rPr>
              <a:t> mediante </a:t>
            </a:r>
            <a:r>
              <a:rPr lang="es-ES" b="1" dirty="0">
                <a:ea typeface="Latin Modern Math" panose="02000503000000000000" pitchFamily="50" charset="0"/>
              </a:rPr>
              <a:t>enlaces inter-satelite (ISL)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b="1" dirty="0">
                <a:ea typeface="Latin Modern Math" panose="02000503000000000000" pitchFamily="50" charset="0"/>
              </a:rPr>
              <a:t>3GPP </a:t>
            </a:r>
            <a:r>
              <a:rPr lang="es-ES" b="1" dirty="0" err="1">
                <a:ea typeface="Latin Modern Math" panose="02000503000000000000" pitchFamily="50" charset="0"/>
              </a:rPr>
              <a:t>Release</a:t>
            </a:r>
            <a:r>
              <a:rPr lang="es-ES" b="1" dirty="0">
                <a:ea typeface="Latin Modern Math" panose="02000503000000000000" pitchFamily="50" charset="0"/>
              </a:rPr>
              <a:t> 18</a:t>
            </a:r>
            <a:r>
              <a:rPr lang="es-ES" dirty="0">
                <a:ea typeface="Latin Modern Math" panose="02000503000000000000" pitchFamily="50" charset="0"/>
              </a:rPr>
              <a:t>: </a:t>
            </a:r>
            <a:r>
              <a:rPr lang="es-ES" i="1" dirty="0">
                <a:ea typeface="Latin Modern Math" panose="02000503000000000000" pitchFamily="50" charset="0"/>
              </a:rPr>
              <a:t>Artificial </a:t>
            </a:r>
            <a:r>
              <a:rPr lang="es-ES" i="1" dirty="0" err="1">
                <a:ea typeface="Latin Modern Math" panose="02000503000000000000" pitchFamily="50" charset="0"/>
              </a:rPr>
              <a:t>Intelligence</a:t>
            </a:r>
            <a:r>
              <a:rPr lang="es-ES" i="1" dirty="0">
                <a:ea typeface="Latin Modern Math" panose="02000503000000000000" pitchFamily="50" charset="0"/>
              </a:rPr>
              <a:t> (</a:t>
            </a:r>
            <a:r>
              <a:rPr lang="es-ES" b="1" i="1" dirty="0">
                <a:ea typeface="Latin Modern Math" panose="02000503000000000000" pitchFamily="50" charset="0"/>
              </a:rPr>
              <a:t>AI</a:t>
            </a:r>
            <a:r>
              <a:rPr lang="es-ES" i="1" dirty="0">
                <a:ea typeface="Latin Modern Math" panose="02000503000000000000" pitchFamily="50" charset="0"/>
              </a:rPr>
              <a:t>) &amp; Machine </a:t>
            </a:r>
            <a:r>
              <a:rPr lang="es-ES" i="1" dirty="0" err="1">
                <a:ea typeface="Latin Modern Math" panose="02000503000000000000" pitchFamily="50" charset="0"/>
              </a:rPr>
              <a:t>Learning</a:t>
            </a:r>
            <a:r>
              <a:rPr lang="es-ES" i="1" dirty="0">
                <a:ea typeface="Latin Modern Math" panose="02000503000000000000" pitchFamily="50" charset="0"/>
              </a:rPr>
              <a:t> (</a:t>
            </a:r>
            <a:r>
              <a:rPr lang="es-ES" b="1" i="1" dirty="0">
                <a:ea typeface="Latin Modern Math" panose="02000503000000000000" pitchFamily="50" charset="0"/>
              </a:rPr>
              <a:t>ML</a:t>
            </a:r>
            <a:r>
              <a:rPr lang="es-ES" i="1" dirty="0">
                <a:ea typeface="Latin Modern Math" panose="02000503000000000000" pitchFamily="50" charset="0"/>
              </a:rPr>
              <a:t>)</a:t>
            </a:r>
            <a:r>
              <a:rPr lang="es-ES" dirty="0">
                <a:ea typeface="Latin Modern Math" panose="02000503000000000000" pitchFamily="50" charset="0"/>
              </a:rPr>
              <a:t> aplicado a redes no terrestres </a:t>
            </a:r>
            <a:r>
              <a:rPr lang="es-ES" b="1" dirty="0">
                <a:ea typeface="Latin Modern Math" panose="02000503000000000000" pitchFamily="50" charset="0"/>
              </a:rPr>
              <a:t>NTN</a:t>
            </a:r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1FB02D06-CD5B-F985-F1AA-182A336EC0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36207" t="-136207" r="-136207" b="-136207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09345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82048"/>
    </mc:Choice>
    <mc:Fallback>
      <p:transition advTm="82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8A81D75C-A64F-46B2-8481-6A79AA395E3B}"/>
              </a:ext>
            </a:extLst>
          </p:cNvPr>
          <p:cNvCxnSpPr>
            <a:cxnSpLocks/>
          </p:cNvCxnSpPr>
          <p:nvPr/>
        </p:nvCxnSpPr>
        <p:spPr>
          <a:xfrm>
            <a:off x="911225" y="758061"/>
            <a:ext cx="1032649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91036E11-A930-4FA1-83F5-B29F48E1B8B1}"/>
              </a:ext>
            </a:extLst>
          </p:cNvPr>
          <p:cNvSpPr txBox="1"/>
          <p:nvPr/>
        </p:nvSpPr>
        <p:spPr>
          <a:xfrm>
            <a:off x="846034" y="194644"/>
            <a:ext cx="91383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latin typeface="+mj-lt"/>
              </a:rPr>
              <a:t>6. Conclusiones y líneas futuras</a:t>
            </a:r>
          </a:p>
        </p:txBody>
      </p:sp>
      <p:sp>
        <p:nvSpPr>
          <p:cNvPr id="12" name="Marcador de número de diapositiva 11">
            <a:extLst>
              <a:ext uri="{FF2B5EF4-FFF2-40B4-BE49-F238E27FC236}">
                <a16:creationId xmlns:a16="http://schemas.microsoft.com/office/drawing/2014/main" id="{2F5D1ABA-2165-4510-A1DD-580AC1054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8328" y="6360551"/>
            <a:ext cx="2743200" cy="365125"/>
          </a:xfrm>
        </p:spPr>
        <p:txBody>
          <a:bodyPr/>
          <a:lstStyle/>
          <a:p>
            <a:fld id="{6354FF94-618E-48DA-98ED-654D281AAE09}" type="slidenum">
              <a:rPr lang="es-ES" smtClean="0"/>
              <a:t>35</a:t>
            </a:fld>
            <a:endParaRPr lang="es-ES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F49085C-12D1-4AFF-9F8A-17ED1C98F85B}"/>
              </a:ext>
            </a:extLst>
          </p:cNvPr>
          <p:cNvSpPr txBox="1"/>
          <p:nvPr/>
        </p:nvSpPr>
        <p:spPr>
          <a:xfrm>
            <a:off x="846035" y="881171"/>
            <a:ext cx="10650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2400" b="1" dirty="0">
                <a:ea typeface="Latin Modern Math" panose="02000503000000000000" pitchFamily="50" charset="0"/>
              </a:rPr>
              <a:t>6.2 Líneas futuras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827A678-27DB-D3D6-3DB8-21853FD36C0A}"/>
              </a:ext>
            </a:extLst>
          </p:cNvPr>
          <p:cNvSpPr txBox="1"/>
          <p:nvPr/>
        </p:nvSpPr>
        <p:spPr>
          <a:xfrm>
            <a:off x="846034" y="1321479"/>
            <a:ext cx="11226630" cy="2944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150000"/>
              </a:lnSpc>
              <a:buFont typeface="Abadi" panose="020B0604020104020204" pitchFamily="34" charset="0"/>
              <a:buChar char="►"/>
            </a:pPr>
            <a:r>
              <a:rPr lang="es-ES" b="1" dirty="0">
                <a:ea typeface="Latin Modern Math" panose="02000503000000000000" pitchFamily="50" charset="0"/>
              </a:rPr>
              <a:t>Retos</a:t>
            </a:r>
            <a:r>
              <a:rPr lang="es-ES" dirty="0">
                <a:ea typeface="Latin Modern Math" panose="02000503000000000000" pitchFamily="50" charset="0"/>
              </a:rPr>
              <a:t> en redes no terrestres </a:t>
            </a:r>
            <a:r>
              <a:rPr lang="es-ES" b="1" dirty="0">
                <a:ea typeface="Latin Modern Math" panose="02000503000000000000" pitchFamily="50" charset="0"/>
              </a:rPr>
              <a:t>NTN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dirty="0">
                <a:ea typeface="Latin Modern Math" panose="02000503000000000000" pitchFamily="50" charset="0"/>
              </a:rPr>
              <a:t>Gestión de </a:t>
            </a:r>
            <a:r>
              <a:rPr lang="es-ES" b="1" dirty="0">
                <a:ea typeface="Latin Modern Math" panose="02000503000000000000" pitchFamily="50" charset="0"/>
              </a:rPr>
              <a:t>recursos órbita espectro </a:t>
            </a:r>
            <a:r>
              <a:rPr lang="es-ES" dirty="0">
                <a:ea typeface="Latin Modern Math" panose="02000503000000000000" pitchFamily="50" charset="0"/>
              </a:rPr>
              <a:t>para </a:t>
            </a:r>
            <a:r>
              <a:rPr lang="es-ES" b="1" dirty="0">
                <a:ea typeface="Latin Modern Math" panose="02000503000000000000" pitchFamily="50" charset="0"/>
              </a:rPr>
              <a:t>evitar</a:t>
            </a:r>
            <a:r>
              <a:rPr lang="es-ES" dirty="0">
                <a:ea typeface="Latin Modern Math" panose="02000503000000000000" pitchFamily="50" charset="0"/>
              </a:rPr>
              <a:t> diferentes tipos de </a:t>
            </a:r>
            <a:r>
              <a:rPr lang="es-ES" b="1" dirty="0">
                <a:ea typeface="Latin Modern Math" panose="02000503000000000000" pitchFamily="50" charset="0"/>
              </a:rPr>
              <a:t>interferencia</a:t>
            </a:r>
            <a:r>
              <a:rPr lang="es-ES" dirty="0">
                <a:ea typeface="Latin Modern Math" panose="02000503000000000000" pitchFamily="50" charset="0"/>
              </a:rPr>
              <a:t>: 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>
                <a:ea typeface="Latin Modern Math" panose="02000503000000000000" pitchFamily="50" charset="0"/>
              </a:rPr>
              <a:t>(i) intra-SAT, (</a:t>
            </a:r>
            <a:r>
              <a:rPr lang="es-ES" dirty="0" err="1">
                <a:ea typeface="Latin Modern Math" panose="02000503000000000000" pitchFamily="50" charset="0"/>
              </a:rPr>
              <a:t>ii</a:t>
            </a:r>
            <a:r>
              <a:rPr lang="es-ES" dirty="0">
                <a:ea typeface="Latin Modern Math" panose="02000503000000000000" pitchFamily="50" charset="0"/>
              </a:rPr>
              <a:t>) inter-SAT e (</a:t>
            </a:r>
            <a:r>
              <a:rPr lang="es-ES" dirty="0" err="1">
                <a:ea typeface="Latin Modern Math" panose="02000503000000000000" pitchFamily="50" charset="0"/>
              </a:rPr>
              <a:t>iii</a:t>
            </a:r>
            <a:r>
              <a:rPr lang="es-ES" dirty="0">
                <a:ea typeface="Latin Modern Math" panose="02000503000000000000" pitchFamily="50" charset="0"/>
              </a:rPr>
              <a:t>) inter-RAN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dirty="0">
                <a:ea typeface="Latin Modern Math" panose="02000503000000000000" pitchFamily="50" charset="0"/>
              </a:rPr>
              <a:t>Gestión del </a:t>
            </a:r>
            <a:r>
              <a:rPr lang="es-ES" b="1" dirty="0">
                <a:ea typeface="Latin Modern Math" panose="02000503000000000000" pitchFamily="50" charset="0"/>
              </a:rPr>
              <a:t>retardo</a:t>
            </a:r>
            <a:r>
              <a:rPr lang="es-ES" dirty="0">
                <a:ea typeface="Latin Modern Math" panose="02000503000000000000" pitchFamily="50" charset="0"/>
              </a:rPr>
              <a:t> </a:t>
            </a:r>
            <a:r>
              <a:rPr lang="es-ES" b="1" dirty="0">
                <a:ea typeface="Latin Modern Math" panose="02000503000000000000" pitchFamily="50" charset="0"/>
              </a:rPr>
              <a:t>de propagación RTT </a:t>
            </a:r>
            <a:r>
              <a:rPr lang="es-ES" dirty="0">
                <a:ea typeface="Latin Modern Math" panose="02000503000000000000" pitchFamily="50" charset="0"/>
              </a:rPr>
              <a:t>y el efecto </a:t>
            </a:r>
            <a:r>
              <a:rPr lang="es-ES" b="1" dirty="0">
                <a:ea typeface="Latin Modern Math" panose="02000503000000000000" pitchFamily="50" charset="0"/>
              </a:rPr>
              <a:t>Doppler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dirty="0">
                <a:ea typeface="Latin Modern Math" panose="02000503000000000000" pitchFamily="50" charset="0"/>
              </a:rPr>
              <a:t>Gestión de la </a:t>
            </a:r>
            <a:r>
              <a:rPr lang="es-ES" b="1" dirty="0">
                <a:ea typeface="Latin Modern Math" panose="02000503000000000000" pitchFamily="50" charset="0"/>
              </a:rPr>
              <a:t>movilidad</a:t>
            </a:r>
            <a:r>
              <a:rPr lang="es-ES" dirty="0">
                <a:ea typeface="Latin Modern Math" panose="02000503000000000000" pitchFamily="50" charset="0"/>
              </a:rPr>
              <a:t> mediante diferentes tipos de</a:t>
            </a:r>
            <a:r>
              <a:rPr lang="es-ES" b="1" dirty="0">
                <a:ea typeface="Latin Modern Math" panose="02000503000000000000" pitchFamily="50" charset="0"/>
              </a:rPr>
              <a:t> </a:t>
            </a:r>
            <a:r>
              <a:rPr lang="es-ES" b="1" i="1" dirty="0" err="1">
                <a:ea typeface="Latin Modern Math" panose="02000503000000000000" pitchFamily="50" charset="0"/>
              </a:rPr>
              <a:t>handover</a:t>
            </a:r>
            <a:r>
              <a:rPr lang="es-ES" i="1" dirty="0">
                <a:ea typeface="Latin Modern Math" panose="02000503000000000000" pitchFamily="50" charset="0"/>
              </a:rPr>
              <a:t> </a:t>
            </a:r>
            <a:r>
              <a:rPr lang="es-ES" dirty="0">
                <a:ea typeface="Latin Modern Math" panose="02000503000000000000" pitchFamily="50" charset="0"/>
              </a:rPr>
              <a:t>en redes </a:t>
            </a:r>
            <a:r>
              <a:rPr lang="es-ES" b="1" dirty="0">
                <a:ea typeface="Latin Modern Math" panose="02000503000000000000" pitchFamily="50" charset="0"/>
              </a:rPr>
              <a:t>NTN NGSO</a:t>
            </a:r>
            <a:r>
              <a:rPr lang="es-ES" dirty="0">
                <a:ea typeface="Latin Modern Math" panose="02000503000000000000" pitchFamily="50" charset="0"/>
              </a:rPr>
              <a:t>: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>
                <a:ea typeface="Latin Modern Math" panose="02000503000000000000" pitchFamily="50" charset="0"/>
              </a:rPr>
              <a:t>(i) intra-SAT, (</a:t>
            </a:r>
            <a:r>
              <a:rPr lang="es-ES" dirty="0" err="1">
                <a:ea typeface="Latin Modern Math" panose="02000503000000000000" pitchFamily="50" charset="0"/>
              </a:rPr>
              <a:t>ii</a:t>
            </a:r>
            <a:r>
              <a:rPr lang="es-ES" dirty="0">
                <a:ea typeface="Latin Modern Math" panose="02000503000000000000" pitchFamily="50" charset="0"/>
              </a:rPr>
              <a:t>) inter-SAT e (</a:t>
            </a:r>
            <a:r>
              <a:rPr lang="es-ES" dirty="0" err="1">
                <a:ea typeface="Latin Modern Math" panose="02000503000000000000" pitchFamily="50" charset="0"/>
              </a:rPr>
              <a:t>iii</a:t>
            </a:r>
            <a:r>
              <a:rPr lang="es-ES" dirty="0">
                <a:ea typeface="Latin Modern Math" panose="02000503000000000000" pitchFamily="50" charset="0"/>
              </a:rPr>
              <a:t>) inter-RAN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s-ES" dirty="0">
              <a:ea typeface="Latin Modern Math" panose="02000503000000000000" pitchFamily="50" charset="0"/>
            </a:endParaRPr>
          </a:p>
        </p:txBody>
      </p:sp>
      <p:pic>
        <p:nvPicPr>
          <p:cNvPr id="4" name="Imagen 3" descr="Dibujo con letras&#10;&#10;Descripción generada automáticamente con confianza baja">
            <a:extLst>
              <a:ext uri="{FF2B5EF4-FFF2-40B4-BE49-F238E27FC236}">
                <a16:creationId xmlns:a16="http://schemas.microsoft.com/office/drawing/2014/main" id="{F58D00C2-6FC8-6683-57D9-90FF4C25F0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4920" y="3913058"/>
            <a:ext cx="9071824" cy="2186881"/>
          </a:xfrm>
          <a:prstGeom prst="rect">
            <a:avLst/>
          </a:prstGeom>
        </p:spPr>
      </p:pic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28AA0B89-B725-94AB-7B78-8B2B94ADE9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36207" t="-136207" r="-136207" b="-136207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55250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2542"/>
    </mc:Choice>
    <mc:Fallback>
      <p:transition advTm="42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E4B067A-50DC-40CF-A24B-DF5B06C9A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4FF94-618E-48DA-98ED-654D281AAE09}" type="slidenum">
              <a:rPr lang="es-ES" smtClean="0"/>
              <a:t>36</a:t>
            </a:fld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1DDDEEA-9EFA-4378-BF90-790E3617E619}"/>
              </a:ext>
            </a:extLst>
          </p:cNvPr>
          <p:cNvSpPr txBox="1"/>
          <p:nvPr/>
        </p:nvSpPr>
        <p:spPr>
          <a:xfrm>
            <a:off x="2613954" y="3068960"/>
            <a:ext cx="80165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b="1" dirty="0">
                <a:latin typeface="+mj-lt"/>
              </a:rPr>
              <a:t>¡Gracias por vuestra atención!</a:t>
            </a:r>
            <a:endParaRPr lang="es-ES" sz="3200" dirty="0"/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AC20875C-3193-A67D-3783-656461F007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36207" t="-136207" r="-136207" b="-136207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48493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5663"/>
    </mc:Choice>
    <mc:Fallback>
      <p:transition advTm="15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8A81D75C-A64F-46B2-8481-6A79AA395E3B}"/>
              </a:ext>
            </a:extLst>
          </p:cNvPr>
          <p:cNvCxnSpPr>
            <a:cxnSpLocks/>
          </p:cNvCxnSpPr>
          <p:nvPr/>
        </p:nvCxnSpPr>
        <p:spPr>
          <a:xfrm>
            <a:off x="911225" y="758061"/>
            <a:ext cx="1032649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91036E11-A930-4FA1-83F5-B29F48E1B8B1}"/>
              </a:ext>
            </a:extLst>
          </p:cNvPr>
          <p:cNvSpPr txBox="1"/>
          <p:nvPr/>
        </p:nvSpPr>
        <p:spPr>
          <a:xfrm>
            <a:off x="846035" y="194644"/>
            <a:ext cx="6588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latin typeface="+mj-lt"/>
              </a:rPr>
              <a:t>1. Introducción</a:t>
            </a:r>
          </a:p>
        </p:txBody>
      </p:sp>
      <p:sp>
        <p:nvSpPr>
          <p:cNvPr id="12" name="Marcador de número de diapositiva 11">
            <a:extLst>
              <a:ext uri="{FF2B5EF4-FFF2-40B4-BE49-F238E27FC236}">
                <a16:creationId xmlns:a16="http://schemas.microsoft.com/office/drawing/2014/main" id="{2F5D1ABA-2165-4510-A1DD-580AC1054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4FF94-618E-48DA-98ED-654D281AAE09}" type="slidenum">
              <a:rPr lang="es-ES" smtClean="0"/>
              <a:t>4</a:t>
            </a:fld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F49085C-12D1-4AFF-9F8A-17ED1C98F85B}"/>
              </a:ext>
            </a:extLst>
          </p:cNvPr>
          <p:cNvSpPr txBox="1"/>
          <p:nvPr/>
        </p:nvSpPr>
        <p:spPr>
          <a:xfrm>
            <a:off x="846035" y="881171"/>
            <a:ext cx="7698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2400" b="1" dirty="0">
                <a:ea typeface="Latin Modern Math" panose="02000503000000000000" pitchFamily="50" charset="0"/>
              </a:rPr>
              <a:t>1.1 Contexto y justificación del trabajo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FC77AC9-6BA9-4F14-92EA-5423F49E8021}"/>
              </a:ext>
            </a:extLst>
          </p:cNvPr>
          <p:cNvSpPr txBox="1"/>
          <p:nvPr/>
        </p:nvSpPr>
        <p:spPr>
          <a:xfrm>
            <a:off x="846034" y="1342836"/>
            <a:ext cx="10507766" cy="6361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150000"/>
              </a:lnSpc>
              <a:buFont typeface="Abadi" panose="020B0604020104020204" pitchFamily="34" charset="0"/>
              <a:buChar char="►"/>
            </a:pPr>
            <a:r>
              <a:rPr lang="es-ES" sz="2000" dirty="0">
                <a:ea typeface="Latin Modern Math" panose="02000503000000000000" pitchFamily="50" charset="0"/>
              </a:rPr>
              <a:t>Propuestas de </a:t>
            </a:r>
            <a:r>
              <a:rPr lang="es-ES" sz="2000" b="1" dirty="0">
                <a:ea typeface="Latin Modern Math" panose="02000503000000000000" pitchFamily="50" charset="0"/>
              </a:rPr>
              <a:t>diseño</a:t>
            </a:r>
            <a:r>
              <a:rPr lang="es-ES" sz="2000" dirty="0">
                <a:ea typeface="Latin Modern Math" panose="02000503000000000000" pitchFamily="50" charset="0"/>
              </a:rPr>
              <a:t> y </a:t>
            </a:r>
            <a:r>
              <a:rPr lang="es-ES" sz="2000" b="1" dirty="0">
                <a:ea typeface="Latin Modern Math" panose="02000503000000000000" pitchFamily="50" charset="0"/>
              </a:rPr>
              <a:t>caracterización</a:t>
            </a:r>
            <a:r>
              <a:rPr lang="es-ES" sz="2000" dirty="0">
                <a:ea typeface="Latin Modern Math" panose="02000503000000000000" pitchFamily="50" charset="0"/>
              </a:rPr>
              <a:t> mediante </a:t>
            </a:r>
            <a:r>
              <a:rPr lang="es-ES" sz="2000" b="1" i="1" dirty="0">
                <a:ea typeface="Latin Modern Math" panose="02000503000000000000" pitchFamily="50" charset="0"/>
              </a:rPr>
              <a:t>MATLAB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sz="2000" dirty="0">
                <a:ea typeface="Latin Modern Math" panose="02000503000000000000" pitchFamily="50" charset="0"/>
              </a:rPr>
              <a:t>Escenarios </a:t>
            </a:r>
            <a:r>
              <a:rPr lang="es-ES" sz="2000" b="1" dirty="0">
                <a:ea typeface="Latin Modern Math" panose="02000503000000000000" pitchFamily="50" charset="0"/>
              </a:rPr>
              <a:t>NB-</a:t>
            </a:r>
            <a:r>
              <a:rPr lang="es-ES" sz="2000" b="1" dirty="0" err="1">
                <a:ea typeface="Latin Modern Math" panose="02000503000000000000" pitchFamily="50" charset="0"/>
              </a:rPr>
              <a:t>IoT</a:t>
            </a:r>
            <a:r>
              <a:rPr lang="es-ES" sz="2000" b="1" dirty="0">
                <a:ea typeface="Latin Modern Math" panose="02000503000000000000" pitchFamily="50" charset="0"/>
              </a:rPr>
              <a:t> NTN </a:t>
            </a:r>
            <a:r>
              <a:rPr lang="es-ES" sz="2000" dirty="0">
                <a:ea typeface="Latin Modern Math" panose="02000503000000000000" pitchFamily="50" charset="0"/>
              </a:rPr>
              <a:t>{</a:t>
            </a:r>
            <a:r>
              <a:rPr lang="es-ES" sz="2000" b="1" dirty="0">
                <a:ea typeface="Latin Modern Math" panose="02000503000000000000" pitchFamily="50" charset="0"/>
              </a:rPr>
              <a:t>LEO-600</a:t>
            </a:r>
            <a:r>
              <a:rPr lang="es-ES" sz="2000" dirty="0">
                <a:ea typeface="Latin Modern Math" panose="02000503000000000000" pitchFamily="50" charset="0"/>
              </a:rPr>
              <a:t>, </a:t>
            </a:r>
            <a:r>
              <a:rPr lang="es-ES" sz="2000" b="1" dirty="0">
                <a:ea typeface="Latin Modern Math" panose="02000503000000000000" pitchFamily="50" charset="0"/>
              </a:rPr>
              <a:t>LEO-1200</a:t>
            </a:r>
            <a:r>
              <a:rPr lang="es-ES" sz="2000" dirty="0">
                <a:ea typeface="Latin Modern Math" panose="02000503000000000000" pitchFamily="50" charset="0"/>
              </a:rPr>
              <a:t>, </a:t>
            </a:r>
            <a:r>
              <a:rPr lang="es-ES" sz="2000" b="1" dirty="0">
                <a:ea typeface="Latin Modern Math" panose="02000503000000000000" pitchFamily="50" charset="0"/>
              </a:rPr>
              <a:t>GEO</a:t>
            </a:r>
            <a:r>
              <a:rPr lang="es-ES" sz="2000" dirty="0">
                <a:ea typeface="Latin Modern Math" panose="02000503000000000000" pitchFamily="50" charset="0"/>
              </a:rPr>
              <a:t>} especificados en </a:t>
            </a:r>
            <a:r>
              <a:rPr lang="es-ES" sz="2000" b="1" dirty="0">
                <a:ea typeface="Latin Modern Math" panose="02000503000000000000" pitchFamily="50" charset="0"/>
              </a:rPr>
              <a:t>3GPP TR 38.821 </a:t>
            </a:r>
            <a:r>
              <a:rPr lang="es-ES" sz="2000" dirty="0">
                <a:ea typeface="Latin Modern Math" panose="02000503000000000000" pitchFamily="50" charset="0"/>
              </a:rPr>
              <a:t>y </a:t>
            </a:r>
            <a:r>
              <a:rPr lang="es-ES" sz="2000" b="1" dirty="0">
                <a:ea typeface="Latin Modern Math" panose="02000503000000000000" pitchFamily="50" charset="0"/>
              </a:rPr>
              <a:t>3GPP TR 36.763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sz="2000" dirty="0">
                <a:ea typeface="Latin Modern Math" panose="02000503000000000000" pitchFamily="50" charset="0"/>
              </a:rPr>
              <a:t>Modelos de </a:t>
            </a:r>
            <a:r>
              <a:rPr lang="es-ES" sz="2000" b="1" dirty="0">
                <a:ea typeface="Latin Modern Math" panose="02000503000000000000" pitchFamily="50" charset="0"/>
              </a:rPr>
              <a:t>antenas</a:t>
            </a:r>
            <a:r>
              <a:rPr lang="es-ES" sz="2000" dirty="0">
                <a:ea typeface="Latin Modern Math" panose="02000503000000000000" pitchFamily="50" charset="0"/>
              </a:rPr>
              <a:t> {</a:t>
            </a:r>
            <a:r>
              <a:rPr lang="es-ES" sz="2000" b="1" dirty="0">
                <a:ea typeface="Latin Modern Math" panose="02000503000000000000" pitchFamily="50" charset="0"/>
              </a:rPr>
              <a:t>NTN SAT</a:t>
            </a:r>
            <a:r>
              <a:rPr lang="es-ES" sz="2000" dirty="0">
                <a:ea typeface="Latin Modern Math" panose="02000503000000000000" pitchFamily="50" charset="0"/>
              </a:rPr>
              <a:t>, </a:t>
            </a:r>
            <a:r>
              <a:rPr lang="es-ES" sz="2000" b="1" dirty="0">
                <a:ea typeface="Latin Modern Math" panose="02000503000000000000" pitchFamily="50" charset="0"/>
              </a:rPr>
              <a:t>NTN UE</a:t>
            </a:r>
            <a:r>
              <a:rPr lang="es-ES" sz="2000" dirty="0">
                <a:ea typeface="Latin Modern Math" panose="02000503000000000000" pitchFamily="50" charset="0"/>
              </a:rPr>
              <a:t>} especificados en </a:t>
            </a:r>
            <a:r>
              <a:rPr lang="es-ES" sz="2000" b="1" dirty="0">
                <a:ea typeface="Latin Modern Math" panose="02000503000000000000" pitchFamily="50" charset="0"/>
              </a:rPr>
              <a:t>3GPP TR 38.811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sz="2000" dirty="0">
                <a:ea typeface="Latin Modern Math" panose="02000503000000000000" pitchFamily="50" charset="0"/>
              </a:rPr>
              <a:t>Casos de simulación (SC) para evaluar el rendimiento de balance de enlaces </a:t>
            </a:r>
            <a:r>
              <a:rPr lang="es-ES" sz="2000" b="1" dirty="0">
                <a:ea typeface="Latin Modern Math" panose="02000503000000000000" pitchFamily="50" charset="0"/>
              </a:rPr>
              <a:t>NB-</a:t>
            </a:r>
            <a:r>
              <a:rPr lang="es-ES" sz="2000" b="1" dirty="0" err="1">
                <a:ea typeface="Latin Modern Math" panose="02000503000000000000" pitchFamily="50" charset="0"/>
              </a:rPr>
              <a:t>IoT</a:t>
            </a:r>
            <a:r>
              <a:rPr lang="es-ES" sz="2000" b="1" dirty="0">
                <a:ea typeface="Latin Modern Math" panose="02000503000000000000" pitchFamily="50" charset="0"/>
              </a:rPr>
              <a:t> NTN </a:t>
            </a:r>
            <a:r>
              <a:rPr lang="es-ES" sz="2000" dirty="0">
                <a:ea typeface="Latin Modern Math" panose="02000503000000000000" pitchFamily="50" charset="0"/>
              </a:rPr>
              <a:t>especificados en </a:t>
            </a:r>
            <a:r>
              <a:rPr lang="es-ES" sz="2000" b="1" dirty="0">
                <a:ea typeface="Latin Modern Math" panose="02000503000000000000" pitchFamily="50" charset="0"/>
              </a:rPr>
              <a:t>3GPP TR 36.763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b="1" dirty="0">
                <a:ea typeface="Latin Modern Math" panose="02000503000000000000" pitchFamily="50" charset="0"/>
              </a:rPr>
              <a:t>SC#1</a:t>
            </a:r>
            <a:r>
              <a:rPr lang="es-ES" sz="2000" dirty="0">
                <a:ea typeface="Latin Modern Math" panose="02000503000000000000" pitchFamily="50" charset="0"/>
              </a:rPr>
              <a:t>: Relación señal-ruido, pérdidas de enlace y ángulo de elevación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b="1" dirty="0">
                <a:ea typeface="Latin Modern Math" panose="02000503000000000000" pitchFamily="50" charset="0"/>
              </a:rPr>
              <a:t>SC#2</a:t>
            </a:r>
            <a:r>
              <a:rPr lang="es-ES" sz="2000" dirty="0">
                <a:ea typeface="Latin Modern Math" panose="02000503000000000000" pitchFamily="50" charset="0"/>
              </a:rPr>
              <a:t>: Margen de enlace, ancho de banda y esquema de modulación-codificación (MCS)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b="1" dirty="0">
                <a:ea typeface="Latin Modern Math" panose="02000503000000000000" pitchFamily="50" charset="0"/>
              </a:rPr>
              <a:t>SC#3</a:t>
            </a:r>
            <a:r>
              <a:rPr lang="es-ES" sz="2000" dirty="0">
                <a:ea typeface="Latin Modern Math" panose="02000503000000000000" pitchFamily="50" charset="0"/>
              </a:rPr>
              <a:t>: Eficiencia espectral, ancho de banda, EIRP y G/T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" dirty="0">
              <a:ea typeface="Latin Modern Math" panose="02000503000000000000" pitchFamily="50" charset="0"/>
            </a:endParaRPr>
          </a:p>
          <a:p>
            <a:pPr lvl="2">
              <a:lnSpc>
                <a:spcPct val="150000"/>
              </a:lnSpc>
            </a:pPr>
            <a:r>
              <a:rPr lang="es-ES" dirty="0">
                <a:ea typeface="Latin Modern Math" panose="02000503000000000000" pitchFamily="50" charset="0"/>
              </a:rPr>
              <a:t> </a:t>
            </a:r>
          </a:p>
          <a:p>
            <a:pPr algn="l">
              <a:lnSpc>
                <a:spcPct val="150000"/>
              </a:lnSpc>
            </a:pPr>
            <a:r>
              <a:rPr lang="es-ES" dirty="0">
                <a:ea typeface="Latin Modern Math" panose="02000503000000000000" pitchFamily="50" charset="0"/>
              </a:rPr>
              <a:t>	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E768FE3-518B-4F2E-9A76-8CF32B023782}"/>
              </a:ext>
            </a:extLst>
          </p:cNvPr>
          <p:cNvSpPr txBox="1"/>
          <p:nvPr/>
        </p:nvSpPr>
        <p:spPr>
          <a:xfrm>
            <a:off x="911225" y="4346864"/>
            <a:ext cx="10852592" cy="451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s-ES" dirty="0">
                <a:ea typeface="Latin Modern Math" panose="02000503000000000000" pitchFamily="50" charset="0"/>
              </a:rPr>
              <a:t>	</a:t>
            </a:r>
          </a:p>
        </p:txBody>
      </p: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C8C7EE9D-296C-57ED-C039-4A5B5274FF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36207" t="-136207" r="-136207" b="-136207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47676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6140"/>
    </mc:Choice>
    <mc:Fallback>
      <p:transition advTm="46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8A81D75C-A64F-46B2-8481-6A79AA395E3B}"/>
              </a:ext>
            </a:extLst>
          </p:cNvPr>
          <p:cNvCxnSpPr>
            <a:cxnSpLocks/>
          </p:cNvCxnSpPr>
          <p:nvPr/>
        </p:nvCxnSpPr>
        <p:spPr>
          <a:xfrm>
            <a:off x="911225" y="758061"/>
            <a:ext cx="1032649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91036E11-A930-4FA1-83F5-B29F48E1B8B1}"/>
              </a:ext>
            </a:extLst>
          </p:cNvPr>
          <p:cNvSpPr txBox="1"/>
          <p:nvPr/>
        </p:nvSpPr>
        <p:spPr>
          <a:xfrm>
            <a:off x="846035" y="194644"/>
            <a:ext cx="6588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latin typeface="+mj-lt"/>
              </a:rPr>
              <a:t>1. Introducción</a:t>
            </a:r>
          </a:p>
        </p:txBody>
      </p:sp>
      <p:sp>
        <p:nvSpPr>
          <p:cNvPr id="12" name="Marcador de número de diapositiva 11">
            <a:extLst>
              <a:ext uri="{FF2B5EF4-FFF2-40B4-BE49-F238E27FC236}">
                <a16:creationId xmlns:a16="http://schemas.microsoft.com/office/drawing/2014/main" id="{2F5D1ABA-2165-4510-A1DD-580AC1054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4FF94-618E-48DA-98ED-654D281AAE09}" type="slidenum">
              <a:rPr lang="es-ES" smtClean="0"/>
              <a:t>5</a:t>
            </a:fld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F49085C-12D1-4AFF-9F8A-17ED1C98F85B}"/>
              </a:ext>
            </a:extLst>
          </p:cNvPr>
          <p:cNvSpPr txBox="1"/>
          <p:nvPr/>
        </p:nvSpPr>
        <p:spPr>
          <a:xfrm>
            <a:off x="846035" y="881171"/>
            <a:ext cx="7698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2400" b="1" dirty="0">
                <a:ea typeface="Latin Modern Math" panose="02000503000000000000" pitchFamily="50" charset="0"/>
              </a:rPr>
              <a:t>1.2 Planificación del trabajo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E768FE3-518B-4F2E-9A76-8CF32B023782}"/>
              </a:ext>
            </a:extLst>
          </p:cNvPr>
          <p:cNvSpPr txBox="1"/>
          <p:nvPr/>
        </p:nvSpPr>
        <p:spPr>
          <a:xfrm>
            <a:off x="911225" y="4346864"/>
            <a:ext cx="10852592" cy="451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s-ES" dirty="0">
                <a:ea typeface="Latin Modern Math" panose="02000503000000000000" pitchFamily="50" charset="0"/>
              </a:rPr>
              <a:t>	</a:t>
            </a:r>
          </a:p>
        </p:txBody>
      </p:sp>
      <p:pic>
        <p:nvPicPr>
          <p:cNvPr id="4" name="Imagen 3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13CE6072-C3A5-D648-2BA2-0EBF837A2D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360" y="1705758"/>
            <a:ext cx="11249094" cy="3667451"/>
          </a:xfrm>
          <a:prstGeom prst="rect">
            <a:avLst/>
          </a:prstGeom>
        </p:spPr>
      </p:pic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39183A36-C621-931F-84CD-EA3EBFD600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36207" t="-136207" r="-136207" b="-136207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62069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9697"/>
    </mc:Choice>
    <mc:Fallback>
      <p:transition advTm="196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8A81D75C-A64F-46B2-8481-6A79AA395E3B}"/>
              </a:ext>
            </a:extLst>
          </p:cNvPr>
          <p:cNvCxnSpPr>
            <a:cxnSpLocks/>
          </p:cNvCxnSpPr>
          <p:nvPr/>
        </p:nvCxnSpPr>
        <p:spPr>
          <a:xfrm>
            <a:off x="911225" y="758061"/>
            <a:ext cx="1032649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91036E11-A930-4FA1-83F5-B29F48E1B8B1}"/>
              </a:ext>
            </a:extLst>
          </p:cNvPr>
          <p:cNvSpPr txBox="1"/>
          <p:nvPr/>
        </p:nvSpPr>
        <p:spPr>
          <a:xfrm>
            <a:off x="846035" y="194644"/>
            <a:ext cx="6588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latin typeface="+mj-lt"/>
              </a:rPr>
              <a:t>2. Redes no terrestres NTN</a:t>
            </a:r>
          </a:p>
        </p:txBody>
      </p:sp>
      <p:sp>
        <p:nvSpPr>
          <p:cNvPr id="12" name="Marcador de número de diapositiva 11">
            <a:extLst>
              <a:ext uri="{FF2B5EF4-FFF2-40B4-BE49-F238E27FC236}">
                <a16:creationId xmlns:a16="http://schemas.microsoft.com/office/drawing/2014/main" id="{2F5D1ABA-2165-4510-A1DD-580AC1054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4FF94-618E-48DA-98ED-654D281AAE09}" type="slidenum">
              <a:rPr lang="es-ES" smtClean="0"/>
              <a:t>6</a:t>
            </a:fld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F49085C-12D1-4AFF-9F8A-17ED1C98F85B}"/>
              </a:ext>
            </a:extLst>
          </p:cNvPr>
          <p:cNvSpPr txBox="1"/>
          <p:nvPr/>
        </p:nvSpPr>
        <p:spPr>
          <a:xfrm>
            <a:off x="846035" y="881171"/>
            <a:ext cx="7698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2400" b="1" dirty="0">
                <a:ea typeface="Latin Modern Math" panose="02000503000000000000" pitchFamily="50" charset="0"/>
              </a:rPr>
              <a:t>2.1 Plataformas NTN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FC77AC9-6BA9-4F14-92EA-5423F49E8021}"/>
              </a:ext>
            </a:extLst>
          </p:cNvPr>
          <p:cNvSpPr txBox="1"/>
          <p:nvPr/>
        </p:nvSpPr>
        <p:spPr>
          <a:xfrm>
            <a:off x="846034" y="1484784"/>
            <a:ext cx="4529886" cy="4714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250000"/>
              </a:lnSpc>
              <a:buFont typeface="Abadi" panose="020B0604020104020204" pitchFamily="34" charset="0"/>
              <a:buChar char="►"/>
            </a:pPr>
            <a:r>
              <a:rPr lang="es-ES" sz="2000" dirty="0">
                <a:ea typeface="Latin Modern Math" panose="02000503000000000000" pitchFamily="50" charset="0"/>
              </a:rPr>
              <a:t>Satélite geoestacionario (</a:t>
            </a:r>
            <a:r>
              <a:rPr lang="es-ES" sz="2000" b="1" dirty="0">
                <a:ea typeface="Latin Modern Math" panose="02000503000000000000" pitchFamily="50" charset="0"/>
              </a:rPr>
              <a:t>GEO</a:t>
            </a:r>
            <a:r>
              <a:rPr lang="es-ES" sz="2000" dirty="0">
                <a:ea typeface="Latin Modern Math" panose="02000503000000000000" pitchFamily="50" charset="0"/>
              </a:rPr>
              <a:t>)</a:t>
            </a:r>
          </a:p>
          <a:p>
            <a:pPr marL="285750" indent="-285750" algn="l">
              <a:lnSpc>
                <a:spcPct val="250000"/>
              </a:lnSpc>
              <a:buFont typeface="Abadi" panose="020B0604020104020204" pitchFamily="34" charset="0"/>
              <a:buChar char="►"/>
            </a:pPr>
            <a:r>
              <a:rPr lang="es-ES" sz="2000" dirty="0">
                <a:ea typeface="Latin Modern Math" panose="02000503000000000000" pitchFamily="50" charset="0"/>
              </a:rPr>
              <a:t>Satélite de órbita media (</a:t>
            </a:r>
            <a:r>
              <a:rPr lang="es-ES" sz="2000" b="1" dirty="0">
                <a:ea typeface="Latin Modern Math" panose="02000503000000000000" pitchFamily="50" charset="0"/>
              </a:rPr>
              <a:t>MEO</a:t>
            </a:r>
            <a:r>
              <a:rPr lang="es-ES" sz="2000" dirty="0">
                <a:ea typeface="Latin Modern Math" panose="02000503000000000000" pitchFamily="50" charset="0"/>
              </a:rPr>
              <a:t>)</a:t>
            </a:r>
          </a:p>
          <a:p>
            <a:pPr marL="285750" indent="-285750" algn="l">
              <a:lnSpc>
                <a:spcPct val="250000"/>
              </a:lnSpc>
              <a:buFont typeface="Abadi" panose="020B0604020104020204" pitchFamily="34" charset="0"/>
              <a:buChar char="►"/>
            </a:pPr>
            <a:r>
              <a:rPr lang="es-ES" sz="2000" dirty="0">
                <a:ea typeface="Latin Modern Math" panose="02000503000000000000" pitchFamily="50" charset="0"/>
              </a:rPr>
              <a:t>Satélite de órbita baja (</a:t>
            </a:r>
            <a:r>
              <a:rPr lang="es-ES" sz="2000" b="1" dirty="0">
                <a:ea typeface="Latin Modern Math" panose="02000503000000000000" pitchFamily="50" charset="0"/>
              </a:rPr>
              <a:t>LEO</a:t>
            </a:r>
            <a:r>
              <a:rPr lang="es-ES" sz="2000" dirty="0">
                <a:ea typeface="Latin Modern Math" panose="02000503000000000000" pitchFamily="50" charset="0"/>
              </a:rPr>
              <a:t>)</a:t>
            </a:r>
          </a:p>
          <a:p>
            <a:pPr marL="285750" indent="-285750" algn="l">
              <a:lnSpc>
                <a:spcPct val="250000"/>
              </a:lnSpc>
              <a:buFont typeface="Abadi" panose="020B0604020104020204" pitchFamily="34" charset="0"/>
              <a:buChar char="►"/>
            </a:pPr>
            <a:r>
              <a:rPr lang="es-ES" sz="2000" dirty="0">
                <a:ea typeface="Latin Modern Math" panose="02000503000000000000" pitchFamily="50" charset="0"/>
              </a:rPr>
              <a:t>Sistema de plataforma de alta altitud (</a:t>
            </a:r>
            <a:r>
              <a:rPr lang="es-ES" sz="2000" b="1" dirty="0">
                <a:ea typeface="Latin Modern Math" panose="02000503000000000000" pitchFamily="50" charset="0"/>
              </a:rPr>
              <a:t>HAPS</a:t>
            </a:r>
            <a:r>
              <a:rPr lang="es-ES" sz="2000" dirty="0">
                <a:ea typeface="Latin Modern Math" panose="02000503000000000000" pitchFamily="50" charset="0"/>
              </a:rPr>
              <a:t>) </a:t>
            </a:r>
            <a:endParaRPr lang="es-ES" dirty="0">
              <a:ea typeface="Latin Modern Math" panose="02000503000000000000" pitchFamily="50" charset="0"/>
            </a:endParaRPr>
          </a:p>
          <a:p>
            <a:pPr lvl="2">
              <a:lnSpc>
                <a:spcPct val="150000"/>
              </a:lnSpc>
            </a:pPr>
            <a:r>
              <a:rPr lang="es-ES" dirty="0">
                <a:ea typeface="Latin Modern Math" panose="02000503000000000000" pitchFamily="50" charset="0"/>
              </a:rPr>
              <a:t> </a:t>
            </a:r>
          </a:p>
          <a:p>
            <a:pPr algn="l">
              <a:lnSpc>
                <a:spcPct val="150000"/>
              </a:lnSpc>
            </a:pPr>
            <a:r>
              <a:rPr lang="es-ES" dirty="0">
                <a:ea typeface="Latin Modern Math" panose="02000503000000000000" pitchFamily="50" charset="0"/>
              </a:rPr>
              <a:t>	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E768FE3-518B-4F2E-9A76-8CF32B023782}"/>
              </a:ext>
            </a:extLst>
          </p:cNvPr>
          <p:cNvSpPr txBox="1"/>
          <p:nvPr/>
        </p:nvSpPr>
        <p:spPr>
          <a:xfrm>
            <a:off x="911225" y="4346864"/>
            <a:ext cx="10852592" cy="451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s-ES" dirty="0">
                <a:ea typeface="Latin Modern Math" panose="02000503000000000000" pitchFamily="50" charset="0"/>
              </a:rPr>
              <a:t>	</a:t>
            </a:r>
          </a:p>
        </p:txBody>
      </p:sp>
      <p:pic>
        <p:nvPicPr>
          <p:cNvPr id="4" name="Imagen 3" descr="Imagen de la pantalla de un celular con letras&#10;&#10;Descripción generada automáticamente con confianza media">
            <a:extLst>
              <a:ext uri="{FF2B5EF4-FFF2-40B4-BE49-F238E27FC236}">
                <a16:creationId xmlns:a16="http://schemas.microsoft.com/office/drawing/2014/main" id="{F54E94ED-C56A-1C92-55ED-54D356E322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1904" y="1408467"/>
            <a:ext cx="6192688" cy="4258405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C79331F3-EA03-03EE-BBE4-BE4DD8FF51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36207" t="-136207" r="-136207" b="-136207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67992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2300"/>
    </mc:Choice>
    <mc:Fallback>
      <p:transition advTm="22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8A81D75C-A64F-46B2-8481-6A79AA395E3B}"/>
              </a:ext>
            </a:extLst>
          </p:cNvPr>
          <p:cNvCxnSpPr>
            <a:cxnSpLocks/>
          </p:cNvCxnSpPr>
          <p:nvPr/>
        </p:nvCxnSpPr>
        <p:spPr>
          <a:xfrm>
            <a:off x="911225" y="758061"/>
            <a:ext cx="1032649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91036E11-A930-4FA1-83F5-B29F48E1B8B1}"/>
              </a:ext>
            </a:extLst>
          </p:cNvPr>
          <p:cNvSpPr txBox="1"/>
          <p:nvPr/>
        </p:nvSpPr>
        <p:spPr>
          <a:xfrm>
            <a:off x="846035" y="194644"/>
            <a:ext cx="6588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latin typeface="+mj-lt"/>
              </a:rPr>
              <a:t>2. Redes no terrestres NTN</a:t>
            </a:r>
          </a:p>
        </p:txBody>
      </p:sp>
      <p:sp>
        <p:nvSpPr>
          <p:cNvPr id="12" name="Marcador de número de diapositiva 11">
            <a:extLst>
              <a:ext uri="{FF2B5EF4-FFF2-40B4-BE49-F238E27FC236}">
                <a16:creationId xmlns:a16="http://schemas.microsoft.com/office/drawing/2014/main" id="{2F5D1ABA-2165-4510-A1DD-580AC1054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4FF94-618E-48DA-98ED-654D281AAE09}" type="slidenum">
              <a:rPr lang="es-ES" smtClean="0"/>
              <a:t>7</a:t>
            </a:fld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F49085C-12D1-4AFF-9F8A-17ED1C98F85B}"/>
              </a:ext>
            </a:extLst>
          </p:cNvPr>
          <p:cNvSpPr txBox="1"/>
          <p:nvPr/>
        </p:nvSpPr>
        <p:spPr>
          <a:xfrm>
            <a:off x="846035" y="881171"/>
            <a:ext cx="10391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2400" b="1" dirty="0">
                <a:ea typeface="Latin Modern Math" panose="02000503000000000000" pitchFamily="50" charset="0"/>
              </a:rPr>
              <a:t>2.1 Elementos NTN &amp; Arquitectura RAN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FC77AC9-6BA9-4F14-92EA-5423F49E8021}"/>
              </a:ext>
            </a:extLst>
          </p:cNvPr>
          <p:cNvSpPr txBox="1"/>
          <p:nvPr/>
        </p:nvSpPr>
        <p:spPr>
          <a:xfrm>
            <a:off x="846034" y="1366597"/>
            <a:ext cx="5033942" cy="2914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badi" panose="020B0604020104020204" pitchFamily="34" charset="0"/>
              <a:buChar char="►"/>
            </a:pPr>
            <a:r>
              <a:rPr lang="es-ES" sz="2000" dirty="0">
                <a:ea typeface="Latin Modern Math" panose="02000503000000000000" pitchFamily="50" charset="0"/>
              </a:rPr>
              <a:t>NTN </a:t>
            </a:r>
            <a:r>
              <a:rPr lang="es-ES" sz="2000" b="1" dirty="0">
                <a:ea typeface="Latin Modern Math" panose="02000503000000000000" pitchFamily="50" charset="0"/>
              </a:rPr>
              <a:t>GW</a:t>
            </a:r>
            <a:r>
              <a:rPr lang="es-ES" sz="2000" dirty="0">
                <a:ea typeface="Latin Modern Math" panose="02000503000000000000" pitchFamily="50" charset="0"/>
              </a:rPr>
              <a:t> (Gateway)</a:t>
            </a:r>
          </a:p>
          <a:p>
            <a:pPr marL="285750" indent="-285750" algn="l">
              <a:buFont typeface="Abadi" panose="020B0604020104020204" pitchFamily="34" charset="0"/>
              <a:buChar char="►"/>
            </a:pPr>
            <a:r>
              <a:rPr lang="es-ES" sz="2000" dirty="0">
                <a:ea typeface="Latin Modern Math" panose="02000503000000000000" pitchFamily="50" charset="0"/>
              </a:rPr>
              <a:t>NTN </a:t>
            </a:r>
            <a:r>
              <a:rPr lang="es-ES" sz="2000" b="1" dirty="0">
                <a:ea typeface="Latin Modern Math" panose="02000503000000000000" pitchFamily="50" charset="0"/>
              </a:rPr>
              <a:t>UE</a:t>
            </a:r>
            <a:r>
              <a:rPr lang="es-ES" sz="2000" dirty="0">
                <a:ea typeface="Latin Modern Math" panose="02000503000000000000" pitchFamily="50" charset="0"/>
              </a:rPr>
              <a:t> (</a:t>
            </a:r>
            <a:r>
              <a:rPr lang="es-ES" sz="2000" dirty="0" err="1">
                <a:ea typeface="Latin Modern Math" panose="02000503000000000000" pitchFamily="50" charset="0"/>
              </a:rPr>
              <a:t>User</a:t>
            </a:r>
            <a:r>
              <a:rPr lang="es-ES" sz="2000" dirty="0">
                <a:ea typeface="Latin Modern Math" panose="02000503000000000000" pitchFamily="50" charset="0"/>
              </a:rPr>
              <a:t> </a:t>
            </a:r>
            <a:r>
              <a:rPr lang="es-ES" sz="2000" dirty="0" err="1">
                <a:ea typeface="Latin Modern Math" panose="02000503000000000000" pitchFamily="50" charset="0"/>
              </a:rPr>
              <a:t>Equipment</a:t>
            </a:r>
            <a:r>
              <a:rPr lang="es-ES" sz="2000" dirty="0">
                <a:ea typeface="Latin Modern Math" panose="02000503000000000000" pitchFamily="50" charset="0"/>
              </a:rPr>
              <a:t>)</a:t>
            </a:r>
          </a:p>
          <a:p>
            <a:pPr marL="285750" indent="-285750" algn="l">
              <a:buFont typeface="Abadi" panose="020B0604020104020204" pitchFamily="34" charset="0"/>
              <a:buChar char="►"/>
            </a:pPr>
            <a:r>
              <a:rPr lang="es-ES" sz="2000" dirty="0">
                <a:ea typeface="Latin Modern Math" panose="02000503000000000000" pitchFamily="50" charset="0"/>
              </a:rPr>
              <a:t>NTN </a:t>
            </a:r>
            <a:r>
              <a:rPr lang="es-ES" sz="2000" b="1" dirty="0">
                <a:ea typeface="Latin Modern Math" panose="02000503000000000000" pitchFamily="50" charset="0"/>
              </a:rPr>
              <a:t>SAT</a:t>
            </a:r>
            <a:r>
              <a:rPr lang="es-ES" sz="2000" dirty="0">
                <a:ea typeface="Latin Modern Math" panose="02000503000000000000" pitchFamily="50" charset="0"/>
              </a:rPr>
              <a:t> (</a:t>
            </a:r>
            <a:r>
              <a:rPr lang="es-ES" sz="2000" dirty="0" err="1">
                <a:ea typeface="Latin Modern Math" panose="02000503000000000000" pitchFamily="50" charset="0"/>
              </a:rPr>
              <a:t>Satellite</a:t>
            </a:r>
            <a:r>
              <a:rPr lang="es-ES" sz="2000" dirty="0">
                <a:ea typeface="Latin Modern Math" panose="02000503000000000000" pitchFamily="50" charset="0"/>
              </a:rPr>
              <a:t>)</a:t>
            </a:r>
          </a:p>
          <a:p>
            <a:pPr marL="285750" indent="-285750" algn="l">
              <a:buFont typeface="Abadi" panose="020B0604020104020204" pitchFamily="34" charset="0"/>
              <a:buChar char="►"/>
            </a:pPr>
            <a:r>
              <a:rPr lang="es-ES" sz="2000" b="1" dirty="0" err="1">
                <a:ea typeface="Latin Modern Math" panose="02000503000000000000" pitchFamily="50" charset="0"/>
              </a:rPr>
              <a:t>Feeder</a:t>
            </a:r>
            <a:r>
              <a:rPr lang="es-ES" sz="2000" dirty="0">
                <a:ea typeface="Latin Modern Math" panose="02000503000000000000" pitchFamily="50" charset="0"/>
              </a:rPr>
              <a:t> link = NTN </a:t>
            </a:r>
            <a:r>
              <a:rPr lang="es-ES" sz="2000" b="1" dirty="0">
                <a:ea typeface="Latin Modern Math" panose="02000503000000000000" pitchFamily="50" charset="0"/>
              </a:rPr>
              <a:t>GW</a:t>
            </a:r>
            <a:r>
              <a:rPr lang="es-ES" sz="2000" dirty="0">
                <a:ea typeface="Latin Modern Math" panose="02000503000000000000" pitchFamily="50" charset="0"/>
              </a:rPr>
              <a:t> - NTN </a:t>
            </a:r>
            <a:r>
              <a:rPr lang="es-ES" sz="2000" b="1" dirty="0">
                <a:ea typeface="Latin Modern Math" panose="02000503000000000000" pitchFamily="50" charset="0"/>
              </a:rPr>
              <a:t>SAT</a:t>
            </a:r>
          </a:p>
          <a:p>
            <a:pPr marL="285750" indent="-285750" algn="l">
              <a:buFont typeface="Abadi" panose="020B0604020104020204" pitchFamily="34" charset="0"/>
              <a:buChar char="►"/>
            </a:pPr>
            <a:r>
              <a:rPr lang="es-ES" sz="2000" b="1" dirty="0" err="1">
                <a:ea typeface="Latin Modern Math" panose="02000503000000000000" pitchFamily="50" charset="0"/>
              </a:rPr>
              <a:t>Service</a:t>
            </a:r>
            <a:r>
              <a:rPr lang="es-ES" sz="2000" dirty="0">
                <a:ea typeface="Latin Modern Math" panose="02000503000000000000" pitchFamily="50" charset="0"/>
              </a:rPr>
              <a:t> Link = NTN </a:t>
            </a:r>
            <a:r>
              <a:rPr lang="es-ES" sz="2000" b="1" dirty="0">
                <a:ea typeface="Latin Modern Math" panose="02000503000000000000" pitchFamily="50" charset="0"/>
              </a:rPr>
              <a:t>UE</a:t>
            </a:r>
            <a:r>
              <a:rPr lang="es-ES" sz="2000" dirty="0">
                <a:ea typeface="Latin Modern Math" panose="02000503000000000000" pitchFamily="50" charset="0"/>
              </a:rPr>
              <a:t> - NTN </a:t>
            </a:r>
            <a:r>
              <a:rPr lang="es-ES" sz="2000" b="1" dirty="0">
                <a:ea typeface="Latin Modern Math" panose="02000503000000000000" pitchFamily="50" charset="0"/>
              </a:rPr>
              <a:t>SAT</a:t>
            </a:r>
          </a:p>
          <a:p>
            <a:pPr marL="285750" indent="-285750" algn="l">
              <a:buFont typeface="Abadi" panose="020B0604020104020204" pitchFamily="34" charset="0"/>
              <a:buChar char="►"/>
            </a:pPr>
            <a:r>
              <a:rPr lang="es-ES" sz="2000" dirty="0" err="1">
                <a:ea typeface="Latin Modern Math" panose="02000503000000000000" pitchFamily="50" charset="0"/>
              </a:rPr>
              <a:t>Inter-satellite</a:t>
            </a:r>
            <a:r>
              <a:rPr lang="es-ES" sz="2000" dirty="0">
                <a:ea typeface="Latin Modern Math" panose="02000503000000000000" pitchFamily="50" charset="0"/>
              </a:rPr>
              <a:t> Link (</a:t>
            </a:r>
            <a:r>
              <a:rPr lang="es-ES" sz="2000" b="1" dirty="0">
                <a:ea typeface="Latin Modern Math" panose="02000503000000000000" pitchFamily="50" charset="0"/>
              </a:rPr>
              <a:t>ISL</a:t>
            </a:r>
            <a:r>
              <a:rPr lang="es-ES" sz="2000" dirty="0">
                <a:ea typeface="Latin Modern Math" panose="02000503000000000000" pitchFamily="50" charset="0"/>
              </a:rPr>
              <a:t>)</a:t>
            </a:r>
          </a:p>
          <a:p>
            <a:pPr marL="285750" indent="-285750" algn="l">
              <a:buFont typeface="Abadi" panose="020B0604020104020204" pitchFamily="34" charset="0"/>
              <a:buChar char="►"/>
            </a:pPr>
            <a:r>
              <a:rPr lang="es-ES" sz="2000" dirty="0">
                <a:ea typeface="Latin Modern Math" panose="02000503000000000000" pitchFamily="50" charset="0"/>
              </a:rPr>
              <a:t>Estación base </a:t>
            </a:r>
            <a:r>
              <a:rPr lang="es-ES" sz="2000" b="1" dirty="0">
                <a:ea typeface="Latin Modern Math" panose="02000503000000000000" pitchFamily="50" charset="0"/>
              </a:rPr>
              <a:t>5G</a:t>
            </a:r>
            <a:r>
              <a:rPr lang="es-ES" sz="2000" dirty="0">
                <a:ea typeface="Latin Modern Math" panose="02000503000000000000" pitchFamily="50" charset="0"/>
              </a:rPr>
              <a:t> </a:t>
            </a:r>
            <a:r>
              <a:rPr lang="es-ES" sz="2000" b="1" dirty="0" err="1">
                <a:ea typeface="Latin Modern Math" panose="02000503000000000000" pitchFamily="50" charset="0"/>
              </a:rPr>
              <a:t>gNB</a:t>
            </a:r>
            <a:endParaRPr lang="es-ES" sz="2000" b="1" dirty="0">
              <a:ea typeface="Latin Modern Math" panose="02000503000000000000" pitchFamily="50" charset="0"/>
            </a:endParaRPr>
          </a:p>
          <a:p>
            <a:pPr marL="285750" indent="-285750" algn="l">
              <a:buFont typeface="Abadi" panose="020B0604020104020204" pitchFamily="34" charset="0"/>
              <a:buChar char="►"/>
            </a:pPr>
            <a:r>
              <a:rPr lang="es-ES" sz="2000" dirty="0">
                <a:ea typeface="Latin Modern Math" panose="02000503000000000000" pitchFamily="50" charset="0"/>
              </a:rPr>
              <a:t>Red </a:t>
            </a:r>
            <a:r>
              <a:rPr lang="es-ES" sz="2000" b="1" dirty="0">
                <a:ea typeface="Latin Modern Math" panose="02000503000000000000" pitchFamily="50" charset="0"/>
              </a:rPr>
              <a:t>5G</a:t>
            </a:r>
            <a:r>
              <a:rPr lang="es-ES" sz="2000" dirty="0">
                <a:ea typeface="Latin Modern Math" panose="02000503000000000000" pitchFamily="50" charset="0"/>
              </a:rPr>
              <a:t> CN</a:t>
            </a:r>
            <a:endParaRPr lang="es-ES" dirty="0">
              <a:ea typeface="Latin Modern Math" panose="02000503000000000000" pitchFamily="50" charset="0"/>
            </a:endParaRPr>
          </a:p>
          <a:p>
            <a:pPr algn="l">
              <a:lnSpc>
                <a:spcPct val="150000"/>
              </a:lnSpc>
            </a:pPr>
            <a:r>
              <a:rPr lang="es-ES" dirty="0">
                <a:ea typeface="Latin Modern Math" panose="02000503000000000000" pitchFamily="50" charset="0"/>
              </a:rPr>
              <a:t>	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E768FE3-518B-4F2E-9A76-8CF32B023782}"/>
              </a:ext>
            </a:extLst>
          </p:cNvPr>
          <p:cNvSpPr txBox="1"/>
          <p:nvPr/>
        </p:nvSpPr>
        <p:spPr>
          <a:xfrm>
            <a:off x="911225" y="4346864"/>
            <a:ext cx="10852592" cy="451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s-ES" dirty="0">
                <a:ea typeface="Latin Modern Math" panose="02000503000000000000" pitchFamily="50" charset="0"/>
              </a:rPr>
              <a:t>	</a:t>
            </a:r>
          </a:p>
        </p:txBody>
      </p:sp>
      <p:pic>
        <p:nvPicPr>
          <p:cNvPr id="8" name="Imagen 7" descr="Diagrama&#10;&#10;Descripción generada automáticamente">
            <a:extLst>
              <a:ext uri="{FF2B5EF4-FFF2-40B4-BE49-F238E27FC236}">
                <a16:creationId xmlns:a16="http://schemas.microsoft.com/office/drawing/2014/main" id="{CDBBD900-2185-B6E1-F7D2-0B85E9B222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8036" y="1444588"/>
            <a:ext cx="5684393" cy="2507251"/>
          </a:xfrm>
          <a:prstGeom prst="rect">
            <a:avLst/>
          </a:prstGeom>
        </p:spPr>
      </p:pic>
      <p:pic>
        <p:nvPicPr>
          <p:cNvPr id="9" name="Imagen 8" descr="Diagrama&#10;&#10;Descripción generada automáticamente">
            <a:extLst>
              <a:ext uri="{FF2B5EF4-FFF2-40B4-BE49-F238E27FC236}">
                <a16:creationId xmlns:a16="http://schemas.microsoft.com/office/drawing/2014/main" id="{730DAFF2-C6E4-8414-86BB-9DF0D49859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610" y="4736986"/>
            <a:ext cx="5187487" cy="166470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6B551705-7945-EC35-926D-323384B23CCB}"/>
              </a:ext>
            </a:extLst>
          </p:cNvPr>
          <p:cNvSpPr txBox="1"/>
          <p:nvPr/>
        </p:nvSpPr>
        <p:spPr>
          <a:xfrm>
            <a:off x="846034" y="4214336"/>
            <a:ext cx="49619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badi" panose="020B0604020104020204" pitchFamily="34" charset="0"/>
              <a:buChar char="►"/>
            </a:pPr>
            <a:r>
              <a:rPr lang="es-ES" sz="2000" dirty="0">
                <a:ea typeface="Latin Modern Math" panose="02000503000000000000" pitchFamily="50" charset="0"/>
              </a:rPr>
              <a:t>Plataforma </a:t>
            </a:r>
            <a:r>
              <a:rPr lang="es-ES" sz="2000" b="1" dirty="0">
                <a:ea typeface="Latin Modern Math" panose="02000503000000000000" pitchFamily="50" charset="0"/>
              </a:rPr>
              <a:t>NTN</a:t>
            </a:r>
            <a:r>
              <a:rPr lang="es-ES" sz="2000" dirty="0">
                <a:ea typeface="Latin Modern Math" panose="02000503000000000000" pitchFamily="50" charset="0"/>
              </a:rPr>
              <a:t> </a:t>
            </a:r>
            <a:r>
              <a:rPr lang="es-ES" sz="2000" b="1" dirty="0">
                <a:ea typeface="Latin Modern Math" panose="02000503000000000000" pitchFamily="50" charset="0"/>
              </a:rPr>
              <a:t>transparente</a:t>
            </a:r>
            <a:r>
              <a:rPr lang="es-ES" dirty="0">
                <a:ea typeface="Latin Modern Math" panose="02000503000000000000" pitchFamily="50" charset="0"/>
              </a:rPr>
              <a:t>	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CB1D7E3-8312-64D1-26CA-36F52E0EB108}"/>
              </a:ext>
            </a:extLst>
          </p:cNvPr>
          <p:cNvSpPr txBox="1"/>
          <p:nvPr/>
        </p:nvSpPr>
        <p:spPr>
          <a:xfrm>
            <a:off x="5837514" y="4214336"/>
            <a:ext cx="49619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badi" panose="020B0604020104020204" pitchFamily="34" charset="0"/>
              <a:buChar char="►"/>
            </a:pPr>
            <a:r>
              <a:rPr lang="es-ES" sz="2000" dirty="0">
                <a:ea typeface="Latin Modern Math" panose="02000503000000000000" pitchFamily="50" charset="0"/>
              </a:rPr>
              <a:t>Plataforma </a:t>
            </a:r>
            <a:r>
              <a:rPr lang="es-ES" sz="2000" b="1" dirty="0">
                <a:ea typeface="Latin Modern Math" panose="02000503000000000000" pitchFamily="50" charset="0"/>
              </a:rPr>
              <a:t>NTN</a:t>
            </a:r>
            <a:r>
              <a:rPr lang="es-ES" sz="2000" dirty="0">
                <a:ea typeface="Latin Modern Math" panose="02000503000000000000" pitchFamily="50" charset="0"/>
              </a:rPr>
              <a:t> </a:t>
            </a:r>
            <a:r>
              <a:rPr lang="es-ES" sz="2000" b="1" dirty="0">
                <a:ea typeface="Latin Modern Math" panose="02000503000000000000" pitchFamily="50" charset="0"/>
              </a:rPr>
              <a:t>regenerativa</a:t>
            </a:r>
            <a:r>
              <a:rPr lang="es-ES" dirty="0">
                <a:ea typeface="Latin Modern Math" panose="02000503000000000000" pitchFamily="50" charset="0"/>
              </a:rPr>
              <a:t>	</a:t>
            </a:r>
          </a:p>
        </p:txBody>
      </p:sp>
      <p:pic>
        <p:nvPicPr>
          <p:cNvPr id="13" name="Imagen 12" descr="Diagrama&#10;&#10;Descripción generada automáticamente">
            <a:extLst>
              <a:ext uri="{FF2B5EF4-FFF2-40B4-BE49-F238E27FC236}">
                <a16:creationId xmlns:a16="http://schemas.microsoft.com/office/drawing/2014/main" id="{A7DCA8CF-7AD7-3EFC-27EC-826AEAD1FF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1705" y="4736985"/>
            <a:ext cx="5292095" cy="1664705"/>
          </a:xfrm>
          <a:prstGeom prst="rect">
            <a:avLst/>
          </a:prstGeom>
        </p:spPr>
      </p:pic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BDDC7E21-F1D8-BE71-924B-24603AD6ED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36207" t="-136207" r="-136207" b="-136207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09321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7873"/>
    </mc:Choice>
    <mc:Fallback>
      <p:transition advTm="47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8A81D75C-A64F-46B2-8481-6A79AA395E3B}"/>
              </a:ext>
            </a:extLst>
          </p:cNvPr>
          <p:cNvCxnSpPr>
            <a:cxnSpLocks/>
          </p:cNvCxnSpPr>
          <p:nvPr/>
        </p:nvCxnSpPr>
        <p:spPr>
          <a:xfrm>
            <a:off x="911225" y="758061"/>
            <a:ext cx="1032649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91036E11-A930-4FA1-83F5-B29F48E1B8B1}"/>
              </a:ext>
            </a:extLst>
          </p:cNvPr>
          <p:cNvSpPr txBox="1"/>
          <p:nvPr/>
        </p:nvSpPr>
        <p:spPr>
          <a:xfrm>
            <a:off x="846035" y="194644"/>
            <a:ext cx="6588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latin typeface="+mj-lt"/>
              </a:rPr>
              <a:t>2. Redes no terrestres NTN</a:t>
            </a:r>
          </a:p>
        </p:txBody>
      </p:sp>
      <p:sp>
        <p:nvSpPr>
          <p:cNvPr id="12" name="Marcador de número de diapositiva 11">
            <a:extLst>
              <a:ext uri="{FF2B5EF4-FFF2-40B4-BE49-F238E27FC236}">
                <a16:creationId xmlns:a16="http://schemas.microsoft.com/office/drawing/2014/main" id="{2F5D1ABA-2165-4510-A1DD-580AC1054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4FF94-618E-48DA-98ED-654D281AAE09}" type="slidenum">
              <a:rPr lang="es-ES" smtClean="0"/>
              <a:t>8</a:t>
            </a:fld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F49085C-12D1-4AFF-9F8A-17ED1C98F85B}"/>
              </a:ext>
            </a:extLst>
          </p:cNvPr>
          <p:cNvSpPr txBox="1"/>
          <p:nvPr/>
        </p:nvSpPr>
        <p:spPr>
          <a:xfrm>
            <a:off x="846035" y="881171"/>
            <a:ext cx="10650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2400" b="1" dirty="0">
                <a:ea typeface="Latin Modern Math" panose="02000503000000000000" pitchFamily="50" charset="0"/>
              </a:rPr>
              <a:t>2.2 Estandarización 5G 3GPP &amp; Casos de uso 5G NTN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FC77AC9-6BA9-4F14-92EA-5423F49E8021}"/>
              </a:ext>
            </a:extLst>
          </p:cNvPr>
          <p:cNvSpPr txBox="1"/>
          <p:nvPr/>
        </p:nvSpPr>
        <p:spPr>
          <a:xfrm>
            <a:off x="846035" y="1342836"/>
            <a:ext cx="10391685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badi" panose="020B0604020104020204" pitchFamily="34" charset="0"/>
              <a:buChar char="►"/>
            </a:pPr>
            <a:r>
              <a:rPr lang="es-ES" sz="2000" dirty="0">
                <a:ea typeface="Latin Modern Math" panose="02000503000000000000" pitchFamily="50" charset="0"/>
              </a:rPr>
              <a:t>Plan temporal </a:t>
            </a:r>
            <a:r>
              <a:rPr lang="es-ES" sz="2000" b="1" dirty="0">
                <a:ea typeface="Latin Modern Math" panose="02000503000000000000" pitchFamily="50" charset="0"/>
              </a:rPr>
              <a:t>5G 3GPP </a:t>
            </a:r>
            <a:r>
              <a:rPr lang="es-ES" sz="2000" dirty="0" err="1">
                <a:ea typeface="Latin Modern Math" panose="02000503000000000000" pitchFamily="50" charset="0"/>
              </a:rPr>
              <a:t>releases</a:t>
            </a:r>
            <a:endParaRPr lang="es-ES" sz="2000" dirty="0">
              <a:ea typeface="Latin Modern Math" panose="02000503000000000000" pitchFamily="50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s-ES" dirty="0" err="1">
                <a:ea typeface="Latin Modern Math" panose="02000503000000000000" pitchFamily="50" charset="0"/>
              </a:rPr>
              <a:t>Release</a:t>
            </a:r>
            <a:r>
              <a:rPr lang="es-ES" dirty="0">
                <a:ea typeface="Latin Modern Math" panose="02000503000000000000" pitchFamily="50" charset="0"/>
              </a:rPr>
              <a:t> 17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s-ES" b="1" dirty="0" err="1">
                <a:ea typeface="Latin Modern Math" panose="02000503000000000000" pitchFamily="50" charset="0"/>
              </a:rPr>
              <a:t>Beamforming</a:t>
            </a:r>
            <a:endParaRPr lang="es-ES" b="1" dirty="0">
              <a:ea typeface="Latin Modern Math" panose="02000503000000000000" pitchFamily="50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s-ES" dirty="0">
                <a:ea typeface="Latin Modern Math" panose="02000503000000000000" pitchFamily="50" charset="0"/>
              </a:rPr>
              <a:t>MIMO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s-ES" dirty="0">
                <a:ea typeface="Latin Modern Math" panose="02000503000000000000" pitchFamily="50" charset="0"/>
              </a:rPr>
              <a:t>Edge computing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s-ES" b="1" dirty="0">
                <a:ea typeface="Latin Modern Math" panose="02000503000000000000" pitchFamily="50" charset="0"/>
              </a:rPr>
              <a:t>NB-</a:t>
            </a:r>
            <a:r>
              <a:rPr lang="es-ES" b="1" dirty="0" err="1">
                <a:ea typeface="Latin Modern Math" panose="02000503000000000000" pitchFamily="50" charset="0"/>
              </a:rPr>
              <a:t>IoT</a:t>
            </a:r>
            <a:r>
              <a:rPr lang="es-ES" b="1" dirty="0">
                <a:ea typeface="Latin Modern Math" panose="02000503000000000000" pitchFamily="50" charset="0"/>
              </a:rPr>
              <a:t> NTN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s-ES" dirty="0">
                <a:ea typeface="Latin Modern Math" panose="02000503000000000000" pitchFamily="50" charset="0"/>
              </a:rPr>
              <a:t>5G </a:t>
            </a:r>
            <a:r>
              <a:rPr lang="es-ES" dirty="0" err="1">
                <a:ea typeface="Latin Modern Math" panose="02000503000000000000" pitchFamily="50" charset="0"/>
              </a:rPr>
              <a:t>mmWave</a:t>
            </a:r>
            <a:r>
              <a:rPr lang="es-ES" dirty="0">
                <a:ea typeface="Latin Modern Math" panose="02000503000000000000" pitchFamily="50" charset="0"/>
              </a:rPr>
              <a:t> 71 GHz	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s-ES" dirty="0" err="1">
                <a:ea typeface="Latin Modern Math" panose="02000503000000000000" pitchFamily="50" charset="0"/>
              </a:rPr>
              <a:t>Release</a:t>
            </a:r>
            <a:r>
              <a:rPr lang="es-ES" dirty="0">
                <a:ea typeface="Latin Modern Math" panose="02000503000000000000" pitchFamily="50" charset="0"/>
              </a:rPr>
              <a:t> 18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s-ES" dirty="0">
                <a:ea typeface="Latin Modern Math" panose="02000503000000000000" pitchFamily="50" charset="0"/>
              </a:rPr>
              <a:t>Artificial </a:t>
            </a:r>
            <a:r>
              <a:rPr lang="es-ES" dirty="0" err="1">
                <a:ea typeface="Latin Modern Math" panose="02000503000000000000" pitchFamily="50" charset="0"/>
              </a:rPr>
              <a:t>Intelligence</a:t>
            </a:r>
            <a:r>
              <a:rPr lang="es-ES" dirty="0">
                <a:ea typeface="Latin Modern Math" panose="02000503000000000000" pitchFamily="50" charset="0"/>
              </a:rPr>
              <a:t> (AI)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s-ES" dirty="0">
                <a:ea typeface="Latin Modern Math" panose="02000503000000000000" pitchFamily="50" charset="0"/>
              </a:rPr>
              <a:t>Machine </a:t>
            </a:r>
            <a:r>
              <a:rPr lang="es-ES" dirty="0" err="1">
                <a:ea typeface="Latin Modern Math" panose="02000503000000000000" pitchFamily="50" charset="0"/>
              </a:rPr>
              <a:t>Learning</a:t>
            </a:r>
            <a:r>
              <a:rPr lang="es-ES" dirty="0">
                <a:ea typeface="Latin Modern Math" panose="02000503000000000000" pitchFamily="50" charset="0"/>
              </a:rPr>
              <a:t> (ML)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endParaRPr lang="es-ES" dirty="0">
              <a:ea typeface="Latin Modern Math" panose="02000503000000000000" pitchFamily="50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s-ES" dirty="0">
              <a:ea typeface="Latin Modern Math" panose="02000503000000000000" pitchFamily="50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E768FE3-518B-4F2E-9A76-8CF32B023782}"/>
              </a:ext>
            </a:extLst>
          </p:cNvPr>
          <p:cNvSpPr txBox="1"/>
          <p:nvPr/>
        </p:nvSpPr>
        <p:spPr>
          <a:xfrm>
            <a:off x="911225" y="4381328"/>
            <a:ext cx="10852592" cy="31910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badi" panose="020B0604020104020204" pitchFamily="34" charset="0"/>
              <a:buChar char="►"/>
            </a:pPr>
            <a:r>
              <a:rPr lang="es-ES" sz="2000" dirty="0">
                <a:ea typeface="Latin Modern Math" panose="02000503000000000000" pitchFamily="50" charset="0"/>
              </a:rPr>
              <a:t>Casos de uso </a:t>
            </a:r>
            <a:r>
              <a:rPr lang="es-ES" sz="2000" b="1" dirty="0">
                <a:ea typeface="Latin Modern Math" panose="02000503000000000000" pitchFamily="50" charset="0"/>
              </a:rPr>
              <a:t>5G NTN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s-ES" sz="2000" b="1" dirty="0">
                <a:ea typeface="Latin Modern Math" panose="02000503000000000000" pitchFamily="50" charset="0"/>
              </a:rPr>
              <a:t>Continuidad</a:t>
            </a:r>
            <a:r>
              <a:rPr lang="es-ES" sz="2000" dirty="0">
                <a:ea typeface="Latin Modern Math" panose="02000503000000000000" pitchFamily="50" charset="0"/>
              </a:rPr>
              <a:t>, </a:t>
            </a:r>
            <a:r>
              <a:rPr lang="es-ES" sz="2000" b="1" dirty="0">
                <a:ea typeface="Latin Modern Math" panose="02000503000000000000" pitchFamily="50" charset="0"/>
              </a:rPr>
              <a:t>ubicuidad</a:t>
            </a:r>
            <a:r>
              <a:rPr lang="es-ES" sz="2000" dirty="0">
                <a:ea typeface="Latin Modern Math" panose="02000503000000000000" pitchFamily="50" charset="0"/>
              </a:rPr>
              <a:t> y </a:t>
            </a:r>
            <a:r>
              <a:rPr lang="es-ES" sz="2000" b="1" dirty="0">
                <a:ea typeface="Latin Modern Math" panose="02000503000000000000" pitchFamily="50" charset="0"/>
              </a:rPr>
              <a:t>escalabilidad</a:t>
            </a:r>
            <a:r>
              <a:rPr lang="es-ES" sz="2000" dirty="0">
                <a:ea typeface="Latin Modern Math" panose="02000503000000000000" pitchFamily="50" charset="0"/>
              </a:rPr>
              <a:t> de servicio</a:t>
            </a:r>
          </a:p>
          <a:p>
            <a:pPr marL="285750" indent="-285750" algn="l">
              <a:buFont typeface="Abadi" panose="020B0604020104020204" pitchFamily="34" charset="0"/>
              <a:buChar char="►"/>
            </a:pPr>
            <a:r>
              <a:rPr lang="es-ES" sz="2000" dirty="0">
                <a:ea typeface="Latin Modern Math" panose="02000503000000000000" pitchFamily="50" charset="0"/>
              </a:rPr>
              <a:t>Habilitadores de servicio </a:t>
            </a:r>
            <a:r>
              <a:rPr lang="es-ES" sz="2000" b="1" dirty="0">
                <a:ea typeface="Latin Modern Math" panose="02000503000000000000" pitchFamily="50" charset="0"/>
              </a:rPr>
              <a:t>5G NTN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s-ES" sz="2000" i="1" dirty="0" err="1">
                <a:ea typeface="Latin Modern Math" panose="02000503000000000000" pitchFamily="50" charset="0"/>
              </a:rPr>
              <a:t>Enhanced</a:t>
            </a:r>
            <a:r>
              <a:rPr lang="es-ES" sz="2000" i="1" dirty="0">
                <a:ea typeface="Latin Modern Math" panose="02000503000000000000" pitchFamily="50" charset="0"/>
              </a:rPr>
              <a:t> Mobile </a:t>
            </a:r>
            <a:r>
              <a:rPr lang="es-ES" sz="2000" i="1" dirty="0" err="1">
                <a:ea typeface="Latin Modern Math" panose="02000503000000000000" pitchFamily="50" charset="0"/>
              </a:rPr>
              <a:t>Broadband</a:t>
            </a:r>
            <a:r>
              <a:rPr lang="es-ES" sz="2000" i="1" dirty="0">
                <a:ea typeface="Latin Modern Math" panose="02000503000000000000" pitchFamily="50" charset="0"/>
              </a:rPr>
              <a:t> (</a:t>
            </a:r>
            <a:r>
              <a:rPr lang="es-ES" sz="2000" i="1" dirty="0" err="1">
                <a:ea typeface="Latin Modern Math" panose="02000503000000000000" pitchFamily="50" charset="0"/>
              </a:rPr>
              <a:t>eMBB</a:t>
            </a:r>
            <a:r>
              <a:rPr lang="es-ES" sz="2000" i="1" dirty="0">
                <a:ea typeface="Latin Modern Math" panose="02000503000000000000" pitchFamily="50" charset="0"/>
              </a:rPr>
              <a:t>)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s-ES" sz="2000" b="1" i="1" dirty="0">
                <a:ea typeface="Latin Modern Math" panose="02000503000000000000" pitchFamily="50" charset="0"/>
              </a:rPr>
              <a:t>Internet </a:t>
            </a:r>
            <a:r>
              <a:rPr lang="es-ES" sz="2000" b="1" i="1" dirty="0" err="1">
                <a:ea typeface="Latin Modern Math" panose="02000503000000000000" pitchFamily="50" charset="0"/>
              </a:rPr>
              <a:t>Of</a:t>
            </a:r>
            <a:r>
              <a:rPr lang="es-ES" sz="2000" b="1" i="1" dirty="0">
                <a:ea typeface="Latin Modern Math" panose="02000503000000000000" pitchFamily="50" charset="0"/>
              </a:rPr>
              <a:t> </a:t>
            </a:r>
            <a:r>
              <a:rPr lang="es-ES" sz="2000" b="1" i="1" dirty="0" err="1">
                <a:ea typeface="Latin Modern Math" panose="02000503000000000000" pitchFamily="50" charset="0"/>
              </a:rPr>
              <a:t>Things</a:t>
            </a:r>
            <a:r>
              <a:rPr lang="es-ES" sz="2000" b="1" i="1" dirty="0">
                <a:ea typeface="Latin Modern Math" panose="02000503000000000000" pitchFamily="50" charset="0"/>
              </a:rPr>
              <a:t> (</a:t>
            </a:r>
            <a:r>
              <a:rPr lang="es-ES" sz="2000" b="1" i="1" dirty="0" err="1">
                <a:ea typeface="Latin Modern Math" panose="02000503000000000000" pitchFamily="50" charset="0"/>
              </a:rPr>
              <a:t>IoT</a:t>
            </a:r>
            <a:r>
              <a:rPr lang="es-ES" sz="2000" b="1" i="1" dirty="0">
                <a:ea typeface="Latin Modern Math" panose="02000503000000000000" pitchFamily="50" charset="0"/>
              </a:rPr>
              <a:t>)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s-ES" sz="2000" i="1" dirty="0">
                <a:ea typeface="Latin Modern Math" panose="02000503000000000000" pitchFamily="50" charset="0"/>
              </a:rPr>
              <a:t>Ultra </a:t>
            </a:r>
            <a:r>
              <a:rPr lang="es-ES" sz="2000" i="1" dirty="0" err="1">
                <a:ea typeface="Latin Modern Math" panose="02000503000000000000" pitchFamily="50" charset="0"/>
              </a:rPr>
              <a:t>Reliable</a:t>
            </a:r>
            <a:r>
              <a:rPr lang="es-ES" sz="2000" i="1" dirty="0">
                <a:ea typeface="Latin Modern Math" panose="02000503000000000000" pitchFamily="50" charset="0"/>
              </a:rPr>
              <a:t> Low </a:t>
            </a:r>
            <a:r>
              <a:rPr lang="es-ES" sz="2000" i="1" dirty="0" err="1">
                <a:ea typeface="Latin Modern Math" panose="02000503000000000000" pitchFamily="50" charset="0"/>
              </a:rPr>
              <a:t>Latency</a:t>
            </a:r>
            <a:r>
              <a:rPr lang="es-ES" sz="2000" i="1" dirty="0">
                <a:ea typeface="Latin Modern Math" panose="02000503000000000000" pitchFamily="50" charset="0"/>
              </a:rPr>
              <a:t> </a:t>
            </a:r>
            <a:r>
              <a:rPr lang="es-ES" sz="2000" i="1" dirty="0" err="1">
                <a:ea typeface="Latin Modern Math" panose="02000503000000000000" pitchFamily="50" charset="0"/>
              </a:rPr>
              <a:t>Communications</a:t>
            </a:r>
            <a:r>
              <a:rPr lang="es-ES" sz="2000" i="1" dirty="0">
                <a:ea typeface="Latin Modern Math" panose="02000503000000000000" pitchFamily="50" charset="0"/>
              </a:rPr>
              <a:t> (URLLC)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es-ES" sz="2000" dirty="0">
              <a:ea typeface="Latin Modern Math" panose="02000503000000000000" pitchFamily="50" charset="0"/>
            </a:endParaRPr>
          </a:p>
          <a:p>
            <a:pPr marL="742950" lvl="1" indent="-285750">
              <a:buFont typeface="Abadi" panose="020B0604020104020204" pitchFamily="34" charset="0"/>
              <a:buChar char="►"/>
            </a:pPr>
            <a:endParaRPr lang="es-ES" sz="2000" dirty="0">
              <a:ea typeface="Latin Modern Math" panose="02000503000000000000" pitchFamily="50" charset="0"/>
            </a:endParaRPr>
          </a:p>
          <a:p>
            <a:pPr marL="742950" lvl="1" indent="-285750">
              <a:buFont typeface="Abadi" panose="020B0604020104020204" pitchFamily="34" charset="0"/>
              <a:buChar char="►"/>
            </a:pPr>
            <a:endParaRPr lang="es-ES" dirty="0">
              <a:ea typeface="Latin Modern Math" panose="02000503000000000000" pitchFamily="50" charset="0"/>
            </a:endParaRPr>
          </a:p>
          <a:p>
            <a:pPr algn="l">
              <a:lnSpc>
                <a:spcPct val="150000"/>
              </a:lnSpc>
            </a:pPr>
            <a:endParaRPr lang="es-ES" dirty="0">
              <a:ea typeface="Latin Modern Math" panose="02000503000000000000" pitchFamily="50" charset="0"/>
            </a:endParaRPr>
          </a:p>
        </p:txBody>
      </p:sp>
      <p:pic>
        <p:nvPicPr>
          <p:cNvPr id="4" name="Imagen 3" descr="Escala de tiempo&#10;&#10;Descripción generada automáticamente">
            <a:extLst>
              <a:ext uri="{FF2B5EF4-FFF2-40B4-BE49-F238E27FC236}">
                <a16:creationId xmlns:a16="http://schemas.microsoft.com/office/drawing/2014/main" id="{68125DDA-CFFE-AA04-7ABC-9552821E19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3970" y="2149670"/>
            <a:ext cx="6149830" cy="1979311"/>
          </a:xfrm>
          <a:prstGeom prst="rect">
            <a:avLst/>
          </a:prstGeom>
        </p:spPr>
      </p:pic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E90F03E3-9986-8A2C-DF45-7C88F3D0A5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36207" t="-136207" r="-136207" b="-136207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11188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1212"/>
    </mc:Choice>
    <mc:Fallback>
      <p:transition advTm="51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8A81D75C-A64F-46B2-8481-6A79AA395E3B}"/>
              </a:ext>
            </a:extLst>
          </p:cNvPr>
          <p:cNvCxnSpPr>
            <a:cxnSpLocks/>
          </p:cNvCxnSpPr>
          <p:nvPr/>
        </p:nvCxnSpPr>
        <p:spPr>
          <a:xfrm>
            <a:off x="911225" y="758061"/>
            <a:ext cx="1032649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91036E11-A930-4FA1-83F5-B29F48E1B8B1}"/>
              </a:ext>
            </a:extLst>
          </p:cNvPr>
          <p:cNvSpPr txBox="1"/>
          <p:nvPr/>
        </p:nvSpPr>
        <p:spPr>
          <a:xfrm>
            <a:off x="846035" y="194644"/>
            <a:ext cx="6588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latin typeface="+mj-lt"/>
              </a:rPr>
              <a:t>3. Modelo de canal NTN</a:t>
            </a:r>
          </a:p>
        </p:txBody>
      </p:sp>
      <p:sp>
        <p:nvSpPr>
          <p:cNvPr id="12" name="Marcador de número de diapositiva 11">
            <a:extLst>
              <a:ext uri="{FF2B5EF4-FFF2-40B4-BE49-F238E27FC236}">
                <a16:creationId xmlns:a16="http://schemas.microsoft.com/office/drawing/2014/main" id="{2F5D1ABA-2165-4510-A1DD-580AC1054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4FF94-618E-48DA-98ED-654D281AAE09}" type="slidenum">
              <a:rPr lang="es-ES" smtClean="0"/>
              <a:t>9</a:t>
            </a:fld>
            <a:endParaRPr lang="es-ES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F49085C-12D1-4AFF-9F8A-17ED1C98F85B}"/>
              </a:ext>
            </a:extLst>
          </p:cNvPr>
          <p:cNvSpPr txBox="1"/>
          <p:nvPr/>
        </p:nvSpPr>
        <p:spPr>
          <a:xfrm>
            <a:off x="846035" y="881171"/>
            <a:ext cx="10650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2400" b="1" dirty="0">
                <a:ea typeface="Latin Modern Math" panose="02000503000000000000" pitchFamily="50" charset="0"/>
              </a:rPr>
              <a:t>3.1 Diferencia con respecto al modelo de canal TN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FC77AC9-6BA9-4F14-92EA-5423F49E8021}"/>
              </a:ext>
            </a:extLst>
          </p:cNvPr>
          <p:cNvSpPr txBox="1"/>
          <p:nvPr/>
        </p:nvSpPr>
        <p:spPr>
          <a:xfrm>
            <a:off x="846035" y="1273830"/>
            <a:ext cx="5537999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150000"/>
              </a:lnSpc>
              <a:buFont typeface="Abadi" panose="020B0604020104020204" pitchFamily="34" charset="0"/>
              <a:buChar char="►"/>
            </a:pPr>
            <a:r>
              <a:rPr lang="es-ES" sz="2000" dirty="0">
                <a:ea typeface="Latin Modern Math" panose="02000503000000000000" pitchFamily="50" charset="0"/>
              </a:rPr>
              <a:t>Retardo de propagación </a:t>
            </a:r>
            <a:r>
              <a:rPr lang="es-ES" sz="2000" b="1" dirty="0">
                <a:ea typeface="Latin Modern Math" panose="02000503000000000000" pitchFamily="50" charset="0"/>
              </a:rPr>
              <a:t>dinámico</a:t>
            </a:r>
            <a:r>
              <a:rPr lang="es-ES" sz="2000" dirty="0">
                <a:ea typeface="Latin Modern Math" panose="02000503000000000000" pitchFamily="50" charset="0"/>
              </a:rPr>
              <a:t> debido a la </a:t>
            </a:r>
            <a:r>
              <a:rPr lang="es-ES" sz="2000" b="1" dirty="0">
                <a:ea typeface="Latin Modern Math" panose="02000503000000000000" pitchFamily="50" charset="0"/>
              </a:rPr>
              <a:t>variabilidad temporal </a:t>
            </a:r>
            <a:r>
              <a:rPr lang="es-ES" sz="2000" dirty="0">
                <a:ea typeface="Latin Modern Math" panose="02000503000000000000" pitchFamily="50" charset="0"/>
              </a:rPr>
              <a:t>de la velocidad de las </a:t>
            </a:r>
            <a:r>
              <a:rPr lang="es-ES" sz="2000" b="1" dirty="0">
                <a:ea typeface="Latin Modern Math" panose="02000503000000000000" pitchFamily="50" charset="0"/>
              </a:rPr>
              <a:t>plataformas NTN</a:t>
            </a:r>
          </a:p>
          <a:p>
            <a:pPr marL="285750" indent="-285750" algn="l">
              <a:lnSpc>
                <a:spcPct val="150000"/>
              </a:lnSpc>
              <a:buFont typeface="Abadi" panose="020B0604020104020204" pitchFamily="34" charset="0"/>
              <a:buChar char="►"/>
            </a:pPr>
            <a:r>
              <a:rPr lang="es-ES" sz="2000" b="1" dirty="0">
                <a:ea typeface="Latin Modern Math" panose="02000503000000000000" pitchFamily="50" charset="0"/>
              </a:rPr>
              <a:t>Efecto Doppler</a:t>
            </a:r>
          </a:p>
          <a:p>
            <a:pPr marL="285750" indent="-285750" algn="l">
              <a:lnSpc>
                <a:spcPct val="150000"/>
              </a:lnSpc>
              <a:buFont typeface="Abadi" panose="020B0604020104020204" pitchFamily="34" charset="0"/>
              <a:buChar char="►"/>
            </a:pPr>
            <a:r>
              <a:rPr lang="es-ES" sz="2000" dirty="0">
                <a:ea typeface="Latin Modern Math" panose="02000503000000000000" pitchFamily="50" charset="0"/>
              </a:rPr>
              <a:t>Modelo de </a:t>
            </a:r>
            <a:r>
              <a:rPr lang="es-ES" sz="2000" b="1" dirty="0">
                <a:ea typeface="Latin Modern Math" panose="02000503000000000000" pitchFamily="50" charset="0"/>
              </a:rPr>
              <a:t>atenuación</a:t>
            </a:r>
            <a:r>
              <a:rPr lang="es-ES" sz="2000" dirty="0">
                <a:ea typeface="Latin Modern Math" panose="02000503000000000000" pitchFamily="50" charset="0"/>
              </a:rPr>
              <a:t> </a:t>
            </a:r>
            <a:r>
              <a:rPr lang="es-ES" sz="2000" b="1" dirty="0">
                <a:ea typeface="Latin Modern Math" panose="02000503000000000000" pitchFamily="50" charset="0"/>
              </a:rPr>
              <a:t>dinámica</a:t>
            </a:r>
            <a:r>
              <a:rPr lang="es-ES" sz="2000" dirty="0">
                <a:ea typeface="Latin Modern Math" panose="02000503000000000000" pitchFamily="50" charset="0"/>
              </a:rPr>
              <a:t> debido a </a:t>
            </a:r>
            <a:r>
              <a:rPr lang="es-ES" sz="2000" b="1" dirty="0">
                <a:ea typeface="Latin Modern Math" panose="02000503000000000000" pitchFamily="50" charset="0"/>
              </a:rPr>
              <a:t>efectos atmosféricos</a:t>
            </a:r>
          </a:p>
          <a:p>
            <a:pPr marL="285750" indent="-285750" algn="l">
              <a:lnSpc>
                <a:spcPct val="150000"/>
              </a:lnSpc>
              <a:buFont typeface="Abadi" panose="020B0604020104020204" pitchFamily="34" charset="0"/>
              <a:buChar char="►"/>
            </a:pPr>
            <a:r>
              <a:rPr lang="es-ES" sz="2000" b="1" dirty="0">
                <a:ea typeface="Latin Modern Math" panose="02000503000000000000" pitchFamily="50" charset="0"/>
              </a:rPr>
              <a:t>Dispersión angular </a:t>
            </a:r>
            <a:r>
              <a:rPr lang="es-ES" sz="2000" dirty="0">
                <a:ea typeface="Latin Modern Math" panose="02000503000000000000" pitchFamily="50" charset="0"/>
              </a:rPr>
              <a:t>(</a:t>
            </a:r>
            <a:r>
              <a:rPr lang="es-ES" sz="2000" i="1" dirty="0">
                <a:ea typeface="Latin Modern Math" panose="02000503000000000000" pitchFamily="50" charset="0"/>
              </a:rPr>
              <a:t>angular spread)</a:t>
            </a:r>
            <a:r>
              <a:rPr lang="es-ES" sz="2000" dirty="0">
                <a:ea typeface="Latin Modern Math" panose="02000503000000000000" pitchFamily="50" charset="0"/>
              </a:rPr>
              <a:t> debido a propagación </a:t>
            </a:r>
            <a:r>
              <a:rPr lang="es-ES" sz="2000" b="1" i="1" dirty="0" err="1">
                <a:ea typeface="Latin Modern Math" panose="02000503000000000000" pitchFamily="50" charset="0"/>
              </a:rPr>
              <a:t>multipath</a:t>
            </a:r>
            <a:r>
              <a:rPr lang="es-ES" sz="2000" dirty="0">
                <a:ea typeface="Latin Modern Math" panose="02000503000000000000" pitchFamily="50" charset="0"/>
              </a:rPr>
              <a:t> es prácticamente </a:t>
            </a:r>
            <a:r>
              <a:rPr lang="es-ES" sz="2000" b="1" dirty="0">
                <a:ea typeface="Latin Modern Math" panose="02000503000000000000" pitchFamily="50" charset="0"/>
              </a:rPr>
              <a:t>nula</a:t>
            </a:r>
            <a:r>
              <a:rPr lang="es-ES" sz="2000" dirty="0">
                <a:ea typeface="Latin Modern Math" panose="02000503000000000000" pitchFamily="50" charset="0"/>
              </a:rPr>
              <a:t> ya que las componentes </a:t>
            </a:r>
            <a:r>
              <a:rPr lang="es-ES" sz="2000" b="1" dirty="0">
                <a:ea typeface="Latin Modern Math" panose="02000503000000000000" pitchFamily="50" charset="0"/>
              </a:rPr>
              <a:t>NLOS</a:t>
            </a:r>
            <a:r>
              <a:rPr lang="es-ES" sz="2000" dirty="0">
                <a:ea typeface="Latin Modern Math" panose="02000503000000000000" pitchFamily="50" charset="0"/>
              </a:rPr>
              <a:t> son </a:t>
            </a:r>
            <a:r>
              <a:rPr lang="es-ES" sz="2000" b="1" dirty="0">
                <a:ea typeface="Latin Modern Math" panose="02000503000000000000" pitchFamily="50" charset="0"/>
              </a:rPr>
              <a:t>tangentes</a:t>
            </a:r>
            <a:r>
              <a:rPr lang="es-ES" sz="2000" dirty="0">
                <a:ea typeface="Latin Modern Math" panose="02000503000000000000" pitchFamily="50" charset="0"/>
              </a:rPr>
              <a:t> a la componente </a:t>
            </a:r>
            <a:r>
              <a:rPr lang="es-ES" sz="2000" b="1" dirty="0">
                <a:ea typeface="Latin Modern Math" panose="02000503000000000000" pitchFamily="50" charset="0"/>
              </a:rPr>
              <a:t>LOS</a:t>
            </a:r>
            <a:endParaRPr lang="es-ES" b="1" dirty="0">
              <a:ea typeface="Latin Modern Math" panose="02000503000000000000" pitchFamily="50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s-ES" dirty="0">
              <a:ea typeface="Latin Modern Math" panose="02000503000000000000" pitchFamily="50" charset="0"/>
            </a:endParaRPr>
          </a:p>
        </p:txBody>
      </p:sp>
      <p:pic>
        <p:nvPicPr>
          <p:cNvPr id="8" name="Imagen 7" descr="Diagrama&#10;&#10;Descripción generada automáticamente">
            <a:extLst>
              <a:ext uri="{FF2B5EF4-FFF2-40B4-BE49-F238E27FC236}">
                <a16:creationId xmlns:a16="http://schemas.microsoft.com/office/drawing/2014/main" id="{A3A829ED-D63B-898B-CADD-E1B241D96F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0016" y="1501237"/>
            <a:ext cx="4835608" cy="248944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841C880-9B0A-9AA7-B10C-0E29E42BDC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8048" y="4295603"/>
            <a:ext cx="4475568" cy="1816507"/>
          </a:xfrm>
          <a:prstGeom prst="rect">
            <a:avLst/>
          </a:prstGeom>
        </p:spPr>
      </p:pic>
      <p:pic>
        <p:nvPicPr>
          <p:cNvPr id="43" name="Audio 42">
            <a:hlinkClick r:id="" action="ppaction://media"/>
            <a:extLst>
              <a:ext uri="{FF2B5EF4-FFF2-40B4-BE49-F238E27FC236}">
                <a16:creationId xmlns:a16="http://schemas.microsoft.com/office/drawing/2014/main" id="{B40AC36A-2952-2BC1-A784-F2B9D72B50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36207" t="-136207" r="-136207" b="-136207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12294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0015"/>
    </mc:Choice>
    <mc:Fallback>
      <p:transition advTm="400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FG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smtClean="0">
            <a:ea typeface="Latin Modern Math" panose="02000503000000000000" pitchFamily="50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4424</TotalTime>
  <Words>3644</Words>
  <Application>Microsoft Office PowerPoint</Application>
  <PresentationFormat>Panorámica</PresentationFormat>
  <Paragraphs>782</Paragraphs>
  <Slides>36</Slides>
  <Notes>0</Notes>
  <HiddenSlides>0</HiddenSlides>
  <MMClips>36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43" baseType="lpstr">
      <vt:lpstr>Abadi</vt:lpstr>
      <vt:lpstr>Arial</vt:lpstr>
      <vt:lpstr>Calibri</vt:lpstr>
      <vt:lpstr>Cambria Math</vt:lpstr>
      <vt:lpstr>Verdana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Ricardo Fernández Rubio</dc:creator>
  <cp:lastModifiedBy>Ricardo Fernández Rubio</cp:lastModifiedBy>
  <cp:revision>236</cp:revision>
  <dcterms:created xsi:type="dcterms:W3CDTF">2021-04-19T18:36:01Z</dcterms:created>
  <dcterms:modified xsi:type="dcterms:W3CDTF">2023-06-30T20:05:39Z</dcterms:modified>
</cp:coreProperties>
</file>