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397CF0-B127-4ABD-BE15-94D586B2F7A7}">
  <a:tblStyle styleId="{D1397CF0-B127-4ABD-BE15-94D586B2F7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4"/>
    <p:restoredTop sz="94643"/>
  </p:normalViewPr>
  <p:slideViewPr>
    <p:cSldViewPr snapToGrid="0">
      <p:cViewPr varScale="1">
        <p:scale>
          <a:sx n="115" d="100"/>
          <a:sy n="115" d="100"/>
        </p:scale>
        <p:origin x="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530ea09c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25530ea09c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530ea09c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25530ea09c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530ea09c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25530ea09c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530ea09c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5530ea09c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530ea09c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5530ea09c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5530ea09c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25530ea09c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5530ea09c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25530ea09c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530ea09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25530ea09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530ea09c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g25530ea09c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530ea09c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25530ea09c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530ea09c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25530ea09c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530ea09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25530ea09c8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5530ea09c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25530ea09c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bg>
      <p:bgPr>
        <a:solidFill>
          <a:srgbClr val="000078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-11600" y="-15466"/>
            <a:ext cx="9144000" cy="6873600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134100" y="872566"/>
            <a:ext cx="7752300" cy="3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34100" y="4765766"/>
            <a:ext cx="77523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  <a:defRPr sz="2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299" y="233225"/>
            <a:ext cx="913800" cy="6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 r="-11731" b="-11731"/>
          <a:stretch/>
        </p:blipFill>
        <p:spPr>
          <a:xfrm>
            <a:off x="1210674" y="316499"/>
            <a:ext cx="1436999" cy="3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1210251" y="877275"/>
            <a:ext cx="767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210251" y="243650"/>
            <a:ext cx="767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8749" y="303450"/>
            <a:ext cx="380271" cy="809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/>
          <p:nvPr/>
        </p:nvSpPr>
        <p:spPr>
          <a:xfrm>
            <a:off x="220299" y="6448550"/>
            <a:ext cx="866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ce">
  <p:cSld name="indic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5161450" y="1872533"/>
            <a:ext cx="3171900" cy="4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rabicPeriod"/>
              <a:defRPr sz="14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2035725" y="1872533"/>
            <a:ext cx="3171900" cy="4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rabicPeriod"/>
              <a:defRPr sz="14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869325" y="1763500"/>
            <a:ext cx="8017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0350" y="1763500"/>
            <a:ext cx="59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- 1 columna">
  <p:cSld name="Interior - 1 columna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72475" y="635433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72475" y="1352266"/>
            <a:ext cx="6293700" cy="3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- 2 columnas">
  <p:cSld name="Interior - 2 columna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72475" y="1352266"/>
            <a:ext cx="4008300" cy="4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877425" y="1352266"/>
            <a:ext cx="4008300" cy="4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72475" y="635433"/>
            <a:ext cx="7430100" cy="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">
  <p:cSld name="Contraportad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78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6"/>
          <p:cNvSpPr txBox="1"/>
          <p:nvPr/>
        </p:nvSpPr>
        <p:spPr>
          <a:xfrm>
            <a:off x="468327" y="5486244"/>
            <a:ext cx="30573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ca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UOC.universitat</a:t>
            </a:r>
            <a:endParaRPr/>
          </a:p>
        </p:txBody>
      </p:sp>
      <p:sp>
        <p:nvSpPr>
          <p:cNvPr id="39" name="Google Shape;39;p6"/>
          <p:cNvSpPr txBox="1"/>
          <p:nvPr/>
        </p:nvSpPr>
        <p:spPr>
          <a:xfrm>
            <a:off x="468327" y="5781472"/>
            <a:ext cx="30573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ca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@UOCuniversidad</a:t>
            </a:r>
            <a:endParaRPr/>
          </a:p>
        </p:txBody>
      </p:sp>
      <p:sp>
        <p:nvSpPr>
          <p:cNvPr id="40" name="Google Shape;40;p6"/>
          <p:cNvSpPr txBox="1"/>
          <p:nvPr/>
        </p:nvSpPr>
        <p:spPr>
          <a:xfrm>
            <a:off x="468327" y="6096235"/>
            <a:ext cx="30573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ca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UOCuniversitat</a:t>
            </a:r>
            <a:endParaRPr/>
          </a:p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3375" y="5590116"/>
            <a:ext cx="183987" cy="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109" y="5905289"/>
            <a:ext cx="208518" cy="17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365" y="6183843"/>
            <a:ext cx="191346" cy="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8803" y="0"/>
            <a:ext cx="1715100" cy="11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225972" y="234950"/>
            <a:ext cx="3862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6">
            <a:alphaModFix/>
          </a:blip>
          <a:srcRect r="-11731" b="-11731"/>
          <a:stretch/>
        </p:blipFill>
        <p:spPr>
          <a:xfrm>
            <a:off x="226250" y="282975"/>
            <a:ext cx="1234200" cy="3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/>
          <p:nvPr/>
        </p:nvSpPr>
        <p:spPr>
          <a:xfrm>
            <a:off x="226250" y="6482025"/>
            <a:ext cx="3862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225972" y="832225"/>
            <a:ext cx="3862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0302" y="233214"/>
            <a:ext cx="597300" cy="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8">
            <a:alphaModFix/>
          </a:blip>
          <a:srcRect r="-11731" b="-11731"/>
          <a:stretch/>
        </p:blipFill>
        <p:spPr>
          <a:xfrm>
            <a:off x="867600" y="287650"/>
            <a:ext cx="986400" cy="2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9050" y="654175"/>
            <a:ext cx="7368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869050" y="239625"/>
            <a:ext cx="7368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8288950" y="654175"/>
            <a:ext cx="59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8288950" y="239050"/>
            <a:ext cx="59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88950" y="287650"/>
            <a:ext cx="301625" cy="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>
            <a:off x="220300" y="6524100"/>
            <a:ext cx="86661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98550" y="1069650"/>
            <a:ext cx="8946900" cy="3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a" sz="4000" dirty="0">
                <a:solidFill>
                  <a:schemeClr val="lt1"/>
                </a:solidFill>
              </a:rPr>
              <a:t>Enhancing Weather Analysis with Data Interpolation and Time Series Forecasting</a:t>
            </a:r>
            <a:endParaRPr sz="40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0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a" sz="3000" dirty="0">
                <a:solidFill>
                  <a:schemeClr val="lt1"/>
                </a:solidFill>
              </a:rPr>
              <a:t>Master’s Degree in Data Science</a:t>
            </a:r>
            <a:endParaRPr sz="30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a" sz="3000" dirty="0">
                <a:solidFill>
                  <a:schemeClr val="lt1"/>
                </a:solidFill>
              </a:rPr>
              <a:t>Area 5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subTitle" idx="1"/>
          </p:nvPr>
        </p:nvSpPr>
        <p:spPr>
          <a:xfrm>
            <a:off x="1134100" y="4765766"/>
            <a:ext cx="77523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eorgia"/>
              <a:buNone/>
            </a:pPr>
            <a:r>
              <a:rPr lang="ca">
                <a:solidFill>
                  <a:schemeClr val="lt1"/>
                </a:solidFill>
              </a:rPr>
              <a:t>Author: Alejandro González Barberá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eorgia"/>
              <a:buNone/>
            </a:pPr>
            <a:r>
              <a:rPr lang="ca">
                <a:solidFill>
                  <a:schemeClr val="lt1"/>
                </a:solidFill>
              </a:rPr>
              <a:t>Tutor: Sergio Iserte Agut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eorgia"/>
              <a:buNone/>
            </a:pPr>
            <a:r>
              <a:rPr lang="ca">
                <a:solidFill>
                  <a:schemeClr val="lt1"/>
                </a:solidFill>
              </a:rPr>
              <a:t>Professor: Albert Solé Ribalta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220299" y="4765766"/>
            <a:ext cx="913800" cy="5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1210251" y="4765766"/>
            <a:ext cx="7676100" cy="5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772475" y="635433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rPr lang="ca" dirty="0"/>
              <a:t>5.1- Interpolation Methods Comparison</a:t>
            </a:r>
            <a:endParaRPr dirty="0"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2407" y="1178594"/>
            <a:ext cx="2410736" cy="1206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2" name="Google Shape;122;p16"/>
          <p:cNvGraphicFramePr/>
          <p:nvPr>
            <p:extLst>
              <p:ext uri="{D42A27DB-BD31-4B8C-83A1-F6EECF244321}">
                <p14:modId xmlns:p14="http://schemas.microsoft.com/office/powerpoint/2010/main" val="499489596"/>
              </p:ext>
            </p:extLst>
          </p:nvPr>
        </p:nvGraphicFramePr>
        <p:xfrm>
          <a:off x="888275" y="4371790"/>
          <a:ext cx="7239000" cy="1584840"/>
        </p:xfrm>
        <a:graphic>
          <a:graphicData uri="http://schemas.openxmlformats.org/drawingml/2006/table">
            <a:tbl>
              <a:tblPr>
                <a:noFill/>
                <a:tableStyleId>{D1397CF0-B127-4ABD-BE15-94D586B2F7A7}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solidFill>
                            <a:schemeClr val="lt1"/>
                          </a:solidFill>
                        </a:rPr>
                        <a:t>Location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solidFill>
                            <a:schemeClr val="lt1"/>
                          </a:solidFill>
                        </a:rPr>
                        <a:t>RBF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solidFill>
                            <a:schemeClr val="lt1"/>
                          </a:solidFill>
                        </a:rPr>
                        <a:t>interp2d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dirty="0">
                          <a:solidFill>
                            <a:schemeClr val="lt1"/>
                          </a:solidFill>
                        </a:rPr>
                        <a:t>Nearest</a:t>
                      </a:r>
                      <a:endParaRPr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WWTP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0.1889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0.8601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b="0" dirty="0">
                          <a:highlight>
                            <a:srgbClr val="FFFF00"/>
                          </a:highlight>
                        </a:rPr>
                        <a:t>0.1481</a:t>
                      </a:r>
                      <a:endParaRPr b="0"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Capitol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b="0" dirty="0">
                          <a:highlight>
                            <a:srgbClr val="FFFF00"/>
                          </a:highlight>
                        </a:rPr>
                        <a:t>0.1288</a:t>
                      </a:r>
                      <a:endParaRPr b="0"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0.1355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0.1427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Ribalta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0.1227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b="0" dirty="0">
                          <a:highlight>
                            <a:srgbClr val="FFFF00"/>
                          </a:highlight>
                        </a:rPr>
                        <a:t>0.0474</a:t>
                      </a:r>
                      <a:endParaRPr b="0"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dirty="0"/>
                        <a:t>0.1411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Google Shape;71;p9">
            <a:extLst>
              <a:ext uri="{FF2B5EF4-FFF2-40B4-BE49-F238E27FC236}">
                <a16:creationId xmlns:a16="http://schemas.microsoft.com/office/drawing/2014/main" id="{89DA6E16-FB51-02EE-3401-D5F2E4655FC3}"/>
              </a:ext>
            </a:extLst>
          </p:cNvPr>
          <p:cNvSpPr/>
          <p:nvPr/>
        </p:nvSpPr>
        <p:spPr>
          <a:xfrm>
            <a:off x="1428457" y="3039016"/>
            <a:ext cx="628943" cy="31841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b="1" dirty="0">
                <a:solidFill>
                  <a:schemeClr val="dk1"/>
                </a:solidFill>
              </a:rPr>
              <a:t>RBF</a:t>
            </a:r>
            <a:endParaRPr dirty="0">
              <a:solidFill>
                <a:schemeClr val="dk1"/>
              </a:solidFill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61D39036-959C-B064-8707-BD250605C5A9}"/>
              </a:ext>
            </a:extLst>
          </p:cNvPr>
          <p:cNvCxnSpPr>
            <a:cxnSpLocks/>
            <a:stCxn id="121" idx="2"/>
            <a:endCxn id="2" idx="0"/>
          </p:cNvCxnSpPr>
          <p:nvPr/>
        </p:nvCxnSpPr>
        <p:spPr>
          <a:xfrm flipH="1">
            <a:off x="1742929" y="2384594"/>
            <a:ext cx="2764846" cy="654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71;p9">
            <a:extLst>
              <a:ext uri="{FF2B5EF4-FFF2-40B4-BE49-F238E27FC236}">
                <a16:creationId xmlns:a16="http://schemas.microsoft.com/office/drawing/2014/main" id="{6E116BEB-DBD0-90DD-7064-0A8D039DA40C}"/>
              </a:ext>
            </a:extLst>
          </p:cNvPr>
          <p:cNvSpPr/>
          <p:nvPr/>
        </p:nvSpPr>
        <p:spPr>
          <a:xfrm>
            <a:off x="3452832" y="2927755"/>
            <a:ext cx="2109886" cy="53818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b="1" dirty="0">
                <a:solidFill>
                  <a:schemeClr val="dk1"/>
                </a:solidFill>
              </a:rPr>
              <a:t>NearestNDInterpolator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" name="Google Shape;71;p9">
            <a:extLst>
              <a:ext uri="{FF2B5EF4-FFF2-40B4-BE49-F238E27FC236}">
                <a16:creationId xmlns:a16="http://schemas.microsoft.com/office/drawing/2014/main" id="{D8A6A186-087B-F066-F6D7-9E21DB84598B}"/>
              </a:ext>
            </a:extLst>
          </p:cNvPr>
          <p:cNvSpPr/>
          <p:nvPr/>
        </p:nvSpPr>
        <p:spPr>
          <a:xfrm>
            <a:off x="6758609" y="3036271"/>
            <a:ext cx="956934" cy="31841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b="1" dirty="0">
                <a:solidFill>
                  <a:schemeClr val="dk1"/>
                </a:solidFill>
              </a:rPr>
              <a:t>Intero2d</a:t>
            </a:r>
            <a:endParaRPr dirty="0">
              <a:solidFill>
                <a:schemeClr val="dk1"/>
              </a:solidFill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5EF11D5-E888-EFC3-8062-59E4D4AFFBFF}"/>
              </a:ext>
            </a:extLst>
          </p:cNvPr>
          <p:cNvCxnSpPr>
            <a:cxnSpLocks/>
            <a:stCxn id="121" idx="2"/>
            <a:endCxn id="6" idx="0"/>
          </p:cNvCxnSpPr>
          <p:nvPr/>
        </p:nvCxnSpPr>
        <p:spPr>
          <a:xfrm>
            <a:off x="4507775" y="2384594"/>
            <a:ext cx="0" cy="543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87E1DBD4-A469-E8AA-93F6-21A1C19FD17F}"/>
              </a:ext>
            </a:extLst>
          </p:cNvPr>
          <p:cNvCxnSpPr>
            <a:cxnSpLocks/>
            <a:stCxn id="121" idx="2"/>
            <a:endCxn id="7" idx="0"/>
          </p:cNvCxnSpPr>
          <p:nvPr/>
        </p:nvCxnSpPr>
        <p:spPr>
          <a:xfrm>
            <a:off x="4507775" y="2384594"/>
            <a:ext cx="2729301" cy="651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772475" y="635433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rPr lang="ca" dirty="0"/>
              <a:t>6- Time Series Forecasting</a:t>
            </a:r>
            <a:endParaRPr dirty="0"/>
          </a:p>
        </p:txBody>
      </p:sp>
      <p:sp>
        <p:nvSpPr>
          <p:cNvPr id="2" name="Google Shape;71;p9">
            <a:extLst>
              <a:ext uri="{FF2B5EF4-FFF2-40B4-BE49-F238E27FC236}">
                <a16:creationId xmlns:a16="http://schemas.microsoft.com/office/drawing/2014/main" id="{228A3E0C-1B73-80E2-9B3A-09B2F66BC7C7}"/>
              </a:ext>
            </a:extLst>
          </p:cNvPr>
          <p:cNvSpPr/>
          <p:nvPr/>
        </p:nvSpPr>
        <p:spPr>
          <a:xfrm>
            <a:off x="1170040" y="1754689"/>
            <a:ext cx="1311430" cy="59348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b="1" dirty="0">
                <a:solidFill>
                  <a:schemeClr val="dk1"/>
                </a:solidFill>
              </a:rPr>
              <a:t>Interpolated dataset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" name="Google Shape;71;p9">
            <a:extLst>
              <a:ext uri="{FF2B5EF4-FFF2-40B4-BE49-F238E27FC236}">
                <a16:creationId xmlns:a16="http://schemas.microsoft.com/office/drawing/2014/main" id="{2874C51A-E387-9471-741F-C81E19D3690B}"/>
              </a:ext>
            </a:extLst>
          </p:cNvPr>
          <p:cNvSpPr/>
          <p:nvPr/>
        </p:nvSpPr>
        <p:spPr>
          <a:xfrm>
            <a:off x="3593910" y="1754689"/>
            <a:ext cx="1183574" cy="59348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b="1" dirty="0">
                <a:solidFill>
                  <a:schemeClr val="dk1"/>
                </a:solidFill>
              </a:rPr>
              <a:t>AI Model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" name="Google Shape;71;p9">
            <a:extLst>
              <a:ext uri="{FF2B5EF4-FFF2-40B4-BE49-F238E27FC236}">
                <a16:creationId xmlns:a16="http://schemas.microsoft.com/office/drawing/2014/main" id="{ED23DD5F-5934-346F-27C7-0937028666C4}"/>
              </a:ext>
            </a:extLst>
          </p:cNvPr>
          <p:cNvSpPr/>
          <p:nvPr/>
        </p:nvSpPr>
        <p:spPr>
          <a:xfrm>
            <a:off x="6113542" y="1677033"/>
            <a:ext cx="1837761" cy="748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b="1" dirty="0">
                <a:solidFill>
                  <a:schemeClr val="dk1"/>
                </a:solidFill>
              </a:rPr>
              <a:t>Time series at any point of the grid</a:t>
            </a:r>
            <a:endParaRPr dirty="0">
              <a:solidFill>
                <a:schemeClr val="dk1"/>
              </a:solidFill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C83DE64D-3A7D-7E18-40A1-B06A9D2610CA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2481470" y="2051434"/>
            <a:ext cx="1112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0988C23B-AFCB-2697-4D84-DE58D144BEB6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4777484" y="2051433"/>
            <a:ext cx="133605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6ECF8A2-A1DC-B223-1A25-80476D71DF4A}"/>
              </a:ext>
            </a:extLst>
          </p:cNvPr>
          <p:cNvSpPr txBox="1"/>
          <p:nvPr/>
        </p:nvSpPr>
        <p:spPr>
          <a:xfrm>
            <a:off x="1676711" y="3396233"/>
            <a:ext cx="5662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dk1"/>
                </a:solidFill>
                <a:latin typeface="+mj-lt"/>
              </a:rPr>
              <a:t>Transformation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of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the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dataset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to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create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a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supervised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learning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needed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E61EEE5-0AA4-BDD7-5820-094D828EF921}"/>
              </a:ext>
            </a:extLst>
          </p:cNvPr>
          <p:cNvSpPr txBox="1"/>
          <p:nvPr/>
        </p:nvSpPr>
        <p:spPr>
          <a:xfrm>
            <a:off x="2741775" y="1738141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Feed</a:t>
            </a:r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CCCAA5-8808-B049-583D-E8277A2DD3BE}"/>
              </a:ext>
            </a:extLst>
          </p:cNvPr>
          <p:cNvSpPr txBox="1"/>
          <p:nvPr/>
        </p:nvSpPr>
        <p:spPr>
          <a:xfrm>
            <a:off x="4985444" y="1732609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Forecast</a:t>
            </a:r>
            <a:endParaRPr lang="es-E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20064B-ACD2-611F-16C2-FEC13AC98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918" y="3703758"/>
            <a:ext cx="5493711" cy="25295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772475" y="635433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rPr lang="ca" dirty="0"/>
              <a:t>6.1- Model Architecture and Hyperparameters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endParaRPr dirty="0"/>
          </a:p>
        </p:txBody>
      </p:sp>
      <p:sp>
        <p:nvSpPr>
          <p:cNvPr id="140" name="Google Shape;140;p18"/>
          <p:cNvSpPr/>
          <p:nvPr/>
        </p:nvSpPr>
        <p:spPr>
          <a:xfrm>
            <a:off x="4773917" y="2513663"/>
            <a:ext cx="1320300" cy="59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6508142" y="2046488"/>
            <a:ext cx="25029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dirty="0"/>
              <a:t>Extract relevant features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dirty="0"/>
              <a:t>Downsample and reduce the spatial dimensions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dirty="0"/>
              <a:t>Capture higher-level representations</a:t>
            </a:r>
            <a:endParaRPr dirty="0"/>
          </a:p>
        </p:txBody>
      </p:sp>
      <p:sp>
        <p:nvSpPr>
          <p:cNvPr id="2" name="Google Shape;71;p9">
            <a:extLst>
              <a:ext uri="{FF2B5EF4-FFF2-40B4-BE49-F238E27FC236}">
                <a16:creationId xmlns:a16="http://schemas.microsoft.com/office/drawing/2014/main" id="{E742B256-215B-B540-0C97-D67C94F73088}"/>
              </a:ext>
            </a:extLst>
          </p:cNvPr>
          <p:cNvSpPr/>
          <p:nvPr/>
        </p:nvSpPr>
        <p:spPr>
          <a:xfrm>
            <a:off x="772475" y="2511473"/>
            <a:ext cx="1311430" cy="59348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b="1" dirty="0">
                <a:solidFill>
                  <a:schemeClr val="dk1"/>
                </a:solidFill>
              </a:rPr>
              <a:t>Architecture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" name="Google Shape;71;p9">
            <a:extLst>
              <a:ext uri="{FF2B5EF4-FFF2-40B4-BE49-F238E27FC236}">
                <a16:creationId xmlns:a16="http://schemas.microsoft.com/office/drawing/2014/main" id="{956CFEE1-F75D-C3B0-A99C-0AFB69081990}"/>
              </a:ext>
            </a:extLst>
          </p:cNvPr>
          <p:cNvSpPr/>
          <p:nvPr/>
        </p:nvSpPr>
        <p:spPr>
          <a:xfrm>
            <a:off x="2773196" y="1452999"/>
            <a:ext cx="1391860" cy="59348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b="1" dirty="0">
                <a:solidFill>
                  <a:schemeClr val="dk1"/>
                </a:solidFill>
              </a:rPr>
              <a:t>Convolutional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" name="Google Shape;71;p9">
            <a:extLst>
              <a:ext uri="{FF2B5EF4-FFF2-40B4-BE49-F238E27FC236}">
                <a16:creationId xmlns:a16="http://schemas.microsoft.com/office/drawing/2014/main" id="{E3993402-E996-ECBF-4E57-E41AECF4042B}"/>
              </a:ext>
            </a:extLst>
          </p:cNvPr>
          <p:cNvSpPr/>
          <p:nvPr/>
        </p:nvSpPr>
        <p:spPr>
          <a:xfrm>
            <a:off x="2773196" y="2511474"/>
            <a:ext cx="1311430" cy="59348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b="1" dirty="0">
                <a:solidFill>
                  <a:schemeClr val="dk1"/>
                </a:solidFill>
              </a:rPr>
              <a:t>MaxPooling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" name="Google Shape;71;p9">
            <a:extLst>
              <a:ext uri="{FF2B5EF4-FFF2-40B4-BE49-F238E27FC236}">
                <a16:creationId xmlns:a16="http://schemas.microsoft.com/office/drawing/2014/main" id="{842C487D-2420-5A0A-2E4C-5DB98564F341}"/>
              </a:ext>
            </a:extLst>
          </p:cNvPr>
          <p:cNvSpPr/>
          <p:nvPr/>
        </p:nvSpPr>
        <p:spPr>
          <a:xfrm>
            <a:off x="2773196" y="3569101"/>
            <a:ext cx="1311430" cy="59348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b="1" dirty="0">
                <a:solidFill>
                  <a:schemeClr val="dk1"/>
                </a:solidFill>
              </a:rPr>
              <a:t>Dense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6" name="Abrir corchete 5">
            <a:extLst>
              <a:ext uri="{FF2B5EF4-FFF2-40B4-BE49-F238E27FC236}">
                <a16:creationId xmlns:a16="http://schemas.microsoft.com/office/drawing/2014/main" id="{8C2F292C-37FC-C6D9-1593-6D5606D190C4}"/>
              </a:ext>
            </a:extLst>
          </p:cNvPr>
          <p:cNvSpPr/>
          <p:nvPr/>
        </p:nvSpPr>
        <p:spPr>
          <a:xfrm>
            <a:off x="2299430" y="1239152"/>
            <a:ext cx="473766" cy="3307872"/>
          </a:xfrm>
          <a:prstGeom prst="leftBracket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Google Shape;148;p19">
            <a:extLst>
              <a:ext uri="{FF2B5EF4-FFF2-40B4-BE49-F238E27FC236}">
                <a16:creationId xmlns:a16="http://schemas.microsoft.com/office/drawing/2014/main" id="{28DBE184-64B5-EC8F-861F-0DE54EA0FFC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376" y="4915232"/>
            <a:ext cx="2277205" cy="14332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71;p9">
            <a:extLst>
              <a:ext uri="{FF2B5EF4-FFF2-40B4-BE49-F238E27FC236}">
                <a16:creationId xmlns:a16="http://schemas.microsoft.com/office/drawing/2014/main" id="{D6E234B0-4686-9676-09B7-0CFEB688F32E}"/>
              </a:ext>
            </a:extLst>
          </p:cNvPr>
          <p:cNvSpPr/>
          <p:nvPr/>
        </p:nvSpPr>
        <p:spPr>
          <a:xfrm>
            <a:off x="1503642" y="5371417"/>
            <a:ext cx="1755556" cy="50971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b="1" dirty="0">
                <a:solidFill>
                  <a:schemeClr val="dk1"/>
                </a:solidFill>
              </a:rPr>
              <a:t>Hyperparameters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2" name="Google Shape;140;p18">
            <a:extLst>
              <a:ext uri="{FF2B5EF4-FFF2-40B4-BE49-F238E27FC236}">
                <a16:creationId xmlns:a16="http://schemas.microsoft.com/office/drawing/2014/main" id="{6D4D6B08-B11E-CBC1-993C-D89A3AD4A4FF}"/>
              </a:ext>
            </a:extLst>
          </p:cNvPr>
          <p:cNvSpPr/>
          <p:nvPr/>
        </p:nvSpPr>
        <p:spPr>
          <a:xfrm>
            <a:off x="3739076" y="5330626"/>
            <a:ext cx="1320300" cy="59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772475" y="635433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rPr lang="ca" dirty="0"/>
              <a:t>6.2- Validation of the Model</a:t>
            </a:r>
            <a:endParaRPr dirty="0"/>
          </a:p>
        </p:txBody>
      </p:sp>
      <p:graphicFrame>
        <p:nvGraphicFramePr>
          <p:cNvPr id="155" name="Google Shape;155;p20"/>
          <p:cNvGraphicFramePr/>
          <p:nvPr/>
        </p:nvGraphicFramePr>
        <p:xfrm>
          <a:off x="4509550" y="2611175"/>
          <a:ext cx="4401250" cy="2407740"/>
        </p:xfrm>
        <a:graphic>
          <a:graphicData uri="http://schemas.openxmlformats.org/drawingml/2006/table">
            <a:tbl>
              <a:tblPr>
                <a:noFill/>
                <a:tableStyleId>{D1397CF0-B127-4ABD-BE15-94D586B2F7A7}</a:tableStyleId>
              </a:tblPr>
              <a:tblGrid>
                <a:gridCol w="220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600">
                          <a:solidFill>
                            <a:schemeClr val="lt1"/>
                          </a:solidFill>
                        </a:rPr>
                        <a:t>Variable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600">
                          <a:solidFill>
                            <a:schemeClr val="lt1"/>
                          </a:solidFill>
                        </a:rPr>
                        <a:t>MSE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Temperature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solidFill>
                            <a:schemeClr val="dk2"/>
                          </a:solidFill>
                        </a:rPr>
                        <a:t>0.0096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ca">
                          <a:solidFill>
                            <a:schemeClr val="dk2"/>
                          </a:solidFill>
                        </a:rPr>
                        <a:t>Humidity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solidFill>
                            <a:schemeClr val="dk2"/>
                          </a:solidFill>
                        </a:rPr>
                        <a:t>0.0064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ca">
                          <a:solidFill>
                            <a:schemeClr val="dk2"/>
                          </a:solidFill>
                        </a:rPr>
                        <a:t>Pressure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solidFill>
                            <a:schemeClr val="dk2"/>
                          </a:solidFill>
                        </a:rPr>
                        <a:t>0.0348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ca">
                          <a:solidFill>
                            <a:schemeClr val="dk2"/>
                          </a:solidFill>
                        </a:rPr>
                        <a:t>wind velocity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solidFill>
                            <a:schemeClr val="dk2"/>
                          </a:solidFill>
                        </a:rPr>
                        <a:t>0.2639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solidFill>
                            <a:schemeClr val="dk2"/>
                          </a:solidFill>
                        </a:rPr>
                        <a:t>Wind Direction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solidFill>
                            <a:schemeClr val="dk2"/>
                          </a:solidFill>
                        </a:rPr>
                        <a:t>0.1530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6" name="Google Shape;15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206" y="3830250"/>
            <a:ext cx="4091752" cy="268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056" y="1120678"/>
            <a:ext cx="4125252" cy="270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719" y="2451756"/>
            <a:ext cx="4225751" cy="27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5520" y="1050990"/>
            <a:ext cx="4168323" cy="2701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283" y="3827386"/>
            <a:ext cx="4134823" cy="268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772475" y="635433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rPr lang="ca" dirty="0"/>
              <a:t>7- Validation of the Workflow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endParaRPr b="0" dirty="0"/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821" y="2368955"/>
            <a:ext cx="5814358" cy="3853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794EC4B-037C-CD20-F4AB-4638D78D96B0}"/>
              </a:ext>
            </a:extLst>
          </p:cNvPr>
          <p:cNvSpPr txBox="1"/>
          <p:nvPr/>
        </p:nvSpPr>
        <p:spPr>
          <a:xfrm>
            <a:off x="1220745" y="1294544"/>
            <a:ext cx="67025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chemeClr val="dk1"/>
                </a:solidFill>
                <a:latin typeface="+mj-lt"/>
              </a:rPr>
              <a:t>Encounter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a vertical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bias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on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pressure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interpolation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in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all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three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validation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scenarios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BAA3AA-6C70-F974-CA76-59245315792E}"/>
              </a:ext>
            </a:extLst>
          </p:cNvPr>
          <p:cNvSpPr txBox="1"/>
          <p:nvPr/>
        </p:nvSpPr>
        <p:spPr>
          <a:xfrm>
            <a:off x="2599855" y="1869105"/>
            <a:ext cx="39442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chemeClr val="dk1"/>
                </a:solidFill>
                <a:latin typeface="+mj-lt"/>
              </a:rPr>
              <a:t>Add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a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constant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value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to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the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whole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interpolation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endParaRPr lang="es-ES" dirty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8B9E20C8-5335-B11C-E2B9-C46CDB0F074B}"/>
              </a:ext>
            </a:extLst>
          </p:cNvPr>
          <p:cNvCxnSpPr>
            <a:stCxn id="3" idx="2"/>
            <a:endCxn id="4" idx="0"/>
          </p:cNvCxnSpPr>
          <p:nvPr/>
        </p:nvCxnSpPr>
        <p:spPr>
          <a:xfrm>
            <a:off x="4572000" y="1602321"/>
            <a:ext cx="0" cy="266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772475" y="635433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rPr lang="ca" dirty="0"/>
              <a:t>7- Validation of the Workflow</a:t>
            </a:r>
            <a:endParaRPr dirty="0"/>
          </a:p>
        </p:txBody>
      </p:sp>
      <p:graphicFrame>
        <p:nvGraphicFramePr>
          <p:cNvPr id="172" name="Google Shape;172;p22"/>
          <p:cNvGraphicFramePr/>
          <p:nvPr/>
        </p:nvGraphicFramePr>
        <p:xfrm>
          <a:off x="4509550" y="2611175"/>
          <a:ext cx="4401250" cy="2407740"/>
        </p:xfrm>
        <a:graphic>
          <a:graphicData uri="http://schemas.openxmlformats.org/drawingml/2006/table">
            <a:tbl>
              <a:tblPr>
                <a:noFill/>
                <a:tableStyleId>{D1397CF0-B127-4ABD-BE15-94D586B2F7A7}</a:tableStyleId>
              </a:tblPr>
              <a:tblGrid>
                <a:gridCol w="220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600">
                          <a:solidFill>
                            <a:schemeClr val="lt1"/>
                          </a:solidFill>
                        </a:rPr>
                        <a:t>Variable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600">
                          <a:solidFill>
                            <a:schemeClr val="lt1"/>
                          </a:solidFill>
                        </a:rPr>
                        <a:t>MSE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Temperature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solidFill>
                            <a:schemeClr val="dk2"/>
                          </a:solidFill>
                        </a:rPr>
                        <a:t>0.052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solidFill>
                            <a:schemeClr val="dk2"/>
                          </a:solidFill>
                        </a:rPr>
                        <a:t>Humidity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solidFill>
                            <a:schemeClr val="dk2"/>
                          </a:solidFill>
                        </a:rPr>
                        <a:t>0.09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solidFill>
                            <a:schemeClr val="dk2"/>
                          </a:solidFill>
                        </a:rPr>
                        <a:t>Pressure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solidFill>
                            <a:schemeClr val="dk2"/>
                          </a:solidFill>
                        </a:rPr>
                        <a:t>0.37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solidFill>
                            <a:schemeClr val="dk2"/>
                          </a:solidFill>
                        </a:rPr>
                        <a:t>wind velocity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solidFill>
                            <a:schemeClr val="dk2"/>
                          </a:solidFill>
                        </a:rPr>
                        <a:t>1.08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solidFill>
                            <a:schemeClr val="dk2"/>
                          </a:solidFill>
                        </a:rPr>
                        <a:t>Wind Direction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solidFill>
                            <a:schemeClr val="dk2"/>
                          </a:solidFill>
                        </a:rPr>
                        <a:t>0.45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92" y="3817435"/>
            <a:ext cx="4159543" cy="2631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38" y="1206113"/>
            <a:ext cx="4260526" cy="267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170" y="2496732"/>
            <a:ext cx="4183586" cy="263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787" y="1168732"/>
            <a:ext cx="4164352" cy="263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978" y="3805296"/>
            <a:ext cx="4173969" cy="2655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3;p23">
            <a:extLst>
              <a:ext uri="{FF2B5EF4-FFF2-40B4-BE49-F238E27FC236}">
                <a16:creationId xmlns:a16="http://schemas.microsoft.com/office/drawing/2014/main" id="{831ABBF4-F289-0484-70AC-3D0F105B088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6070"/>
            <a:ext cx="8839201" cy="43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772475" y="635433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rPr lang="ca" dirty="0"/>
              <a:t>8- </a:t>
            </a:r>
            <a:r>
              <a:rPr lang="ca"/>
              <a:t>Final Thoughts and Future </a:t>
            </a:r>
            <a:r>
              <a:rPr lang="ca" dirty="0"/>
              <a:t>D</a:t>
            </a:r>
            <a:r>
              <a:rPr lang="ca"/>
              <a:t>irections</a:t>
            </a:r>
            <a:endParaRPr dirty="0"/>
          </a:p>
        </p:txBody>
      </p:sp>
      <p:sp>
        <p:nvSpPr>
          <p:cNvPr id="185" name="Google Shape;185;p23"/>
          <p:cNvSpPr txBox="1">
            <a:spLocks noGrp="1"/>
          </p:cNvSpPr>
          <p:nvPr>
            <p:ph type="body" idx="1"/>
          </p:nvPr>
        </p:nvSpPr>
        <p:spPr>
          <a:xfrm>
            <a:off x="5050200" y="1901725"/>
            <a:ext cx="3941400" cy="3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a" dirty="0">
                <a:solidFill>
                  <a:schemeClr val="dk1"/>
                </a:solidFill>
              </a:rPr>
              <a:t>Testing new models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a" dirty="0">
                <a:solidFill>
                  <a:schemeClr val="dk1"/>
                </a:solidFill>
              </a:rPr>
              <a:t>Incorporating more external data sources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a" dirty="0">
                <a:solidFill>
                  <a:schemeClr val="dk1"/>
                </a:solidFill>
              </a:rPr>
              <a:t>Exploring ML based interpolations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a" dirty="0">
                <a:solidFill>
                  <a:schemeClr val="dk1"/>
                </a:solidFill>
              </a:rPr>
              <a:t>Integration of Real-Time Data Streams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a" dirty="0">
                <a:solidFill>
                  <a:schemeClr val="dk1"/>
                </a:solidFill>
              </a:rPr>
              <a:t>Generalizations to different regions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85;p23">
            <a:extLst>
              <a:ext uri="{FF2B5EF4-FFF2-40B4-BE49-F238E27FC236}">
                <a16:creationId xmlns:a16="http://schemas.microsoft.com/office/drawing/2014/main" id="{AB91D88E-ADBC-E65D-E011-8AE92A223509}"/>
              </a:ext>
            </a:extLst>
          </p:cNvPr>
          <p:cNvSpPr txBox="1">
            <a:spLocks/>
          </p:cNvSpPr>
          <p:nvPr/>
        </p:nvSpPr>
        <p:spPr>
          <a:xfrm>
            <a:off x="152399" y="2045308"/>
            <a:ext cx="3941400" cy="3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>
              <a:buClr>
                <a:schemeClr val="dk1"/>
              </a:buClr>
              <a:buFont typeface="Arial"/>
              <a:buChar char="●"/>
            </a:pPr>
            <a:r>
              <a:rPr lang="es-ES" dirty="0">
                <a:solidFill>
                  <a:schemeClr val="dk1"/>
                </a:solidFill>
              </a:rPr>
              <a:t>Comprehensive </a:t>
            </a:r>
            <a:r>
              <a:rPr lang="es-ES" dirty="0" err="1">
                <a:solidFill>
                  <a:schemeClr val="dk1"/>
                </a:solidFill>
              </a:rPr>
              <a:t>framework</a:t>
            </a:r>
            <a:r>
              <a:rPr lang="es-ES" dirty="0">
                <a:solidFill>
                  <a:schemeClr val="dk1"/>
                </a:solidFill>
              </a:rPr>
              <a:t> </a:t>
            </a:r>
            <a:r>
              <a:rPr lang="es-ES" dirty="0" err="1">
                <a:solidFill>
                  <a:schemeClr val="dk1"/>
                </a:solidFill>
              </a:rPr>
              <a:t>for</a:t>
            </a:r>
            <a:r>
              <a:rPr lang="es-ES" dirty="0">
                <a:solidFill>
                  <a:schemeClr val="dk1"/>
                </a:solidFill>
              </a:rPr>
              <a:t> </a:t>
            </a:r>
            <a:r>
              <a:rPr lang="es-ES" dirty="0" err="1">
                <a:solidFill>
                  <a:schemeClr val="dk1"/>
                </a:solidFill>
              </a:rPr>
              <a:t>weather</a:t>
            </a:r>
            <a:r>
              <a:rPr lang="es-ES" dirty="0">
                <a:solidFill>
                  <a:schemeClr val="dk1"/>
                </a:solidFill>
              </a:rPr>
              <a:t> </a:t>
            </a:r>
            <a:r>
              <a:rPr lang="es-ES" dirty="0" err="1">
                <a:solidFill>
                  <a:schemeClr val="dk1"/>
                </a:solidFill>
              </a:rPr>
              <a:t>analysis</a:t>
            </a:r>
            <a:r>
              <a:rPr lang="es-ES" dirty="0">
                <a:solidFill>
                  <a:schemeClr val="dk1"/>
                </a:solidFill>
              </a:rPr>
              <a:t> and time series </a:t>
            </a:r>
            <a:r>
              <a:rPr lang="es-ES" dirty="0" err="1">
                <a:solidFill>
                  <a:schemeClr val="dk1"/>
                </a:solidFill>
              </a:rPr>
              <a:t>forecasting</a:t>
            </a:r>
            <a:endParaRPr lang="es-ES" dirty="0">
              <a:solidFill>
                <a:schemeClr val="dk1"/>
              </a:solidFill>
            </a:endParaRPr>
          </a:p>
          <a:p>
            <a:pPr indent="-317500">
              <a:buClr>
                <a:schemeClr val="dk1"/>
              </a:buClr>
              <a:buFont typeface="Arial"/>
              <a:buChar char="●"/>
            </a:pPr>
            <a:r>
              <a:rPr lang="es-ES" dirty="0" err="1">
                <a:solidFill>
                  <a:schemeClr val="dk1"/>
                </a:solidFill>
              </a:rPr>
              <a:t>Integration</a:t>
            </a:r>
            <a:r>
              <a:rPr lang="es-ES" dirty="0">
                <a:solidFill>
                  <a:schemeClr val="dk1"/>
                </a:solidFill>
              </a:rPr>
              <a:t> </a:t>
            </a:r>
            <a:r>
              <a:rPr lang="es-ES" dirty="0" err="1">
                <a:solidFill>
                  <a:schemeClr val="dk1"/>
                </a:solidFill>
              </a:rPr>
              <a:t>of</a:t>
            </a:r>
            <a:r>
              <a:rPr lang="es-ES" dirty="0">
                <a:solidFill>
                  <a:schemeClr val="dk1"/>
                </a:solidFill>
              </a:rPr>
              <a:t> </a:t>
            </a:r>
            <a:r>
              <a:rPr lang="es-ES" dirty="0" err="1">
                <a:solidFill>
                  <a:schemeClr val="dk1"/>
                </a:solidFill>
              </a:rPr>
              <a:t>dot</a:t>
            </a:r>
            <a:r>
              <a:rPr lang="es-ES" dirty="0">
                <a:solidFill>
                  <a:schemeClr val="dk1"/>
                </a:solidFill>
              </a:rPr>
              <a:t> rain </a:t>
            </a:r>
            <a:r>
              <a:rPr lang="es-ES" dirty="0" err="1">
                <a:solidFill>
                  <a:schemeClr val="dk1"/>
                </a:solidFill>
              </a:rPr>
              <a:t>coverage</a:t>
            </a:r>
            <a:r>
              <a:rPr lang="es-ES" dirty="0">
                <a:solidFill>
                  <a:schemeClr val="dk1"/>
                </a:solidFill>
              </a:rPr>
              <a:t>, </a:t>
            </a:r>
            <a:r>
              <a:rPr lang="es-ES" dirty="0" err="1">
                <a:solidFill>
                  <a:schemeClr val="dk1"/>
                </a:solidFill>
              </a:rPr>
              <a:t>interpolation</a:t>
            </a:r>
            <a:r>
              <a:rPr lang="es-ES" dirty="0">
                <a:solidFill>
                  <a:schemeClr val="dk1"/>
                </a:solidFill>
              </a:rPr>
              <a:t> </a:t>
            </a:r>
            <a:r>
              <a:rPr lang="es-ES" dirty="0" err="1">
                <a:solidFill>
                  <a:schemeClr val="dk1"/>
                </a:solidFill>
              </a:rPr>
              <a:t>techniques</a:t>
            </a:r>
            <a:r>
              <a:rPr lang="es-ES" dirty="0">
                <a:solidFill>
                  <a:schemeClr val="dk1"/>
                </a:solidFill>
              </a:rPr>
              <a:t> and machine </a:t>
            </a:r>
            <a:r>
              <a:rPr lang="es-ES" dirty="0" err="1">
                <a:solidFill>
                  <a:schemeClr val="dk1"/>
                </a:solidFill>
              </a:rPr>
              <a:t>learning</a:t>
            </a:r>
            <a:r>
              <a:rPr lang="es-ES" dirty="0">
                <a:solidFill>
                  <a:schemeClr val="dk1"/>
                </a:solidFill>
              </a:rPr>
              <a:t> </a:t>
            </a:r>
            <a:r>
              <a:rPr lang="es-ES" dirty="0" err="1">
                <a:solidFill>
                  <a:schemeClr val="dk1"/>
                </a:solidFill>
              </a:rPr>
              <a:t>models</a:t>
            </a:r>
            <a:r>
              <a:rPr lang="es-ES" dirty="0">
                <a:solidFill>
                  <a:schemeClr val="dk1"/>
                </a:solidFill>
              </a:rPr>
              <a:t>.</a:t>
            </a:r>
          </a:p>
          <a:p>
            <a:pPr indent="-317500">
              <a:buClr>
                <a:schemeClr val="dk1"/>
              </a:buClr>
              <a:buFont typeface="Arial"/>
              <a:buChar char="●"/>
            </a:pPr>
            <a:r>
              <a:rPr lang="es-ES" dirty="0" err="1">
                <a:solidFill>
                  <a:schemeClr val="dk1"/>
                </a:solidFill>
              </a:rPr>
              <a:t>Best</a:t>
            </a:r>
            <a:r>
              <a:rPr lang="es-ES" dirty="0">
                <a:solidFill>
                  <a:schemeClr val="dk1"/>
                </a:solidFill>
              </a:rPr>
              <a:t> </a:t>
            </a:r>
            <a:r>
              <a:rPr lang="es-ES" dirty="0" err="1">
                <a:solidFill>
                  <a:schemeClr val="dk1"/>
                </a:solidFill>
              </a:rPr>
              <a:t>interpolation</a:t>
            </a:r>
            <a:r>
              <a:rPr lang="es-ES" dirty="0">
                <a:solidFill>
                  <a:schemeClr val="dk1"/>
                </a:solidFill>
              </a:rPr>
              <a:t> </a:t>
            </a:r>
            <a:r>
              <a:rPr lang="es-ES" dirty="0" err="1">
                <a:solidFill>
                  <a:schemeClr val="dk1"/>
                </a:solidFill>
              </a:rPr>
              <a:t>method</a:t>
            </a:r>
            <a:r>
              <a:rPr lang="es-ES" dirty="0">
                <a:solidFill>
                  <a:schemeClr val="dk1"/>
                </a:solidFill>
              </a:rPr>
              <a:t> </a:t>
            </a:r>
            <a:r>
              <a:rPr lang="es-ES" dirty="0" err="1">
                <a:solidFill>
                  <a:schemeClr val="dk1"/>
                </a:solidFill>
              </a:rPr>
              <a:t>is</a:t>
            </a:r>
            <a:r>
              <a:rPr lang="es-ES" dirty="0">
                <a:solidFill>
                  <a:schemeClr val="dk1"/>
                </a:solidFill>
              </a:rPr>
              <a:t> RBF</a:t>
            </a:r>
          </a:p>
          <a:p>
            <a:pPr indent="-317500">
              <a:buClr>
                <a:schemeClr val="dk1"/>
              </a:buClr>
              <a:buFont typeface="Arial"/>
              <a:buChar char="●"/>
            </a:pPr>
            <a:r>
              <a:rPr lang="es-ES" dirty="0">
                <a:solidFill>
                  <a:schemeClr val="dk1"/>
                </a:solidFill>
              </a:rPr>
              <a:t>Fine </a:t>
            </a:r>
            <a:r>
              <a:rPr lang="es-ES" dirty="0" err="1">
                <a:solidFill>
                  <a:schemeClr val="dk1"/>
                </a:solidFill>
              </a:rPr>
              <a:t>tuned</a:t>
            </a:r>
            <a:r>
              <a:rPr lang="es-ES" dirty="0">
                <a:solidFill>
                  <a:schemeClr val="dk1"/>
                </a:solidFill>
              </a:rPr>
              <a:t> Deep </a:t>
            </a:r>
            <a:r>
              <a:rPr lang="es-ES" dirty="0" err="1">
                <a:solidFill>
                  <a:schemeClr val="dk1"/>
                </a:solidFill>
              </a:rPr>
              <a:t>learning</a:t>
            </a:r>
            <a:r>
              <a:rPr lang="es-ES" dirty="0">
                <a:solidFill>
                  <a:schemeClr val="dk1"/>
                </a:solidFill>
              </a:rPr>
              <a:t> </a:t>
            </a:r>
            <a:r>
              <a:rPr lang="es-ES" dirty="0" err="1">
                <a:solidFill>
                  <a:schemeClr val="dk1"/>
                </a:solidFill>
              </a:rPr>
              <a:t>for</a:t>
            </a:r>
            <a:r>
              <a:rPr lang="es-ES" dirty="0">
                <a:solidFill>
                  <a:schemeClr val="dk1"/>
                </a:solidFill>
              </a:rPr>
              <a:t> time series </a:t>
            </a:r>
            <a:r>
              <a:rPr lang="es-ES" dirty="0" err="1">
                <a:solidFill>
                  <a:schemeClr val="dk1"/>
                </a:solidFill>
              </a:rPr>
              <a:t>forecasting</a:t>
            </a:r>
            <a:endParaRPr lang="es-ES" dirty="0">
              <a:solidFill>
                <a:schemeClr val="dk1"/>
              </a:solidFill>
            </a:endParaRPr>
          </a:p>
          <a:p>
            <a:pPr indent="-317500">
              <a:buClr>
                <a:schemeClr val="dk1"/>
              </a:buClr>
              <a:buFont typeface="Arial"/>
              <a:buChar char="●"/>
            </a:pPr>
            <a:r>
              <a:rPr lang="es-ES" dirty="0" err="1">
                <a:solidFill>
                  <a:schemeClr val="dk1"/>
                </a:solidFill>
              </a:rPr>
              <a:t>Applicability</a:t>
            </a:r>
            <a:r>
              <a:rPr lang="es-ES" dirty="0">
                <a:solidFill>
                  <a:schemeClr val="dk1"/>
                </a:solidFill>
              </a:rPr>
              <a:t> </a:t>
            </a:r>
            <a:r>
              <a:rPr lang="es-ES" dirty="0" err="1">
                <a:solidFill>
                  <a:schemeClr val="dk1"/>
                </a:solidFill>
              </a:rPr>
              <a:t>accross</a:t>
            </a:r>
            <a:r>
              <a:rPr lang="es-ES" dirty="0">
                <a:solidFill>
                  <a:schemeClr val="dk1"/>
                </a:solidFill>
              </a:rPr>
              <a:t> </a:t>
            </a:r>
            <a:r>
              <a:rPr lang="es-ES" dirty="0" err="1">
                <a:solidFill>
                  <a:schemeClr val="dk1"/>
                </a:solidFill>
              </a:rPr>
              <a:t>different</a:t>
            </a:r>
            <a:r>
              <a:rPr lang="es-ES" dirty="0">
                <a:solidFill>
                  <a:schemeClr val="dk1"/>
                </a:solidFill>
              </a:rPr>
              <a:t> </a:t>
            </a:r>
            <a:r>
              <a:rPr lang="es-ES" dirty="0" err="1">
                <a:solidFill>
                  <a:schemeClr val="dk1"/>
                </a:solidFill>
              </a:rPr>
              <a:t>weather</a:t>
            </a:r>
            <a:r>
              <a:rPr lang="es-ES" dirty="0">
                <a:solidFill>
                  <a:schemeClr val="dk1"/>
                </a:solidFill>
              </a:rPr>
              <a:t> </a:t>
            </a:r>
            <a:r>
              <a:rPr lang="es-ES" dirty="0" err="1">
                <a:solidFill>
                  <a:schemeClr val="dk1"/>
                </a:solidFill>
              </a:rPr>
              <a:t>stations</a:t>
            </a:r>
            <a:endParaRPr lang="es-ES" dirty="0">
              <a:solidFill>
                <a:schemeClr val="dk1"/>
              </a:solidFill>
            </a:endParaRPr>
          </a:p>
          <a:p>
            <a:pPr indent="0"/>
            <a:endParaRPr lang="es-ES" dirty="0">
              <a:solidFill>
                <a:schemeClr val="dk1"/>
              </a:solidFill>
            </a:endParaRPr>
          </a:p>
          <a:p>
            <a:pPr marL="0" indent="0"/>
            <a:endParaRPr lang="es-ES" dirty="0"/>
          </a:p>
          <a:p>
            <a:pPr marL="0" indent="0"/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/>
        </p:nvSpPr>
        <p:spPr>
          <a:xfrm>
            <a:off x="468327" y="875302"/>
            <a:ext cx="30573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ca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facebook</a:t>
            </a:r>
            <a:endParaRPr/>
          </a:p>
        </p:txBody>
      </p:sp>
      <p:sp>
        <p:nvSpPr>
          <p:cNvPr id="191" name="Google Shape;191;p24"/>
          <p:cNvSpPr txBox="1"/>
          <p:nvPr/>
        </p:nvSpPr>
        <p:spPr>
          <a:xfrm>
            <a:off x="468327" y="1170530"/>
            <a:ext cx="30573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ca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@twitter</a:t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468327" y="1439319"/>
            <a:ext cx="30573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ca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instagram</a:t>
            </a:r>
            <a:endParaRPr/>
          </a:p>
        </p:txBody>
      </p:sp>
      <p:pic>
        <p:nvPicPr>
          <p:cNvPr id="193" name="Google Shape;19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375" y="982125"/>
            <a:ext cx="183987" cy="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109" y="1293010"/>
            <a:ext cx="208518" cy="17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3365" y="1530851"/>
            <a:ext cx="191346" cy="19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4"/>
          <p:cNvSpPr txBox="1">
            <a:spLocks noGrp="1"/>
          </p:cNvSpPr>
          <p:nvPr>
            <p:ph type="title"/>
          </p:nvPr>
        </p:nvSpPr>
        <p:spPr>
          <a:xfrm>
            <a:off x="1314900" y="2213250"/>
            <a:ext cx="6514200" cy="24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a" sz="3000" b="1" dirty="0">
                <a:solidFill>
                  <a:schemeClr val="lt1"/>
                </a:solidFill>
              </a:rPr>
              <a:t>Enhancing weather analysis with data interpolation and time series forecasting</a:t>
            </a:r>
            <a:endParaRPr sz="3000" b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30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a" sz="2400" dirty="0">
                <a:solidFill>
                  <a:schemeClr val="lt1"/>
                </a:solidFill>
              </a:rPr>
              <a:t>Thank you for your time!</a:t>
            </a:r>
            <a:endParaRPr sz="24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24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2035724" y="1872533"/>
            <a:ext cx="5160205" cy="4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s-ES" sz="1600" dirty="0" err="1"/>
              <a:t>Problem</a:t>
            </a:r>
            <a:r>
              <a:rPr lang="es-ES" sz="1600" dirty="0"/>
              <a:t> </a:t>
            </a:r>
            <a:r>
              <a:rPr lang="es-ES" sz="1600" dirty="0" err="1"/>
              <a:t>Statement</a:t>
            </a:r>
            <a:endParaRPr sz="1600"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s-ES" sz="1600" dirty="0" err="1"/>
              <a:t>Workflow</a:t>
            </a:r>
            <a:r>
              <a:rPr lang="es-ES" sz="1600" dirty="0"/>
              <a:t> and Software</a:t>
            </a:r>
            <a:endParaRPr sz="1600"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s-ES" sz="1600" dirty="0" err="1"/>
              <a:t>Available</a:t>
            </a:r>
            <a:r>
              <a:rPr lang="es-ES" sz="1600" dirty="0"/>
              <a:t> Data</a:t>
            </a: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s-ES" sz="1600" dirty="0"/>
              <a:t>Data </a:t>
            </a:r>
            <a:r>
              <a:rPr lang="es-ES" sz="1600" dirty="0" err="1"/>
              <a:t>Understanding</a:t>
            </a:r>
            <a:endParaRPr lang="es-ES" sz="1600"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s-ES" sz="1600" dirty="0"/>
              <a:t>Data </a:t>
            </a:r>
            <a:r>
              <a:rPr lang="es-ES" sz="1600" dirty="0" err="1"/>
              <a:t>Augmentation</a:t>
            </a:r>
            <a:endParaRPr lang="es-ES" sz="1600" dirty="0"/>
          </a:p>
          <a:p>
            <a:pPr lvl="1" indent="-228600">
              <a:lnSpc>
                <a:spcPct val="115000"/>
              </a:lnSpc>
              <a:buFont typeface="Arial"/>
              <a:buAutoNum type="arabicPeriod"/>
            </a:pPr>
            <a:r>
              <a:rPr lang="es-ES" sz="1600" dirty="0" err="1"/>
              <a:t>Interpolation</a:t>
            </a:r>
            <a:r>
              <a:rPr lang="es-ES" sz="1600" dirty="0"/>
              <a:t> </a:t>
            </a:r>
            <a:r>
              <a:rPr lang="es-ES" sz="1600" dirty="0" err="1"/>
              <a:t>Methods</a:t>
            </a:r>
            <a:r>
              <a:rPr lang="es-ES" sz="1600" dirty="0"/>
              <a:t> </a:t>
            </a:r>
            <a:r>
              <a:rPr lang="es-ES" sz="1600" dirty="0" err="1"/>
              <a:t>Comparison</a:t>
            </a:r>
            <a:endParaRPr lang="es-ES" sz="1600" dirty="0"/>
          </a:p>
          <a:p>
            <a:pPr indent="-228600">
              <a:lnSpc>
                <a:spcPct val="115000"/>
              </a:lnSpc>
            </a:pPr>
            <a:r>
              <a:rPr lang="es-ES" sz="1600" dirty="0"/>
              <a:t>Time Series </a:t>
            </a:r>
            <a:r>
              <a:rPr lang="es-ES" sz="1600" dirty="0" err="1"/>
              <a:t>Forecasting</a:t>
            </a:r>
            <a:endParaRPr lang="es-ES" sz="1600" dirty="0"/>
          </a:p>
          <a:p>
            <a:pPr lvl="1" indent="-228600">
              <a:lnSpc>
                <a:spcPct val="115000"/>
              </a:lnSpc>
            </a:pPr>
            <a:r>
              <a:rPr lang="es-ES" sz="1600" dirty="0" err="1"/>
              <a:t>Model</a:t>
            </a:r>
            <a:r>
              <a:rPr lang="es-ES" sz="1600" dirty="0"/>
              <a:t> </a:t>
            </a:r>
            <a:r>
              <a:rPr lang="es-ES" sz="1600" dirty="0" err="1"/>
              <a:t>Architecture</a:t>
            </a:r>
            <a:r>
              <a:rPr lang="es-ES" sz="1600" dirty="0"/>
              <a:t> and </a:t>
            </a:r>
            <a:r>
              <a:rPr lang="es-ES" sz="1600" dirty="0" err="1"/>
              <a:t>Hyperparameters</a:t>
            </a:r>
            <a:endParaRPr lang="es-ES" sz="1600" dirty="0"/>
          </a:p>
          <a:p>
            <a:pPr lvl="1" indent="-228600">
              <a:lnSpc>
                <a:spcPct val="115000"/>
              </a:lnSpc>
            </a:pPr>
            <a:r>
              <a:rPr lang="es-ES" sz="1600" dirty="0" err="1"/>
              <a:t>Validation</a:t>
            </a:r>
            <a:r>
              <a:rPr lang="es-ES" sz="1600" dirty="0"/>
              <a:t> </a:t>
            </a:r>
            <a:r>
              <a:rPr lang="es-ES" sz="1600" dirty="0" err="1"/>
              <a:t>of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Model</a:t>
            </a:r>
            <a:endParaRPr lang="es-ES" sz="1600" dirty="0"/>
          </a:p>
          <a:p>
            <a:pPr indent="-228600">
              <a:lnSpc>
                <a:spcPct val="115000"/>
              </a:lnSpc>
            </a:pPr>
            <a:r>
              <a:rPr lang="es-ES" sz="1600" dirty="0" err="1"/>
              <a:t>Validation</a:t>
            </a:r>
            <a:r>
              <a:rPr lang="es-ES" sz="1600" dirty="0"/>
              <a:t> </a:t>
            </a:r>
            <a:r>
              <a:rPr lang="es-ES" sz="1600" dirty="0" err="1"/>
              <a:t>of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Workflow</a:t>
            </a:r>
            <a:endParaRPr lang="es-ES" sz="1600" dirty="0"/>
          </a:p>
          <a:p>
            <a:pPr indent="-228600">
              <a:lnSpc>
                <a:spcPct val="115000"/>
              </a:lnSpc>
            </a:pPr>
            <a:r>
              <a:rPr lang="es-ES" sz="1600" dirty="0"/>
              <a:t>Final </a:t>
            </a:r>
            <a:r>
              <a:rPr lang="es-ES" sz="1600" dirty="0" err="1"/>
              <a:t>Thoughts</a:t>
            </a:r>
            <a:r>
              <a:rPr lang="es-ES" sz="1600" dirty="0"/>
              <a:t> and Future </a:t>
            </a:r>
            <a:r>
              <a:rPr lang="es-ES" sz="1600" dirty="0" err="1"/>
              <a:t>Directions</a:t>
            </a:r>
            <a:endParaRPr sz="1600" dirty="0"/>
          </a:p>
        </p:txBody>
      </p:sp>
      <p:sp>
        <p:nvSpPr>
          <p:cNvPr id="63" name="Google Shape;63;p8"/>
          <p:cNvSpPr txBox="1"/>
          <p:nvPr/>
        </p:nvSpPr>
        <p:spPr>
          <a:xfrm>
            <a:off x="867525" y="1758700"/>
            <a:ext cx="1890900" cy="2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400" b="1">
                <a:solidFill>
                  <a:srgbClr val="000078"/>
                </a:solidFill>
              </a:rPr>
              <a:t>Index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772475" y="635433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rPr lang="ca" dirty="0"/>
              <a:t>1- Problem Statement</a:t>
            </a:r>
            <a:endParaRPr dirty="0"/>
          </a:p>
        </p:txBody>
      </p:sp>
      <p:pic>
        <p:nvPicPr>
          <p:cNvPr id="69" name="Google Shape;6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75" y="2093626"/>
            <a:ext cx="3282600" cy="32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/>
          <p:nvPr/>
        </p:nvSpPr>
        <p:spPr>
          <a:xfrm>
            <a:off x="4331400" y="1677025"/>
            <a:ext cx="1128000" cy="32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b="1" dirty="0">
                <a:solidFill>
                  <a:schemeClr val="dk1"/>
                </a:solidFill>
              </a:rPr>
              <a:t>Motivation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3891475" y="2222000"/>
            <a:ext cx="5203500" cy="3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§"/>
            </a:pPr>
            <a:r>
              <a:rPr lang="ca" dirty="0">
                <a:solidFill>
                  <a:schemeClr val="dk1"/>
                </a:solidFill>
              </a:rPr>
              <a:t>Weather analysis has big impact on various industries and sectors.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§"/>
            </a:pPr>
            <a:r>
              <a:rPr lang="ca" dirty="0">
                <a:solidFill>
                  <a:schemeClr val="dk1"/>
                </a:solidFill>
              </a:rPr>
              <a:t>Large amounts of data from weather stations underutilized.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§"/>
            </a:pPr>
            <a:r>
              <a:rPr lang="ca" dirty="0">
                <a:solidFill>
                  <a:schemeClr val="dk1"/>
                </a:solidFill>
              </a:rPr>
              <a:t>Complexity of weather patterns and the challenges associated together with the limitations of traditional models.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§"/>
            </a:pPr>
            <a:r>
              <a:rPr lang="ca" dirty="0">
                <a:solidFill>
                  <a:schemeClr val="dk1"/>
                </a:solidFill>
              </a:rPr>
              <a:t>Enhance data science techniques for effective weather analysis.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§"/>
            </a:pPr>
            <a:r>
              <a:rPr lang="ca" dirty="0">
                <a:solidFill>
                  <a:schemeClr val="dk1"/>
                </a:solidFill>
              </a:rPr>
              <a:t>Utilization of machine learning and interpolation techniques so as to improve weather analysis.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772475" y="635433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rPr lang="ca" dirty="0"/>
              <a:t>1- Problem Statement</a:t>
            </a:r>
            <a:endParaRPr dirty="0"/>
          </a:p>
        </p:txBody>
      </p:sp>
      <p:sp>
        <p:nvSpPr>
          <p:cNvPr id="10" name="Google Shape;71;p9">
            <a:extLst>
              <a:ext uri="{FF2B5EF4-FFF2-40B4-BE49-F238E27FC236}">
                <a16:creationId xmlns:a16="http://schemas.microsoft.com/office/drawing/2014/main" id="{0505DCD6-5B8A-F9F1-8BA8-E7B13484DE10}"/>
              </a:ext>
            </a:extLst>
          </p:cNvPr>
          <p:cNvSpPr/>
          <p:nvPr/>
        </p:nvSpPr>
        <p:spPr>
          <a:xfrm>
            <a:off x="5054207" y="1910205"/>
            <a:ext cx="1128000" cy="32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b="1" dirty="0">
                <a:solidFill>
                  <a:schemeClr val="dk1"/>
                </a:solidFill>
              </a:rPr>
              <a:t>Objectives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" name="Google Shape;72;p9">
            <a:extLst>
              <a:ext uri="{FF2B5EF4-FFF2-40B4-BE49-F238E27FC236}">
                <a16:creationId xmlns:a16="http://schemas.microsoft.com/office/drawing/2014/main" id="{5C47ED90-A56B-CDB2-299E-FB318ED914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07447" y="2470378"/>
            <a:ext cx="4477521" cy="3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§"/>
            </a:pPr>
            <a:r>
              <a:rPr lang="es-ES" dirty="0" err="1">
                <a:solidFill>
                  <a:schemeClr val="dk1"/>
                </a:solidFill>
                <a:latin typeface="+mj-lt"/>
              </a:rPr>
              <a:t>Creating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a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grid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of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points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within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the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study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domain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.</a:t>
            </a: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§"/>
            </a:pPr>
            <a:r>
              <a:rPr lang="es-ES" dirty="0" err="1">
                <a:solidFill>
                  <a:schemeClr val="dk1"/>
                </a:solidFill>
                <a:latin typeface="+mj-lt"/>
              </a:rPr>
              <a:t>Spatial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intepolation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techniques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to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fill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the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gaps in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the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grid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.</a:t>
            </a: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§"/>
            </a:pPr>
            <a:r>
              <a:rPr lang="es-ES" dirty="0" err="1">
                <a:solidFill>
                  <a:schemeClr val="dk1"/>
                </a:solidFill>
                <a:latin typeface="+mj-lt"/>
              </a:rPr>
              <a:t>Significance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of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machine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learning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in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leveraging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the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available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weather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data.</a:t>
            </a: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§"/>
            </a:pPr>
            <a:r>
              <a:rPr lang="es-ES" dirty="0" err="1">
                <a:solidFill>
                  <a:schemeClr val="dk1"/>
                </a:solidFill>
                <a:latin typeface="+mj-lt"/>
              </a:rPr>
              <a:t>Enhance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weather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analysis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and time series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forecasting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.</a:t>
            </a: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§"/>
            </a:pPr>
            <a:r>
              <a:rPr lang="es-ES" dirty="0" err="1">
                <a:solidFill>
                  <a:schemeClr val="dk1"/>
                </a:solidFill>
                <a:latin typeface="+mj-lt"/>
              </a:rPr>
              <a:t>Optimizing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data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utilization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and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improving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decision-making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+mj-lt"/>
              </a:rPr>
              <a:t>processes</a:t>
            </a:r>
            <a:r>
              <a:rPr lang="es-ES" dirty="0">
                <a:solidFill>
                  <a:schemeClr val="dk1"/>
                </a:solidFill>
                <a:latin typeface="+mj-lt"/>
              </a:rPr>
              <a:t>.</a:t>
            </a:r>
            <a:endParaRPr lang="es-ES" dirty="0">
              <a:solidFill>
                <a:srgbClr val="D1D5DB"/>
              </a:solidFill>
              <a:latin typeface="+mj-lt"/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3F7BEE9A-FE82-857B-87B8-60460876AFEC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>
            <a:off x="2547438" y="3653628"/>
            <a:ext cx="0" cy="386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83B50A51-6A95-AE28-B3B5-090BEEACA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28" y="1287128"/>
            <a:ext cx="3920019" cy="2366500"/>
          </a:xfrm>
          <a:prstGeom prst="rect">
            <a:avLst/>
          </a:prstGeom>
        </p:spPr>
      </p:pic>
      <p:pic>
        <p:nvPicPr>
          <p:cNvPr id="5" name="Imagen 4" descr="Diagrama, Mapa&#10;&#10;Descripción generada automáticamente">
            <a:extLst>
              <a:ext uri="{FF2B5EF4-FFF2-40B4-BE49-F238E27FC236}">
                <a16:creationId xmlns:a16="http://schemas.microsoft.com/office/drawing/2014/main" id="{5AD89942-A5B3-0CDE-38A1-09E24C19A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29" y="4040044"/>
            <a:ext cx="3920018" cy="23665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8DCC8B7-D408-C5DC-D465-6714291C20AC}"/>
              </a:ext>
            </a:extLst>
          </p:cNvPr>
          <p:cNvSpPr txBox="1"/>
          <p:nvPr/>
        </p:nvSpPr>
        <p:spPr>
          <a:xfrm>
            <a:off x="2547437" y="3692947"/>
            <a:ext cx="1428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Interpolation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772475" y="635433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rPr lang="ca" dirty="0"/>
              <a:t>2- Workflow and Software</a:t>
            </a:r>
            <a:endParaRPr dirty="0"/>
          </a:p>
        </p:txBody>
      </p:sp>
      <p:pic>
        <p:nvPicPr>
          <p:cNvPr id="84" name="Google Shape;8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225" y="3798175"/>
            <a:ext cx="6839526" cy="21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56183"/>
            <a:ext cx="9144000" cy="565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772475" y="635433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rPr lang="ca" dirty="0"/>
              <a:t>3- Available Data</a:t>
            </a:r>
            <a:endParaRPr dirty="0"/>
          </a:p>
        </p:txBody>
      </p:sp>
      <p:pic>
        <p:nvPicPr>
          <p:cNvPr id="91" name="Google Shape;91;p12"/>
          <p:cNvPicPr preferRelativeResize="0"/>
          <p:nvPr/>
        </p:nvPicPr>
        <p:blipFill rotWithShape="1">
          <a:blip r:embed="rId3">
            <a:alphaModFix/>
          </a:blip>
          <a:srcRect t="8460" b="-8459"/>
          <a:stretch/>
        </p:blipFill>
        <p:spPr>
          <a:xfrm>
            <a:off x="945750" y="1243751"/>
            <a:ext cx="7124049" cy="38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1625400" y="5287875"/>
            <a:ext cx="19866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/>
              <a:t>Large amount of features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5532000" y="4890525"/>
            <a:ext cx="1986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/>
              <a:t>Temperature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/>
              <a:t>Humidity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/>
              <a:t>Pressure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/>
              <a:t>Wind velocity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/>
              <a:t>Wind direction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2"/>
          <p:cNvSpPr/>
          <p:nvPr/>
        </p:nvSpPr>
        <p:spPr>
          <a:xfrm>
            <a:off x="3858225" y="5478525"/>
            <a:ext cx="1074000" cy="55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145B75-8169-DDEB-E584-7021317B4C06}"/>
              </a:ext>
            </a:extLst>
          </p:cNvPr>
          <p:cNvSpPr txBox="1"/>
          <p:nvPr/>
        </p:nvSpPr>
        <p:spPr>
          <a:xfrm>
            <a:off x="4027044" y="5597162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filter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772475" y="635433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rPr lang="ca" dirty="0"/>
              <a:t>4- Data Understanding</a:t>
            </a:r>
            <a:endParaRPr dirty="0"/>
          </a:p>
        </p:txBody>
      </p:sp>
      <p:pic>
        <p:nvPicPr>
          <p:cNvPr id="100" name="Google Shape;10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925" y="1379658"/>
            <a:ext cx="7341400" cy="384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brir corchete 1">
            <a:extLst>
              <a:ext uri="{FF2B5EF4-FFF2-40B4-BE49-F238E27FC236}">
                <a16:creationId xmlns:a16="http://schemas.microsoft.com/office/drawing/2014/main" id="{C2CF80F6-224F-F1B5-D4C3-385EB5DC3D2B}"/>
              </a:ext>
            </a:extLst>
          </p:cNvPr>
          <p:cNvSpPr/>
          <p:nvPr/>
        </p:nvSpPr>
        <p:spPr>
          <a:xfrm rot="-5400000">
            <a:off x="2373136" y="4229100"/>
            <a:ext cx="591043" cy="1997765"/>
          </a:xfrm>
          <a:prstGeom prst="leftBracket">
            <a:avLst/>
          </a:prstGeom>
          <a:noFill/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Abrir corchete 2">
            <a:extLst>
              <a:ext uri="{FF2B5EF4-FFF2-40B4-BE49-F238E27FC236}">
                <a16:creationId xmlns:a16="http://schemas.microsoft.com/office/drawing/2014/main" id="{5B865362-48EE-2503-8463-967B60B50875}"/>
              </a:ext>
            </a:extLst>
          </p:cNvPr>
          <p:cNvSpPr/>
          <p:nvPr/>
        </p:nvSpPr>
        <p:spPr>
          <a:xfrm rot="-5400000">
            <a:off x="4370901" y="4229100"/>
            <a:ext cx="591043" cy="1997765"/>
          </a:xfrm>
          <a:prstGeom prst="leftBracket">
            <a:avLst/>
          </a:prstGeom>
          <a:noFill/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Abrir corchete 3">
            <a:extLst>
              <a:ext uri="{FF2B5EF4-FFF2-40B4-BE49-F238E27FC236}">
                <a16:creationId xmlns:a16="http://schemas.microsoft.com/office/drawing/2014/main" id="{89C2BDD2-B551-58B8-B093-0A5A5ADDBB78}"/>
              </a:ext>
            </a:extLst>
          </p:cNvPr>
          <p:cNvSpPr/>
          <p:nvPr/>
        </p:nvSpPr>
        <p:spPr>
          <a:xfrm rot="-5400000">
            <a:off x="6368666" y="4229100"/>
            <a:ext cx="591043" cy="1997765"/>
          </a:xfrm>
          <a:prstGeom prst="leftBracket">
            <a:avLst/>
          </a:prstGeom>
          <a:noFill/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69637B-A44F-878A-27BF-DCBB23EDFF81}"/>
              </a:ext>
            </a:extLst>
          </p:cNvPr>
          <p:cNvSpPr txBox="1"/>
          <p:nvPr/>
        </p:nvSpPr>
        <p:spPr>
          <a:xfrm>
            <a:off x="2377552" y="55235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2020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735A2DE-0CF4-6BFF-231C-CFA08F3DC93A}"/>
              </a:ext>
            </a:extLst>
          </p:cNvPr>
          <p:cNvSpPr txBox="1"/>
          <p:nvPr/>
        </p:nvSpPr>
        <p:spPr>
          <a:xfrm>
            <a:off x="6370982" y="55220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2022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CEDF36-E364-051D-69B9-F1331FC3C376}"/>
              </a:ext>
            </a:extLst>
          </p:cNvPr>
          <p:cNvSpPr txBox="1"/>
          <p:nvPr/>
        </p:nvSpPr>
        <p:spPr>
          <a:xfrm>
            <a:off x="4375316" y="55220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0D219E9-92E4-BBD3-3430-82A283B55BBF}"/>
              </a:ext>
            </a:extLst>
          </p:cNvPr>
          <p:cNvSpPr txBox="1"/>
          <p:nvPr/>
        </p:nvSpPr>
        <p:spPr>
          <a:xfrm>
            <a:off x="4160513" y="6090524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Periodicity</a:t>
            </a:r>
            <a:endParaRPr lang="es-ES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69F7B19-10A2-5009-CECE-95822A6498DD}"/>
              </a:ext>
            </a:extLst>
          </p:cNvPr>
          <p:cNvCxnSpPr>
            <a:stCxn id="5" idx="2"/>
            <a:endCxn id="9" idx="0"/>
          </p:cNvCxnSpPr>
          <p:nvPr/>
        </p:nvCxnSpPr>
        <p:spPr>
          <a:xfrm>
            <a:off x="2668658" y="5831281"/>
            <a:ext cx="1997763" cy="259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405CC0FB-F523-4DF7-0832-E18B3D01711A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4666421" y="5829792"/>
            <a:ext cx="1" cy="260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F70D038-15D4-B993-1E32-51744696CE63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4666421" y="5829792"/>
            <a:ext cx="1995667" cy="260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772475" y="635433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ca" dirty="0">
                <a:solidFill>
                  <a:schemeClr val="dk1"/>
                </a:solidFill>
              </a:rPr>
              <a:t>4- Data Understanding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endParaRPr dirty="0"/>
          </a:p>
        </p:txBody>
      </p:sp>
      <p:pic>
        <p:nvPicPr>
          <p:cNvPr id="106" name="Google Shape;10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175" y="1060850"/>
            <a:ext cx="5486749" cy="33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875" y="4539133"/>
            <a:ext cx="7896225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772475" y="635433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rPr lang="ca" dirty="0"/>
              <a:t>5- Data Augmentation</a:t>
            </a:r>
            <a:endParaRPr dirty="0"/>
          </a:p>
        </p:txBody>
      </p:sp>
      <p:sp>
        <p:nvSpPr>
          <p:cNvPr id="2" name="Google Shape;71;p9">
            <a:extLst>
              <a:ext uri="{FF2B5EF4-FFF2-40B4-BE49-F238E27FC236}">
                <a16:creationId xmlns:a16="http://schemas.microsoft.com/office/drawing/2014/main" id="{3F03665D-DF17-6C6F-7014-3254E19D7706}"/>
              </a:ext>
            </a:extLst>
          </p:cNvPr>
          <p:cNvSpPr/>
          <p:nvPr/>
        </p:nvSpPr>
        <p:spPr>
          <a:xfrm>
            <a:off x="1189918" y="1329428"/>
            <a:ext cx="1637162" cy="4996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b="1" dirty="0">
                <a:solidFill>
                  <a:schemeClr val="dk1"/>
                </a:solidFill>
              </a:rPr>
              <a:t>Cover as much area as possible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" name="Google Shape;71;p9">
            <a:extLst>
              <a:ext uri="{FF2B5EF4-FFF2-40B4-BE49-F238E27FC236}">
                <a16:creationId xmlns:a16="http://schemas.microsoft.com/office/drawing/2014/main" id="{2E8B7C1B-B395-D336-A27C-B26CD7297890}"/>
              </a:ext>
            </a:extLst>
          </p:cNvPr>
          <p:cNvSpPr/>
          <p:nvPr/>
        </p:nvSpPr>
        <p:spPr>
          <a:xfrm>
            <a:off x="3928748" y="1329427"/>
            <a:ext cx="1153953" cy="4996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b="1" dirty="0">
                <a:solidFill>
                  <a:schemeClr val="dk1"/>
                </a:solidFill>
              </a:rPr>
              <a:t>Grid within the domain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" name="Google Shape;71;p9">
            <a:extLst>
              <a:ext uri="{FF2B5EF4-FFF2-40B4-BE49-F238E27FC236}">
                <a16:creationId xmlns:a16="http://schemas.microsoft.com/office/drawing/2014/main" id="{1DB11C83-CBFC-59B5-20EF-6229E784EF38}"/>
              </a:ext>
            </a:extLst>
          </p:cNvPr>
          <p:cNvSpPr/>
          <p:nvPr/>
        </p:nvSpPr>
        <p:spPr>
          <a:xfrm>
            <a:off x="6273818" y="1329426"/>
            <a:ext cx="1755979" cy="4996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b="1" dirty="0">
                <a:solidFill>
                  <a:schemeClr val="dk1"/>
                </a:solidFill>
              </a:rPr>
              <a:t>Data interpolation</a:t>
            </a:r>
            <a:endParaRPr dirty="0">
              <a:solidFill>
                <a:schemeClr val="dk1"/>
              </a:solidFill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5630461-602E-520B-ED49-3C1C01E15789}"/>
              </a:ext>
            </a:extLst>
          </p:cNvPr>
          <p:cNvCxnSpPr>
            <a:stCxn id="2" idx="3"/>
            <a:endCxn id="4" idx="1"/>
          </p:cNvCxnSpPr>
          <p:nvPr/>
        </p:nvCxnSpPr>
        <p:spPr>
          <a:xfrm flipV="1">
            <a:off x="2827080" y="1579250"/>
            <a:ext cx="110166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2596330-AFAD-C8A7-1CD9-61B8DA593004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5082701" y="1579249"/>
            <a:ext cx="11911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D2F20ED-3FF7-E982-1FCD-6BDEA49022A8}"/>
              </a:ext>
            </a:extLst>
          </p:cNvPr>
          <p:cNvSpPr txBox="1"/>
          <p:nvPr/>
        </p:nvSpPr>
        <p:spPr>
          <a:xfrm>
            <a:off x="3017078" y="1271471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Create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15FEAD9-CE20-6E11-5F8F-629C4297F1D3}"/>
              </a:ext>
            </a:extLst>
          </p:cNvPr>
          <p:cNvSpPr txBox="1"/>
          <p:nvPr/>
        </p:nvSpPr>
        <p:spPr>
          <a:xfrm>
            <a:off x="5371925" y="127147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Filled</a:t>
            </a:r>
            <a:endParaRPr lang="es-ES" dirty="0"/>
          </a:p>
        </p:txBody>
      </p:sp>
      <p:pic>
        <p:nvPicPr>
          <p:cNvPr id="3" name="Imagen 2" descr="Diagrama, Mapa&#10;&#10;Descripción generada automáticamente">
            <a:extLst>
              <a:ext uri="{FF2B5EF4-FFF2-40B4-BE49-F238E27FC236}">
                <a16:creationId xmlns:a16="http://schemas.microsoft.com/office/drawing/2014/main" id="{CA812187-48D4-6A83-A30E-099B93B78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080" y="2078893"/>
            <a:ext cx="6863840" cy="41436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OC">
  <a:themeElements>
    <a:clrScheme name="UOC masterbrand">
      <a:dk1>
        <a:srgbClr val="000078"/>
      </a:dk1>
      <a:lt1>
        <a:srgbClr val="FFFFFF"/>
      </a:lt1>
      <a:dk2>
        <a:srgbClr val="000000"/>
      </a:dk2>
      <a:lt2>
        <a:srgbClr val="FFFFFF"/>
      </a:lt2>
      <a:accent1>
        <a:srgbClr val="000078"/>
      </a:accent1>
      <a:accent2>
        <a:srgbClr val="212121"/>
      </a:accent2>
      <a:accent3>
        <a:srgbClr val="706F6F"/>
      </a:accent3>
      <a:accent4>
        <a:srgbClr val="73EDFF"/>
      </a:accent4>
      <a:accent5>
        <a:srgbClr val="D0D0D0"/>
      </a:accent5>
      <a:accent6>
        <a:srgbClr val="F8F8F8"/>
      </a:accent6>
      <a:hlink>
        <a:srgbClr val="000078"/>
      </a:hlink>
      <a:folHlink>
        <a:srgbClr val="73E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452</Words>
  <Application>Microsoft Macintosh PowerPoint</Application>
  <PresentationFormat>Presentación en pantalla (4:3)</PresentationFormat>
  <Paragraphs>139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Wingdings</vt:lpstr>
      <vt:lpstr>UOC</vt:lpstr>
      <vt:lpstr>Enhancing Weather Analysis with Data Interpolation and Time Series Forecasting  Master’s Degree in Data Science Area 5</vt:lpstr>
      <vt:lpstr>Presentación de PowerPoint</vt:lpstr>
      <vt:lpstr>1- Problem Statement</vt:lpstr>
      <vt:lpstr>1- Problem Statement</vt:lpstr>
      <vt:lpstr>2- Workflow and Software</vt:lpstr>
      <vt:lpstr>3- Available Data</vt:lpstr>
      <vt:lpstr>4- Data Understanding</vt:lpstr>
      <vt:lpstr>4- Data Understanding </vt:lpstr>
      <vt:lpstr>5- Data Augmentation</vt:lpstr>
      <vt:lpstr>5.1- Interpolation Methods Comparison</vt:lpstr>
      <vt:lpstr>6- Time Series Forecasting</vt:lpstr>
      <vt:lpstr>6.1- Model Architecture and Hyperparameters </vt:lpstr>
      <vt:lpstr>6.2- Validation of the Model</vt:lpstr>
      <vt:lpstr>7- Validation of the Workflow </vt:lpstr>
      <vt:lpstr>7- Validation of the Workflow</vt:lpstr>
      <vt:lpstr>8- Final Thoughts and Future Directions</vt:lpstr>
      <vt:lpstr>Enhancing weather analysis with data interpolation and time series forecasting  Thank you for your time!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weather analysis with data interpolation and time series forecasting  Master’s Degree in Data Science Area 5</dc:title>
  <cp:lastModifiedBy>Alejandro González Barberá</cp:lastModifiedBy>
  <cp:revision>5</cp:revision>
  <dcterms:modified xsi:type="dcterms:W3CDTF">2023-07-01T10:00:06Z</dcterms:modified>
</cp:coreProperties>
</file>