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4" r:id="rId4"/>
  </p:sldMasterIdLst>
  <p:notesMasterIdLst>
    <p:notesMasterId r:id="rId28"/>
  </p:notesMasterIdLst>
  <p:sldIdLst>
    <p:sldId id="256" r:id="rId5"/>
    <p:sldId id="273" r:id="rId6"/>
    <p:sldId id="275" r:id="rId7"/>
    <p:sldId id="257" r:id="rId8"/>
    <p:sldId id="258" r:id="rId9"/>
    <p:sldId id="267" r:id="rId10"/>
    <p:sldId id="269" r:id="rId11"/>
    <p:sldId id="270" r:id="rId12"/>
    <p:sldId id="271" r:id="rId13"/>
    <p:sldId id="272" r:id="rId14"/>
    <p:sldId id="276" r:id="rId15"/>
    <p:sldId id="279" r:id="rId16"/>
    <p:sldId id="277" r:id="rId17"/>
    <p:sldId id="278" r:id="rId18"/>
    <p:sldId id="282" r:id="rId19"/>
    <p:sldId id="283" r:id="rId20"/>
    <p:sldId id="280" r:id="rId21"/>
    <p:sldId id="260" r:id="rId22"/>
    <p:sldId id="289" r:id="rId23"/>
    <p:sldId id="287" r:id="rId24"/>
    <p:sldId id="288" r:id="rId25"/>
    <p:sldId id="290" r:id="rId26"/>
    <p:sldId id="286" r:id="rId2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4660"/>
  </p:normalViewPr>
  <p:slideViewPr>
    <p:cSldViewPr>
      <p:cViewPr varScale="1">
        <p:scale>
          <a:sx n="87" d="100"/>
          <a:sy n="87" d="100"/>
        </p:scale>
        <p:origin x="-106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es-ES"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es-ES" sz="1200"/>
            </a:lvl1pPr>
          </a:lstStyle>
          <a:p>
            <a:fld id="{2447E72A-D913-4DC2-9E0A-E520CE8FCC86}" type="datetimeFigureOut">
              <a:rPr/>
              <a:pPr/>
              <a:t>12/9/2006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es-ES"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es-ES" sz="1200"/>
            </a:lvl1pPr>
          </a:lstStyle>
          <a:p>
            <a:fld id="{A5D78FC6-CE17-4259-A63C-DDFC12E048FC}" type="slidenum">
              <a:rPr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lang="es-E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lang="es-E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lang="es-E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lang="es-E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lang="es-E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lang="es-E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lang="es-E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lang="es-ES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s-ES" smtClean="0"/>
              <a:pPr/>
              <a:t>1</a:t>
            </a:fld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s-ES" smtClean="0"/>
              <a:pPr/>
              <a:t>10</a:t>
            </a:fld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s-ES" smtClean="0"/>
              <a:pPr/>
              <a:t>11</a:t>
            </a:fld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s-ES" smtClean="0"/>
              <a:pPr/>
              <a:t>12</a:t>
            </a:fld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s-ES" smtClean="0"/>
              <a:pPr/>
              <a:t>13</a:t>
            </a:fld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s-ES" smtClean="0"/>
              <a:pPr/>
              <a:t>14</a:t>
            </a:fld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s-ES" smtClean="0"/>
              <a:pPr/>
              <a:t>15</a:t>
            </a:fld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s-ES" smtClean="0"/>
              <a:pPr/>
              <a:t>16</a:t>
            </a:fld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s-ES" smtClean="0"/>
              <a:pPr/>
              <a:t>17</a:t>
            </a:fld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s-ES" smtClean="0"/>
              <a:pPr/>
              <a:t>18</a:t>
            </a:fld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s-ES" smtClean="0"/>
              <a:pPr/>
              <a:t>19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s-ES" smtClean="0"/>
              <a:pPr/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s-ES" smtClean="0"/>
              <a:pPr/>
              <a:t>20</a:t>
            </a:fld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s-ES" smtClean="0"/>
              <a:pPr/>
              <a:t>21</a:t>
            </a:fld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s-ES" smtClean="0"/>
              <a:pPr/>
              <a:t>22</a:t>
            </a:fld>
            <a:endParaRPr 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s-ES" smtClean="0"/>
              <a:pPr/>
              <a:t>23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s-ES" smtClean="0"/>
              <a:pPr/>
              <a:t>3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s-ES" smtClean="0"/>
              <a:pPr/>
              <a:t>4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s-ES" smtClean="0"/>
              <a:pPr/>
              <a:t>6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s-ES" smtClean="0"/>
              <a:pPr/>
              <a:t>7</a:t>
            </a:fld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s-ES" smtClean="0"/>
              <a:pPr/>
              <a:t>8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s-ES" smtClean="0"/>
              <a:pPr/>
              <a:t>9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 latinLnBrk="0">
              <a:defRPr lang="es-ES" cap="all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 latinLnBrk="0">
              <a:buNone/>
              <a:defRPr lang="es-ES"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 latinLnBrk="0">
              <a:defRPr lang="es-ES" sz="2000">
                <a:solidFill>
                  <a:srgbClr val="FFFFFF"/>
                </a:solidFill>
              </a:defRPr>
            </a:lvl1pPr>
          </a:lstStyle>
          <a:p>
            <a:pPr algn="ctr"/>
            <a:fld id="{743653DA-8BF4-4869-96FE-9BCF43372D46}" type="datetime8">
              <a:rPr/>
              <a:pPr algn="ctr"/>
              <a:t>12/9/2006 8:40 a.m.</a:t>
            </a:fld>
            <a:endParaRPr lang="es-ES" sz="2000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 latinLnBrk="0">
              <a:defRPr lang="es-ES">
                <a:solidFill>
                  <a:schemeClr val="tx2"/>
                </a:solidFill>
              </a:defRPr>
            </a:lvl1pPr>
          </a:lstStyle>
          <a:p>
            <a:pPr algn="r"/>
            <a:endParaRPr lang="es-ES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 latinLnBrk="0">
              <a:defRPr lang="es-ES">
                <a:solidFill>
                  <a:schemeClr val="tx2"/>
                </a:solidFill>
              </a:defRPr>
            </a:lvl1pPr>
          </a:lstStyle>
          <a:p>
            <a:fld id="{72AC53DF-4216-466D-99A7-94400E6C2A25}" type="slidenum">
              <a:rPr/>
              <a:pPr/>
              <a:t>‹Nº›</a:t>
            </a:fld>
            <a:endParaRPr lang="es-ES">
              <a:solidFill>
                <a:schemeClr val="tx2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16DF-213E-421B-92D3-C068DBB023D6}" type="datetime8">
              <a:rPr lang="es-ES">
                <a:solidFill>
                  <a:schemeClr val="tx2"/>
                </a:solidFill>
              </a:rPr>
              <a:pPr/>
              <a:t>12/06/2010 12:29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53DF-4216-466D-99A7-94400E6C2A25}" type="slidenum">
              <a:rPr lang="es-ES" sz="1200">
                <a:solidFill>
                  <a:schemeClr val="tx2"/>
                </a:solidFill>
              </a:rPr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y título vertic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8D3816DF-213E-421B-92D3-C068DBB023D6}" type="datetime8">
              <a:rPr lang="es-ES">
                <a:solidFill>
                  <a:schemeClr val="tx2"/>
                </a:solidFill>
              </a:rPr>
              <a:pPr/>
              <a:t>12/06/2010 12:29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2AC53DF-4216-466D-99A7-94400E6C2A25}" type="slidenum">
              <a:rPr lang="es-ES" sz="1200">
                <a:solidFill>
                  <a:schemeClr val="tx2"/>
                </a:solidFill>
              </a:rPr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9108-AC8D-4212-9283-60D9E99BF07A}" type="datetime8">
              <a:rPr/>
              <a:pPr/>
              <a:t>12/9/2006 8:40 a.m.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es-ES"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/>
              <a:pPr/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latinLnBrk="0">
              <a:buNone/>
              <a:defRPr lang="es-ES" sz="2800">
                <a:solidFill>
                  <a:schemeClr val="tx2"/>
                </a:solidFill>
              </a:defRPr>
            </a:lvl1pPr>
            <a:lvl2pPr>
              <a:buNone/>
              <a:defRPr lang="es-ES"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lang="es-ES"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lang="es-ES"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 latinLnBrk="0">
              <a:buNone/>
              <a:defRPr lang="es-ES" sz="4400" b="0" cap="none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ED3D3-6235-4F4C-B439-DF277FB555A7}" type="datetime8">
              <a:rPr/>
              <a:pPr/>
              <a:t>12/9/2006 8:40 a.m.</a:t>
            </a:fld>
            <a:endParaRPr lang="es-E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 latinLnBrk="0">
              <a:defRPr lang="es-ES" sz="2400">
                <a:solidFill>
                  <a:srgbClr val="FFFFFF"/>
                </a:solidFill>
              </a:defRPr>
            </a:lvl1pPr>
          </a:lstStyle>
          <a:p>
            <a:pPr algn="ctr"/>
            <a:fld id="{1AD93096-5B34-4342-9326-69289CEAE4C2}" type="slidenum">
              <a:rPr/>
              <a:pPr algn="ctr"/>
              <a:t>‹Nº›</a:t>
            </a:fld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ido 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B5F1E3E-4B2F-4895-B65E-28B2E64F39F6}" type="datetime8">
              <a:rPr/>
              <a:pPr/>
              <a:t>12/9/2006 8:40 a.m.</a:t>
            </a:fld>
            <a:endParaRPr lang="es-E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1AD93096-5B34-4342-9326-69289CEAE4C2}" type="slidenum">
              <a:rPr/>
              <a:pPr algn="ctr"/>
              <a:t>‹Nº›</a:t>
            </a:fld>
            <a:endParaRPr lang="es-E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 latinLnBrk="0">
              <a:defRPr lang="es-ES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3085435-8225-4333-BFFA-0096413F0D76}" type="datetime8">
              <a:rPr/>
              <a:pPr/>
              <a:t>12/9/2006 8:40 a.m.</a:t>
            </a:fld>
            <a:endParaRPr lang="es-E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1AD93096-5B34-4342-9326-69289CEAE4C2}" type="slidenum">
              <a:rPr/>
              <a:pPr algn="ctr"/>
              <a:t>‹Nº›</a:t>
            </a:fld>
            <a:endParaRPr lang="es-E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E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 latinLnBrk="0">
              <a:buFontTx/>
              <a:buNone/>
              <a:defRPr lang="es-ES"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 latinLnBrk="0">
              <a:buFontTx/>
              <a:buNone/>
              <a:defRPr lang="es-ES"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494-2A87-468C-A21B-CB14FB9ABB00}" type="datetime8">
              <a:rPr/>
              <a:pPr/>
              <a:t>12/9/2006 8:40 a.m.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es-ES"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/>
              <a:pPr/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80FA0-5B31-4864-A2BB-719EA5A679C6}" type="datetime8">
              <a:rPr/>
              <a:pPr/>
              <a:t>12/9/2006 8:40 a.m.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 latinLnBrk="0">
              <a:defRPr lang="es-ES">
                <a:solidFill>
                  <a:schemeClr val="tx2"/>
                </a:solidFill>
              </a:defRPr>
            </a:lvl1pPr>
          </a:lstStyle>
          <a:p>
            <a:fld id="{1AD93096-5B34-4342-9326-69289CEAE4C2}" type="slidenum">
              <a:rPr/>
              <a:pPr/>
              <a:t>‹Nº›</a:t>
            </a:fld>
            <a:endParaRPr lang="es-ES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 latinLnBrk="0">
              <a:buNone/>
              <a:defRPr lang="es-ES" sz="4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C0C8-36B8-442A-833D-B6AACE86BB77}" type="datetime8">
              <a:rPr/>
              <a:pPr/>
              <a:t>12/9/2006 8:40 a.m.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es-ES"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/>
              <a:pPr/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 latinLnBrk="0">
              <a:spcAft>
                <a:spcPts val="1000"/>
              </a:spcAft>
              <a:buNone/>
              <a:defRPr lang="es-ES" sz="1800"/>
            </a:lvl1pPr>
            <a:lvl2pPr>
              <a:buNone/>
              <a:defRPr lang="es-ES" sz="1200"/>
            </a:lvl2pPr>
            <a:lvl3pPr>
              <a:buNone/>
              <a:defRPr lang="es-ES" sz="1000"/>
            </a:lvl3pPr>
            <a:lvl4pPr>
              <a:buNone/>
              <a:defRPr lang="es-ES" sz="900"/>
            </a:lvl4pPr>
            <a:lvl5pPr>
              <a:buNone/>
              <a:defRPr lang="es-ES"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 latinLnBrk="0">
              <a:buFontTx/>
              <a:buNone/>
              <a:defRPr lang="es-ES" sz="1700"/>
            </a:lvl1pPr>
            <a:lvl2pPr>
              <a:buFontTx/>
              <a:buNone/>
              <a:defRPr lang="es-ES" sz="1200"/>
            </a:lvl2pPr>
            <a:lvl3pPr>
              <a:buFontTx/>
              <a:buNone/>
              <a:defRPr lang="es-ES" sz="1000"/>
            </a:lvl3pPr>
            <a:lvl4pPr>
              <a:buFontTx/>
              <a:buNone/>
              <a:defRPr lang="es-ES" sz="900"/>
            </a:lvl4pPr>
            <a:lvl5pPr>
              <a:buFontTx/>
              <a:buNone/>
              <a:defRPr lang="es-ES"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 latinLnBrk="0">
              <a:buNone/>
              <a:defRPr lang="es-ES" sz="28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1E20EC5-AC53-4169-941E-EDF10CD23748}" type="datetime8">
              <a:rPr/>
              <a:pPr/>
              <a:t>12/9/2006 8:40 a.m.</a:t>
            </a:fld>
            <a:endParaRPr lang="es-E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 latinLnBrk="0">
              <a:defRPr lang="es-ES" sz="2800"/>
            </a:lvl1pPr>
          </a:lstStyle>
          <a:p>
            <a:pPr algn="ctr"/>
            <a:fld id="{1AD93096-5B34-4342-9326-69289CEAE4C2}" type="slidenum">
              <a:rPr/>
              <a:pPr algn="ctr"/>
              <a:t>‹Nº›</a:t>
            </a:fld>
            <a:endParaRPr lang="es-ES" sz="280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 latinLnBrk="0">
              <a:buNone/>
              <a:defRPr lang="es-ES" sz="3200"/>
            </a:lvl1pPr>
          </a:lstStyle>
          <a:p>
            <a:r>
              <a:rPr lang="es-ES" smtClean="0"/>
              <a:t>Haga clic en el icono para agregar una imagen</a:t>
            </a:r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  <a:p>
            <a:pPr lvl="5"/>
            <a:r>
              <a:rPr lang="es-ES"/>
              <a:t>Sexto nivel</a:t>
            </a:r>
          </a:p>
          <a:p>
            <a:pPr lvl="6"/>
            <a:r>
              <a:rPr lang="es-ES"/>
              <a:t>Séptimo nivel</a:t>
            </a:r>
          </a:p>
          <a:p>
            <a:pPr lvl="7"/>
            <a:r>
              <a:rPr lang="es-ES"/>
              <a:t>Octavo nivel</a:t>
            </a:r>
          </a:p>
          <a:p>
            <a:pPr lvl="8"/>
            <a:r>
              <a:rPr lang="es-ES"/>
              <a:t>Noveno nivel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latinLnBrk="0">
              <a:defRPr lang="es-ES" sz="1400">
                <a:solidFill>
                  <a:schemeClr val="tx2"/>
                </a:solidFill>
              </a:defRPr>
            </a:lvl1pPr>
          </a:lstStyle>
          <a:p>
            <a:fld id="{8D3816DF-213E-421B-92D3-C068DBB023D6}" type="datetime8">
              <a:rPr lang="es-ES">
                <a:solidFill>
                  <a:schemeClr val="tx2"/>
                </a:solidFill>
              </a:rPr>
              <a:pPr/>
              <a:t>12/06/2010 12:29</a:t>
            </a:fld>
            <a:endParaRPr lang="es-ES" sz="14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latinLnBrk="0">
              <a:defRPr lang="es-ES" sz="1400">
                <a:solidFill>
                  <a:schemeClr val="tx2"/>
                </a:solidFill>
              </a:defRPr>
            </a:lvl1pPr>
          </a:lstStyle>
          <a:p>
            <a:pPr algn="r"/>
            <a:endParaRPr lang="es-ES" sz="140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latinLnBrk="0">
              <a:defRPr lang="es-ES" sz="1400" b="1">
                <a:solidFill>
                  <a:srgbClr val="FFFFFF"/>
                </a:solidFill>
              </a:defRPr>
            </a:lvl1pPr>
          </a:lstStyle>
          <a:p>
            <a:pPr algn="ctr"/>
            <a:fld id="{72AC53DF-4216-466D-99A7-94400E6C2A25}" type="slidenum">
              <a:rPr lang="es-ES" sz="1200">
                <a:solidFill>
                  <a:schemeClr val="tx2"/>
                </a:solidFill>
              </a:rPr>
              <a:pPr algn="ctr"/>
              <a:t>‹Nº›</a:t>
            </a:fld>
            <a:endParaRPr lang="es-ES" sz="1400" b="1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rtl="0" eaLnBrk="1" latinLnBrk="0" hangingPunct="1">
        <a:spcBef>
          <a:spcPct val="0"/>
        </a:spcBef>
        <a:buNone/>
        <a:defRPr lang="es-ES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lang="es-ES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lang="es-ES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lang="es-ES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lang="es-ES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lang="es-E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lang="es-ES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lang="es-ES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lang="es-ES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lang="es-ES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lang="es-ES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lang="es-ES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lang="es-ES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lang="es-ES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lang="es-ES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lang="es-ES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lang="es-ES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lang="es-ES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lang="es-ES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6" Type="http://schemas.openxmlformats.org/officeDocument/2006/relationships/image" Target="../media/image3.png"/><Relationship Id="rId5" Type="http://schemas.openxmlformats.org/officeDocument/2006/relationships/image" Target="../media/image9.gif"/><Relationship Id="rId4" Type="http://schemas.openxmlformats.org/officeDocument/2006/relationships/hyperlink" Target="http://www.webometrics.info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5" Type="http://schemas.openxmlformats.org/officeDocument/2006/relationships/image" Target="../media/image3.png"/><Relationship Id="rId4" Type="http://schemas.openxmlformats.org/officeDocument/2006/relationships/hyperlink" Target="http://www.skills.cam.ac.uk/undergrads/pdp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5" Type="http://schemas.openxmlformats.org/officeDocument/2006/relationships/image" Target="../media/image3.png"/><Relationship Id="rId4" Type="http://schemas.openxmlformats.org/officeDocument/2006/relationships/hyperlink" Target="http://hdl.handle.net/2099/789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0" y="2500306"/>
            <a:ext cx="9144000" cy="1581144"/>
          </a:xfrm>
        </p:spPr>
        <p:txBody>
          <a:bodyPr>
            <a:normAutofit fontScale="90000"/>
          </a:bodyPr>
          <a:lstStyle/>
          <a:p>
            <a:pPr algn="ctr"/>
            <a:r>
              <a:rPr lang="ca-ES" dirty="0" smtClean="0"/>
              <a:t>PFC - Competències professionals</a:t>
            </a:r>
            <a:br>
              <a:rPr lang="ca-ES" dirty="0" smtClean="0"/>
            </a:br>
            <a:r>
              <a:rPr lang="ca-ES" dirty="0" smtClean="0"/>
              <a:t/>
            </a:r>
            <a:br>
              <a:rPr lang="ca-ES" dirty="0" smtClean="0"/>
            </a:br>
            <a:r>
              <a:rPr lang="ca-ES" sz="2500" dirty="0" smtClean="0"/>
              <a:t>anàlisi de models </a:t>
            </a:r>
            <a:r>
              <a:rPr lang="ca-ES" sz="2500" dirty="0" err="1" smtClean="0"/>
              <a:t>d’ensenyament-aprenentatge</a:t>
            </a:r>
            <a:r>
              <a:rPr lang="ca-ES" sz="2500" dirty="0" smtClean="0"/>
              <a:t> de competències no tècniques ALS ESTUDIS </a:t>
            </a:r>
            <a:r>
              <a:rPr lang="ca-ES" sz="2500" dirty="0" err="1" smtClean="0"/>
              <a:t>d'ENGINYERIA</a:t>
            </a:r>
            <a:r>
              <a:rPr lang="ca-ES" sz="2500" dirty="0" smtClean="0"/>
              <a:t> INFORMÀTICA</a:t>
            </a:r>
            <a:endParaRPr lang="ca-ES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sz="1600" b="1" dirty="0" smtClean="0"/>
              <a:t>Autor: </a:t>
            </a:r>
            <a:r>
              <a:rPr lang="es-ES" sz="1600" dirty="0" smtClean="0"/>
              <a:t>Jordi Navas Campos	</a:t>
            </a:r>
          </a:p>
          <a:p>
            <a:r>
              <a:rPr lang="es-ES" sz="1600" b="1" dirty="0" smtClean="0"/>
              <a:t>Consultora UOC: </a:t>
            </a:r>
            <a:r>
              <a:rPr lang="es-ES" sz="1600" dirty="0" err="1" smtClean="0"/>
              <a:t>Neus</a:t>
            </a:r>
            <a:r>
              <a:rPr lang="es-ES" sz="1600" dirty="0" smtClean="0"/>
              <a:t> Heras Navarro                       Semestre II – 2009/2010</a:t>
            </a:r>
            <a:endParaRPr lang="es-ES" sz="1600" dirty="0"/>
          </a:p>
        </p:txBody>
      </p:sp>
      <p:sp>
        <p:nvSpPr>
          <p:cNvPr id="5" name="4 CuadroTexto"/>
          <p:cNvSpPr txBox="1"/>
          <p:nvPr/>
        </p:nvSpPr>
        <p:spPr>
          <a:xfrm>
            <a:off x="0" y="6072206"/>
            <a:ext cx="2285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UOC</a:t>
            </a:r>
          </a:p>
          <a:p>
            <a:pPr algn="ctr"/>
            <a:r>
              <a:rPr lang="ca-ES" sz="1600" dirty="0" smtClean="0"/>
              <a:t>Enginyeria en Informàtica</a:t>
            </a:r>
            <a:endParaRPr lang="ca-ES" sz="1600" dirty="0"/>
          </a:p>
        </p:txBody>
      </p:sp>
      <p:pic>
        <p:nvPicPr>
          <p:cNvPr id="22" name="~PP299.WAV">
            <a:hlinkClick r:id="" action="ppaction://media"/>
          </p:cNvPr>
          <p:cNvPicPr>
            <a:picLocks noRot="1" noChangeAspect="1"/>
          </p:cNvPicPr>
          <p:nvPr>
            <a:wavAudioFile r:embed="rId1" name="~PP299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a-ES" sz="3000" dirty="0" smtClean="0"/>
              <a:t>Motivació de la investigació</a:t>
            </a:r>
            <a:endParaRPr lang="ca-ES" sz="3000" dirty="0"/>
          </a:p>
        </p:txBody>
      </p:sp>
      <p:sp>
        <p:nvSpPr>
          <p:cNvPr id="3" name="Rectangle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r>
              <a:rPr lang="ca-ES" sz="2000" dirty="0" smtClean="0"/>
              <a:t>Destaquem els següents punts com a motivació inicial per a la investigació:</a:t>
            </a:r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ca-ES" sz="2000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ca-ES" sz="2000" dirty="0" smtClean="0"/>
              <a:t>Existeixen estudis com el realitzat a UNITEC </a:t>
            </a:r>
            <a:r>
              <a:rPr lang="ca-ES" sz="2000" dirty="0" err="1" smtClean="0"/>
              <a:t>Institute</a:t>
            </a:r>
            <a:r>
              <a:rPr lang="ca-ES" sz="2000" dirty="0" smtClean="0"/>
              <a:t> of </a:t>
            </a:r>
            <a:r>
              <a:rPr lang="ca-ES" sz="2000" dirty="0" err="1" smtClean="0"/>
              <a:t>Technology</a:t>
            </a:r>
            <a:r>
              <a:rPr lang="ca-ES" sz="2000" dirty="0" smtClean="0"/>
              <a:t> on s’identifiquen </a:t>
            </a:r>
            <a:r>
              <a:rPr lang="ca-ES" sz="2000" b="1" dirty="0" smtClean="0"/>
              <a:t>discrepàncies entre les competències requerides pel món laboral i les competències demostrades pels titulats universitaris.</a:t>
            </a:r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endParaRPr lang="ca-ES" sz="2000" b="1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ca-ES" sz="2000" dirty="0" smtClean="0"/>
              <a:t>Altres estudis (per exemple </a:t>
            </a:r>
            <a:r>
              <a:rPr lang="en-US" sz="2000" i="1" dirty="0" smtClean="0"/>
              <a:t>Missouri Skills Gap 2008</a:t>
            </a:r>
            <a:r>
              <a:rPr lang="en-US" sz="2000" dirty="0" smtClean="0"/>
              <a:t>) </a:t>
            </a:r>
            <a:r>
              <a:rPr lang="ca-ES" sz="2000" dirty="0" smtClean="0"/>
              <a:t>destaquen també la competència de comunicació escrita entre les </a:t>
            </a:r>
            <a:r>
              <a:rPr lang="ca-ES" sz="2000" b="1" dirty="0" smtClean="0"/>
              <a:t>deu competències on més carències demostren</a:t>
            </a:r>
            <a:r>
              <a:rPr lang="ca-ES" sz="2000" dirty="0" smtClean="0"/>
              <a:t> les persones candidates a un lloc de treball.</a:t>
            </a:r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endParaRPr lang="ca-ES" sz="2000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ca-ES" sz="2000" dirty="0" smtClean="0"/>
              <a:t>Actualment la comunitat universitària de l’Estat està involucrada en el procés d’adaptació a l’Espai Europeu d’Ensenyament Superior. </a:t>
            </a:r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ca-ES" sz="2000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endParaRPr lang="es-ES_tradnl" sz="2000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endParaRPr lang="ca-ES" sz="2000" b="1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ca-ES" sz="2000" b="1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ca-ES" sz="2000" b="1" dirty="0" smtClean="0"/>
          </a:p>
          <a:p>
            <a:pPr lvl="0">
              <a:buNone/>
            </a:pPr>
            <a:endParaRPr lang="ca-ES" sz="2000" dirty="0" smtClean="0"/>
          </a:p>
        </p:txBody>
      </p:sp>
      <p:pic>
        <p:nvPicPr>
          <p:cNvPr id="6" name="~PP1645.WAV">
            <a:hlinkClick r:id="" action="ppaction://media"/>
          </p:cNvPr>
          <p:cNvPicPr>
            <a:picLocks noRot="1" noChangeAspect="1"/>
          </p:cNvPicPr>
          <p:nvPr>
            <a:wavAudioFile r:embed="rId1" name="~PP1645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Índex</a:t>
            </a:r>
            <a:endParaRPr lang="es-ES" dirty="0"/>
          </a:p>
        </p:txBody>
      </p:sp>
      <p:sp>
        <p:nvSpPr>
          <p:cNvPr id="3" name="Rectangle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a-ES" dirty="0" smtClean="0"/>
              <a:t>Presentació del projecte</a:t>
            </a:r>
          </a:p>
          <a:p>
            <a:r>
              <a:rPr lang="ca-ES" dirty="0" smtClean="0"/>
              <a:t>Competències professionals</a:t>
            </a:r>
          </a:p>
          <a:p>
            <a:r>
              <a:rPr lang="ca-ES" dirty="0" smtClean="0"/>
              <a:t>Motivació de la investigació</a:t>
            </a:r>
          </a:p>
          <a:p>
            <a:r>
              <a:rPr lang="ca-ES" b="1" dirty="0" smtClean="0">
                <a:solidFill>
                  <a:srgbClr val="FF0000"/>
                </a:solidFill>
              </a:rPr>
              <a:t>Objectius de la investigació</a:t>
            </a:r>
          </a:p>
          <a:p>
            <a:r>
              <a:rPr lang="ca-ES" dirty="0" smtClean="0"/>
              <a:t>Dades analitzades</a:t>
            </a:r>
          </a:p>
          <a:p>
            <a:r>
              <a:rPr lang="ca-ES" dirty="0" smtClean="0"/>
              <a:t>Anàlisi i síntesis de les dades</a:t>
            </a:r>
          </a:p>
          <a:p>
            <a:r>
              <a:rPr lang="ca-ES" dirty="0" smtClean="0"/>
              <a:t>Conclusions</a:t>
            </a:r>
          </a:p>
        </p:txBody>
      </p:sp>
      <p:pic>
        <p:nvPicPr>
          <p:cNvPr id="5" name="~PP3372.WAV">
            <a:hlinkClick r:id="" action="ppaction://media"/>
          </p:cNvPr>
          <p:cNvPicPr>
            <a:picLocks noRot="1" noChangeAspect="1"/>
          </p:cNvPicPr>
          <p:nvPr>
            <a:wavAudioFile r:embed="rId1" name="~PP3372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Autofit/>
          </a:bodyPr>
          <a:lstStyle/>
          <a:p>
            <a:r>
              <a:rPr lang="ca-ES" sz="3000" dirty="0" smtClean="0"/>
              <a:t>Objectius de la investigació</a:t>
            </a:r>
            <a:endParaRPr lang="ca-ES" sz="3000" dirty="0"/>
          </a:p>
        </p:txBody>
      </p:sp>
      <p:sp>
        <p:nvSpPr>
          <p:cNvPr id="3" name="Rectangle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6245368" cy="828668"/>
          </a:xfrm>
        </p:spPr>
        <p:txBody>
          <a:bodyPr>
            <a:noAutofit/>
          </a:bodyPr>
          <a:lstStyle/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r>
              <a:rPr lang="ca-ES" sz="2000" dirty="0" smtClean="0"/>
              <a:t>Els </a:t>
            </a:r>
            <a:r>
              <a:rPr lang="ca-ES" sz="2000" b="1" dirty="0" smtClean="0"/>
              <a:t>principals objectius </a:t>
            </a:r>
            <a:r>
              <a:rPr lang="ca-ES" sz="2000" dirty="0" smtClean="0"/>
              <a:t>de la investigació són els presentats a continuació:</a:t>
            </a:r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ca-ES" sz="2000" dirty="0" smtClean="0"/>
          </a:p>
          <a:p>
            <a:pPr>
              <a:buFont typeface="Wingdings" pitchFamily="2" charset="2"/>
              <a:buChar char="Ø"/>
            </a:pPr>
            <a:r>
              <a:rPr lang="ca-ES" sz="2000" dirty="0" smtClean="0"/>
              <a:t>Identificar </a:t>
            </a:r>
            <a:r>
              <a:rPr lang="ca-ES" sz="2000" b="1" dirty="0" smtClean="0"/>
              <a:t>mètodes d’ensenyament i aprenentatge</a:t>
            </a:r>
            <a:r>
              <a:rPr lang="ca-ES" sz="2000" dirty="0" smtClean="0"/>
              <a:t> en diferents centres d’ensenyament superior alguns d’ells orientats a l’ensenyament a distància a donades les particularitats de la UOC.</a:t>
            </a:r>
            <a:endParaRPr lang="es-ES_tradnl" sz="2000" dirty="0" smtClean="0"/>
          </a:p>
          <a:p>
            <a:pPr>
              <a:buFont typeface="Wingdings" pitchFamily="2" charset="2"/>
              <a:buChar char="Ø"/>
            </a:pPr>
            <a:r>
              <a:rPr lang="ca-ES" sz="2000" dirty="0" smtClean="0"/>
              <a:t>Realitzar una </a:t>
            </a:r>
            <a:r>
              <a:rPr lang="ca-ES" sz="2000" b="1" dirty="0" smtClean="0"/>
              <a:t>comparativa de les experiències</a:t>
            </a:r>
            <a:r>
              <a:rPr lang="ca-ES" sz="2000" dirty="0" smtClean="0"/>
              <a:t> analitzades.</a:t>
            </a:r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ca-ES" sz="2000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ca-ES" sz="2000" b="1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ca-ES" sz="2000" b="1" dirty="0" smtClean="0"/>
          </a:p>
          <a:p>
            <a:pPr lvl="0">
              <a:buNone/>
            </a:pPr>
            <a:endParaRPr lang="ca-ES" sz="2000" dirty="0" smtClean="0"/>
          </a:p>
        </p:txBody>
      </p:sp>
      <p:sp>
        <p:nvSpPr>
          <p:cNvPr id="12" name="Rectangle 2"/>
          <p:cNvSpPr txBox="1">
            <a:spLocks/>
          </p:cNvSpPr>
          <p:nvPr/>
        </p:nvSpPr>
        <p:spPr>
          <a:xfrm>
            <a:off x="604130" y="5572140"/>
            <a:ext cx="8153400" cy="82866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ca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2500306"/>
            <a:ext cx="1730375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~PP3402.WAV">
            <a:hlinkClick r:id="" action="ppaction://media"/>
          </p:cNvPr>
          <p:cNvPicPr>
            <a:picLocks noRot="1" noChangeAspect="1"/>
          </p:cNvPicPr>
          <p:nvPr>
            <a:wavAudioFile r:embed="rId1" name="~PP3402.WAV"/>
          </p:nvPr>
        </p:nvPicPr>
        <p:blipFill>
          <a:blip r:embed="rId5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Índex</a:t>
            </a:r>
            <a:endParaRPr lang="es-ES" dirty="0"/>
          </a:p>
        </p:txBody>
      </p:sp>
      <p:sp>
        <p:nvSpPr>
          <p:cNvPr id="3" name="Rectangl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a-ES" dirty="0" smtClean="0"/>
              <a:t>Presentació del projecte</a:t>
            </a:r>
          </a:p>
          <a:p>
            <a:r>
              <a:rPr lang="ca-ES" dirty="0" smtClean="0"/>
              <a:t>Competències professionals</a:t>
            </a:r>
          </a:p>
          <a:p>
            <a:r>
              <a:rPr lang="ca-ES" dirty="0" smtClean="0"/>
              <a:t>Motivació de la investigació</a:t>
            </a:r>
          </a:p>
          <a:p>
            <a:r>
              <a:rPr lang="ca-ES" dirty="0" smtClean="0"/>
              <a:t>Objectius de la investigació</a:t>
            </a:r>
          </a:p>
          <a:p>
            <a:r>
              <a:rPr lang="ca-ES" b="1" dirty="0" smtClean="0">
                <a:solidFill>
                  <a:srgbClr val="FF0000"/>
                </a:solidFill>
              </a:rPr>
              <a:t>Dades analitzades</a:t>
            </a:r>
          </a:p>
          <a:p>
            <a:r>
              <a:rPr lang="ca-ES" dirty="0" smtClean="0"/>
              <a:t>Anàlisi i síntesis de les dades</a:t>
            </a:r>
          </a:p>
          <a:p>
            <a:r>
              <a:rPr lang="ca-ES" dirty="0" smtClean="0"/>
              <a:t>Conclusions</a:t>
            </a:r>
          </a:p>
          <a:p>
            <a:endParaRPr lang="ca-ES" dirty="0"/>
          </a:p>
        </p:txBody>
      </p:sp>
      <p:pic>
        <p:nvPicPr>
          <p:cNvPr id="6" name="~PP1346.WAV">
            <a:hlinkClick r:id="" action="ppaction://media"/>
          </p:cNvPr>
          <p:cNvPicPr>
            <a:picLocks noRot="1" noChangeAspect="1"/>
          </p:cNvPicPr>
          <p:nvPr>
            <a:wavAudioFile r:embed="rId1" name="~PP1346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Autofit/>
          </a:bodyPr>
          <a:lstStyle/>
          <a:p>
            <a:r>
              <a:rPr lang="ca-ES" sz="3000" dirty="0" smtClean="0"/>
              <a:t>Dades analitzades</a:t>
            </a:r>
            <a:endParaRPr lang="ca-ES" sz="3000" dirty="0"/>
          </a:p>
        </p:txBody>
      </p:sp>
      <p:sp>
        <p:nvSpPr>
          <p:cNvPr id="3" name="Rectangle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828668"/>
          </a:xfrm>
        </p:spPr>
        <p:txBody>
          <a:bodyPr>
            <a:noAutofit/>
          </a:bodyPr>
          <a:lstStyle/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r>
              <a:rPr lang="ca-ES" sz="2000" dirty="0" smtClean="0"/>
              <a:t>S’han analitzat els </a:t>
            </a:r>
            <a:r>
              <a:rPr lang="ca-ES" sz="2000" b="1" dirty="0" smtClean="0"/>
              <a:t>plans d’estudi</a:t>
            </a:r>
            <a:r>
              <a:rPr lang="ca-ES" sz="2000" dirty="0" smtClean="0"/>
              <a:t> dels estudis de ciències de la computació de les principals universitats de diferents continents. La referència per establir un ordre de  rellevància entre universitats ha estat </a:t>
            </a:r>
            <a:r>
              <a:rPr lang="en-US" sz="2000" u="sng" dirty="0" smtClean="0">
                <a:hlinkClick r:id="rId4"/>
              </a:rPr>
              <a:t>http://www.webometrics.info/</a:t>
            </a:r>
            <a:endParaRPr lang="es-ES_tradnl" sz="2000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ca-ES" sz="2000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ca-ES" sz="2000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ca-ES" sz="2000" b="1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ca-ES" sz="2000" b="1" dirty="0" smtClean="0"/>
          </a:p>
          <a:p>
            <a:pPr lvl="0">
              <a:buNone/>
            </a:pPr>
            <a:endParaRPr lang="ca-ES" sz="2000" dirty="0" smtClean="0"/>
          </a:p>
        </p:txBody>
      </p:sp>
      <p:sp>
        <p:nvSpPr>
          <p:cNvPr id="12" name="Rectangle 2"/>
          <p:cNvSpPr txBox="1">
            <a:spLocks/>
          </p:cNvSpPr>
          <p:nvPr/>
        </p:nvSpPr>
        <p:spPr>
          <a:xfrm>
            <a:off x="604130" y="5572140"/>
            <a:ext cx="8153400" cy="82866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ca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6" name="Picture 2" descr="http://www.programadorautonomo.com/images/mapamund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2643182"/>
            <a:ext cx="5500726" cy="3583806"/>
          </a:xfrm>
          <a:prstGeom prst="rect">
            <a:avLst/>
          </a:prstGeom>
          <a:noFill/>
        </p:spPr>
      </p:pic>
      <p:sp>
        <p:nvSpPr>
          <p:cNvPr id="8" name="7 Rectángulo redondeado"/>
          <p:cNvSpPr/>
          <p:nvPr/>
        </p:nvSpPr>
        <p:spPr>
          <a:xfrm>
            <a:off x="4572000" y="3786190"/>
            <a:ext cx="571504" cy="357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4</a:t>
            </a:r>
            <a:endParaRPr lang="es-ES_tradnl" dirty="0"/>
          </a:p>
        </p:txBody>
      </p:sp>
      <p:sp>
        <p:nvSpPr>
          <p:cNvPr id="9" name="8 Rectángulo redondeado"/>
          <p:cNvSpPr/>
          <p:nvPr/>
        </p:nvSpPr>
        <p:spPr>
          <a:xfrm>
            <a:off x="3929058" y="4286256"/>
            <a:ext cx="571504" cy="357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6</a:t>
            </a:r>
            <a:endParaRPr lang="es-ES_tradnl" dirty="0"/>
          </a:p>
        </p:txBody>
      </p:sp>
      <p:sp>
        <p:nvSpPr>
          <p:cNvPr id="10" name="9 Rectángulo redondeado"/>
          <p:cNvSpPr/>
          <p:nvPr/>
        </p:nvSpPr>
        <p:spPr>
          <a:xfrm>
            <a:off x="6072198" y="4071942"/>
            <a:ext cx="571504" cy="357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2</a:t>
            </a:r>
            <a:endParaRPr lang="es-ES_tradnl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2500298" y="4214818"/>
            <a:ext cx="571504" cy="357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4</a:t>
            </a:r>
            <a:endParaRPr lang="es-ES_tradnl" dirty="0"/>
          </a:p>
        </p:txBody>
      </p:sp>
      <p:sp>
        <p:nvSpPr>
          <p:cNvPr id="13" name="12 Rectángulo redondeado"/>
          <p:cNvSpPr/>
          <p:nvPr/>
        </p:nvSpPr>
        <p:spPr>
          <a:xfrm>
            <a:off x="3000364" y="4929198"/>
            <a:ext cx="571504" cy="357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4</a:t>
            </a:r>
            <a:endParaRPr lang="es-ES_tradnl" dirty="0"/>
          </a:p>
        </p:txBody>
      </p:sp>
      <p:sp>
        <p:nvSpPr>
          <p:cNvPr id="14" name="Rectangle 2"/>
          <p:cNvSpPr txBox="1">
            <a:spLocks/>
          </p:cNvSpPr>
          <p:nvPr/>
        </p:nvSpPr>
        <p:spPr>
          <a:xfrm>
            <a:off x="285720" y="6000744"/>
            <a:ext cx="4429156" cy="85725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-3200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 pitchFamily="2" charset="2"/>
              <a:buChar char="Ø"/>
              <a:tabLst/>
              <a:defRPr/>
            </a:pPr>
            <a:r>
              <a:rPr lang="es-ES" sz="1400" b="1" dirty="0" smtClean="0"/>
              <a:t>Europa:</a:t>
            </a:r>
            <a:r>
              <a:rPr lang="es-ES" sz="1400" dirty="0" smtClean="0"/>
              <a:t> 4 </a:t>
            </a:r>
            <a:r>
              <a:rPr lang="es-ES" sz="1400" dirty="0" err="1" smtClean="0"/>
              <a:t>universitats</a:t>
            </a:r>
            <a:endParaRPr lang="es-ES" sz="1400" dirty="0" smtClean="0"/>
          </a:p>
          <a:p>
            <a:pPr marL="0" marR="0" lvl="0" indent="-3200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 pitchFamily="2" charset="2"/>
              <a:buChar char="Ø"/>
              <a:tabLst/>
              <a:defRPr/>
            </a:pPr>
            <a:endParaRPr kumimoji="0" lang="es-E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 pitchFamily="2" charset="2"/>
              <a:buChar char="Ø"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España:</a:t>
            </a:r>
            <a:r>
              <a:rPr kumimoji="0" lang="es-E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6 </a:t>
            </a:r>
            <a:r>
              <a:rPr kumimoji="0" lang="es-ES" sz="1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universitats</a:t>
            </a:r>
            <a:r>
              <a:rPr kumimoji="0" lang="es-E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s-ES" sz="1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dues</a:t>
            </a:r>
            <a:r>
              <a:rPr kumimoji="0" lang="es-E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" sz="1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d’ensenyament</a:t>
            </a:r>
            <a:r>
              <a:rPr kumimoji="0" lang="es-E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kumimoji="0" lang="es-ES" sz="1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distància</a:t>
            </a:r>
            <a:endParaRPr kumimoji="0" lang="ca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ca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2"/>
          <p:cNvSpPr txBox="1">
            <a:spLocks/>
          </p:cNvSpPr>
          <p:nvPr/>
        </p:nvSpPr>
        <p:spPr>
          <a:xfrm>
            <a:off x="5000628" y="6000768"/>
            <a:ext cx="2786082" cy="78581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-3200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 pitchFamily="2" charset="2"/>
              <a:buChar char="Ø"/>
              <a:tabLst/>
              <a:defRPr/>
            </a:pPr>
            <a:r>
              <a:rPr kumimoji="0" lang="es-ES" sz="1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Nord-</a:t>
            </a:r>
            <a:r>
              <a:rPr kumimoji="0" lang="es-ES" sz="1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Amèrica</a:t>
            </a:r>
            <a:r>
              <a:rPr kumimoji="0" lang="es-ES" sz="1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s-E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 </a:t>
            </a:r>
            <a:r>
              <a:rPr kumimoji="0" lang="es-ES" sz="1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universitats</a:t>
            </a:r>
            <a:endParaRPr lang="es-ES" sz="1400" dirty="0" smtClean="0"/>
          </a:p>
          <a:p>
            <a:pPr marL="0" marR="0" lvl="0" indent="-3200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 pitchFamily="2" charset="2"/>
              <a:buChar char="Ø"/>
              <a:tabLst/>
              <a:defRPr/>
            </a:pPr>
            <a:r>
              <a:rPr kumimoji="0" lang="es-ES" sz="1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Sud-</a:t>
            </a:r>
            <a:r>
              <a:rPr kumimoji="0" lang="es-ES" sz="1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Amèrica</a:t>
            </a:r>
            <a:r>
              <a:rPr kumimoji="0" lang="es-ES" sz="1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es-E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4 </a:t>
            </a:r>
            <a:r>
              <a:rPr kumimoji="0" lang="es-ES" sz="1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universitats</a:t>
            </a:r>
            <a:endParaRPr kumimoji="0" lang="es-ES" sz="1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 pitchFamily="2" charset="2"/>
              <a:buChar char="Ø"/>
              <a:tabLst/>
              <a:defRPr/>
            </a:pPr>
            <a:r>
              <a:rPr lang="es-ES" sz="1400" b="1" baseline="0" dirty="0" err="1" smtClean="0"/>
              <a:t>Àsia</a:t>
            </a:r>
            <a:r>
              <a:rPr lang="es-ES" sz="1400" b="1" baseline="0" dirty="0" smtClean="0"/>
              <a:t>:</a:t>
            </a:r>
            <a:r>
              <a:rPr lang="es-ES" sz="1400" baseline="0" dirty="0" smtClean="0"/>
              <a:t> 2 </a:t>
            </a:r>
            <a:r>
              <a:rPr lang="es-ES" sz="1400" baseline="0" dirty="0" err="1" smtClean="0"/>
              <a:t>universitats</a:t>
            </a:r>
            <a:endParaRPr kumimoji="0" lang="es-ES_tradnl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ca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" name="~PP330.WAV">
            <a:hlinkClick r:id="" action="ppaction://media"/>
          </p:cNvPr>
          <p:cNvPicPr>
            <a:picLocks noRot="1" noChangeAspect="1"/>
          </p:cNvPicPr>
          <p:nvPr>
            <a:wavAudioFile r:embed="rId1" name="~PP330.WAV"/>
          </p:nvPr>
        </p:nvPicPr>
        <p:blipFill>
          <a:blip r:embed="rId6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Índex</a:t>
            </a:r>
            <a:endParaRPr lang="es-ES" dirty="0"/>
          </a:p>
        </p:txBody>
      </p:sp>
      <p:sp>
        <p:nvSpPr>
          <p:cNvPr id="3" name="Rectangl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a-ES" dirty="0" smtClean="0"/>
              <a:t>Presentació del projecte</a:t>
            </a:r>
          </a:p>
          <a:p>
            <a:r>
              <a:rPr lang="ca-ES" dirty="0" smtClean="0"/>
              <a:t>Competències professionals</a:t>
            </a:r>
          </a:p>
          <a:p>
            <a:r>
              <a:rPr lang="ca-ES" dirty="0" smtClean="0"/>
              <a:t>Motivació de la investigació</a:t>
            </a:r>
          </a:p>
          <a:p>
            <a:r>
              <a:rPr lang="ca-ES" dirty="0" smtClean="0"/>
              <a:t>Objectius de la investigació</a:t>
            </a:r>
          </a:p>
          <a:p>
            <a:r>
              <a:rPr lang="ca-ES" dirty="0" smtClean="0"/>
              <a:t>Dades analitzades</a:t>
            </a:r>
          </a:p>
          <a:p>
            <a:r>
              <a:rPr lang="ca-ES" b="1" dirty="0" smtClean="0">
                <a:solidFill>
                  <a:srgbClr val="FF0000"/>
                </a:solidFill>
              </a:rPr>
              <a:t>Anàlisi i síntesis de les dades</a:t>
            </a:r>
          </a:p>
          <a:p>
            <a:r>
              <a:rPr lang="ca-ES" dirty="0" smtClean="0"/>
              <a:t>Conclusions</a:t>
            </a:r>
          </a:p>
        </p:txBody>
      </p:sp>
      <p:pic>
        <p:nvPicPr>
          <p:cNvPr id="4" name="~PP1357.WAV">
            <a:hlinkClick r:id="" action="ppaction://media"/>
          </p:cNvPr>
          <p:cNvPicPr>
            <a:picLocks noRot="1" noChangeAspect="1"/>
          </p:cNvPicPr>
          <p:nvPr>
            <a:wavAudioFile r:embed="rId1" name="~PP1357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a-ES" sz="3000" dirty="0" smtClean="0"/>
              <a:t>Presentació del projecte – Model d’investigació</a:t>
            </a:r>
            <a:endParaRPr lang="ca-ES" sz="3000" dirty="0"/>
          </a:p>
        </p:txBody>
      </p:sp>
      <p:sp>
        <p:nvSpPr>
          <p:cNvPr id="3" name="Rectangle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r>
              <a:rPr lang="ca-ES" sz="2000" dirty="0" smtClean="0"/>
              <a:t>S’han definit els següents marcs de classificació (paràmetres d’estudi) que ens han permès realitzar analitzar i sintetitzar les dades recollides:</a:t>
            </a:r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ca-ES" sz="2000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ca-ES" sz="2000" b="1" dirty="0" smtClean="0"/>
              <a:t>Marc 1 -  Orientació a la competència</a:t>
            </a:r>
            <a:r>
              <a:rPr lang="ca-ES" sz="2000" dirty="0" smtClean="0"/>
              <a:t>: Té com a objectiu identificar si les universitats, de manera clara, presenten les competències genèriques que han d’adquirir els seus estudiants i/o graduats.</a:t>
            </a:r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endParaRPr lang="ca-ES" sz="2000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ca-ES" sz="2000" b="1" dirty="0" smtClean="0"/>
              <a:t>Marc 2: Correlació entre competències impartides i requerides: </a:t>
            </a:r>
            <a:r>
              <a:rPr lang="ca-ES" sz="2000" dirty="0" smtClean="0"/>
              <a:t>Té com a objectiu analitzar si existeix correlació entre les competències no tècniques que es </a:t>
            </a:r>
            <a:r>
              <a:rPr lang="ca-ES" sz="2000" b="1" dirty="0" smtClean="0"/>
              <a:t>requereixen</a:t>
            </a:r>
            <a:r>
              <a:rPr lang="ca-ES" sz="2000" dirty="0" smtClean="0"/>
              <a:t> dels graduats al món laboral i les competències no tècniques que es </a:t>
            </a:r>
            <a:r>
              <a:rPr lang="ca-ES" sz="2000" b="1" dirty="0" smtClean="0"/>
              <a:t>desenvolupen</a:t>
            </a:r>
            <a:r>
              <a:rPr lang="ca-ES" sz="2000" dirty="0" smtClean="0"/>
              <a:t> de manera explícita durant els estudis.</a:t>
            </a:r>
            <a:endParaRPr lang="es-ES_tradnl" sz="2000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endParaRPr lang="es-ES_tradnl" sz="2000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ca-ES" sz="2000" b="1" dirty="0" smtClean="0"/>
              <a:t>Marc 3:  Pedagogia i metodologia: </a:t>
            </a:r>
            <a:r>
              <a:rPr lang="ca-ES" sz="2000" dirty="0" smtClean="0"/>
              <a:t>Té com a objectiu identificar el mètode amb el qual les diferents universitats afronten </a:t>
            </a:r>
            <a:r>
              <a:rPr lang="ca-ES" sz="2000" dirty="0" err="1" smtClean="0"/>
              <a:t>l’ensenyament-aprenentage</a:t>
            </a:r>
            <a:r>
              <a:rPr lang="ca-ES" sz="2000" dirty="0" smtClean="0"/>
              <a:t> de competències no tècniques (assignatures obligatòries, optatives, seminaris, etc.)</a:t>
            </a:r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endParaRPr lang="ca-ES" sz="2000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endParaRPr lang="es-ES_tradnl" sz="2000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ca-ES" sz="2000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es-ES" sz="2000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ca-ES" sz="2000" dirty="0" smtClean="0"/>
          </a:p>
        </p:txBody>
      </p:sp>
      <p:pic>
        <p:nvPicPr>
          <p:cNvPr id="6" name="~PP305.WAV">
            <a:hlinkClick r:id="" action="ppaction://media"/>
          </p:cNvPr>
          <p:cNvPicPr>
            <a:picLocks noRot="1" noChangeAspect="1"/>
          </p:cNvPicPr>
          <p:nvPr>
            <a:wavAudioFile r:embed="rId1" name="~PP305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Índex</a:t>
            </a:r>
            <a:endParaRPr lang="es-ES" dirty="0"/>
          </a:p>
        </p:txBody>
      </p:sp>
      <p:sp>
        <p:nvSpPr>
          <p:cNvPr id="3" name="Rectangl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a-ES" dirty="0" smtClean="0"/>
              <a:t>Presentació del projecte</a:t>
            </a:r>
          </a:p>
          <a:p>
            <a:r>
              <a:rPr lang="ca-ES" dirty="0" smtClean="0"/>
              <a:t>Competències professionals</a:t>
            </a:r>
          </a:p>
          <a:p>
            <a:r>
              <a:rPr lang="ca-ES" dirty="0" smtClean="0"/>
              <a:t>Motivació de la investigació</a:t>
            </a:r>
          </a:p>
          <a:p>
            <a:r>
              <a:rPr lang="ca-ES" dirty="0" smtClean="0"/>
              <a:t>Objectius de la investigació</a:t>
            </a:r>
          </a:p>
          <a:p>
            <a:r>
              <a:rPr lang="ca-ES" dirty="0" smtClean="0"/>
              <a:t>Dades analitzades</a:t>
            </a:r>
          </a:p>
          <a:p>
            <a:r>
              <a:rPr lang="ca-ES" dirty="0" smtClean="0"/>
              <a:t>Anàlisi i síntesis de les dades</a:t>
            </a:r>
          </a:p>
          <a:p>
            <a:r>
              <a:rPr lang="ca-ES" b="1" dirty="0" smtClean="0">
                <a:solidFill>
                  <a:srgbClr val="FF0000"/>
                </a:solidFill>
              </a:rPr>
              <a:t>Conclusions</a:t>
            </a:r>
          </a:p>
        </p:txBody>
      </p:sp>
      <p:pic>
        <p:nvPicPr>
          <p:cNvPr id="4" name="~PP2374.WAV">
            <a:hlinkClick r:id="" action="ppaction://media"/>
          </p:cNvPr>
          <p:cNvPicPr>
            <a:picLocks noRot="1" noChangeAspect="1"/>
          </p:cNvPicPr>
          <p:nvPr>
            <a:wavAudioFile r:embed="rId1" name="~PP2374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dirty="0" smtClean="0"/>
              <a:t>Conclusions</a:t>
            </a:r>
            <a:endParaRPr lang="ca-ES" dirty="0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17070" cy="4495800"/>
          </a:xfrm>
        </p:spPr>
        <p:txBody>
          <a:bodyPr>
            <a:normAutofit lnSpcReduction="10000"/>
          </a:bodyPr>
          <a:lstStyle/>
          <a:p>
            <a:pPr marL="320040" lvl="2" indent="-320040">
              <a:spcBef>
                <a:spcPts val="700"/>
              </a:spcBef>
              <a:buSzPct val="60000"/>
              <a:buNone/>
            </a:pPr>
            <a:r>
              <a:rPr lang="ca-ES" sz="2400" b="1" dirty="0" smtClean="0"/>
              <a:t>Marc 1:  Orientació a la competència</a:t>
            </a:r>
          </a:p>
          <a:p>
            <a:pPr marL="320040" lvl="2" indent="-320040">
              <a:spcBef>
                <a:spcPts val="700"/>
              </a:spcBef>
              <a:buSzPct val="60000"/>
              <a:buNone/>
            </a:pPr>
            <a:endParaRPr lang="ca-ES" sz="2400" b="1" dirty="0" smtClean="0"/>
          </a:p>
          <a:p>
            <a:pPr marL="342900" lvl="2" indent="-342900">
              <a:spcBef>
                <a:spcPts val="700"/>
              </a:spcBef>
              <a:buSzPct val="60000"/>
              <a:buFont typeface="+mj-lt"/>
              <a:buAutoNum type="arabicPeriod"/>
            </a:pPr>
            <a:r>
              <a:rPr lang="ca-ES" sz="1800" dirty="0" smtClean="0"/>
              <a:t>De manera genèrica les Universitats comencen a presentar les carreres relacionades amb l’Enginyeria Informàtica com una carrera </a:t>
            </a:r>
            <a:r>
              <a:rPr lang="ca-ES" sz="1800" b="1" dirty="0" smtClean="0"/>
              <a:t>no exclusivament tècnica.</a:t>
            </a:r>
          </a:p>
          <a:p>
            <a:pPr marL="342900" lvl="2" indent="-342900">
              <a:spcBef>
                <a:spcPts val="700"/>
              </a:spcBef>
              <a:buSzPct val="60000"/>
              <a:buFont typeface="+mj-lt"/>
              <a:buAutoNum type="arabicPeriod"/>
            </a:pPr>
            <a:r>
              <a:rPr lang="ca-ES" sz="1800" dirty="0" smtClean="0"/>
              <a:t>La rellevància de les competències no tècniques a </a:t>
            </a:r>
            <a:r>
              <a:rPr lang="ca-ES" sz="1800" b="1" dirty="0" smtClean="0"/>
              <a:t>Universitats </a:t>
            </a:r>
            <a:r>
              <a:rPr lang="ca-ES" sz="1800" b="1" dirty="0" err="1" smtClean="0"/>
              <a:t>Sud-Americanes</a:t>
            </a:r>
            <a:r>
              <a:rPr lang="ca-ES" sz="1800" b="1" dirty="0" smtClean="0"/>
              <a:t> </a:t>
            </a:r>
            <a:r>
              <a:rPr lang="ca-ES" sz="1800" dirty="0" smtClean="0"/>
              <a:t>és baix. Predominen clarament les competències tècniques.</a:t>
            </a:r>
          </a:p>
          <a:p>
            <a:pPr marL="342900" lvl="2" indent="-342900">
              <a:spcBef>
                <a:spcPts val="700"/>
              </a:spcBef>
              <a:buSzPct val="60000"/>
              <a:buFont typeface="+mj-lt"/>
              <a:buAutoNum type="arabicPeriod"/>
            </a:pPr>
            <a:r>
              <a:rPr lang="ca-ES" sz="1800" dirty="0" smtClean="0"/>
              <a:t>La competència de comunicació escrita té una presència irregular. Només </a:t>
            </a:r>
            <a:r>
              <a:rPr lang="ca-ES" sz="1800" b="1" dirty="0" smtClean="0"/>
              <a:t>onze de les vint </a:t>
            </a:r>
            <a:r>
              <a:rPr lang="ca-ES" sz="1800" dirty="0" smtClean="0"/>
              <a:t>Universitats revisades la presenta de manera clara com una referència en el currículum de competències assolides pels graduats.</a:t>
            </a:r>
            <a:endParaRPr lang="es-ES_tradnl" sz="1800" dirty="0" smtClean="0"/>
          </a:p>
          <a:p>
            <a:pPr marL="342900" lvl="2" indent="-342900">
              <a:spcBef>
                <a:spcPts val="700"/>
              </a:spcBef>
              <a:buSzPct val="60000"/>
              <a:buFont typeface="+mj-lt"/>
              <a:buAutoNum type="arabicPeriod"/>
            </a:pPr>
            <a:r>
              <a:rPr lang="ca-ES" sz="1800" dirty="0" smtClean="0"/>
              <a:t>La orientació a </a:t>
            </a:r>
            <a:r>
              <a:rPr lang="ca-ES" sz="1800" dirty="0" err="1" smtClean="0"/>
              <a:t>l’ensenyament-aprenentage</a:t>
            </a:r>
            <a:r>
              <a:rPr lang="ca-ES" sz="1800" dirty="0" smtClean="0"/>
              <a:t>  per competències en les universitats de l’estat espanyol és molt remarcable. És destacable, però, que aquesta orientació ve acompanyada per la implantació del </a:t>
            </a:r>
            <a:r>
              <a:rPr lang="ca-ES" sz="1800" b="1" dirty="0" smtClean="0"/>
              <a:t>pla Bolonya i dels estudis de grau</a:t>
            </a:r>
            <a:r>
              <a:rPr lang="ca-ES" sz="1800" dirty="0" smtClean="0"/>
              <a:t>.</a:t>
            </a:r>
            <a:endParaRPr lang="ca-ES" sz="1800" b="1" dirty="0" smtClean="0"/>
          </a:p>
          <a:p>
            <a:pPr marL="342900" lvl="2" indent="-342900">
              <a:spcBef>
                <a:spcPts val="700"/>
              </a:spcBef>
              <a:buSzPct val="60000"/>
              <a:buFont typeface="+mj-lt"/>
              <a:buAutoNum type="arabicPeriod"/>
            </a:pPr>
            <a:r>
              <a:rPr lang="ca-ES" sz="1800" dirty="0" smtClean="0"/>
              <a:t>Destaca la experiència de la Universitat de Cambridge. Aquesta Universitat que presenta un </a:t>
            </a:r>
            <a:r>
              <a:rPr lang="ca-ES" sz="1800" b="1" dirty="0" smtClean="0"/>
              <a:t>portal dirigit a que l’estudiant pugui desenvolupar de manera guiada i estructurada certes competències no tècniques: </a:t>
            </a:r>
            <a:r>
              <a:rPr lang="ca-ES" sz="1800" dirty="0" smtClean="0"/>
              <a:t>[</a:t>
            </a:r>
            <a:r>
              <a:rPr lang="ca-ES" sz="1800" dirty="0" smtClean="0">
                <a:hlinkClick r:id="rId4"/>
              </a:rPr>
              <a:t>enllaç</a:t>
            </a:r>
            <a:r>
              <a:rPr lang="ca-ES" sz="1800" dirty="0" smtClean="0"/>
              <a:t>]</a:t>
            </a:r>
          </a:p>
          <a:p>
            <a:pPr>
              <a:buFont typeface="Wingdings" pitchFamily="2" charset="2"/>
              <a:buChar char="Ø"/>
            </a:pPr>
            <a:endParaRPr lang="es-ES_tradnl" dirty="0"/>
          </a:p>
        </p:txBody>
      </p:sp>
      <p:pic>
        <p:nvPicPr>
          <p:cNvPr id="4" name="~PP2385.WAV">
            <a:hlinkClick r:id="" action="ppaction://media"/>
          </p:cNvPr>
          <p:cNvPicPr>
            <a:picLocks noRot="1" noChangeAspect="1"/>
          </p:cNvPicPr>
          <p:nvPr>
            <a:wavAudioFile r:embed="rId1" name="~PP2385.WAV"/>
          </p:nvPr>
        </p:nvPicPr>
        <p:blipFill>
          <a:blip r:embed="rId5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dirty="0" smtClean="0"/>
              <a:t>Conclusions</a:t>
            </a:r>
            <a:endParaRPr lang="ca-ES" dirty="0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17070" cy="4900634"/>
          </a:xfrm>
        </p:spPr>
        <p:txBody>
          <a:bodyPr>
            <a:normAutofit/>
          </a:bodyPr>
          <a:lstStyle/>
          <a:p>
            <a:pPr marL="320040" lvl="2" indent="-320040">
              <a:spcBef>
                <a:spcPts val="700"/>
              </a:spcBef>
              <a:buSzPct val="60000"/>
              <a:buNone/>
            </a:pPr>
            <a:r>
              <a:rPr lang="ca-ES" sz="2400" b="1" dirty="0" smtClean="0"/>
              <a:t>Marc 2: Correlació entre competències impartides i requerides</a:t>
            </a:r>
          </a:p>
          <a:p>
            <a:pPr marL="320040" lvl="2" indent="-320040">
              <a:spcBef>
                <a:spcPts val="700"/>
              </a:spcBef>
              <a:buSzPct val="60000"/>
              <a:buNone/>
            </a:pPr>
            <a:endParaRPr lang="ca-ES" sz="1800" b="1" dirty="0" smtClean="0"/>
          </a:p>
          <a:p>
            <a:pPr marL="0" lvl="2" indent="-320040">
              <a:spcBef>
                <a:spcPts val="700"/>
              </a:spcBef>
              <a:buSzPct val="60000"/>
              <a:buNone/>
            </a:pPr>
            <a:r>
              <a:rPr lang="ca-ES" sz="2000" dirty="0" smtClean="0"/>
              <a:t>S’han seleccionat </a:t>
            </a:r>
            <a:r>
              <a:rPr lang="ca-ES" sz="2000" b="1" dirty="0" smtClean="0"/>
              <a:t>cinc competències no tècniques </a:t>
            </a:r>
            <a:r>
              <a:rPr lang="ca-ES" sz="2000" dirty="0" smtClean="0"/>
              <a:t>identificades en un estudi (</a:t>
            </a:r>
            <a:r>
              <a:rPr lang="ca-ES" sz="2000" dirty="0" smtClean="0">
                <a:hlinkClick r:id="rId4"/>
              </a:rPr>
              <a:t>enllaç</a:t>
            </a:r>
            <a:r>
              <a:rPr lang="ca-ES" sz="2000" dirty="0" smtClean="0"/>
              <a:t>) com a les cinc competències mes demandades quan es contracta un Enginyer en Informàtica</a:t>
            </a:r>
          </a:p>
          <a:p>
            <a:pPr marL="0" lvl="2" indent="-320040">
              <a:spcBef>
                <a:spcPts val="700"/>
              </a:spcBef>
              <a:buSzPct val="60000"/>
              <a:buNone/>
            </a:pPr>
            <a:endParaRPr lang="ca-ES" sz="2000" dirty="0" smtClean="0"/>
          </a:p>
          <a:p>
            <a:pPr marL="320040" lvl="2" indent="-320040">
              <a:spcBef>
                <a:spcPts val="700"/>
              </a:spcBef>
              <a:buSzPct val="60000"/>
              <a:buFont typeface="Wingdings" pitchFamily="2" charset="2"/>
              <a:buChar char="Ø"/>
            </a:pPr>
            <a:r>
              <a:rPr lang="ca-ES" sz="1700" dirty="0" smtClean="0"/>
              <a:t>Aplicar coneixements adquirits a la pràctica.</a:t>
            </a:r>
          </a:p>
          <a:p>
            <a:pPr marL="320040" lvl="2" indent="-320040">
              <a:spcBef>
                <a:spcPts val="700"/>
              </a:spcBef>
              <a:buSzPct val="60000"/>
              <a:buFont typeface="Wingdings" pitchFamily="2" charset="2"/>
              <a:buChar char="Ø"/>
            </a:pPr>
            <a:r>
              <a:rPr lang="ca-ES" sz="1700" dirty="0" smtClean="0"/>
              <a:t>Comunicació oral i escrita en llengua nativa.</a:t>
            </a:r>
          </a:p>
          <a:p>
            <a:pPr marL="320040" lvl="2" indent="-320040">
              <a:spcBef>
                <a:spcPts val="700"/>
              </a:spcBef>
              <a:buSzPct val="60000"/>
              <a:buFont typeface="Wingdings" pitchFamily="2" charset="2"/>
              <a:buChar char="Ø"/>
            </a:pPr>
            <a:r>
              <a:rPr lang="ca-ES" sz="1700" dirty="0" smtClean="0"/>
              <a:t>Idear, dissenyar e implementar projectes fent servir eines pròpies de l’enginyeria.</a:t>
            </a:r>
          </a:p>
          <a:p>
            <a:pPr marL="320040" lvl="2" indent="-320040">
              <a:spcBef>
                <a:spcPts val="700"/>
              </a:spcBef>
              <a:buSzPct val="60000"/>
              <a:buFont typeface="Wingdings" pitchFamily="2" charset="2"/>
              <a:buChar char="Ø"/>
            </a:pPr>
            <a:r>
              <a:rPr lang="ca-ES" sz="1700" dirty="0" smtClean="0"/>
              <a:t>Organització i planificació.</a:t>
            </a:r>
          </a:p>
          <a:p>
            <a:pPr marL="320040" lvl="2" indent="-320040">
              <a:spcBef>
                <a:spcPts val="700"/>
              </a:spcBef>
              <a:buSzPct val="60000"/>
              <a:buFont typeface="Wingdings" pitchFamily="2" charset="2"/>
              <a:buChar char="Ø"/>
            </a:pPr>
            <a:r>
              <a:rPr lang="ca-ES" sz="1700" dirty="0" smtClean="0"/>
              <a:t>Coneixements del camp d’estudi.</a:t>
            </a:r>
          </a:p>
          <a:p>
            <a:pPr marL="320040" lvl="2" indent="-320040">
              <a:spcBef>
                <a:spcPts val="700"/>
              </a:spcBef>
              <a:buSzPct val="60000"/>
              <a:buFont typeface="Wingdings" pitchFamily="2" charset="2"/>
              <a:buChar char="Ø"/>
            </a:pPr>
            <a:endParaRPr lang="ca-ES" sz="1700" dirty="0" smtClean="0"/>
          </a:p>
          <a:p>
            <a:pPr marL="320040" lvl="2" indent="-320040">
              <a:spcBef>
                <a:spcPts val="700"/>
              </a:spcBef>
              <a:buSzPct val="60000"/>
              <a:buNone/>
            </a:pPr>
            <a:r>
              <a:rPr lang="ca-ES" sz="1700" b="1" dirty="0" smtClean="0"/>
              <a:t>Presentem a continuació les conclusions extretes d’aquest marc.</a:t>
            </a:r>
          </a:p>
        </p:txBody>
      </p:sp>
      <p:pic>
        <p:nvPicPr>
          <p:cNvPr id="8" name="~PP315.WAV">
            <a:hlinkClick r:id="" action="ppaction://media"/>
          </p:cNvPr>
          <p:cNvPicPr>
            <a:picLocks noRot="1" noChangeAspect="1"/>
          </p:cNvPicPr>
          <p:nvPr>
            <a:wavAudioFile r:embed="rId1" name="~PP315.WAV"/>
          </p:nvPr>
        </p:nvPicPr>
        <p:blipFill>
          <a:blip r:embed="rId5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Índex</a:t>
            </a:r>
            <a:endParaRPr lang="es-ES" dirty="0"/>
          </a:p>
        </p:txBody>
      </p:sp>
      <p:sp>
        <p:nvSpPr>
          <p:cNvPr id="3" name="Rectangle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a-ES" b="1" dirty="0" smtClean="0">
                <a:solidFill>
                  <a:srgbClr val="FF0000"/>
                </a:solidFill>
              </a:rPr>
              <a:t>Presentació del projecte</a:t>
            </a:r>
          </a:p>
          <a:p>
            <a:r>
              <a:rPr lang="ca-ES" dirty="0" smtClean="0"/>
              <a:t>Competències professionals</a:t>
            </a:r>
          </a:p>
          <a:p>
            <a:r>
              <a:rPr lang="ca-ES" dirty="0" smtClean="0"/>
              <a:t>Motivació de la investigació</a:t>
            </a:r>
          </a:p>
          <a:p>
            <a:r>
              <a:rPr lang="ca-ES" dirty="0" smtClean="0"/>
              <a:t>Objectius de la investigació</a:t>
            </a:r>
          </a:p>
          <a:p>
            <a:r>
              <a:rPr lang="ca-ES" dirty="0" smtClean="0"/>
              <a:t>Dades analitzades</a:t>
            </a:r>
          </a:p>
          <a:p>
            <a:r>
              <a:rPr lang="ca-ES" dirty="0" smtClean="0"/>
              <a:t>Anàlisi i síntesis de les dades</a:t>
            </a:r>
          </a:p>
          <a:p>
            <a:r>
              <a:rPr lang="ca-ES" dirty="0" smtClean="0"/>
              <a:t>Conclusions</a:t>
            </a:r>
          </a:p>
        </p:txBody>
      </p:sp>
      <p:pic>
        <p:nvPicPr>
          <p:cNvPr id="12" name="~PP3381.WAV">
            <a:hlinkClick r:id="" action="ppaction://media"/>
          </p:cNvPr>
          <p:cNvPicPr>
            <a:picLocks noRot="1" noChangeAspect="1"/>
          </p:cNvPicPr>
          <p:nvPr>
            <a:wavAudioFile r:embed="rId1" name="~PP3381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dirty="0" smtClean="0"/>
              <a:t>Conclusions</a:t>
            </a:r>
            <a:endParaRPr lang="ca-ES" dirty="0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17070" cy="5257800"/>
          </a:xfrm>
        </p:spPr>
        <p:txBody>
          <a:bodyPr>
            <a:normAutofit/>
          </a:bodyPr>
          <a:lstStyle/>
          <a:p>
            <a:pPr marL="320040" lvl="2" indent="-320040">
              <a:spcBef>
                <a:spcPts val="700"/>
              </a:spcBef>
              <a:buSzPct val="60000"/>
              <a:buNone/>
            </a:pPr>
            <a:r>
              <a:rPr lang="ca-ES" sz="2400" b="1" dirty="0" smtClean="0"/>
              <a:t>Marc 2: Correlació entre competències impartides i requerides</a:t>
            </a:r>
          </a:p>
          <a:p>
            <a:pPr marL="320040" lvl="2" indent="-320040">
              <a:spcBef>
                <a:spcPts val="700"/>
              </a:spcBef>
              <a:buSzPct val="60000"/>
              <a:buNone/>
            </a:pPr>
            <a:endParaRPr lang="ca-ES" sz="1800" b="1" dirty="0" smtClean="0"/>
          </a:p>
          <a:p>
            <a:pPr marL="342900" lvl="2" indent="-342900">
              <a:spcBef>
                <a:spcPts val="700"/>
              </a:spcBef>
              <a:buSzPct val="60000"/>
              <a:buFont typeface="+mj-lt"/>
              <a:buAutoNum type="arabicPeriod"/>
            </a:pPr>
            <a:r>
              <a:rPr lang="ca-ES" sz="2000" dirty="0" smtClean="0"/>
              <a:t>De manera general totes cinc competències són remarcades com a competències adquirides pels graduats de cada Universitat.  </a:t>
            </a:r>
          </a:p>
          <a:p>
            <a:pPr marL="342900" lvl="2" indent="-342900">
              <a:spcBef>
                <a:spcPts val="700"/>
              </a:spcBef>
              <a:buSzPct val="60000"/>
              <a:buFont typeface="+mj-lt"/>
              <a:buAutoNum type="arabicPeriod"/>
            </a:pPr>
            <a:r>
              <a:rPr lang="ca-ES" sz="2000" dirty="0" smtClean="0"/>
              <a:t>Podem inferir, doncs, que el món laboral i el món educatiu estan alineats en aquest aspecte.</a:t>
            </a:r>
          </a:p>
          <a:p>
            <a:pPr marL="342900" lvl="2" indent="-342900">
              <a:spcBef>
                <a:spcPts val="700"/>
              </a:spcBef>
              <a:buSzPct val="60000"/>
              <a:buFont typeface="+mj-lt"/>
              <a:buAutoNum type="arabicPeriod"/>
            </a:pPr>
            <a:r>
              <a:rPr lang="ca-ES" sz="2000" dirty="0" smtClean="0"/>
              <a:t>Només en </a:t>
            </a:r>
            <a:r>
              <a:rPr lang="ca-ES" sz="2000" b="1" dirty="0" smtClean="0"/>
              <a:t>cinc de les vint </a:t>
            </a:r>
            <a:r>
              <a:rPr lang="ca-ES" sz="2000" dirty="0" smtClean="0"/>
              <a:t>referències no apareix de manera clara cap de les cinc competències.</a:t>
            </a:r>
          </a:p>
          <a:p>
            <a:pPr marL="342900" lvl="2" indent="-342900">
              <a:spcBef>
                <a:spcPts val="700"/>
              </a:spcBef>
              <a:buSzPct val="60000"/>
              <a:buFont typeface="+mj-lt"/>
              <a:buAutoNum type="arabicPeriod"/>
            </a:pPr>
            <a:r>
              <a:rPr lang="ca-ES" sz="2000" dirty="0" smtClean="0"/>
              <a:t>En catorze de les vint apareix la competència </a:t>
            </a:r>
            <a:r>
              <a:rPr lang="ca-ES" sz="2000" b="1" dirty="0" smtClean="0"/>
              <a:t>comunicativa escrita </a:t>
            </a:r>
            <a:r>
              <a:rPr lang="ca-ES" sz="2000" dirty="0" smtClean="0"/>
              <a:t>com a competència destacada dels graduats o necessària per superar PFC.</a:t>
            </a:r>
          </a:p>
          <a:p>
            <a:pPr marL="342900" lvl="2" indent="-342900">
              <a:spcBef>
                <a:spcPts val="700"/>
              </a:spcBef>
              <a:buSzPct val="60000"/>
              <a:buFont typeface="+mj-lt"/>
              <a:buAutoNum type="arabicPeriod"/>
            </a:pPr>
            <a:r>
              <a:rPr lang="ca-ES" sz="2000" dirty="0" smtClean="0"/>
              <a:t>Existeixen Universitats (per exemple MIT o </a:t>
            </a:r>
            <a:r>
              <a:rPr lang="ca-ES" sz="2000" dirty="0" err="1" smtClean="0"/>
              <a:t>Harvard</a:t>
            </a:r>
            <a:r>
              <a:rPr lang="ca-ES" sz="2000" dirty="0" smtClean="0"/>
              <a:t>) que donen suport específic de comunicació escrita abans o durant la realització del PFC.</a:t>
            </a:r>
          </a:p>
        </p:txBody>
      </p:sp>
      <p:pic>
        <p:nvPicPr>
          <p:cNvPr id="6" name="~PP335.WAV">
            <a:hlinkClick r:id="" action="ppaction://media"/>
          </p:cNvPr>
          <p:cNvPicPr>
            <a:picLocks noRot="1" noChangeAspect="1"/>
          </p:cNvPicPr>
          <p:nvPr>
            <a:wavAudioFile r:embed="rId1" name="~PP335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dirty="0" smtClean="0"/>
              <a:t>Conclusions</a:t>
            </a:r>
            <a:endParaRPr lang="ca-ES" dirty="0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17070" cy="5043510"/>
          </a:xfrm>
        </p:spPr>
        <p:txBody>
          <a:bodyPr>
            <a:normAutofit lnSpcReduction="10000"/>
          </a:bodyPr>
          <a:lstStyle/>
          <a:p>
            <a:pPr marL="320040" lvl="2" indent="-320040">
              <a:spcBef>
                <a:spcPts val="700"/>
              </a:spcBef>
              <a:buSzPct val="60000"/>
              <a:buNone/>
            </a:pPr>
            <a:r>
              <a:rPr lang="ca-ES" sz="2400" b="1" dirty="0" smtClean="0"/>
              <a:t>Marc 3:  Pedagogia i metodologia:</a:t>
            </a:r>
          </a:p>
          <a:p>
            <a:pPr marL="320040" lvl="2" indent="-320040">
              <a:spcBef>
                <a:spcPts val="700"/>
              </a:spcBef>
              <a:buSzPct val="60000"/>
              <a:buFont typeface="Wingdings" pitchFamily="2" charset="2"/>
              <a:buChar char="Ø"/>
            </a:pPr>
            <a:endParaRPr lang="ca-ES" sz="1800" dirty="0" smtClean="0"/>
          </a:p>
          <a:p>
            <a:pPr marL="342900" lvl="2" indent="-342900">
              <a:spcBef>
                <a:spcPts val="700"/>
              </a:spcBef>
              <a:buSzPct val="60000"/>
              <a:buFont typeface="+mj-lt"/>
              <a:buAutoNum type="arabicPeriod"/>
            </a:pPr>
            <a:r>
              <a:rPr lang="ca-ES" sz="2000" dirty="0" smtClean="0"/>
              <a:t>La presència d’assignatures on es treballen competències no tècniques és </a:t>
            </a:r>
            <a:r>
              <a:rPr lang="ca-ES" sz="2000" b="1" dirty="0" smtClean="0"/>
              <a:t>força irregular</a:t>
            </a:r>
            <a:r>
              <a:rPr lang="ca-ES" sz="2000" dirty="0" smtClean="0"/>
              <a:t>. </a:t>
            </a:r>
          </a:p>
          <a:p>
            <a:pPr marL="342900" lvl="2" indent="-342900">
              <a:spcBef>
                <a:spcPts val="700"/>
              </a:spcBef>
              <a:buSzPct val="60000"/>
              <a:buFont typeface="+mj-lt"/>
              <a:buAutoNum type="arabicPeriod"/>
            </a:pPr>
            <a:r>
              <a:rPr lang="ca-ES" sz="2000" dirty="0" smtClean="0"/>
              <a:t>El moment en el què es comencen a impartir aquestes assignatures és </a:t>
            </a:r>
            <a:r>
              <a:rPr lang="ca-ES" sz="2000" b="1" dirty="0" smtClean="0"/>
              <a:t>irregular</a:t>
            </a:r>
          </a:p>
          <a:p>
            <a:pPr marL="342900" lvl="2" indent="-342900">
              <a:spcBef>
                <a:spcPts val="700"/>
              </a:spcBef>
              <a:buSzPct val="60000"/>
              <a:buFont typeface="+mj-lt"/>
              <a:buAutoNum type="arabicPeriod"/>
            </a:pPr>
            <a:r>
              <a:rPr lang="ca-ES" sz="2000" dirty="0" smtClean="0"/>
              <a:t>La presència d’assignatures orientades principalment a la </a:t>
            </a:r>
            <a:r>
              <a:rPr lang="ca-ES" sz="2000" b="1" dirty="0" smtClean="0"/>
              <a:t>competència comunicativa</a:t>
            </a:r>
            <a:r>
              <a:rPr lang="ca-ES" sz="2000" dirty="0" smtClean="0"/>
              <a:t> escrita és </a:t>
            </a:r>
            <a:r>
              <a:rPr lang="ca-ES" sz="2000" b="1" dirty="0" smtClean="0"/>
              <a:t>mínima</a:t>
            </a:r>
            <a:r>
              <a:rPr lang="ca-ES" sz="2000" dirty="0" smtClean="0"/>
              <a:t>. Únicament la UOC i la UPC presenten de manera clara assignatures destinades de manera central a desenvolupar aquesta competència.</a:t>
            </a:r>
          </a:p>
          <a:p>
            <a:pPr marL="342900" lvl="2" indent="-342900">
              <a:spcBef>
                <a:spcPts val="700"/>
              </a:spcBef>
              <a:buSzPct val="60000"/>
              <a:buFont typeface="+mj-lt"/>
              <a:buAutoNum type="arabicPeriod"/>
            </a:pPr>
            <a:r>
              <a:rPr lang="ca-ES" sz="2000" dirty="0" smtClean="0"/>
              <a:t>La presència de la competència comunicativa escrita si hi incloem </a:t>
            </a:r>
            <a:r>
              <a:rPr lang="ca-ES" sz="2000" b="1" dirty="0" smtClean="0"/>
              <a:t>seminaris, tallers </a:t>
            </a:r>
            <a:r>
              <a:rPr lang="ca-ES" sz="2000" dirty="0" smtClean="0"/>
              <a:t>o similars. Malgrat això només tres universitats les valoren amb </a:t>
            </a:r>
            <a:r>
              <a:rPr lang="ca-ES" sz="2000" b="1" dirty="0" smtClean="0"/>
              <a:t>crèdits</a:t>
            </a:r>
            <a:r>
              <a:rPr lang="ca-ES" sz="2000" dirty="0" smtClean="0"/>
              <a:t>.</a:t>
            </a:r>
          </a:p>
          <a:p>
            <a:pPr marL="342900" lvl="2" indent="-342900">
              <a:spcBef>
                <a:spcPts val="700"/>
              </a:spcBef>
              <a:buSzPct val="60000"/>
              <a:buFont typeface="+mj-lt"/>
              <a:buAutoNum type="arabicPeriod"/>
            </a:pPr>
            <a:r>
              <a:rPr lang="ca-ES" sz="2000" dirty="0" smtClean="0"/>
              <a:t>Les primeres universitats segons el </a:t>
            </a:r>
            <a:r>
              <a:rPr lang="ca-ES" sz="2000" dirty="0" err="1" smtClean="0"/>
              <a:t>ranking</a:t>
            </a:r>
            <a:r>
              <a:rPr lang="ca-ES" sz="2000" dirty="0" smtClean="0"/>
              <a:t> de rellevància escollit desenvolupen clarament les carreres informàtiques a partir de competències i així ho transmeten al a seva Web. </a:t>
            </a:r>
          </a:p>
          <a:p>
            <a:pPr marL="342900" lvl="2" indent="-342900">
              <a:spcBef>
                <a:spcPts val="700"/>
              </a:spcBef>
              <a:buSzPct val="60000"/>
              <a:buFont typeface="+mj-lt"/>
              <a:buAutoNum type="arabicPeriod"/>
            </a:pPr>
            <a:endParaRPr lang="es-ES_tradnl" sz="2000" dirty="0" smtClean="0"/>
          </a:p>
          <a:p>
            <a:pPr marL="342900" lvl="2" indent="-342900">
              <a:spcBef>
                <a:spcPts val="700"/>
              </a:spcBef>
              <a:buSzPct val="60000"/>
              <a:buFont typeface="+mj-lt"/>
              <a:buAutoNum type="arabicPeriod"/>
            </a:pPr>
            <a:endParaRPr lang="ca-ES" sz="2000" b="1" dirty="0" smtClean="0"/>
          </a:p>
          <a:p>
            <a:pPr marL="342900" lvl="2" indent="-342900">
              <a:spcBef>
                <a:spcPts val="700"/>
              </a:spcBef>
              <a:buSzPct val="60000"/>
              <a:buFont typeface="+mj-lt"/>
              <a:buAutoNum type="arabicPeriod"/>
            </a:pPr>
            <a:endParaRPr lang="es-ES_tradnl" dirty="0"/>
          </a:p>
        </p:txBody>
      </p:sp>
      <p:pic>
        <p:nvPicPr>
          <p:cNvPr id="4" name="~PP3412.WAV">
            <a:hlinkClick r:id="" action="ppaction://media"/>
          </p:cNvPr>
          <p:cNvPicPr>
            <a:picLocks noRot="1" noChangeAspect="1"/>
          </p:cNvPicPr>
          <p:nvPr>
            <a:wavAudioFile r:embed="rId1" name="~PP3412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dirty="0" smtClean="0"/>
              <a:t>Conclusions</a:t>
            </a:r>
            <a:endParaRPr lang="ca-ES" dirty="0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17070" cy="5043510"/>
          </a:xfrm>
        </p:spPr>
        <p:txBody>
          <a:bodyPr>
            <a:normAutofit/>
          </a:bodyPr>
          <a:lstStyle/>
          <a:p>
            <a:pPr marL="320040" lvl="2" indent="-320040">
              <a:spcBef>
                <a:spcPts val="700"/>
              </a:spcBef>
              <a:buSzPct val="60000"/>
              <a:buNone/>
            </a:pPr>
            <a:r>
              <a:rPr lang="ca-ES" sz="2400" b="1" dirty="0" smtClean="0"/>
              <a:t>Resum</a:t>
            </a:r>
          </a:p>
          <a:p>
            <a:pPr marL="320040" lvl="2" indent="-320040">
              <a:spcBef>
                <a:spcPts val="700"/>
              </a:spcBef>
              <a:buSzPct val="60000"/>
              <a:buFont typeface="Wingdings" pitchFamily="2" charset="2"/>
              <a:buChar char="Ø"/>
            </a:pPr>
            <a:endParaRPr lang="ca-ES" sz="1800" dirty="0" smtClean="0"/>
          </a:p>
          <a:p>
            <a:pPr marL="342900" lvl="2" indent="-342900">
              <a:spcBef>
                <a:spcPts val="700"/>
              </a:spcBef>
              <a:buSzPct val="60000"/>
              <a:buFont typeface="+mj-lt"/>
              <a:buAutoNum type="arabicPeriod"/>
            </a:pPr>
            <a:r>
              <a:rPr lang="ca-ES" sz="2000" dirty="0" smtClean="0"/>
              <a:t>Els estudis de les ciències de la computació </a:t>
            </a:r>
            <a:r>
              <a:rPr lang="ca-ES" sz="2000" b="1" dirty="0" smtClean="0"/>
              <a:t>no es veuen ja com a estudis únicament tècnics.</a:t>
            </a:r>
          </a:p>
          <a:p>
            <a:pPr marL="342900" lvl="2" indent="-342900">
              <a:spcBef>
                <a:spcPts val="700"/>
              </a:spcBef>
              <a:buSzPct val="60000"/>
              <a:buFont typeface="+mj-lt"/>
              <a:buAutoNum type="arabicPeriod"/>
            </a:pPr>
            <a:r>
              <a:rPr lang="ca-ES" sz="2000" dirty="0" smtClean="0"/>
              <a:t>El </a:t>
            </a:r>
            <a:r>
              <a:rPr lang="ca-ES" sz="2000" b="1" dirty="0" smtClean="0"/>
              <a:t>món laboral </a:t>
            </a:r>
            <a:r>
              <a:rPr lang="ca-ES" sz="2000" dirty="0" smtClean="0"/>
              <a:t>demanda professionals amb competències no tècniques correctament desenvolupades. </a:t>
            </a:r>
          </a:p>
          <a:p>
            <a:pPr marL="342900" lvl="2" indent="-342900">
              <a:spcBef>
                <a:spcPts val="700"/>
              </a:spcBef>
              <a:buSzPct val="60000"/>
              <a:buFont typeface="+mj-lt"/>
              <a:buAutoNum type="arabicPeriod"/>
            </a:pPr>
            <a:r>
              <a:rPr lang="ca-ES" sz="2000" b="1" dirty="0" err="1" smtClean="0"/>
              <a:t>L’EEES</a:t>
            </a:r>
            <a:r>
              <a:rPr lang="ca-ES" sz="2000" dirty="0" smtClean="0"/>
              <a:t> està ajudant a validar les competències adquirides durant els estudis i a </a:t>
            </a:r>
            <a:r>
              <a:rPr lang="ca-ES" sz="2000" dirty="0" err="1" smtClean="0"/>
              <a:t>homogeneitzar</a:t>
            </a:r>
            <a:r>
              <a:rPr lang="ca-ES" sz="2000" dirty="0" smtClean="0"/>
              <a:t> els criteris per a totes les carreres universitàries.</a:t>
            </a:r>
          </a:p>
          <a:p>
            <a:pPr marL="342900" lvl="2" indent="-342900">
              <a:spcBef>
                <a:spcPts val="700"/>
              </a:spcBef>
              <a:buSzPct val="60000"/>
              <a:buFont typeface="+mj-lt"/>
              <a:buAutoNum type="arabicPeriod"/>
            </a:pPr>
            <a:r>
              <a:rPr lang="ca-ES" sz="2000" dirty="0" smtClean="0"/>
              <a:t>La </a:t>
            </a:r>
            <a:r>
              <a:rPr lang="ca-ES" sz="2000" dirty="0" err="1" smtClean="0"/>
              <a:t>repercusió</a:t>
            </a:r>
            <a:r>
              <a:rPr lang="ca-ES" sz="2000" dirty="0" smtClean="0"/>
              <a:t> de les </a:t>
            </a:r>
            <a:r>
              <a:rPr lang="ca-ES" sz="2000" b="1" dirty="0" smtClean="0"/>
              <a:t>competències no tècniques </a:t>
            </a:r>
            <a:r>
              <a:rPr lang="ca-ES" sz="2000" dirty="0" smtClean="0"/>
              <a:t>en els estudis d’Enginyeria en Informàtica és encara molt baix de manera general o no es valora associant crèdits a aquestes competències.</a:t>
            </a:r>
          </a:p>
          <a:p>
            <a:pPr marL="342900" lvl="2" indent="-342900">
              <a:spcBef>
                <a:spcPts val="700"/>
              </a:spcBef>
              <a:buSzPct val="60000"/>
              <a:buFont typeface="+mj-lt"/>
              <a:buAutoNum type="arabicPeriod"/>
            </a:pPr>
            <a:r>
              <a:rPr lang="ca-ES" sz="2000" dirty="0" smtClean="0"/>
              <a:t>La </a:t>
            </a:r>
            <a:r>
              <a:rPr lang="ca-ES" sz="2000" b="1" dirty="0" smtClean="0"/>
              <a:t>competència comunicativa escrita </a:t>
            </a:r>
            <a:r>
              <a:rPr lang="ca-ES" sz="2000" dirty="0" smtClean="0"/>
              <a:t>té una rellevància mínima a les universitats si ens referim estrictament a assignatures que tinguin com a objectiu principal desenvolupar-la.</a:t>
            </a:r>
          </a:p>
          <a:p>
            <a:pPr marL="342900" lvl="2" indent="-342900">
              <a:spcBef>
                <a:spcPts val="700"/>
              </a:spcBef>
              <a:buSzPct val="60000"/>
              <a:buFont typeface="+mj-lt"/>
              <a:buAutoNum type="arabicPeriod"/>
            </a:pPr>
            <a:endParaRPr lang="es-ES_tradnl" sz="2000" dirty="0" smtClean="0"/>
          </a:p>
          <a:p>
            <a:pPr marL="342900" lvl="2" indent="-342900">
              <a:spcBef>
                <a:spcPts val="700"/>
              </a:spcBef>
              <a:buSzPct val="60000"/>
              <a:buFont typeface="+mj-lt"/>
              <a:buAutoNum type="arabicPeriod"/>
            </a:pPr>
            <a:endParaRPr lang="ca-ES" sz="2000" b="1" dirty="0" smtClean="0"/>
          </a:p>
          <a:p>
            <a:pPr marL="342900" lvl="2" indent="-342900">
              <a:spcBef>
                <a:spcPts val="700"/>
              </a:spcBef>
              <a:buSzPct val="60000"/>
              <a:buFont typeface="+mj-lt"/>
              <a:buAutoNum type="arabicPeriod"/>
            </a:pPr>
            <a:endParaRPr lang="es-ES_tradnl" dirty="0"/>
          </a:p>
        </p:txBody>
      </p:sp>
      <p:pic>
        <p:nvPicPr>
          <p:cNvPr id="6" name="~PP3417.WAV">
            <a:hlinkClick r:id="" action="ppaction://media"/>
          </p:cNvPr>
          <p:cNvPicPr>
            <a:picLocks noRot="1" noChangeAspect="1"/>
          </p:cNvPicPr>
          <p:nvPr>
            <a:wavAudioFile r:embed="rId1" name="~PP3417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42910" y="1643050"/>
            <a:ext cx="8153400" cy="2500330"/>
          </a:xfrm>
        </p:spPr>
        <p:txBody>
          <a:bodyPr>
            <a:normAutofit/>
          </a:bodyPr>
          <a:lstStyle/>
          <a:p>
            <a:r>
              <a:rPr lang="ca-ES" dirty="0" smtClean="0"/>
              <a:t/>
            </a:r>
            <a:br>
              <a:rPr lang="ca-ES" dirty="0" smtClean="0"/>
            </a:br>
            <a:r>
              <a:rPr lang="ca-ES" dirty="0" smtClean="0"/>
              <a:t>Gràcies per la seva atenció</a:t>
            </a:r>
            <a:endParaRPr lang="ca-ES" dirty="0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1"/>
          </p:nvPr>
        </p:nvSpPr>
        <p:spPr>
          <a:xfrm>
            <a:off x="612648" y="2643182"/>
            <a:ext cx="8153400" cy="3452818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s-ES" dirty="0" smtClean="0"/>
          </a:p>
          <a:p>
            <a:pPr algn="ctr"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pPr algn="r">
              <a:buNone/>
            </a:pPr>
            <a:r>
              <a:rPr lang="es-ES" dirty="0" smtClean="0"/>
              <a:t>Autor: Jordi Navas Campos</a:t>
            </a:r>
          </a:p>
          <a:p>
            <a:pPr algn="r">
              <a:buNone/>
            </a:pPr>
            <a:r>
              <a:rPr lang="es-ES" dirty="0" smtClean="0"/>
              <a:t>Consultora UOC: </a:t>
            </a:r>
            <a:r>
              <a:rPr lang="es-ES" dirty="0" err="1" smtClean="0"/>
              <a:t>Neus</a:t>
            </a:r>
            <a:r>
              <a:rPr lang="es-ES" dirty="0" smtClean="0"/>
              <a:t> Heras Navarro</a:t>
            </a:r>
          </a:p>
        </p:txBody>
      </p:sp>
      <p:pic>
        <p:nvPicPr>
          <p:cNvPr id="4" name="~PP3382.WAV">
            <a:hlinkClick r:id="" action="ppaction://media"/>
          </p:cNvPr>
          <p:cNvPicPr>
            <a:picLocks noRot="1" noChangeAspect="1"/>
          </p:cNvPicPr>
          <p:nvPr>
            <a:wavAudioFile r:embed="rId1" name="~PP3382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a-ES" sz="3000" dirty="0" smtClean="0"/>
              <a:t>Presentació </a:t>
            </a:r>
            <a:r>
              <a:rPr lang="ca-ES" sz="3000" smtClean="0"/>
              <a:t>del projecte</a:t>
            </a:r>
            <a:endParaRPr lang="ca-ES" sz="3000" dirty="0"/>
          </a:p>
        </p:txBody>
      </p:sp>
      <p:sp>
        <p:nvSpPr>
          <p:cNvPr id="3" name="Rectangle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r>
              <a:rPr lang="ca-ES" sz="2000" dirty="0" smtClean="0"/>
              <a:t>El projecte es una </a:t>
            </a:r>
            <a:r>
              <a:rPr lang="ca-ES" sz="2000" b="1" dirty="0" smtClean="0"/>
              <a:t>recerca </a:t>
            </a:r>
            <a:r>
              <a:rPr lang="ca-ES" sz="2000" dirty="0" smtClean="0"/>
              <a:t>dins l’àrea de Competències Professionals i focalitzat en:</a:t>
            </a:r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ca-ES" sz="2000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</a:pPr>
            <a:r>
              <a:rPr lang="ca-ES" sz="2000" dirty="0" smtClean="0"/>
              <a:t>Els models </a:t>
            </a:r>
            <a:r>
              <a:rPr lang="ca-ES" sz="2000" dirty="0" err="1" smtClean="0"/>
              <a:t>d’ensenyament-aprenentatge</a:t>
            </a:r>
            <a:r>
              <a:rPr lang="ca-ES" sz="2000" dirty="0" smtClean="0"/>
              <a:t> de </a:t>
            </a:r>
            <a:r>
              <a:rPr lang="ca-ES" sz="2000" b="1" dirty="0" smtClean="0"/>
              <a:t>competències no tècniques </a:t>
            </a:r>
            <a:r>
              <a:rPr lang="ca-ES" sz="2000" dirty="0" smtClean="0"/>
              <a:t>als estudis d’Enginyeria en Informàtica d’un conjunt representatiu d’Universitats.</a:t>
            </a:r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</a:pPr>
            <a:endParaRPr lang="ca-ES" sz="2000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</a:pPr>
            <a:r>
              <a:rPr lang="ca-ES" sz="2000" dirty="0" smtClean="0"/>
              <a:t>La competència de </a:t>
            </a:r>
            <a:r>
              <a:rPr lang="ca-ES" sz="2000" b="1" dirty="0" smtClean="0"/>
              <a:t>comunicació escrita</a:t>
            </a:r>
            <a:r>
              <a:rPr lang="ca-ES" sz="2000" dirty="0" smtClean="0"/>
              <a:t>.</a:t>
            </a:r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ca-ES" sz="2000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ca-ES" sz="2000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r>
              <a:rPr lang="ca-ES" sz="2000" dirty="0" smtClean="0"/>
              <a:t>L’</a:t>
            </a:r>
            <a:r>
              <a:rPr lang="ca-ES" sz="2000" b="1" dirty="0" smtClean="0"/>
              <a:t>estructura </a:t>
            </a:r>
            <a:r>
              <a:rPr lang="ca-ES" sz="2000" dirty="0" smtClean="0"/>
              <a:t>seguida en el procés de recerca és el següent:</a:t>
            </a:r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ca-ES" sz="2000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es-ES" sz="2000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ca-ES" sz="2000" dirty="0" smtClean="0"/>
          </a:p>
        </p:txBody>
      </p:sp>
      <p:pic>
        <p:nvPicPr>
          <p:cNvPr id="3074" name="Diagrama 1"/>
          <p:cNvPicPr>
            <a:picLocks noChangeArrowheads="1"/>
          </p:cNvPicPr>
          <p:nvPr/>
        </p:nvPicPr>
        <p:blipFill>
          <a:blip r:embed="rId4" cstate="print"/>
          <a:srcRect b="-475"/>
          <a:stretch>
            <a:fillRect/>
          </a:stretch>
        </p:blipFill>
        <p:spPr bwMode="auto">
          <a:xfrm>
            <a:off x="1285852" y="5000636"/>
            <a:ext cx="607223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~PP3378.WAV">
            <a:hlinkClick r:id="" action="ppaction://media"/>
          </p:cNvPr>
          <p:cNvPicPr>
            <a:picLocks noRot="1" noChangeAspect="1"/>
          </p:cNvPicPr>
          <p:nvPr>
            <a:wavAudioFile r:embed="rId1" name="~PP3378.WAV"/>
          </p:nvPr>
        </p:nvPicPr>
        <p:blipFill>
          <a:blip r:embed="rId5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Índex</a:t>
            </a:r>
            <a:endParaRPr lang="es-ES" dirty="0"/>
          </a:p>
        </p:txBody>
      </p:sp>
      <p:sp>
        <p:nvSpPr>
          <p:cNvPr id="3" name="Rectangle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a-ES" dirty="0" smtClean="0"/>
              <a:t>Presentació del projecte</a:t>
            </a:r>
          </a:p>
          <a:p>
            <a:r>
              <a:rPr lang="ca-ES" b="1" dirty="0" smtClean="0">
                <a:solidFill>
                  <a:srgbClr val="FF0000"/>
                </a:solidFill>
              </a:rPr>
              <a:t>Competències professionals</a:t>
            </a:r>
          </a:p>
          <a:p>
            <a:r>
              <a:rPr lang="ca-ES" dirty="0" smtClean="0"/>
              <a:t>Motivació de la investigació</a:t>
            </a:r>
          </a:p>
          <a:p>
            <a:r>
              <a:rPr lang="ca-ES" dirty="0" smtClean="0"/>
              <a:t>Objectius de la investigació</a:t>
            </a:r>
          </a:p>
          <a:p>
            <a:r>
              <a:rPr lang="ca-ES" dirty="0" smtClean="0"/>
              <a:t>Dades analitzades</a:t>
            </a:r>
          </a:p>
          <a:p>
            <a:r>
              <a:rPr lang="ca-ES" dirty="0" smtClean="0"/>
              <a:t>Anàlisi i síntesis de les dades</a:t>
            </a:r>
          </a:p>
          <a:p>
            <a:r>
              <a:rPr lang="ca-ES" dirty="0" smtClean="0"/>
              <a:t>Conclusions</a:t>
            </a:r>
          </a:p>
        </p:txBody>
      </p:sp>
      <p:pic>
        <p:nvPicPr>
          <p:cNvPr id="6" name="~PP307.WAV">
            <a:hlinkClick r:id="" action="ppaction://media"/>
          </p:cNvPr>
          <p:cNvPicPr>
            <a:picLocks noRot="1" noChangeAspect="1"/>
          </p:cNvPicPr>
          <p:nvPr>
            <a:wavAudioFile r:embed="rId1" name="~PP307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a-ES" sz="3000" dirty="0" smtClean="0"/>
              <a:t>Competències professionals- Definicions</a:t>
            </a:r>
            <a:endParaRPr lang="ca-ES" sz="3000" dirty="0"/>
          </a:p>
        </p:txBody>
      </p:sp>
      <p:sp>
        <p:nvSpPr>
          <p:cNvPr id="3" name="Rectangle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r>
              <a:rPr lang="ca-ES" sz="2000" dirty="0" smtClean="0"/>
              <a:t>Existeixen moltes (es podria dir que una per autor) definicions de competència professional. Algunes definicions representatives són les següents:</a:t>
            </a:r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ca-ES" sz="2000" dirty="0" smtClean="0"/>
          </a:p>
          <a:p>
            <a:pPr algn="just">
              <a:buFont typeface="Wingdings" pitchFamily="2" charset="2"/>
              <a:buChar char="Ø"/>
            </a:pPr>
            <a:r>
              <a:rPr lang="es-ES_tradnl" sz="2000" dirty="0" smtClean="0"/>
              <a:t>Santiago </a:t>
            </a:r>
            <a:r>
              <a:rPr lang="es-ES_tradnl" sz="2000" dirty="0" err="1" smtClean="0"/>
              <a:t>Agudelo</a:t>
            </a:r>
            <a:r>
              <a:rPr lang="es-ES_tradnl" sz="2000" dirty="0" smtClean="0"/>
              <a:t>, Montevideo 1998: </a:t>
            </a:r>
            <a:r>
              <a:rPr lang="ca-ES" sz="2000" b="1" i="1" dirty="0" smtClean="0"/>
              <a:t>“Capacitat integral d’un individu per a actuar eficaçment en situacions específiques de treball”</a:t>
            </a:r>
            <a:endParaRPr lang="es-ES_tradnl" sz="2000" b="1" i="1" dirty="0" smtClean="0"/>
          </a:p>
          <a:p>
            <a:pPr algn="just">
              <a:buFont typeface="Wingdings" pitchFamily="2" charset="2"/>
              <a:buChar char="Ø"/>
            </a:pPr>
            <a:r>
              <a:rPr lang="ca-ES" sz="2000" i="1" dirty="0" smtClean="0"/>
              <a:t>J. </a:t>
            </a:r>
            <a:r>
              <a:rPr lang="ca-ES" sz="2000" i="1" dirty="0" err="1" smtClean="0"/>
              <a:t>Forgas</a:t>
            </a:r>
            <a:r>
              <a:rPr lang="ca-ES" sz="2000" i="1" dirty="0" smtClean="0"/>
              <a:t> , 2003: </a:t>
            </a:r>
            <a:r>
              <a:rPr lang="ca-ES" sz="2000" b="1" i="1" dirty="0" smtClean="0"/>
              <a:t>“...un conjunt de coneixements, habilitats i valors professionals, que es manifesten...en la resolució dels problemes de la seva professió...”</a:t>
            </a:r>
            <a:endParaRPr lang="es-ES_tradnl" sz="2000" b="1" dirty="0" smtClean="0"/>
          </a:p>
          <a:p>
            <a:pPr lvl="0" algn="just">
              <a:buNone/>
            </a:pPr>
            <a:endParaRPr lang="es-ES" sz="2000" dirty="0" smtClean="0"/>
          </a:p>
          <a:p>
            <a:pPr marL="0" lv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r>
              <a:rPr lang="ca-ES" sz="2000" dirty="0" smtClean="0"/>
              <a:t>Escollim la següent definició pròpia com a definició de competència professional durant la investigació:</a:t>
            </a:r>
          </a:p>
          <a:p>
            <a:pPr marL="0" lv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ca-ES" sz="2000" dirty="0" smtClean="0"/>
          </a:p>
          <a:p>
            <a:pPr algn="just">
              <a:buNone/>
            </a:pPr>
            <a:r>
              <a:rPr lang="ca-ES" sz="2000" b="1" i="1" dirty="0" smtClean="0"/>
              <a:t>“Entenem per competència professional un conjunt de coneixements i habilitats demostrables i avaluables durant la execució d’una tasca professional”</a:t>
            </a:r>
            <a:endParaRPr lang="es-ES_tradnl" sz="2000" b="1" dirty="0" smtClean="0"/>
          </a:p>
          <a:p>
            <a:pPr lvl="0">
              <a:buNone/>
            </a:pPr>
            <a:endParaRPr lang="ca-ES" sz="2000" dirty="0" smtClean="0"/>
          </a:p>
        </p:txBody>
      </p:sp>
      <p:pic>
        <p:nvPicPr>
          <p:cNvPr id="8" name="~PP306.WAV">
            <a:hlinkClick r:id="" action="ppaction://media"/>
          </p:cNvPr>
          <p:cNvPicPr>
            <a:picLocks noRot="1" noChangeAspect="1"/>
          </p:cNvPicPr>
          <p:nvPr>
            <a:wavAudioFile r:embed="rId1" name="~PP306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317070" cy="990600"/>
          </a:xfrm>
        </p:spPr>
        <p:txBody>
          <a:bodyPr>
            <a:noAutofit/>
          </a:bodyPr>
          <a:lstStyle/>
          <a:p>
            <a:r>
              <a:rPr lang="ca-ES" sz="3000" dirty="0" smtClean="0"/>
              <a:t>Competències professionals- EEES</a:t>
            </a:r>
            <a:endParaRPr lang="ca-ES" sz="3000" dirty="0"/>
          </a:p>
        </p:txBody>
      </p:sp>
      <p:sp>
        <p:nvSpPr>
          <p:cNvPr id="3" name="Rectangle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6888310" cy="1471610"/>
          </a:xfrm>
        </p:spPr>
        <p:txBody>
          <a:bodyPr>
            <a:noAutofit/>
          </a:bodyPr>
          <a:lstStyle/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ca-ES" sz="2000" dirty="0" smtClean="0"/>
              <a:t>L'Espai Europeu d'Ensenyament Superior (EEES) té com a objectiu, entre d’altres,  un </a:t>
            </a:r>
            <a:r>
              <a:rPr lang="ca-ES" sz="2000" b="1" dirty="0" smtClean="0"/>
              <a:t>sistema homogeni de titulacions universitàries</a:t>
            </a:r>
            <a:r>
              <a:rPr lang="ca-ES" sz="2000" dirty="0" smtClean="0"/>
              <a:t>.</a:t>
            </a:r>
            <a:r>
              <a:rPr lang="ca-ES" sz="2000" b="1" dirty="0" smtClean="0"/>
              <a:t> </a:t>
            </a:r>
            <a:r>
              <a:rPr lang="ca-ES" sz="2000" dirty="0" smtClean="0"/>
              <a:t>Un punt especialment importat en aquesta homogeneïtzació són les </a:t>
            </a:r>
            <a:r>
              <a:rPr lang="ca-ES" sz="2000" b="1" dirty="0" smtClean="0"/>
              <a:t>competències professionals requerides per als titulats universitaris.</a:t>
            </a:r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endParaRPr lang="ca-ES" sz="2000" dirty="0" smtClean="0"/>
          </a:p>
        </p:txBody>
      </p:sp>
      <p:pic>
        <p:nvPicPr>
          <p:cNvPr id="22530" name="Picture 2" descr="http://sandrarod.files.wordpress.com/2007/12/logo-ee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1857364"/>
            <a:ext cx="1357290" cy="99373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/>
          </p:cNvSpPr>
          <p:nvPr/>
        </p:nvSpPr>
        <p:spPr>
          <a:xfrm>
            <a:off x="612648" y="3386150"/>
            <a:ext cx="8031318" cy="147161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 pitchFamily="2" charset="2"/>
              <a:buChar char="Ø"/>
              <a:tabLst/>
              <a:defRPr/>
            </a:pPr>
            <a:r>
              <a:rPr kumimoji="0" lang="ca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 projecte </a:t>
            </a:r>
            <a:r>
              <a:rPr kumimoji="0" lang="ca-ES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Tuning</a:t>
            </a:r>
            <a:r>
              <a:rPr kumimoji="0" lang="ca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proposa establir un conjunt de </a:t>
            </a:r>
            <a:r>
              <a:rPr kumimoji="0" lang="ca-E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competències professionals per a cada titulació</a:t>
            </a:r>
            <a:r>
              <a:rPr kumimoji="0" lang="ca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Aquest és un dels mecanismes que poden garantir que titulats de diferents regions europees puguin desenvolupar unes mateixes tasques amb un grau d’èxit similar.</a:t>
            </a: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 pitchFamily="2" charset="2"/>
              <a:buChar char="Ø"/>
              <a:tabLst/>
              <a:defRPr/>
            </a:pPr>
            <a:endParaRPr kumimoji="0" lang="ca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 pitchFamily="2" charset="2"/>
              <a:buChar char="Ø"/>
              <a:tabLst/>
              <a:defRPr/>
            </a:pPr>
            <a:r>
              <a:rPr kumimoji="0" lang="ca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 definició de les competències professionals es una tasca complexa que </a:t>
            </a:r>
            <a:r>
              <a:rPr kumimoji="0" lang="ca-E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requereix el debat de tota la comunitat </a:t>
            </a:r>
            <a:r>
              <a:rPr kumimoji="0" lang="ca-E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educativa</a:t>
            </a:r>
            <a:r>
              <a:rPr lang="ca-ES" sz="2000" dirty="0" smtClean="0"/>
              <a:t> </a:t>
            </a:r>
            <a:r>
              <a:rPr lang="ca-ES" sz="2000" b="1" dirty="0" smtClean="0"/>
              <a:t>i el mon laboral</a:t>
            </a:r>
            <a:endParaRPr kumimoji="0" lang="ca-E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 pitchFamily="2" charset="2"/>
              <a:buChar char="Ø"/>
              <a:tabLst/>
              <a:defRPr/>
            </a:pPr>
            <a:endParaRPr kumimoji="0" lang="ca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 pitchFamily="2" charset="2"/>
              <a:buChar char="Ø"/>
              <a:tabLst/>
              <a:defRPr/>
            </a:pPr>
            <a:r>
              <a:rPr kumimoji="0" lang="ca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 competències definides haurien d’estar </a:t>
            </a:r>
            <a:r>
              <a:rPr kumimoji="0" lang="ca-E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alineades amb les competències requerides al món laboral</a:t>
            </a:r>
            <a:r>
              <a:rPr kumimoji="0" lang="ca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 pitchFamily="2" charset="2"/>
              <a:buChar char="Ø"/>
              <a:tabLst/>
              <a:defRPr/>
            </a:pPr>
            <a:endParaRPr kumimoji="0" lang="ca-E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ca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~PP3382.WAV">
            <a:hlinkClick r:id="" action="ppaction://media"/>
          </p:cNvPr>
          <p:cNvPicPr>
            <a:picLocks noRot="1" noChangeAspect="1"/>
          </p:cNvPicPr>
          <p:nvPr>
            <a:wavAudioFile r:embed="rId1" name="~PP3382.WAV"/>
          </p:nvPr>
        </p:nvPicPr>
        <p:blipFill>
          <a:blip r:embed="rId5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317070" cy="990600"/>
          </a:xfrm>
        </p:spPr>
        <p:txBody>
          <a:bodyPr>
            <a:noAutofit/>
          </a:bodyPr>
          <a:lstStyle/>
          <a:p>
            <a:r>
              <a:rPr lang="ca-ES" sz="3000" dirty="0" smtClean="0"/>
              <a:t>Competències professionals- Classificació</a:t>
            </a:r>
            <a:endParaRPr lang="ca-ES" sz="3000" dirty="0"/>
          </a:p>
        </p:txBody>
      </p:sp>
      <p:sp>
        <p:nvSpPr>
          <p:cNvPr id="3" name="Rectangle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828668"/>
          </a:xfrm>
        </p:spPr>
        <p:txBody>
          <a:bodyPr>
            <a:noAutofit/>
          </a:bodyPr>
          <a:lstStyle/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r>
              <a:rPr lang="ca-ES" sz="2000" dirty="0" smtClean="0"/>
              <a:t>Les competències professionals poden classificar-se en </a:t>
            </a:r>
            <a:r>
              <a:rPr lang="ca-ES" sz="2000" b="1" dirty="0" smtClean="0"/>
              <a:t>competències transversals i competències específiques</a:t>
            </a:r>
            <a:r>
              <a:rPr lang="ca-ES" sz="2000" dirty="0" smtClean="0"/>
              <a:t>.</a:t>
            </a:r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ca-ES" sz="2000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ca-ES" sz="2000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ca-ES" sz="2000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ca-ES" sz="2000" b="1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ca-ES" sz="2000" b="1" dirty="0" smtClean="0"/>
          </a:p>
          <a:p>
            <a:pPr lvl="0">
              <a:buNone/>
            </a:pPr>
            <a:endParaRPr lang="ca-ES" sz="2000" dirty="0" smtClean="0"/>
          </a:p>
        </p:txBody>
      </p:sp>
      <p:pic>
        <p:nvPicPr>
          <p:cNvPr id="1026" name="Diagrama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643182"/>
            <a:ext cx="3571900" cy="3000396"/>
          </a:xfrm>
          <a:prstGeom prst="rect">
            <a:avLst/>
          </a:prstGeom>
          <a:noFill/>
        </p:spPr>
      </p:pic>
      <p:cxnSp>
        <p:nvCxnSpPr>
          <p:cNvPr id="1027" name="AutoShape 3"/>
          <p:cNvCxnSpPr>
            <a:cxnSpLocks noChangeShapeType="1"/>
          </p:cNvCxnSpPr>
          <p:nvPr/>
        </p:nvCxnSpPr>
        <p:spPr bwMode="auto">
          <a:xfrm rot="5400000">
            <a:off x="2763483" y="4143380"/>
            <a:ext cx="2857520" cy="1588"/>
          </a:xfrm>
          <a:prstGeom prst="straightConnector1">
            <a:avLst/>
          </a:prstGeom>
          <a:noFill/>
          <a:ln w="63500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4214810" y="2628896"/>
            <a:ext cx="131445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ES_tradn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+ </a:t>
            </a:r>
            <a:r>
              <a:rPr kumimoji="0" lang="ca-E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Genèric</a:t>
            </a:r>
            <a:endParaRPr kumimoji="0" lang="es-ES_tradnl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s-ES_tradnl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s-ES_tradnl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s-ES_tradnl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s-ES_tradnl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s-ES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es-ES" sz="1100" b="1" dirty="0" smtClean="0"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s-ES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s-ES_tradnl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ES_tradn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+ </a:t>
            </a:r>
            <a:r>
              <a:rPr kumimoji="0" lang="ca-E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Específic</a:t>
            </a:r>
            <a:endParaRPr kumimoji="0" lang="ca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2"/>
          <p:cNvSpPr txBox="1">
            <a:spLocks/>
          </p:cNvSpPr>
          <p:nvPr/>
        </p:nvSpPr>
        <p:spPr>
          <a:xfrm>
            <a:off x="5000628" y="2500306"/>
            <a:ext cx="3714776" cy="321471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r>
              <a:rPr kumimoji="0" lang="ca-E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Existeixen competències professionals transversals a totes les titulacions.</a:t>
            </a:r>
            <a:r>
              <a:rPr kumimoji="0" lang="ca-E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Aquestes competències han d’ésser assolides per qualsevol titulat universitari.</a:t>
            </a: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lang="ca-ES" sz="1400" baseline="0" dirty="0" smtClean="0"/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1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1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1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lang="ca-ES" sz="1400" baseline="0" dirty="0" smtClean="0"/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r>
              <a:rPr kumimoji="0" lang="ca-E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Existeixen competències específiques, per exemple: competències d’Enginyeria, d’Arquitectura... Es poden classificar de manera més específica. Per exemple: competències d’Enginyeria en Informàtica.</a:t>
            </a:r>
            <a:endParaRPr kumimoji="0" lang="ca-E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ca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2"/>
          <p:cNvSpPr txBox="1">
            <a:spLocks/>
          </p:cNvSpPr>
          <p:nvPr/>
        </p:nvSpPr>
        <p:spPr>
          <a:xfrm>
            <a:off x="615016" y="5743604"/>
            <a:ext cx="8153400" cy="82866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r>
              <a:rPr kumimoji="0" lang="ca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Notar que poden</a:t>
            </a:r>
            <a:r>
              <a:rPr kumimoji="0" lang="ca-E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existir perfils diferents per cada especialització d’Enginyeria Informàtica. Per exemple: desenvolupadors de software, sistemes, gestors i explotadors de les TIC.</a:t>
            </a:r>
            <a:endParaRPr kumimoji="0" lang="ca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ca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~PP3677.WAV">
            <a:hlinkClick r:id="" action="ppaction://media"/>
          </p:cNvPr>
          <p:cNvPicPr>
            <a:picLocks noRot="1" noChangeAspect="1"/>
          </p:cNvPicPr>
          <p:nvPr>
            <a:wavAudioFile r:embed="rId1" name="~PP3677.WAV"/>
          </p:nvPr>
        </p:nvPicPr>
        <p:blipFill>
          <a:blip r:embed="rId5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Autofit/>
          </a:bodyPr>
          <a:lstStyle/>
          <a:p>
            <a:r>
              <a:rPr lang="ca-ES" sz="3000" dirty="0" smtClean="0"/>
              <a:t>Competències professionals- Competències transversals</a:t>
            </a:r>
            <a:endParaRPr lang="ca-ES" sz="3000" dirty="0"/>
          </a:p>
        </p:txBody>
      </p:sp>
      <p:sp>
        <p:nvSpPr>
          <p:cNvPr id="3" name="Rectangle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828668"/>
          </a:xfrm>
        </p:spPr>
        <p:txBody>
          <a:bodyPr>
            <a:noAutofit/>
          </a:bodyPr>
          <a:lstStyle/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r>
              <a:rPr lang="ca-ES" sz="2000" dirty="0" smtClean="0"/>
              <a:t>Per la investigació escollirem el següent conjunt de competències professionals (</a:t>
            </a:r>
            <a:r>
              <a:rPr lang="ca-ES" sz="2000" u="sng" dirty="0" smtClean="0"/>
              <a:t>no tècniques</a:t>
            </a:r>
            <a:r>
              <a:rPr lang="ca-ES" sz="2000" dirty="0" smtClean="0"/>
              <a:t>) com a </a:t>
            </a:r>
            <a:r>
              <a:rPr lang="ca-ES" sz="2000" b="1" dirty="0" smtClean="0"/>
              <a:t>competències transversals d’Enginyeria en Informàtica</a:t>
            </a:r>
            <a:r>
              <a:rPr lang="ca-ES" sz="2000" dirty="0" smtClean="0"/>
              <a:t>.</a:t>
            </a:r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ca-ES" sz="2000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ca-ES" sz="2000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ca-ES" sz="2000" b="1" dirty="0" smtClean="0"/>
          </a:p>
          <a:p>
            <a:pPr marL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None/>
            </a:pPr>
            <a:endParaRPr lang="ca-ES" sz="2000" b="1" dirty="0" smtClean="0"/>
          </a:p>
          <a:p>
            <a:pPr lvl="0">
              <a:buNone/>
            </a:pPr>
            <a:endParaRPr lang="ca-ES" sz="2000" dirty="0" smtClean="0"/>
          </a:p>
        </p:txBody>
      </p:sp>
      <p:sp>
        <p:nvSpPr>
          <p:cNvPr id="10" name="9 Rectángulo"/>
          <p:cNvSpPr/>
          <p:nvPr/>
        </p:nvSpPr>
        <p:spPr>
          <a:xfrm>
            <a:off x="4643470" y="2442702"/>
            <a:ext cx="4572000" cy="233910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2">
                  <a:lumMod val="60000"/>
                  <a:lumOff val="40000"/>
                </a:schemeClr>
              </a:buClr>
              <a:buFont typeface="Wingdings" pitchFamily="2" charset="2"/>
              <a:buChar char="q"/>
            </a:pPr>
            <a:r>
              <a:rPr lang="ca-ES" sz="1400" dirty="0" smtClean="0"/>
              <a:t> </a:t>
            </a:r>
            <a:r>
              <a:rPr lang="ca-ES" sz="1400" b="1" dirty="0" smtClean="0"/>
              <a:t>Sistèmiques</a:t>
            </a:r>
            <a:endParaRPr lang="es-ES_tradnl" sz="1400" dirty="0" smtClean="0"/>
          </a:p>
          <a:p>
            <a:pPr lvl="1"/>
            <a:r>
              <a:rPr lang="ca-ES" sz="1200" dirty="0" smtClean="0"/>
              <a:t>Compromís ètic.</a:t>
            </a:r>
            <a:endParaRPr lang="es-ES_tradnl" sz="1200" dirty="0" smtClean="0"/>
          </a:p>
          <a:p>
            <a:pPr lvl="1"/>
            <a:r>
              <a:rPr lang="ca-ES" sz="1200" dirty="0" smtClean="0"/>
              <a:t>Aprenentatge autònom.</a:t>
            </a:r>
            <a:endParaRPr lang="es-ES_tradnl" sz="1200" dirty="0" smtClean="0"/>
          </a:p>
          <a:p>
            <a:pPr lvl="1"/>
            <a:r>
              <a:rPr lang="ca-ES" sz="1200" dirty="0" smtClean="0"/>
              <a:t>Creativitat</a:t>
            </a:r>
            <a:endParaRPr lang="es-ES_tradnl" sz="1200" dirty="0" smtClean="0"/>
          </a:p>
          <a:p>
            <a:pPr lvl="1"/>
            <a:r>
              <a:rPr lang="ca-ES" sz="1200" dirty="0" smtClean="0"/>
              <a:t>Lideratge.</a:t>
            </a:r>
            <a:endParaRPr lang="es-ES_tradnl" sz="1200" dirty="0" smtClean="0"/>
          </a:p>
          <a:p>
            <a:pPr lvl="1"/>
            <a:r>
              <a:rPr lang="ca-ES" sz="1200" dirty="0" smtClean="0"/>
              <a:t>Intuïció i iniciativa.</a:t>
            </a:r>
            <a:endParaRPr lang="es-ES_tradnl" sz="1200" dirty="0" smtClean="0"/>
          </a:p>
          <a:p>
            <a:pPr lvl="1"/>
            <a:r>
              <a:rPr lang="ca-ES" sz="1200" dirty="0" smtClean="0"/>
              <a:t>Motivació per la qualitat.</a:t>
            </a:r>
            <a:endParaRPr lang="es-ES_tradnl" sz="1200" dirty="0" smtClean="0"/>
          </a:p>
          <a:p>
            <a:pPr lvl="1"/>
            <a:r>
              <a:rPr lang="ca-ES" sz="1200" dirty="0" smtClean="0"/>
              <a:t>Dinamisme i flexibilitat.</a:t>
            </a:r>
            <a:endParaRPr lang="es-ES_tradnl" sz="1200" dirty="0" smtClean="0"/>
          </a:p>
          <a:p>
            <a:pPr lvl="1"/>
            <a:r>
              <a:rPr lang="ca-ES" sz="1200" dirty="0" smtClean="0"/>
              <a:t>Voluntat d’aprenentatge continu.</a:t>
            </a:r>
            <a:endParaRPr lang="es-ES_tradnl" sz="1200" dirty="0" smtClean="0"/>
          </a:p>
          <a:p>
            <a:pPr lvl="1"/>
            <a:r>
              <a:rPr lang="ca-ES" sz="1200" dirty="0" smtClean="0"/>
              <a:t>Orientació a la millora continua.</a:t>
            </a:r>
            <a:endParaRPr lang="es-ES_tradnl" sz="1200" dirty="0" smtClean="0"/>
          </a:p>
          <a:p>
            <a:pPr lvl="1"/>
            <a:r>
              <a:rPr lang="ca-ES" sz="1200" dirty="0" smtClean="0"/>
              <a:t>Capacitat per treballar en situacions d’estrès.</a:t>
            </a:r>
            <a:endParaRPr lang="es-ES_tradnl" sz="1200" dirty="0" smtClean="0"/>
          </a:p>
          <a:p>
            <a:pPr lvl="1"/>
            <a:r>
              <a:rPr lang="ca-ES" sz="1200" dirty="0" smtClean="0"/>
              <a:t>Orientació a client.</a:t>
            </a:r>
            <a:endParaRPr lang="es-ES_tradnl" sz="1200" dirty="0" smtClean="0"/>
          </a:p>
        </p:txBody>
      </p:sp>
      <p:sp>
        <p:nvSpPr>
          <p:cNvPr id="11" name="10 Rectángulo"/>
          <p:cNvSpPr/>
          <p:nvPr/>
        </p:nvSpPr>
        <p:spPr>
          <a:xfrm>
            <a:off x="571504" y="2442702"/>
            <a:ext cx="4572000" cy="320087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Clr>
                <a:schemeClr val="accent2">
                  <a:lumMod val="60000"/>
                  <a:lumOff val="40000"/>
                </a:schemeClr>
              </a:buClr>
              <a:buFont typeface="Wingdings" pitchFamily="2" charset="2"/>
              <a:buChar char="q"/>
            </a:pPr>
            <a:r>
              <a:rPr lang="ca-ES" sz="1400" b="1" dirty="0" smtClean="0"/>
              <a:t> Instrumentals (No tècniques)</a:t>
            </a:r>
            <a:endParaRPr lang="es-ES_tradnl" sz="1400" dirty="0" smtClean="0"/>
          </a:p>
          <a:p>
            <a:pPr lvl="1"/>
            <a:r>
              <a:rPr lang="ca-ES" sz="1200" dirty="0" smtClean="0"/>
              <a:t>Capacitat d’abstracció, anàlisi i síntesi.</a:t>
            </a:r>
            <a:endParaRPr lang="es-ES_tradnl" sz="1200" dirty="0" smtClean="0"/>
          </a:p>
          <a:p>
            <a:pPr lvl="1"/>
            <a:r>
              <a:rPr lang="ca-ES" sz="1200" dirty="0" smtClean="0"/>
              <a:t>Raonament crític.</a:t>
            </a:r>
            <a:endParaRPr lang="es-ES_tradnl" sz="1200" dirty="0" smtClean="0"/>
          </a:p>
          <a:p>
            <a:pPr lvl="1"/>
            <a:r>
              <a:rPr lang="ca-ES" sz="1200" dirty="0" smtClean="0"/>
              <a:t>Capacitat d’organització i planificació.</a:t>
            </a:r>
            <a:endParaRPr lang="es-ES_tradnl" sz="1200" dirty="0" smtClean="0"/>
          </a:p>
          <a:p>
            <a:pPr lvl="1"/>
            <a:r>
              <a:rPr lang="ca-ES" sz="1200" dirty="0" smtClean="0"/>
              <a:t>Comunicació oral i escrita.</a:t>
            </a:r>
            <a:endParaRPr lang="es-ES_tradnl" sz="1200" dirty="0" smtClean="0"/>
          </a:p>
          <a:p>
            <a:pPr lvl="1"/>
            <a:r>
              <a:rPr lang="ca-ES" sz="1200" dirty="0" smtClean="0"/>
              <a:t>Capacitat de gestió de la informació.</a:t>
            </a:r>
            <a:endParaRPr lang="es-ES_tradnl" sz="1200" dirty="0" smtClean="0"/>
          </a:p>
          <a:p>
            <a:pPr lvl="1"/>
            <a:r>
              <a:rPr lang="ca-ES" sz="1200" dirty="0" smtClean="0"/>
              <a:t>Resolució de problemes.</a:t>
            </a:r>
            <a:endParaRPr lang="es-ES_tradnl" sz="1200" dirty="0" smtClean="0"/>
          </a:p>
          <a:p>
            <a:pPr lvl="1"/>
            <a:r>
              <a:rPr lang="ca-ES" sz="1200" dirty="0" smtClean="0"/>
              <a:t>Capacitat de presa de decisions.</a:t>
            </a:r>
            <a:endParaRPr lang="es-ES_tradnl" sz="1200" dirty="0" smtClean="0"/>
          </a:p>
          <a:p>
            <a:pPr lvl="1"/>
            <a:r>
              <a:rPr lang="ca-ES" sz="1200" dirty="0" smtClean="0"/>
              <a:t>Fonaments de negoci i empresa.</a:t>
            </a:r>
            <a:endParaRPr lang="es-ES_tradnl" sz="1200" dirty="0" smtClean="0"/>
          </a:p>
          <a:p>
            <a:pPr lvl="1"/>
            <a:r>
              <a:rPr lang="ca-ES" sz="1200" dirty="0" smtClean="0"/>
              <a:t>Habilitat per aplicar el coneixement teòric.</a:t>
            </a:r>
          </a:p>
          <a:p>
            <a:pPr lvl="1"/>
            <a:endParaRPr lang="ca-ES" sz="1200" dirty="0" smtClean="0"/>
          </a:p>
          <a:p>
            <a:pPr lvl="0">
              <a:buClr>
                <a:schemeClr val="accent2">
                  <a:lumMod val="60000"/>
                  <a:lumOff val="40000"/>
                </a:schemeClr>
              </a:buClr>
              <a:buFont typeface="Wingdings" pitchFamily="2" charset="2"/>
              <a:buChar char="q"/>
            </a:pPr>
            <a:r>
              <a:rPr lang="ca-ES" sz="1400" b="1" dirty="0" smtClean="0"/>
              <a:t> Personals</a:t>
            </a:r>
            <a:endParaRPr lang="es-ES_tradnl" sz="1400" dirty="0" smtClean="0"/>
          </a:p>
          <a:p>
            <a:pPr lvl="1"/>
            <a:r>
              <a:rPr lang="ca-ES" sz="1200" dirty="0" smtClean="0"/>
              <a:t>Treball en equips </a:t>
            </a:r>
            <a:r>
              <a:rPr lang="ca-ES" sz="1200" dirty="0" err="1" smtClean="0"/>
              <a:t>multidisciplinars</a:t>
            </a:r>
            <a:r>
              <a:rPr lang="ca-ES" sz="1200" dirty="0" smtClean="0"/>
              <a:t>.</a:t>
            </a:r>
            <a:endParaRPr lang="es-ES_tradnl" sz="1200" dirty="0" smtClean="0"/>
          </a:p>
          <a:p>
            <a:pPr lvl="1"/>
            <a:r>
              <a:rPr lang="ca-ES" sz="1200" dirty="0" smtClean="0"/>
              <a:t>Habilitat en les relacions interpersonals.</a:t>
            </a:r>
            <a:endParaRPr lang="es-ES_tradnl" sz="1200" dirty="0" smtClean="0"/>
          </a:p>
          <a:p>
            <a:pPr lvl="1"/>
            <a:r>
              <a:rPr lang="ca-ES" sz="1200" dirty="0" smtClean="0"/>
              <a:t>Capacitat de comunicar i transmetre.</a:t>
            </a:r>
            <a:endParaRPr lang="es-ES_tradnl" sz="1200" dirty="0" smtClean="0"/>
          </a:p>
          <a:p>
            <a:pPr lvl="1"/>
            <a:endParaRPr lang="es-ES_tradnl" dirty="0"/>
          </a:p>
        </p:txBody>
      </p:sp>
      <p:sp>
        <p:nvSpPr>
          <p:cNvPr id="12" name="Rectangle 2"/>
          <p:cNvSpPr txBox="1">
            <a:spLocks/>
          </p:cNvSpPr>
          <p:nvPr/>
        </p:nvSpPr>
        <p:spPr>
          <a:xfrm>
            <a:off x="604130" y="5572140"/>
            <a:ext cx="8153400" cy="82866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r>
              <a:rPr lang="ca-ES" sz="2000" dirty="0" smtClean="0"/>
              <a:t>La classificació no és única i moltes altres poden ser justificades. Especialment, </a:t>
            </a:r>
            <a:r>
              <a:rPr lang="ca-ES" sz="2000" b="1" dirty="0" smtClean="0"/>
              <a:t>la divisió entre competències transversals d’Enginyeria i competències específiques d’Enginyeria en informàtica pot ser complexa d’establir</a:t>
            </a:r>
            <a:r>
              <a:rPr lang="ca-ES" sz="2000" dirty="0" smtClean="0"/>
              <a:t>.</a:t>
            </a:r>
            <a:endParaRPr kumimoji="0" lang="ca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60000"/>
              <a:buFont typeface="Wingdings"/>
              <a:buNone/>
              <a:tabLst/>
              <a:defRPr/>
            </a:pPr>
            <a:endParaRPr kumimoji="0" lang="ca-E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ca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~PP1339.WAV">
            <a:hlinkClick r:id="" action="ppaction://media"/>
          </p:cNvPr>
          <p:cNvPicPr>
            <a:picLocks noRot="1" noChangeAspect="1"/>
          </p:cNvPicPr>
          <p:nvPr>
            <a:wavAudioFile r:embed="rId1" name="~PP1339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Índex</a:t>
            </a:r>
            <a:endParaRPr lang="es-ES" dirty="0"/>
          </a:p>
        </p:txBody>
      </p:sp>
      <p:sp>
        <p:nvSpPr>
          <p:cNvPr id="3" name="Rectangle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a-ES" dirty="0" smtClean="0"/>
              <a:t>Presentació del projecte</a:t>
            </a:r>
          </a:p>
          <a:p>
            <a:r>
              <a:rPr lang="ca-ES" dirty="0" smtClean="0"/>
              <a:t>Competències professionals</a:t>
            </a:r>
          </a:p>
          <a:p>
            <a:r>
              <a:rPr lang="ca-ES" b="1" dirty="0" smtClean="0">
                <a:solidFill>
                  <a:srgbClr val="FF0000"/>
                </a:solidFill>
              </a:rPr>
              <a:t>Motivació de la investigació</a:t>
            </a:r>
          </a:p>
          <a:p>
            <a:r>
              <a:rPr lang="ca-ES" dirty="0" smtClean="0"/>
              <a:t>Objectius de la investigació</a:t>
            </a:r>
          </a:p>
          <a:p>
            <a:r>
              <a:rPr lang="ca-ES" dirty="0" smtClean="0"/>
              <a:t>Procés d’investigació</a:t>
            </a:r>
          </a:p>
          <a:p>
            <a:r>
              <a:rPr lang="ca-ES" dirty="0" smtClean="0"/>
              <a:t>Anàlisi de dades i síntesis</a:t>
            </a:r>
          </a:p>
          <a:p>
            <a:r>
              <a:rPr lang="ca-ES" dirty="0" smtClean="0"/>
              <a:t>Conclusions</a:t>
            </a:r>
          </a:p>
          <a:p>
            <a:endParaRPr lang="ca-ES" dirty="0"/>
          </a:p>
        </p:txBody>
      </p:sp>
      <p:pic>
        <p:nvPicPr>
          <p:cNvPr id="5" name="~PP3397.WAV">
            <a:hlinkClick r:id="" action="ppaction://media"/>
          </p:cNvPr>
          <p:cNvPicPr>
            <a:picLocks noRot="1" noChangeAspect="1"/>
          </p:cNvPicPr>
          <p:nvPr>
            <a:wavAudioFile r:embed="rId1" name="~PP3397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dStudPres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DE95A0C693CEB341887D38A4A2B58B45040072C752107C5A7B47AA91A1EE638E6F1F" ma:contentTypeVersion="28" ma:contentTypeDescription="Create a new document." ma:contentTypeScope="" ma:versionID="5eea76452d7eb073b41e4ecbec7235c0"/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/>
</file>

<file path=customXml/itemProps1.xml><?xml version="1.0" encoding="utf-8"?>
<ds:datastoreItem xmlns:ds="http://schemas.openxmlformats.org/officeDocument/2006/customXml" ds:itemID="{D8CA83B5-DB53-438A-91FA-95B686ED2EC5}">
  <ds:schemaRefs>
    <ds:schemaRef ds:uri="http://schemas.microsoft.com/office/2006/metadata/contentType"/>
    <ds:schemaRef ds:uri="http://schemas.microsoft.com/office/2006/metadata/properties/metaAttributes"/>
  </ds:schemaRefs>
</ds:datastoreItem>
</file>

<file path=customXml/itemProps2.xml><?xml version="1.0" encoding="utf-8"?>
<ds:datastoreItem xmlns:ds="http://schemas.openxmlformats.org/officeDocument/2006/customXml" ds:itemID="{C14336D8-6FB3-4C5C-A05E-517B0BBB0D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4217F9-B727-48C8-BB7E-D61F787E3D4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EdStudPres</Template>
  <TotalTime>0</TotalTime>
  <Words>1654</Words>
  <Application>Microsoft Office PowerPoint</Application>
  <PresentationFormat>Presentación en pantalla (4:3)</PresentationFormat>
  <Paragraphs>295</Paragraphs>
  <Slides>23</Slides>
  <Notes>23</Notes>
  <HiddenSlides>0</HiddenSlides>
  <MMClips>23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EdStudPres</vt:lpstr>
      <vt:lpstr>PFC - Competències professionals  anàlisi de models d’ensenyament-aprenentatge de competències no tècniques ALS ESTUDIS d'ENGINYERIA INFORMÀTICA</vt:lpstr>
      <vt:lpstr>Índex</vt:lpstr>
      <vt:lpstr>Presentació del projecte</vt:lpstr>
      <vt:lpstr>Índex</vt:lpstr>
      <vt:lpstr>Competències professionals- Definicions</vt:lpstr>
      <vt:lpstr>Competències professionals- EEES</vt:lpstr>
      <vt:lpstr>Competències professionals- Classificació</vt:lpstr>
      <vt:lpstr>Competències professionals- Competències transversals</vt:lpstr>
      <vt:lpstr>Índex</vt:lpstr>
      <vt:lpstr>Motivació de la investigació</vt:lpstr>
      <vt:lpstr>Índex</vt:lpstr>
      <vt:lpstr>Objectius de la investigació</vt:lpstr>
      <vt:lpstr>Índex</vt:lpstr>
      <vt:lpstr>Dades analitzades</vt:lpstr>
      <vt:lpstr>Índex</vt:lpstr>
      <vt:lpstr>Presentació del projecte – Model d’investigació</vt:lpstr>
      <vt:lpstr>Índex</vt:lpstr>
      <vt:lpstr>Conclusions</vt:lpstr>
      <vt:lpstr>Conclusions</vt:lpstr>
      <vt:lpstr>Conclusions</vt:lpstr>
      <vt:lpstr>Conclusions</vt:lpstr>
      <vt:lpstr>Conclusions</vt:lpstr>
      <vt:lpstr> Gràcies per la seva atenció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2010-05-30T17:20:41Z</dcterms:created>
  <dcterms:modified xsi:type="dcterms:W3CDTF">2010-06-12T10:49:06Z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TC101671259990</vt:lpwstr>
  </property>
</Properties>
</file>