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7" r:id="rId6"/>
    <p:sldId id="263" r:id="rId7"/>
    <p:sldId id="264" r:id="rId8"/>
    <p:sldId id="265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8" r:id="rId19"/>
    <p:sldId id="277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7" r:id="rId28"/>
    <p:sldId id="286" r:id="rId29"/>
    <p:sldId id="288" r:id="rId30"/>
    <p:sldId id="289" r:id="rId31"/>
    <p:sldId id="259" r:id="rId32"/>
    <p:sldId id="290" r:id="rId3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09F70-901B-483F-8EA6-26855113F851}" type="datetimeFigureOut">
              <a:rPr lang="es-ES" smtClean="0"/>
              <a:t>07/06/2010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D18B4-2CB6-43F2-9BB6-41B41F93184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09F70-901B-483F-8EA6-26855113F851}" type="datetimeFigureOut">
              <a:rPr lang="es-ES" smtClean="0"/>
              <a:t>07/06/2010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D18B4-2CB6-43F2-9BB6-41B41F93184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09F70-901B-483F-8EA6-26855113F851}" type="datetimeFigureOut">
              <a:rPr lang="es-ES" smtClean="0"/>
              <a:t>07/06/2010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D18B4-2CB6-43F2-9BB6-41B41F93184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09F70-901B-483F-8EA6-26855113F851}" type="datetimeFigureOut">
              <a:rPr lang="es-ES" smtClean="0"/>
              <a:t>07/06/2010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D18B4-2CB6-43F2-9BB6-41B41F93184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09F70-901B-483F-8EA6-26855113F851}" type="datetimeFigureOut">
              <a:rPr lang="es-ES" smtClean="0"/>
              <a:t>07/06/2010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D18B4-2CB6-43F2-9BB6-41B41F93184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09F70-901B-483F-8EA6-26855113F851}" type="datetimeFigureOut">
              <a:rPr lang="es-ES" smtClean="0"/>
              <a:t>07/06/2010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D18B4-2CB6-43F2-9BB6-41B41F93184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09F70-901B-483F-8EA6-26855113F851}" type="datetimeFigureOut">
              <a:rPr lang="es-ES" smtClean="0"/>
              <a:t>07/06/2010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D18B4-2CB6-43F2-9BB6-41B41F93184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09F70-901B-483F-8EA6-26855113F851}" type="datetimeFigureOut">
              <a:rPr lang="es-ES" smtClean="0"/>
              <a:t>07/06/2010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D18B4-2CB6-43F2-9BB6-41B41F93184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09F70-901B-483F-8EA6-26855113F851}" type="datetimeFigureOut">
              <a:rPr lang="es-ES" smtClean="0"/>
              <a:t>07/06/2010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D18B4-2CB6-43F2-9BB6-41B41F93184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09F70-901B-483F-8EA6-26855113F851}" type="datetimeFigureOut">
              <a:rPr lang="es-ES" smtClean="0"/>
              <a:t>07/06/2010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D18B4-2CB6-43F2-9BB6-41B41F93184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09F70-901B-483F-8EA6-26855113F851}" type="datetimeFigureOut">
              <a:rPr lang="es-ES" smtClean="0"/>
              <a:t>07/06/2010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D18B4-2CB6-43F2-9BB6-41B41F93184D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DB09F70-901B-483F-8EA6-26855113F851}" type="datetimeFigureOut">
              <a:rPr lang="es-ES" smtClean="0"/>
              <a:t>07/06/2010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6CD18B4-2CB6-43F2-9BB6-41B41F93184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857232"/>
            <a:ext cx="7772400" cy="2786081"/>
          </a:xfrm>
        </p:spPr>
        <p:txBody>
          <a:bodyPr>
            <a:noAutofit/>
          </a:bodyPr>
          <a:lstStyle/>
          <a:p>
            <a:pPr algn="ctr"/>
            <a:r>
              <a:rPr lang="es-ES" sz="3600" dirty="0"/>
              <a:t>Desarrollo de un sistema de</a:t>
            </a:r>
            <a:br>
              <a:rPr lang="es-ES" sz="3600" dirty="0"/>
            </a:br>
            <a:r>
              <a:rPr lang="es-ES" sz="3600" dirty="0"/>
              <a:t>clasificación de recursos electrónicos</a:t>
            </a:r>
            <a:br>
              <a:rPr lang="es-ES" sz="3600" dirty="0"/>
            </a:br>
            <a:r>
              <a:rPr lang="es-ES" sz="3600" dirty="0"/>
              <a:t>en el ámbito de la lógica matemática”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s-ES" i="1" dirty="0" smtClean="0"/>
              <a:t>Autor: Antonio Sarasa Cabezuelo</a:t>
            </a:r>
          </a:p>
          <a:p>
            <a:pPr algn="ctr"/>
            <a:r>
              <a:rPr lang="es-ES" i="1" dirty="0" smtClean="0"/>
              <a:t>Directora: María Antonia Huertas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2071678"/>
            <a:ext cx="8183880" cy="3786214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Extensión de la </a:t>
            </a:r>
            <a:r>
              <a:rPr lang="es-ES" dirty="0" smtClean="0"/>
              <a:t>entrada 2.1.2 </a:t>
            </a:r>
            <a:r>
              <a:rPr lang="es-ES" dirty="0" err="1" smtClean="0"/>
              <a:t>Propositional</a:t>
            </a:r>
            <a:r>
              <a:rPr lang="es-ES" dirty="0" smtClean="0"/>
              <a:t> </a:t>
            </a:r>
            <a:r>
              <a:rPr lang="es-ES" dirty="0" smtClean="0"/>
              <a:t>and </a:t>
            </a:r>
            <a:r>
              <a:rPr lang="es-ES" dirty="0" err="1" smtClean="0"/>
              <a:t>Predicate</a:t>
            </a:r>
            <a:r>
              <a:rPr lang="es-ES" dirty="0" smtClean="0"/>
              <a:t> </a:t>
            </a:r>
            <a:r>
              <a:rPr lang="es-ES" dirty="0" err="1" smtClean="0"/>
              <a:t>Logic</a:t>
            </a:r>
            <a:r>
              <a:rPr lang="es-ES" dirty="0" smtClean="0"/>
              <a:t> de la </a:t>
            </a:r>
            <a:r>
              <a:rPr lang="es-ES" dirty="0" smtClean="0"/>
              <a:t>taxonomía original.</a:t>
            </a:r>
          </a:p>
          <a:p>
            <a:pPr algn="just"/>
            <a:r>
              <a:rPr lang="es-ES" dirty="0" smtClean="0"/>
              <a:t>Extensión contextualizada </a:t>
            </a:r>
            <a:r>
              <a:rPr lang="es-ES" dirty="0" smtClean="0"/>
              <a:t>en la asignatura de Lógica Matemática de </a:t>
            </a:r>
            <a:r>
              <a:rPr lang="es-ES" dirty="0" smtClean="0"/>
              <a:t>los planes </a:t>
            </a:r>
            <a:r>
              <a:rPr lang="es-ES" dirty="0" smtClean="0"/>
              <a:t>de estudios de Informática impartidos en la </a:t>
            </a:r>
            <a:r>
              <a:rPr lang="es-ES" dirty="0" err="1" smtClean="0"/>
              <a:t>Universitat</a:t>
            </a:r>
            <a:r>
              <a:rPr lang="es-ES" dirty="0" smtClean="0"/>
              <a:t> </a:t>
            </a:r>
            <a:r>
              <a:rPr lang="es-ES" dirty="0" err="1" smtClean="0"/>
              <a:t>Oberta</a:t>
            </a:r>
            <a:r>
              <a:rPr lang="es-ES" dirty="0" smtClean="0"/>
              <a:t> </a:t>
            </a:r>
            <a:r>
              <a:rPr lang="es-ES" dirty="0" smtClean="0"/>
              <a:t>de Catalunya(UOC</a:t>
            </a:r>
            <a:r>
              <a:rPr lang="es-ES" dirty="0" smtClean="0"/>
              <a:t>)</a:t>
            </a:r>
            <a:endParaRPr lang="es-ES" dirty="0" smtClean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00034" y="500042"/>
            <a:ext cx="8183880" cy="126587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Ampliación</a:t>
            </a:r>
            <a:r>
              <a:rPr kumimoji="0" lang="es-ES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de la taxonomía </a:t>
            </a:r>
            <a:r>
              <a:rPr lang="en-US" sz="28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“Subject Taxonomy for Mathematical Sciences Education” </a:t>
            </a:r>
            <a:r>
              <a:rPr lang="es-ES" sz="28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2071678"/>
            <a:ext cx="8183880" cy="3786214"/>
          </a:xfrm>
        </p:spPr>
        <p:txBody>
          <a:bodyPr>
            <a:normAutofit/>
          </a:bodyPr>
          <a:lstStyle/>
          <a:p>
            <a:r>
              <a:rPr lang="es-ES" dirty="0" smtClean="0"/>
              <a:t>La </a:t>
            </a:r>
            <a:r>
              <a:rPr lang="es-ES" dirty="0" smtClean="0"/>
              <a:t>extensión cubre los recursos </a:t>
            </a:r>
            <a:r>
              <a:rPr lang="es-ES" dirty="0" smtClean="0"/>
              <a:t>que </a:t>
            </a:r>
            <a:r>
              <a:rPr lang="es-ES" dirty="0" smtClean="0"/>
              <a:t>proceden del ámbito </a:t>
            </a:r>
            <a:r>
              <a:rPr lang="es-ES" dirty="0" smtClean="0"/>
              <a:t>de la lógica de proposiciones y de la lógica de predicados de primer orden</a:t>
            </a:r>
            <a:r>
              <a:rPr lang="es-ES" dirty="0" smtClean="0"/>
              <a:t>.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00034" y="500042"/>
            <a:ext cx="8183880" cy="126587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Ampliación</a:t>
            </a:r>
            <a:r>
              <a:rPr kumimoji="0" lang="es-ES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de la taxonomía </a:t>
            </a:r>
            <a:r>
              <a:rPr lang="en-US" sz="28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“Subject Taxonomy for Mathematical Sciences Education” </a:t>
            </a:r>
            <a:r>
              <a:rPr lang="es-ES" sz="28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2071678"/>
            <a:ext cx="8183880" cy="1714512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Las </a:t>
            </a:r>
            <a:r>
              <a:rPr lang="es-ES" dirty="0" smtClean="0"/>
              <a:t>nuevas </a:t>
            </a:r>
            <a:r>
              <a:rPr lang="es-ES" dirty="0" err="1" smtClean="0"/>
              <a:t>subentradas</a:t>
            </a:r>
            <a:r>
              <a:rPr lang="es-ES" dirty="0" smtClean="0"/>
              <a:t> se </a:t>
            </a:r>
            <a:r>
              <a:rPr lang="es-ES" dirty="0" smtClean="0"/>
              <a:t>agrupan </a:t>
            </a:r>
            <a:r>
              <a:rPr lang="es-ES" dirty="0" smtClean="0"/>
              <a:t>en 4 </a:t>
            </a:r>
            <a:r>
              <a:rPr lang="es-ES" dirty="0" smtClean="0"/>
              <a:t>grupos </a:t>
            </a:r>
            <a:r>
              <a:rPr lang="es-ES" dirty="0" smtClean="0"/>
              <a:t>principales:</a:t>
            </a:r>
          </a:p>
          <a:p>
            <a:pPr lvl="1"/>
            <a:r>
              <a:rPr lang="es-ES" dirty="0" smtClean="0"/>
              <a:t>Entradas </a:t>
            </a:r>
            <a:r>
              <a:rPr lang="es-ES" dirty="0" smtClean="0"/>
              <a:t>referidas a la estructura del lenguaje formal correspondiente. </a:t>
            </a:r>
            <a:endParaRPr lang="es-ES" dirty="0" smtClean="0"/>
          </a:p>
          <a:p>
            <a:pPr lvl="1"/>
            <a:endParaRPr lang="es-ES" dirty="0" smtClean="0"/>
          </a:p>
          <a:p>
            <a:pPr lvl="1">
              <a:buNone/>
            </a:pPr>
            <a:endParaRPr lang="es-ES" dirty="0" smtClean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00034" y="500042"/>
            <a:ext cx="8183880" cy="126587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Ampliación</a:t>
            </a:r>
            <a:r>
              <a:rPr kumimoji="0" lang="es-ES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de la taxonomía </a:t>
            </a:r>
            <a:r>
              <a:rPr lang="en-US" sz="28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“Subject Taxonomy for Mathematical Sciences Education” </a:t>
            </a:r>
            <a:r>
              <a:rPr lang="es-ES" sz="28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3643314"/>
            <a:ext cx="5357850" cy="2143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2071678"/>
            <a:ext cx="8183880" cy="928694"/>
          </a:xfrm>
        </p:spPr>
        <p:txBody>
          <a:bodyPr>
            <a:normAutofit/>
          </a:bodyPr>
          <a:lstStyle/>
          <a:p>
            <a:pPr lvl="1"/>
            <a:r>
              <a:rPr lang="es-ES" dirty="0" smtClean="0"/>
              <a:t>Entradas </a:t>
            </a:r>
            <a:r>
              <a:rPr lang="es-ES" dirty="0" smtClean="0"/>
              <a:t>referidas al modelo de cálculo sintáctico definido en el lenguaje </a:t>
            </a:r>
            <a:r>
              <a:rPr lang="es-ES" dirty="0" smtClean="0"/>
              <a:t>formal.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00034" y="500042"/>
            <a:ext cx="8183880" cy="126587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Ampliación</a:t>
            </a:r>
            <a:r>
              <a:rPr kumimoji="0" lang="es-ES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de la taxonomía </a:t>
            </a:r>
            <a:r>
              <a:rPr lang="en-US" sz="28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“Subject Taxonomy for Mathematical Sciences Education” </a:t>
            </a:r>
            <a:r>
              <a:rPr lang="es-ES" sz="28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3000372"/>
            <a:ext cx="6429420" cy="2714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2071678"/>
            <a:ext cx="8183880" cy="1357322"/>
          </a:xfrm>
        </p:spPr>
        <p:txBody>
          <a:bodyPr>
            <a:normAutofit/>
          </a:bodyPr>
          <a:lstStyle/>
          <a:p>
            <a:pPr lvl="1"/>
            <a:r>
              <a:rPr lang="es-ES" dirty="0" smtClean="0"/>
              <a:t>Entradas </a:t>
            </a:r>
            <a:r>
              <a:rPr lang="es-ES" dirty="0" smtClean="0"/>
              <a:t>referidas al cálculo basado en el método de resolución definido en </a:t>
            </a:r>
            <a:r>
              <a:rPr lang="es-ES" dirty="0" smtClean="0"/>
              <a:t>el lenguaje </a:t>
            </a:r>
            <a:r>
              <a:rPr lang="es-ES" dirty="0" smtClean="0"/>
              <a:t>formal</a:t>
            </a:r>
            <a:r>
              <a:rPr lang="es-ES" dirty="0" smtClean="0"/>
              <a:t>.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00034" y="500042"/>
            <a:ext cx="8183880" cy="126587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Ampliación</a:t>
            </a:r>
            <a:r>
              <a:rPr kumimoji="0" lang="es-ES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de la taxonomía </a:t>
            </a:r>
            <a:r>
              <a:rPr lang="en-US" sz="28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“Subject Taxonomy for Mathematical Sciences Education” </a:t>
            </a:r>
            <a:r>
              <a:rPr lang="es-ES" sz="28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3286124"/>
            <a:ext cx="585791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2071678"/>
            <a:ext cx="8183880" cy="928694"/>
          </a:xfrm>
        </p:spPr>
        <p:txBody>
          <a:bodyPr>
            <a:normAutofit/>
          </a:bodyPr>
          <a:lstStyle/>
          <a:p>
            <a:pPr lvl="1"/>
            <a:r>
              <a:rPr lang="es-ES" dirty="0" smtClean="0"/>
              <a:t>Entradas </a:t>
            </a:r>
            <a:r>
              <a:rPr lang="es-ES" dirty="0" smtClean="0"/>
              <a:t>referidas al modelo semántico definido en el lenguaje formal.</a:t>
            </a:r>
            <a:endParaRPr lang="es-ES" dirty="0" smtClean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00034" y="500042"/>
            <a:ext cx="8183880" cy="126587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Ampliación</a:t>
            </a:r>
            <a:r>
              <a:rPr kumimoji="0" lang="es-ES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de la taxonomía </a:t>
            </a:r>
            <a:r>
              <a:rPr lang="en-US" sz="28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“Subject Taxonomy for Mathematical Sciences Education” </a:t>
            </a:r>
            <a:r>
              <a:rPr lang="es-ES" sz="28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3000373"/>
            <a:ext cx="6572296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928802"/>
            <a:ext cx="8183880" cy="3786214"/>
          </a:xfrm>
        </p:spPr>
        <p:txBody>
          <a:bodyPr>
            <a:normAutofit/>
          </a:bodyPr>
          <a:lstStyle/>
          <a:p>
            <a:r>
              <a:rPr lang="es-ES" dirty="0" smtClean="0"/>
              <a:t>Para implementar la taxonomía se estudiaron varias alternativas:</a:t>
            </a:r>
          </a:p>
          <a:p>
            <a:pPr lvl="1"/>
            <a:r>
              <a:rPr lang="es-ES" dirty="0" smtClean="0"/>
              <a:t>SKOS(Simple </a:t>
            </a:r>
            <a:r>
              <a:rPr lang="es-ES" dirty="0" err="1" smtClean="0"/>
              <a:t>Knowledge</a:t>
            </a:r>
            <a:r>
              <a:rPr lang="es-ES" dirty="0" smtClean="0"/>
              <a:t> </a:t>
            </a:r>
            <a:r>
              <a:rPr lang="es-ES" dirty="0" err="1" smtClean="0"/>
              <a:t>Organization</a:t>
            </a:r>
            <a:r>
              <a:rPr lang="es-ES" dirty="0" smtClean="0"/>
              <a:t> </a:t>
            </a:r>
            <a:r>
              <a:rPr lang="es-ES" dirty="0" err="1" smtClean="0"/>
              <a:t>System</a:t>
            </a:r>
            <a:r>
              <a:rPr lang="es-ES" dirty="0" smtClean="0"/>
              <a:t>)</a:t>
            </a:r>
          </a:p>
          <a:p>
            <a:pPr lvl="1"/>
            <a:r>
              <a:rPr lang="es-ES" dirty="0" err="1" smtClean="0"/>
              <a:t>Topic</a:t>
            </a:r>
            <a:r>
              <a:rPr lang="es-ES" dirty="0" smtClean="0"/>
              <a:t> </a:t>
            </a:r>
            <a:r>
              <a:rPr lang="es-ES" dirty="0" err="1" smtClean="0"/>
              <a:t>Maps</a:t>
            </a:r>
            <a:endParaRPr lang="es-ES" dirty="0" smtClean="0"/>
          </a:p>
          <a:p>
            <a:pPr lvl="1"/>
            <a:r>
              <a:rPr lang="es-ES" dirty="0" err="1" smtClean="0"/>
              <a:t>Zthes</a:t>
            </a:r>
            <a:endParaRPr lang="es-ES" dirty="0" smtClean="0"/>
          </a:p>
          <a:p>
            <a:pPr lvl="1"/>
            <a:r>
              <a:rPr lang="en-US" dirty="0" smtClean="0"/>
              <a:t>IMS </a:t>
            </a:r>
            <a:r>
              <a:rPr lang="en-US" dirty="0" smtClean="0"/>
              <a:t>VDEX(IMS Vocabulary Definition Exchange</a:t>
            </a:r>
            <a:r>
              <a:rPr lang="en-US" dirty="0" smtClean="0"/>
              <a:t>)</a:t>
            </a:r>
          </a:p>
          <a:p>
            <a:r>
              <a:rPr lang="en-US" dirty="0" smtClean="0"/>
              <a:t>Se </a:t>
            </a:r>
            <a:r>
              <a:rPr lang="en-US" dirty="0" err="1" smtClean="0"/>
              <a:t>decidió</a:t>
            </a:r>
            <a:r>
              <a:rPr lang="en-US" dirty="0" smtClean="0"/>
              <a:t> </a:t>
            </a:r>
            <a:r>
              <a:rPr lang="en-US" dirty="0" err="1" smtClean="0"/>
              <a:t>implementar</a:t>
            </a:r>
            <a:r>
              <a:rPr lang="en-US" dirty="0" smtClean="0"/>
              <a:t> en IMS-VDEX.</a:t>
            </a:r>
            <a:endParaRPr lang="es-ES" dirty="0" smtClean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00034" y="500042"/>
            <a:ext cx="8183880" cy="126587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Ampliación</a:t>
            </a:r>
            <a:r>
              <a:rPr kumimoji="0" lang="es-ES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de la taxonomía </a:t>
            </a:r>
            <a:r>
              <a:rPr lang="en-US" sz="28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“Subject Taxonomy for Mathematical Sciences Education” </a:t>
            </a:r>
            <a:r>
              <a:rPr lang="es-ES" sz="28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928802"/>
            <a:ext cx="8183880" cy="3786214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Implementación</a:t>
            </a:r>
            <a:r>
              <a:rPr lang="en-US" dirty="0" smtClean="0"/>
              <a:t> en IMS-VDEX:</a:t>
            </a:r>
          </a:p>
          <a:p>
            <a:pPr lvl="1"/>
            <a:r>
              <a:rPr lang="es-ES" dirty="0" smtClean="0"/>
              <a:t>Respecto </a:t>
            </a:r>
            <a:r>
              <a:rPr lang="es-ES" dirty="0" smtClean="0"/>
              <a:t>a la </a:t>
            </a:r>
            <a:r>
              <a:rPr lang="es-ES" dirty="0" smtClean="0"/>
              <a:t>taxonomía</a:t>
            </a:r>
          </a:p>
          <a:p>
            <a:pPr lvl="2"/>
            <a:r>
              <a:rPr lang="es-ES" dirty="0" smtClean="0"/>
              <a:t>E</a:t>
            </a:r>
            <a:r>
              <a:rPr lang="es-ES" dirty="0" smtClean="0"/>
              <a:t>l </a:t>
            </a:r>
            <a:r>
              <a:rPr lang="es-ES" dirty="0" smtClean="0"/>
              <a:t>orden de los términos es relevante “true” o </a:t>
            </a:r>
            <a:r>
              <a:rPr lang="es-ES" dirty="0" smtClean="0"/>
              <a:t>no por lo que se ha marcará </a:t>
            </a:r>
            <a:r>
              <a:rPr lang="es-ES" dirty="0" smtClean="0"/>
              <a:t>el </a:t>
            </a:r>
            <a:r>
              <a:rPr lang="es-ES" dirty="0" smtClean="0"/>
              <a:t>atributo </a:t>
            </a:r>
            <a:r>
              <a:rPr lang="es-ES" b="1" dirty="0" err="1" smtClean="0"/>
              <a:t>orderSignificant</a:t>
            </a:r>
            <a:r>
              <a:rPr lang="es-ES" b="1" dirty="0" smtClean="0"/>
              <a:t>= “true” del </a:t>
            </a:r>
            <a:r>
              <a:rPr lang="es-ES" b="1" dirty="0" smtClean="0"/>
              <a:t>vocabulario.</a:t>
            </a:r>
          </a:p>
          <a:p>
            <a:pPr lvl="2"/>
            <a:r>
              <a:rPr lang="es-ES" dirty="0" smtClean="0"/>
              <a:t>El </a:t>
            </a:r>
            <a:r>
              <a:rPr lang="es-ES" dirty="0" smtClean="0"/>
              <a:t>perfil </a:t>
            </a:r>
            <a:r>
              <a:rPr lang="es-ES" dirty="0" smtClean="0"/>
              <a:t>de </a:t>
            </a:r>
            <a:r>
              <a:rPr lang="es-ES" dirty="0" smtClean="0"/>
              <a:t>vocabulario </a:t>
            </a:r>
            <a:r>
              <a:rPr lang="es-ES" dirty="0" smtClean="0"/>
              <a:t>de </a:t>
            </a:r>
            <a:r>
              <a:rPr lang="es-ES" dirty="0" smtClean="0"/>
              <a:t>la taxonomía </a:t>
            </a:r>
            <a:r>
              <a:rPr lang="es-ES" dirty="0" smtClean="0"/>
              <a:t>es jerárquico. Por lo que </a:t>
            </a:r>
            <a:r>
              <a:rPr lang="es-ES" b="1" dirty="0" err="1" smtClean="0"/>
              <a:t>profileType</a:t>
            </a:r>
            <a:r>
              <a:rPr lang="es-ES" b="1" dirty="0" smtClean="0"/>
              <a:t>=”</a:t>
            </a:r>
            <a:r>
              <a:rPr lang="es-ES" b="1" dirty="0" err="1" smtClean="0"/>
              <a:t>hierarchicalTokenTerms</a:t>
            </a:r>
            <a:r>
              <a:rPr lang="es-ES" b="1" dirty="0" smtClean="0"/>
              <a:t>”.</a:t>
            </a:r>
          </a:p>
          <a:p>
            <a:pPr lvl="2"/>
            <a:r>
              <a:rPr lang="es-ES" dirty="0" smtClean="0"/>
              <a:t>En </a:t>
            </a:r>
            <a:r>
              <a:rPr lang="es-ES" dirty="0" smtClean="0"/>
              <a:t>el atributo “</a:t>
            </a:r>
            <a:r>
              <a:rPr lang="es-ES" dirty="0" err="1" smtClean="0"/>
              <a:t>language</a:t>
            </a:r>
            <a:r>
              <a:rPr lang="es-ES" dirty="0" smtClean="0"/>
              <a:t>” se </a:t>
            </a:r>
            <a:r>
              <a:rPr lang="es-ES" dirty="0" smtClean="0"/>
              <a:t>indicar el </a:t>
            </a:r>
            <a:r>
              <a:rPr lang="es-ES" dirty="0" smtClean="0"/>
              <a:t>lenguaje </a:t>
            </a:r>
            <a:r>
              <a:rPr lang="es-ES" dirty="0" smtClean="0"/>
              <a:t>de la taxonomía .En </a:t>
            </a:r>
            <a:r>
              <a:rPr lang="es-ES" dirty="0" smtClean="0"/>
              <a:t>este caso </a:t>
            </a:r>
            <a:r>
              <a:rPr lang="es-ES" dirty="0" smtClean="0"/>
              <a:t>en inglés</a:t>
            </a:r>
            <a:r>
              <a:rPr lang="es-ES" dirty="0" smtClean="0"/>
              <a:t>(</a:t>
            </a:r>
            <a:r>
              <a:rPr lang="es-ES" b="1" dirty="0" smtClean="0"/>
              <a:t>“en</a:t>
            </a:r>
            <a:r>
              <a:rPr lang="es-ES" b="1" dirty="0" smtClean="0"/>
              <a:t>”).</a:t>
            </a:r>
          </a:p>
          <a:p>
            <a:pPr lvl="2"/>
            <a:r>
              <a:rPr lang="es-ES" dirty="0" smtClean="0"/>
              <a:t>El </a:t>
            </a:r>
            <a:r>
              <a:rPr lang="es-ES" dirty="0" smtClean="0"/>
              <a:t>fichero de la taxonomía </a:t>
            </a:r>
            <a:r>
              <a:rPr lang="es-ES" dirty="0" smtClean="0"/>
              <a:t>contiene </a:t>
            </a:r>
            <a:r>
              <a:rPr lang="es-ES" dirty="0" smtClean="0"/>
              <a:t>la etiqueta “</a:t>
            </a:r>
            <a:r>
              <a:rPr lang="es-ES" dirty="0" err="1" smtClean="0"/>
              <a:t>vocabName</a:t>
            </a:r>
            <a:r>
              <a:rPr lang="es-ES" dirty="0" smtClean="0"/>
              <a:t>” con </a:t>
            </a:r>
            <a:r>
              <a:rPr lang="es-ES" dirty="0" smtClean="0"/>
              <a:t>su correspondiente </a:t>
            </a:r>
            <a:r>
              <a:rPr lang="es-ES" dirty="0" smtClean="0"/>
              <a:t>etiqueta &lt;</a:t>
            </a:r>
            <a:r>
              <a:rPr lang="es-ES" dirty="0" err="1" smtClean="0"/>
              <a:t>langstring</a:t>
            </a:r>
            <a:r>
              <a:rPr lang="es-ES" dirty="0" smtClean="0"/>
              <a:t>&gt; </a:t>
            </a:r>
            <a:r>
              <a:rPr lang="es-ES" dirty="0" smtClean="0"/>
              <a:t>que contiene el </a:t>
            </a:r>
            <a:r>
              <a:rPr lang="es-ES" dirty="0" smtClean="0"/>
              <a:t>nombre de la </a:t>
            </a:r>
            <a:r>
              <a:rPr lang="es-ES" dirty="0" smtClean="0"/>
              <a:t>taxonomía </a:t>
            </a:r>
            <a:r>
              <a:rPr lang="en-US" b="1" dirty="0" smtClean="0"/>
              <a:t>"Core</a:t>
            </a:r>
            <a:r>
              <a:rPr lang="en-US" b="1" dirty="0" smtClean="0"/>
              <a:t>" Subject Taxonomy for Mathematical Sciences Education.</a:t>
            </a:r>
            <a:endParaRPr lang="es-ES" dirty="0" smtClean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00034" y="500042"/>
            <a:ext cx="8183880" cy="126587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Ampliación</a:t>
            </a:r>
            <a:r>
              <a:rPr kumimoji="0" lang="es-ES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de la taxonomía </a:t>
            </a:r>
            <a:r>
              <a:rPr lang="en-US" sz="28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“Subject Taxonomy for Mathematical Sciences Education” </a:t>
            </a:r>
            <a:r>
              <a:rPr lang="es-ES" sz="28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500034" y="500042"/>
            <a:ext cx="8183880" cy="126587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Ampliación</a:t>
            </a:r>
            <a:r>
              <a:rPr kumimoji="0" lang="es-ES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de la taxonomía </a:t>
            </a:r>
            <a:r>
              <a:rPr lang="en-US" sz="28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“Subject Taxonomy for Mathematical Sciences Education” </a:t>
            </a:r>
            <a:r>
              <a:rPr lang="es-ES" sz="28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785926"/>
            <a:ext cx="7358114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928802"/>
            <a:ext cx="8183880" cy="4000528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s-ES" dirty="0" smtClean="0"/>
              <a:t>Respecto </a:t>
            </a:r>
            <a:r>
              <a:rPr lang="es-ES" dirty="0" smtClean="0"/>
              <a:t>a </a:t>
            </a:r>
            <a:r>
              <a:rPr lang="es-ES" dirty="0" smtClean="0"/>
              <a:t>los taxones</a:t>
            </a:r>
          </a:p>
          <a:p>
            <a:pPr lvl="2"/>
            <a:r>
              <a:rPr lang="es-ES" dirty="0" smtClean="0"/>
              <a:t>Todos </a:t>
            </a:r>
            <a:r>
              <a:rPr lang="es-ES" dirty="0" smtClean="0"/>
              <a:t>los taxones </a:t>
            </a:r>
            <a:r>
              <a:rPr lang="es-ES" dirty="0" smtClean="0"/>
              <a:t>se representan con etiquetas </a:t>
            </a:r>
            <a:r>
              <a:rPr lang="es-ES" dirty="0" smtClean="0"/>
              <a:t>“</a:t>
            </a:r>
            <a:r>
              <a:rPr lang="es-ES" dirty="0" err="1" smtClean="0"/>
              <a:t>term</a:t>
            </a:r>
            <a:r>
              <a:rPr lang="es-ES" dirty="0" smtClean="0"/>
              <a:t>”, especificando </a:t>
            </a:r>
            <a:r>
              <a:rPr lang="es-ES" dirty="0" smtClean="0"/>
              <a:t>un identificador </a:t>
            </a:r>
            <a:r>
              <a:rPr lang="es-ES" dirty="0" smtClean="0"/>
              <a:t>y un nombre mediante las etiquetas “</a:t>
            </a:r>
            <a:r>
              <a:rPr lang="es-ES" dirty="0" err="1" smtClean="0"/>
              <a:t>termIdentifier</a:t>
            </a:r>
            <a:r>
              <a:rPr lang="es-ES" dirty="0" smtClean="0"/>
              <a:t>” y “</a:t>
            </a:r>
            <a:r>
              <a:rPr lang="es-ES" dirty="0" err="1" smtClean="0"/>
              <a:t>caption</a:t>
            </a:r>
            <a:r>
              <a:rPr lang="es-ES" dirty="0" smtClean="0"/>
              <a:t>”‐“</a:t>
            </a:r>
            <a:r>
              <a:rPr lang="es-ES" dirty="0" err="1" smtClean="0"/>
              <a:t>langstring</a:t>
            </a:r>
            <a:r>
              <a:rPr lang="es-ES" dirty="0" smtClean="0"/>
              <a:t>”.</a:t>
            </a:r>
          </a:p>
          <a:p>
            <a:pPr lvl="2"/>
            <a:r>
              <a:rPr lang="es-ES" dirty="0" smtClean="0"/>
              <a:t>Todos </a:t>
            </a:r>
            <a:r>
              <a:rPr lang="es-ES" dirty="0" smtClean="0"/>
              <a:t>los taxones tendrán tantos términos “</a:t>
            </a:r>
            <a:r>
              <a:rPr lang="es-ES" dirty="0" err="1" smtClean="0"/>
              <a:t>term</a:t>
            </a:r>
            <a:r>
              <a:rPr lang="es-ES" dirty="0" smtClean="0"/>
              <a:t>” anidados como hijos </a:t>
            </a:r>
            <a:r>
              <a:rPr lang="es-ES" dirty="0" smtClean="0"/>
              <a:t>se encuentren </a:t>
            </a:r>
            <a:r>
              <a:rPr lang="es-ES" dirty="0" smtClean="0"/>
              <a:t>en la taxonomía </a:t>
            </a:r>
            <a:r>
              <a:rPr lang="es-ES" dirty="0" smtClean="0"/>
              <a:t>especificada.</a:t>
            </a:r>
          </a:p>
          <a:p>
            <a:pPr lvl="2"/>
            <a:r>
              <a:rPr lang="es-ES" dirty="0" smtClean="0"/>
              <a:t>El </a:t>
            </a:r>
            <a:r>
              <a:rPr lang="es-ES" dirty="0" smtClean="0"/>
              <a:t>identificador de cada taxón (“</a:t>
            </a:r>
            <a:r>
              <a:rPr lang="es-ES" dirty="0" err="1" smtClean="0"/>
              <a:t>termIdentifier</a:t>
            </a:r>
            <a:r>
              <a:rPr lang="es-ES" dirty="0" smtClean="0"/>
              <a:t>”) se construirá a partir del de </a:t>
            </a:r>
            <a:r>
              <a:rPr lang="es-ES" dirty="0" smtClean="0"/>
              <a:t>sus antecesores</a:t>
            </a:r>
            <a:r>
              <a:rPr lang="es-ES" dirty="0" smtClean="0"/>
              <a:t>. Así por ejemplo, si el identificador de un concepto determinado </a:t>
            </a:r>
            <a:r>
              <a:rPr lang="es-ES" dirty="0" err="1" smtClean="0"/>
              <a:t>tieneuna</a:t>
            </a:r>
            <a:r>
              <a:rPr lang="es-ES" dirty="0" smtClean="0"/>
              <a:t> </a:t>
            </a:r>
            <a:r>
              <a:rPr lang="es-ES" dirty="0" smtClean="0"/>
              <a:t>sola cifra, el identificador de los conceptos que dependen de éste, </a:t>
            </a:r>
            <a:r>
              <a:rPr lang="es-ES" dirty="0" smtClean="0"/>
              <a:t>estará formado </a:t>
            </a:r>
            <a:r>
              <a:rPr lang="es-ES" dirty="0" smtClean="0"/>
              <a:t>por dos números, el identificador de los que dependen a su vez de </a:t>
            </a:r>
            <a:r>
              <a:rPr lang="es-ES" dirty="0" smtClean="0"/>
              <a:t>éstos últimos </a:t>
            </a:r>
            <a:r>
              <a:rPr lang="es-ES" dirty="0" smtClean="0"/>
              <a:t>será de tercer nivel teniendo 3 cifras y así sucesivamente. </a:t>
            </a:r>
            <a:endParaRPr lang="es-ES" dirty="0" smtClean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00034" y="500042"/>
            <a:ext cx="8183880" cy="126587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Ampliación</a:t>
            </a:r>
            <a:r>
              <a:rPr kumimoji="0" lang="es-ES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de la taxonomía </a:t>
            </a:r>
            <a:r>
              <a:rPr lang="en-US" sz="28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“Subject Taxonomy for Mathematical Sciences Education” </a:t>
            </a:r>
            <a:r>
              <a:rPr lang="es-ES" sz="28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/>
          <a:lstStyle/>
          <a:p>
            <a:pPr algn="ctr"/>
            <a:r>
              <a:rPr lang="es-ES" dirty="0" smtClean="0"/>
              <a:t>Índice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643050"/>
            <a:ext cx="8183880" cy="4187952"/>
          </a:xfrm>
        </p:spPr>
        <p:txBody>
          <a:bodyPr>
            <a:normAutofit/>
          </a:bodyPr>
          <a:lstStyle/>
          <a:p>
            <a:r>
              <a:rPr lang="es-ES" dirty="0" smtClean="0"/>
              <a:t>R</a:t>
            </a:r>
            <a:r>
              <a:rPr lang="es-ES" dirty="0" smtClean="0"/>
              <a:t>ecuperación </a:t>
            </a:r>
            <a:r>
              <a:rPr lang="es-ES" dirty="0" smtClean="0"/>
              <a:t>de recursos educativos </a:t>
            </a:r>
            <a:r>
              <a:rPr lang="es-ES" dirty="0" smtClean="0"/>
              <a:t>digitales del ámbito de la lógica matemática.</a:t>
            </a:r>
            <a:endParaRPr lang="es-ES" dirty="0" smtClean="0"/>
          </a:p>
          <a:p>
            <a:r>
              <a:rPr lang="es-ES" dirty="0" smtClean="0"/>
              <a:t>Ampliación de la taxonomía </a:t>
            </a:r>
            <a:r>
              <a:rPr lang="en-US" dirty="0" smtClean="0"/>
              <a:t>“Subject Taxonomy for Mathematical Sciences Education” </a:t>
            </a:r>
            <a:endParaRPr lang="en-US" dirty="0" smtClean="0"/>
          </a:p>
          <a:p>
            <a:r>
              <a:rPr lang="es-ES" dirty="0" smtClean="0"/>
              <a:t>Vocabularios controlados. </a:t>
            </a:r>
          </a:p>
          <a:p>
            <a:r>
              <a:rPr lang="es-ES" dirty="0" smtClean="0"/>
              <a:t>Conclusiones.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500034" y="500042"/>
            <a:ext cx="8183880" cy="126587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Ampliación</a:t>
            </a:r>
            <a:r>
              <a:rPr kumimoji="0" lang="es-ES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de la taxonomía </a:t>
            </a:r>
            <a:r>
              <a:rPr lang="en-US" sz="28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“Subject Taxonomy for Mathematical Sciences Education” </a:t>
            </a:r>
            <a:r>
              <a:rPr lang="es-ES" sz="28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066924"/>
            <a:ext cx="7429552" cy="3433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928802"/>
            <a:ext cx="8183880" cy="4000528"/>
          </a:xfrm>
        </p:spPr>
        <p:txBody>
          <a:bodyPr>
            <a:normAutofit/>
          </a:bodyPr>
          <a:lstStyle/>
          <a:p>
            <a:r>
              <a:rPr lang="es-ES" dirty="0" smtClean="0"/>
              <a:t>La taxonomía ampliada se ha integrado dentro de LOM a través </a:t>
            </a:r>
            <a:r>
              <a:rPr lang="es-ES" dirty="0" smtClean="0"/>
              <a:t>de la categoría 9 </a:t>
            </a:r>
            <a:r>
              <a:rPr lang="es-ES" dirty="0" smtClean="0"/>
              <a:t>de los </a:t>
            </a:r>
            <a:r>
              <a:rPr lang="es-ES" dirty="0" smtClean="0"/>
              <a:t>metadatos, la denominada categoría Clasificación. En esta categoría se describe </a:t>
            </a:r>
            <a:r>
              <a:rPr lang="es-ES" dirty="0" smtClean="0"/>
              <a:t>dónde se </a:t>
            </a:r>
            <a:r>
              <a:rPr lang="es-ES" dirty="0" smtClean="0"/>
              <a:t>sitúa un objeto de aprendizaje dentro de un sistema de clasificación concreto.</a:t>
            </a:r>
            <a:endParaRPr lang="es-ES" dirty="0" smtClean="0"/>
          </a:p>
          <a:p>
            <a:endParaRPr lang="es-ES" dirty="0" smtClean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00034" y="500042"/>
            <a:ext cx="8183880" cy="126587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Ampliación</a:t>
            </a:r>
            <a:r>
              <a:rPr kumimoji="0" lang="es-ES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de la taxonomía </a:t>
            </a:r>
            <a:r>
              <a:rPr lang="en-US" sz="28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“Subject Taxonomy for Mathematical Sciences Education” </a:t>
            </a:r>
            <a:r>
              <a:rPr lang="es-ES" sz="28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500034" y="500042"/>
            <a:ext cx="8183880" cy="126587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Ampliación</a:t>
            </a:r>
            <a:r>
              <a:rPr kumimoji="0" lang="es-ES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de la taxonomía </a:t>
            </a:r>
            <a:r>
              <a:rPr lang="en-US" sz="28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“Subject Taxonomy for Mathematical Sciences Education” </a:t>
            </a:r>
            <a:r>
              <a:rPr lang="es-ES" sz="28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928802"/>
            <a:ext cx="7000924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928802"/>
            <a:ext cx="8183880" cy="4000528"/>
          </a:xfrm>
        </p:spPr>
        <p:txBody>
          <a:bodyPr>
            <a:normAutofit/>
          </a:bodyPr>
          <a:lstStyle/>
          <a:p>
            <a:r>
              <a:rPr lang="es-ES" dirty="0" smtClean="0"/>
              <a:t>Y también se ha integrado en </a:t>
            </a:r>
            <a:r>
              <a:rPr lang="es-ES" dirty="0" err="1" smtClean="0"/>
              <a:t>Dublin</a:t>
            </a:r>
            <a:r>
              <a:rPr lang="es-ES" dirty="0" smtClean="0"/>
              <a:t> </a:t>
            </a:r>
            <a:r>
              <a:rPr lang="es-ES" dirty="0" err="1" smtClean="0"/>
              <a:t>Core</a:t>
            </a:r>
            <a:r>
              <a:rPr lang="es-ES" dirty="0" smtClean="0"/>
              <a:t> a través del metadato </a:t>
            </a:r>
            <a:r>
              <a:rPr lang="es-ES" dirty="0" err="1" smtClean="0"/>
              <a:t>Subject</a:t>
            </a:r>
            <a:r>
              <a:rPr lang="es-ES" dirty="0" smtClean="0"/>
              <a:t>. </a:t>
            </a:r>
            <a:r>
              <a:rPr lang="es-ES" dirty="0" err="1" smtClean="0"/>
              <a:t>Classification</a:t>
            </a:r>
            <a:r>
              <a:rPr lang="es-ES" dirty="0" smtClean="0"/>
              <a:t> del Dublín </a:t>
            </a:r>
            <a:r>
              <a:rPr lang="es-ES" dirty="0" err="1" smtClean="0"/>
              <a:t>Core</a:t>
            </a:r>
            <a:r>
              <a:rPr lang="es-ES" dirty="0" smtClean="0"/>
              <a:t> </a:t>
            </a:r>
            <a:r>
              <a:rPr lang="es-ES" dirty="0" err="1" smtClean="0"/>
              <a:t>Qualifier</a:t>
            </a:r>
            <a:r>
              <a:rPr lang="es-ES" dirty="0" smtClean="0"/>
              <a:t>. En </a:t>
            </a:r>
            <a:r>
              <a:rPr lang="es-ES" dirty="0" smtClean="0"/>
              <a:t>dicho metadato no se introduce todo </a:t>
            </a:r>
            <a:r>
              <a:rPr lang="es-ES" dirty="0" smtClean="0"/>
              <a:t>el camino </a:t>
            </a:r>
            <a:r>
              <a:rPr lang="es-ES" dirty="0" smtClean="0"/>
              <a:t>completo que describe al recurso de acuerdo a la taxonomía fijada, </a:t>
            </a:r>
            <a:r>
              <a:rPr lang="es-ES" dirty="0" smtClean="0"/>
              <a:t>sino únicamente </a:t>
            </a:r>
            <a:r>
              <a:rPr lang="es-ES" dirty="0" smtClean="0"/>
              <a:t>el taxón final del camino.</a:t>
            </a:r>
            <a:endParaRPr lang="es-ES" dirty="0" smtClean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00034" y="500042"/>
            <a:ext cx="8183880" cy="126587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Ampliación</a:t>
            </a:r>
            <a:r>
              <a:rPr kumimoji="0" lang="es-ES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de la taxonomía </a:t>
            </a:r>
            <a:r>
              <a:rPr lang="en-US" sz="28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“Subject Taxonomy for Mathematical Sciences Education” </a:t>
            </a:r>
            <a:r>
              <a:rPr lang="es-ES" sz="28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500034" y="500042"/>
            <a:ext cx="8183880" cy="126587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Ampliación</a:t>
            </a:r>
            <a:r>
              <a:rPr kumimoji="0" lang="es-ES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de la taxonomía </a:t>
            </a:r>
            <a:r>
              <a:rPr lang="en-US" sz="28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“Subject Taxonomy for Mathematical Sciences Education” </a:t>
            </a:r>
            <a:r>
              <a:rPr lang="es-ES" sz="28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2214554"/>
            <a:ext cx="5072097" cy="1566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928802"/>
            <a:ext cx="8183880" cy="3571900"/>
          </a:xfrm>
        </p:spPr>
        <p:txBody>
          <a:bodyPr>
            <a:normAutofit/>
          </a:bodyPr>
          <a:lstStyle/>
          <a:p>
            <a:r>
              <a:rPr lang="es-ES" dirty="0" smtClean="0"/>
              <a:t>Se han desarrollado dos </a:t>
            </a:r>
            <a:r>
              <a:rPr lang="es-ES" dirty="0" smtClean="0"/>
              <a:t>conjuntos de vocabularios controlados, </a:t>
            </a:r>
            <a:r>
              <a:rPr lang="es-ES" dirty="0" smtClean="0"/>
              <a:t>que complementan </a:t>
            </a:r>
            <a:r>
              <a:rPr lang="es-ES" dirty="0" smtClean="0"/>
              <a:t>el etiquetado que es posible realizar con la taxonomía </a:t>
            </a:r>
            <a:r>
              <a:rPr lang="es-ES" dirty="0" smtClean="0"/>
              <a:t>desarrollada, y se han implementado en IMS-VDEX.</a:t>
            </a:r>
          </a:p>
          <a:p>
            <a:endParaRPr lang="es-ES" dirty="0" smtClean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00034" y="500042"/>
            <a:ext cx="8183880" cy="857256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Vocabularios</a:t>
            </a:r>
            <a:r>
              <a:rPr kumimoji="0" lang="es-ES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controlados</a:t>
            </a:r>
            <a:r>
              <a:rPr lang="es-ES" sz="28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.</a:t>
            </a:r>
            <a:endParaRPr lang="es-ES" sz="2800" b="1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928802"/>
            <a:ext cx="8183880" cy="642942"/>
          </a:xfrm>
        </p:spPr>
        <p:txBody>
          <a:bodyPr>
            <a:normAutofit/>
          </a:bodyPr>
          <a:lstStyle/>
          <a:p>
            <a:r>
              <a:rPr lang="es-ES" dirty="0" smtClean="0"/>
              <a:t>Tipo </a:t>
            </a:r>
            <a:r>
              <a:rPr lang="es-ES" dirty="0" smtClean="0"/>
              <a:t>de </a:t>
            </a:r>
            <a:r>
              <a:rPr lang="es-ES" dirty="0" smtClean="0"/>
              <a:t>recurso.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00034" y="500042"/>
            <a:ext cx="8183880" cy="857256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Vocabularios</a:t>
            </a:r>
            <a:r>
              <a:rPr kumimoji="0" lang="es-ES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controlados</a:t>
            </a:r>
            <a:r>
              <a:rPr lang="es-ES" sz="28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.</a:t>
            </a:r>
            <a:endParaRPr lang="es-ES" sz="2800" b="1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519363"/>
            <a:ext cx="5643602" cy="319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928802"/>
            <a:ext cx="8183880" cy="2928958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Como el </a:t>
            </a:r>
            <a:r>
              <a:rPr lang="es-ES" dirty="0" smtClean="0"/>
              <a:t>vocabulario controlado </a:t>
            </a:r>
            <a:r>
              <a:rPr lang="es-ES" dirty="0" smtClean="0"/>
              <a:t>“Tipo de Recurso” que </a:t>
            </a:r>
            <a:r>
              <a:rPr lang="es-ES" dirty="0" smtClean="0"/>
              <a:t>se ha planteado </a:t>
            </a:r>
            <a:r>
              <a:rPr lang="es-ES" dirty="0" smtClean="0"/>
              <a:t>encaja </a:t>
            </a:r>
            <a:r>
              <a:rPr lang="es-ES" dirty="0" smtClean="0"/>
              <a:t>con el objetivo del metadato </a:t>
            </a:r>
            <a:r>
              <a:rPr lang="es-ES" dirty="0" smtClean="0"/>
              <a:t>5.2 de LOM, se ha integrado  como una extensión de </a:t>
            </a:r>
            <a:r>
              <a:rPr lang="es-ES" dirty="0" smtClean="0"/>
              <a:t>dicho metadato con aquellos valores diferentes que se </a:t>
            </a:r>
            <a:r>
              <a:rPr lang="es-ES" dirty="0" smtClean="0"/>
              <a:t>han planteado </a:t>
            </a:r>
            <a:r>
              <a:rPr lang="es-ES" dirty="0" smtClean="0"/>
              <a:t>en este trabajo.</a:t>
            </a:r>
            <a:r>
              <a:rPr lang="es-ES" dirty="0" smtClean="0"/>
              <a:t> </a:t>
            </a:r>
          </a:p>
          <a:p>
            <a:endParaRPr lang="es-ES" dirty="0" smtClean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00034" y="500042"/>
            <a:ext cx="8183880" cy="857256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Vocabularios</a:t>
            </a:r>
            <a:r>
              <a:rPr kumimoji="0" lang="es-ES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controlados</a:t>
            </a:r>
            <a:r>
              <a:rPr lang="es-ES" sz="28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.</a:t>
            </a:r>
            <a:endParaRPr lang="es-ES" sz="2800" b="1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928802"/>
            <a:ext cx="8183880" cy="642942"/>
          </a:xfrm>
        </p:spPr>
        <p:txBody>
          <a:bodyPr>
            <a:normAutofit/>
          </a:bodyPr>
          <a:lstStyle/>
          <a:p>
            <a:r>
              <a:rPr lang="es-ES" dirty="0" smtClean="0"/>
              <a:t>Procesos cognitivos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00034" y="500042"/>
            <a:ext cx="8183880" cy="857256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Vocabularios</a:t>
            </a:r>
            <a:r>
              <a:rPr kumimoji="0" lang="es-ES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controlados</a:t>
            </a:r>
            <a:r>
              <a:rPr lang="es-ES" sz="28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.</a:t>
            </a:r>
            <a:endParaRPr lang="es-ES" sz="2800" b="1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500306"/>
            <a:ext cx="4714908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928802"/>
            <a:ext cx="8183880" cy="2928958"/>
          </a:xfrm>
        </p:spPr>
        <p:txBody>
          <a:bodyPr>
            <a:normAutofit/>
          </a:bodyPr>
          <a:lstStyle/>
          <a:p>
            <a:r>
              <a:rPr lang="es-ES" dirty="0" smtClean="0"/>
              <a:t>Para el vocabulario referido a los procesos </a:t>
            </a:r>
            <a:r>
              <a:rPr lang="es-ES" dirty="0" smtClean="0"/>
              <a:t>cognitivos, </a:t>
            </a:r>
            <a:r>
              <a:rPr lang="es-ES" dirty="0" smtClean="0"/>
              <a:t>se </a:t>
            </a:r>
            <a:r>
              <a:rPr lang="es-ES" dirty="0" smtClean="0"/>
              <a:t>ha propuesto tratarlo </a:t>
            </a:r>
            <a:r>
              <a:rPr lang="es-ES" dirty="0" smtClean="0"/>
              <a:t>como si fuera una taxonomía plana , y usarlo en </a:t>
            </a:r>
            <a:r>
              <a:rPr lang="es-ES" dirty="0" smtClean="0"/>
              <a:t>la categoría </a:t>
            </a:r>
            <a:r>
              <a:rPr lang="es-ES" dirty="0" smtClean="0"/>
              <a:t>9 de los metadatos(categoría </a:t>
            </a:r>
            <a:r>
              <a:rPr lang="es-ES" dirty="0" smtClean="0"/>
              <a:t>Clasificación) de LOM.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00034" y="500042"/>
            <a:ext cx="8183880" cy="857256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Vocabularios</a:t>
            </a:r>
            <a:r>
              <a:rPr kumimoji="0" lang="es-ES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controlados</a:t>
            </a:r>
            <a:r>
              <a:rPr lang="es-ES" sz="28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.</a:t>
            </a:r>
            <a:endParaRPr lang="es-ES" sz="2800" b="1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265874"/>
          </a:xfrm>
        </p:spPr>
        <p:txBody>
          <a:bodyPr>
            <a:noAutofit/>
          </a:bodyPr>
          <a:lstStyle/>
          <a:p>
            <a:r>
              <a:rPr lang="es-ES" sz="2800" dirty="0" smtClean="0"/>
              <a:t>Recuperación de recursos educativos digitales del ámbito de la lógica matemática.</a:t>
            </a:r>
            <a:endParaRPr lang="es-ES" sz="2800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2071678"/>
            <a:ext cx="8183880" cy="3429024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Existen repositorios digitales que permiten almacenar recursos y compartirlos.</a:t>
            </a:r>
            <a:endParaRPr lang="es-ES" dirty="0" smtClean="0"/>
          </a:p>
          <a:p>
            <a:pPr algn="just">
              <a:buNone/>
            </a:pPr>
            <a:endParaRPr lang="es-ES" dirty="0" smtClean="0"/>
          </a:p>
          <a:p>
            <a:pPr algn="just"/>
            <a:r>
              <a:rPr lang="es-ES" dirty="0" smtClean="0"/>
              <a:t>Para recuperar los recursos de un  repositorio digital es necesario  disponer de  </a:t>
            </a:r>
            <a:r>
              <a:rPr lang="es-ES" dirty="0" err="1" smtClean="0"/>
              <a:t>metainformación</a:t>
            </a:r>
            <a:r>
              <a:rPr lang="es-ES" dirty="0" smtClean="0"/>
              <a:t> sobre  los recursos.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928802"/>
            <a:ext cx="8183880" cy="2928958"/>
          </a:xfrm>
        </p:spPr>
        <p:txBody>
          <a:bodyPr>
            <a:normAutofit/>
          </a:bodyPr>
          <a:lstStyle/>
          <a:p>
            <a:r>
              <a:rPr lang="es-ES" dirty="0" smtClean="0"/>
              <a:t>En </a:t>
            </a:r>
            <a:r>
              <a:rPr lang="es-ES" dirty="0" err="1" smtClean="0"/>
              <a:t>Dublin</a:t>
            </a:r>
            <a:r>
              <a:rPr lang="es-ES" dirty="0" smtClean="0"/>
              <a:t> </a:t>
            </a:r>
            <a:r>
              <a:rPr lang="es-ES" dirty="0" err="1" smtClean="0"/>
              <a:t>Core</a:t>
            </a:r>
            <a:r>
              <a:rPr lang="es-ES" dirty="0" smtClean="0"/>
              <a:t> se </a:t>
            </a:r>
            <a:r>
              <a:rPr lang="es-ES" dirty="0" smtClean="0"/>
              <a:t>ha integrado usando los </a:t>
            </a:r>
            <a:r>
              <a:rPr lang="es-ES" dirty="0" smtClean="0"/>
              <a:t>siguientes metadatos:</a:t>
            </a:r>
          </a:p>
          <a:p>
            <a:pPr lvl="1"/>
            <a:r>
              <a:rPr lang="es-ES" dirty="0" smtClean="0"/>
              <a:t>Para </a:t>
            </a:r>
            <a:r>
              <a:rPr lang="es-ES" dirty="0" smtClean="0"/>
              <a:t>el primer vocabulario, el metadato </a:t>
            </a:r>
            <a:r>
              <a:rPr lang="es-ES" dirty="0" err="1" smtClean="0"/>
              <a:t>DC.Type</a:t>
            </a:r>
            <a:r>
              <a:rPr lang="es-ES" dirty="0" smtClean="0"/>
              <a:t>, correspondiente al tipo de </a:t>
            </a:r>
            <a:r>
              <a:rPr lang="es-ES" dirty="0" smtClean="0"/>
              <a:t>recurso de </a:t>
            </a:r>
            <a:r>
              <a:rPr lang="es-ES" dirty="0" smtClean="0"/>
              <a:t>aprendizaje.</a:t>
            </a:r>
          </a:p>
          <a:p>
            <a:pPr lvl="1"/>
            <a:r>
              <a:rPr lang="es-ES" dirty="0" smtClean="0"/>
              <a:t>Para </a:t>
            </a:r>
            <a:r>
              <a:rPr lang="es-ES" dirty="0" smtClean="0"/>
              <a:t>el segundo vocabulario, el metadato </a:t>
            </a:r>
            <a:r>
              <a:rPr lang="es-ES" dirty="0" err="1" smtClean="0"/>
              <a:t>DC.Subject</a:t>
            </a:r>
            <a:r>
              <a:rPr lang="es-ES" dirty="0" smtClean="0"/>
              <a:t>.</a:t>
            </a:r>
            <a:endParaRPr lang="es-ES" dirty="0" smtClean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00034" y="500042"/>
            <a:ext cx="8183880" cy="857256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Vocabularios</a:t>
            </a:r>
            <a:r>
              <a:rPr kumimoji="0" lang="es-ES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controlados</a:t>
            </a:r>
            <a:r>
              <a:rPr lang="es-ES" sz="28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.</a:t>
            </a:r>
            <a:endParaRPr lang="es-ES" sz="2800" b="1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/>
          <a:lstStyle/>
          <a:p>
            <a:pPr algn="ctr"/>
            <a:r>
              <a:rPr lang="es-ES" dirty="0" smtClean="0"/>
              <a:t>Conclusiones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643050"/>
            <a:ext cx="8183880" cy="4187952"/>
          </a:xfrm>
        </p:spPr>
        <p:txBody>
          <a:bodyPr>
            <a:normAutofit fontScale="85000" lnSpcReduction="10000"/>
          </a:bodyPr>
          <a:lstStyle/>
          <a:p>
            <a:r>
              <a:rPr lang="es-ES" dirty="0" smtClean="0"/>
              <a:t>La </a:t>
            </a:r>
            <a:r>
              <a:rPr lang="es-ES" dirty="0" smtClean="0"/>
              <a:t>clasificación de recursos de esta área de conocimiento no ha sido </a:t>
            </a:r>
            <a:r>
              <a:rPr lang="es-ES" dirty="0" smtClean="0"/>
              <a:t>muy desarrollado</a:t>
            </a:r>
            <a:r>
              <a:rPr lang="es-ES" dirty="0" smtClean="0"/>
              <a:t>, y los sistemas existentes son superficiales en cuanto a su </a:t>
            </a:r>
            <a:r>
              <a:rPr lang="es-ES" dirty="0" smtClean="0"/>
              <a:t>capacidad de </a:t>
            </a:r>
            <a:r>
              <a:rPr lang="es-ES" dirty="0" smtClean="0"/>
              <a:t>discriminación.</a:t>
            </a:r>
          </a:p>
          <a:p>
            <a:r>
              <a:rPr lang="es-ES" dirty="0" smtClean="0"/>
              <a:t>Las </a:t>
            </a:r>
            <a:r>
              <a:rPr lang="es-ES" dirty="0" smtClean="0"/>
              <a:t>especificaciones de representación del conocimiento, están muy orientadas </a:t>
            </a:r>
            <a:r>
              <a:rPr lang="es-ES" dirty="0" smtClean="0"/>
              <a:t>al ámbito </a:t>
            </a:r>
            <a:r>
              <a:rPr lang="es-ES" dirty="0" smtClean="0"/>
              <a:t>de la documentación, o bien al ámbito de la denominada Web </a:t>
            </a:r>
            <a:r>
              <a:rPr lang="es-ES" dirty="0" smtClean="0"/>
              <a:t>Semántica, siendo </a:t>
            </a:r>
            <a:r>
              <a:rPr lang="es-ES" dirty="0" smtClean="0"/>
              <a:t>muy usadas en estos ámbitos. Sin embargo en el contexto del e‐</a:t>
            </a:r>
            <a:r>
              <a:rPr lang="es-ES" dirty="0" err="1" smtClean="0"/>
              <a:t>learning</a:t>
            </a:r>
            <a:r>
              <a:rPr lang="es-ES" dirty="0" smtClean="0"/>
              <a:t>, </a:t>
            </a:r>
            <a:r>
              <a:rPr lang="es-ES" dirty="0" smtClean="0"/>
              <a:t>su uso </a:t>
            </a:r>
            <a:r>
              <a:rPr lang="es-ES" dirty="0" smtClean="0"/>
              <a:t>no es muy </a:t>
            </a:r>
            <a:r>
              <a:rPr lang="es-ES" dirty="0" err="1" smtClean="0"/>
              <a:t>difundido,y</a:t>
            </a:r>
            <a:r>
              <a:rPr lang="es-ES" dirty="0" smtClean="0"/>
              <a:t> las búsquedas indican el uso de </a:t>
            </a:r>
            <a:r>
              <a:rPr lang="es-ES" dirty="0" smtClean="0"/>
              <a:t>especificaciones propietarias </a:t>
            </a:r>
            <a:r>
              <a:rPr lang="es-ES" dirty="0" smtClean="0"/>
              <a:t>en vez de estándares abiertos</a:t>
            </a:r>
            <a:r>
              <a:rPr lang="es-ES" dirty="0" smtClean="0"/>
              <a:t>.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/>
          <a:lstStyle/>
          <a:p>
            <a:pPr algn="ctr"/>
            <a:r>
              <a:rPr lang="es-ES" dirty="0" smtClean="0"/>
              <a:t>Conclusiones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643050"/>
            <a:ext cx="8183880" cy="4187952"/>
          </a:xfrm>
        </p:spPr>
        <p:txBody>
          <a:bodyPr>
            <a:normAutofit fontScale="70000" lnSpcReduction="20000"/>
          </a:bodyPr>
          <a:lstStyle/>
          <a:p>
            <a:r>
              <a:rPr lang="es-ES" dirty="0" smtClean="0"/>
              <a:t>La </a:t>
            </a:r>
            <a:r>
              <a:rPr lang="es-ES" dirty="0" smtClean="0"/>
              <a:t>integración de sistemas de clasificación en sus diversas </a:t>
            </a:r>
            <a:r>
              <a:rPr lang="es-ES" dirty="0" smtClean="0"/>
              <a:t>variedades(taxonomías, tesauros</a:t>
            </a:r>
            <a:r>
              <a:rPr lang="es-ES" dirty="0" smtClean="0"/>
              <a:t>, vocabularios controlados), está mejor diseñado en la especificación </a:t>
            </a:r>
            <a:r>
              <a:rPr lang="es-ES" dirty="0" smtClean="0"/>
              <a:t>LOM que </a:t>
            </a:r>
            <a:r>
              <a:rPr lang="es-ES" dirty="0" smtClean="0"/>
              <a:t>en </a:t>
            </a:r>
            <a:r>
              <a:rPr lang="es-ES" dirty="0" err="1" smtClean="0"/>
              <a:t>Dublin</a:t>
            </a:r>
            <a:r>
              <a:rPr lang="es-ES" dirty="0" smtClean="0"/>
              <a:t> </a:t>
            </a:r>
            <a:r>
              <a:rPr lang="es-ES" dirty="0" err="1" smtClean="0"/>
              <a:t>Core</a:t>
            </a:r>
            <a:r>
              <a:rPr lang="es-ES" dirty="0" smtClean="0"/>
              <a:t>. En esta última, su integración es muy artificial, y no </a:t>
            </a:r>
            <a:r>
              <a:rPr lang="es-ES" dirty="0" smtClean="0"/>
              <a:t>permite aprovechar </a:t>
            </a:r>
            <a:r>
              <a:rPr lang="es-ES" dirty="0" smtClean="0"/>
              <a:t>toda la riqueza y potencialidad que puede aportar la clasificación </a:t>
            </a:r>
            <a:r>
              <a:rPr lang="es-ES" dirty="0" smtClean="0"/>
              <a:t>que se </a:t>
            </a:r>
            <a:r>
              <a:rPr lang="es-ES" dirty="0" smtClean="0"/>
              <a:t>asocia a un recurso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La </a:t>
            </a:r>
            <a:r>
              <a:rPr lang="es-ES" dirty="0" smtClean="0"/>
              <a:t>clasificación con respecto a una taxonomía como la desarrollada, cubre </a:t>
            </a:r>
            <a:r>
              <a:rPr lang="es-ES" dirty="0" smtClean="0"/>
              <a:t>su ubicación </a:t>
            </a:r>
            <a:r>
              <a:rPr lang="es-ES" dirty="0" smtClean="0"/>
              <a:t>dentro del sistema conceptual del área de dominio, pero hay </a:t>
            </a:r>
            <a:r>
              <a:rPr lang="es-ES" dirty="0" smtClean="0"/>
              <a:t>otros aspectos </a:t>
            </a:r>
            <a:r>
              <a:rPr lang="es-ES" dirty="0" smtClean="0"/>
              <a:t>independientes del dominio, y dependientes del formato del recurso o </a:t>
            </a:r>
            <a:r>
              <a:rPr lang="es-ES" dirty="0" smtClean="0"/>
              <a:t>de la </a:t>
            </a:r>
            <a:r>
              <a:rPr lang="es-ES" dirty="0" smtClean="0"/>
              <a:t>intencionalidad educativa del mismo, entre otros, para los que es necesario </a:t>
            </a:r>
            <a:r>
              <a:rPr lang="es-ES" dirty="0" smtClean="0"/>
              <a:t>el usar </a:t>
            </a:r>
            <a:r>
              <a:rPr lang="es-ES" dirty="0" smtClean="0"/>
              <a:t>otra </a:t>
            </a:r>
            <a:r>
              <a:rPr lang="es-ES" dirty="0" err="1" smtClean="0"/>
              <a:t>metainformación</a:t>
            </a:r>
            <a:r>
              <a:rPr lang="es-ES" dirty="0" smtClean="0"/>
              <a:t> complementaria.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857364"/>
            <a:ext cx="8183880" cy="3857652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Existen diferentes tipos de </a:t>
            </a:r>
            <a:r>
              <a:rPr lang="es-ES" dirty="0" err="1" smtClean="0"/>
              <a:t>metainformación</a:t>
            </a:r>
            <a:r>
              <a:rPr lang="es-ES" dirty="0" smtClean="0"/>
              <a:t> que puede ser asociada a un recurso educativo digital:</a:t>
            </a:r>
          </a:p>
          <a:p>
            <a:pPr algn="just">
              <a:buNone/>
            </a:pPr>
            <a:endParaRPr lang="es-ES" dirty="0" smtClean="0"/>
          </a:p>
          <a:p>
            <a:pPr lvl="1" algn="just"/>
            <a:r>
              <a:rPr lang="es-ES" dirty="0" smtClean="0"/>
              <a:t>La clasificación del recurso con respecto a un sistema de clasificación.</a:t>
            </a:r>
          </a:p>
          <a:p>
            <a:pPr lvl="1" algn="just">
              <a:buNone/>
            </a:pPr>
            <a:endParaRPr lang="es-ES" dirty="0" smtClean="0"/>
          </a:p>
          <a:p>
            <a:pPr lvl="1" algn="just"/>
            <a:r>
              <a:rPr lang="es-ES" dirty="0" smtClean="0"/>
              <a:t>El uso de metadatos estandarizados.</a:t>
            </a:r>
            <a:endParaRPr lang="es-ES" dirty="0" smtClean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500034" y="500042"/>
            <a:ext cx="8183880" cy="126587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Recuperación de recursos educativos digitales del ámbito de la lógica matemática.</a:t>
            </a:r>
            <a:endParaRPr kumimoji="0" lang="es-E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14348" y="2071678"/>
            <a:ext cx="7929618" cy="2286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643050"/>
            <a:ext cx="8183880" cy="4187952"/>
          </a:xfrm>
        </p:spPr>
        <p:txBody>
          <a:bodyPr>
            <a:normAutofit/>
          </a:bodyPr>
          <a:lstStyle/>
          <a:p>
            <a:pPr algn="just"/>
            <a:endParaRPr lang="es-ES" dirty="0" smtClean="0"/>
          </a:p>
          <a:p>
            <a:pPr algn="just">
              <a:buNone/>
            </a:pPr>
            <a:r>
              <a:rPr lang="es-ES" dirty="0" smtClean="0"/>
              <a:t> </a:t>
            </a:r>
            <a:r>
              <a:rPr lang="es-ES" dirty="0" smtClean="0"/>
              <a:t> ¿Qué </a:t>
            </a:r>
            <a:r>
              <a:rPr lang="es-ES" dirty="0" err="1" smtClean="0"/>
              <a:t>metainformación</a:t>
            </a:r>
            <a:r>
              <a:rPr lang="es-ES" dirty="0" smtClean="0"/>
              <a:t> se puede asociar a un recurso del  ámbito de la lógica matemática que permita recuperarlo de un repositorio digital? </a:t>
            </a:r>
            <a:endParaRPr lang="es-ES" dirty="0" smtClean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00034" y="500042"/>
            <a:ext cx="8183880" cy="126587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Recuperación de recursos educativos digitales del ámbito de la lógica matemática.</a:t>
            </a:r>
            <a:endParaRPr kumimoji="0" lang="es-E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2143116"/>
            <a:ext cx="8183880" cy="3429024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Si se usan metadatos estandarizados, las principales especificaciones para recursos educativos digitales  son:</a:t>
            </a:r>
          </a:p>
          <a:p>
            <a:pPr algn="just">
              <a:buNone/>
            </a:pPr>
            <a:endParaRPr lang="es-ES" dirty="0" smtClean="0"/>
          </a:p>
          <a:p>
            <a:pPr lvl="1" algn="just"/>
            <a:r>
              <a:rPr lang="es-ES" dirty="0" smtClean="0"/>
              <a:t>LOM(</a:t>
            </a:r>
            <a:r>
              <a:rPr lang="es-ES" dirty="0" err="1" smtClean="0"/>
              <a:t>Learning</a:t>
            </a:r>
            <a:r>
              <a:rPr lang="es-ES" dirty="0" smtClean="0"/>
              <a:t> </a:t>
            </a:r>
            <a:r>
              <a:rPr lang="es-ES" dirty="0" err="1" smtClean="0"/>
              <a:t>Object</a:t>
            </a:r>
            <a:r>
              <a:rPr lang="es-ES" dirty="0" smtClean="0"/>
              <a:t> </a:t>
            </a:r>
            <a:r>
              <a:rPr lang="es-ES" dirty="0" err="1" smtClean="0"/>
              <a:t>Metadata</a:t>
            </a:r>
            <a:r>
              <a:rPr lang="es-ES" dirty="0" smtClean="0"/>
              <a:t>).</a:t>
            </a:r>
          </a:p>
          <a:p>
            <a:pPr lvl="1" algn="just">
              <a:buNone/>
            </a:pPr>
            <a:endParaRPr lang="es-ES" dirty="0" smtClean="0"/>
          </a:p>
          <a:p>
            <a:pPr lvl="1" algn="just"/>
            <a:r>
              <a:rPr lang="es-ES" dirty="0" err="1" smtClean="0"/>
              <a:t>Dublin</a:t>
            </a:r>
            <a:r>
              <a:rPr lang="es-ES" dirty="0" smtClean="0"/>
              <a:t> </a:t>
            </a:r>
            <a:r>
              <a:rPr lang="es-ES" dirty="0" err="1" smtClean="0"/>
              <a:t>Core</a:t>
            </a:r>
            <a:r>
              <a:rPr lang="es-ES" dirty="0" smtClean="0"/>
              <a:t>.</a:t>
            </a:r>
          </a:p>
          <a:p>
            <a:pPr algn="just">
              <a:buNone/>
            </a:pPr>
            <a:endParaRPr lang="es-ES" dirty="0" smtClean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500034" y="500042"/>
            <a:ext cx="8183880" cy="126587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Recuperación de recursos educativos digitales del ámbito de la lógica matemática.</a:t>
            </a:r>
            <a:endParaRPr kumimoji="0" lang="es-E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928802"/>
            <a:ext cx="8183880" cy="3929090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Si se usa un sistema de clasificación, existen algunos sistemas particulares para el ámbito de la lógica:</a:t>
            </a:r>
          </a:p>
          <a:p>
            <a:pPr algn="just">
              <a:buNone/>
            </a:pPr>
            <a:endParaRPr lang="es-ES" dirty="0" smtClean="0"/>
          </a:p>
          <a:p>
            <a:pPr lvl="1"/>
            <a:r>
              <a:rPr lang="en-US" dirty="0" smtClean="0"/>
              <a:t>“Subject </a:t>
            </a:r>
            <a:r>
              <a:rPr lang="en-US" dirty="0" smtClean="0"/>
              <a:t>Taxonomy for Mathematical Sciences Education”.</a:t>
            </a:r>
          </a:p>
          <a:p>
            <a:pPr lvl="1"/>
            <a:r>
              <a:rPr lang="es-ES" dirty="0" err="1" smtClean="0"/>
              <a:t>Mathematics</a:t>
            </a:r>
            <a:r>
              <a:rPr lang="es-ES" dirty="0" smtClean="0"/>
              <a:t> </a:t>
            </a:r>
            <a:r>
              <a:rPr lang="es-ES" dirty="0" err="1" smtClean="0"/>
              <a:t>Subject</a:t>
            </a:r>
            <a:r>
              <a:rPr lang="es-ES" dirty="0" smtClean="0"/>
              <a:t> </a:t>
            </a:r>
            <a:r>
              <a:rPr lang="es-ES" dirty="0" err="1" smtClean="0"/>
              <a:t>Classification</a:t>
            </a:r>
            <a:r>
              <a:rPr lang="es-ES" dirty="0" smtClean="0"/>
              <a:t>.</a:t>
            </a:r>
          </a:p>
          <a:p>
            <a:pPr lvl="1"/>
            <a:r>
              <a:rPr lang="en-US" dirty="0" smtClean="0"/>
              <a:t>ACM </a:t>
            </a:r>
            <a:r>
              <a:rPr lang="en-US" dirty="0" smtClean="0"/>
              <a:t>Computing Classification System.</a:t>
            </a:r>
          </a:p>
          <a:p>
            <a:pPr lvl="1"/>
            <a:r>
              <a:rPr lang="es-ES" dirty="0" err="1" smtClean="0"/>
              <a:t>Wikipedia</a:t>
            </a:r>
            <a:r>
              <a:rPr lang="es-ES" dirty="0" smtClean="0"/>
              <a:t>.</a:t>
            </a:r>
            <a:endParaRPr lang="es-ES" dirty="0" smtClean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500034" y="500042"/>
            <a:ext cx="8183880" cy="126587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Recuperación de recursos educativos digitales del ámbito de la lógica matemática.</a:t>
            </a:r>
            <a:endParaRPr kumimoji="0" lang="es-E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785786" y="3786190"/>
            <a:ext cx="7858180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2000240"/>
            <a:ext cx="8183880" cy="4187952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Sin embargo, tanto los metadatos estandarizados como los sistemas de clasificación presentan un problema:</a:t>
            </a:r>
          </a:p>
          <a:p>
            <a:pPr algn="just">
              <a:buNone/>
            </a:pPr>
            <a:r>
              <a:rPr lang="es-ES" dirty="0" smtClean="0"/>
              <a:t>  </a:t>
            </a:r>
          </a:p>
          <a:p>
            <a:pPr algn="just">
              <a:buNone/>
            </a:pPr>
            <a:r>
              <a:rPr lang="es-ES" dirty="0" smtClean="0"/>
              <a:t> </a:t>
            </a:r>
            <a:r>
              <a:rPr lang="es-ES" dirty="0" smtClean="0"/>
              <a:t> NO PERMITEN UNA CLASIFICACIÓN FINA DE LOS RECURSOS DEL ÁMBITO DE LA LÓGICA MATEMÁTICA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00034" y="500042"/>
            <a:ext cx="8183880" cy="126587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Recuperación de recursos educativos digitales del ámbito de la lógica matemática.</a:t>
            </a:r>
            <a:endParaRPr kumimoji="0" lang="es-E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2071678"/>
            <a:ext cx="8183880" cy="3786214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dirty="0" smtClean="0"/>
              <a:t>Como alternativa y complemento a las soluciones anteriores, en este proyecto se han planteado la siguiente solución para la </a:t>
            </a:r>
            <a:r>
              <a:rPr lang="es-ES" dirty="0" err="1" smtClean="0"/>
              <a:t>metainformación</a:t>
            </a:r>
            <a:r>
              <a:rPr lang="es-ES" dirty="0" smtClean="0"/>
              <a:t>:</a:t>
            </a:r>
            <a:endParaRPr lang="es-ES" dirty="0" smtClean="0"/>
          </a:p>
          <a:p>
            <a:pPr lvl="1" algn="just"/>
            <a:r>
              <a:rPr lang="es-ES" dirty="0" smtClean="0"/>
              <a:t>Extender la taxonomía</a:t>
            </a:r>
            <a:r>
              <a:rPr lang="en-US" dirty="0" smtClean="0"/>
              <a:t>“Subject Taxonomy for Mathematical Sciences Education</a:t>
            </a:r>
            <a:r>
              <a:rPr lang="en-US" dirty="0" smtClean="0"/>
              <a:t>” en el </a:t>
            </a:r>
            <a:r>
              <a:rPr lang="en-US" dirty="0" err="1" smtClean="0"/>
              <a:t>taxón</a:t>
            </a:r>
            <a:r>
              <a:rPr lang="en-US" dirty="0" smtClean="0"/>
              <a:t> </a:t>
            </a:r>
            <a:r>
              <a:rPr lang="en-US" dirty="0" err="1" smtClean="0"/>
              <a:t>correspondiente</a:t>
            </a:r>
            <a:r>
              <a:rPr lang="en-US" dirty="0" smtClean="0"/>
              <a:t> a </a:t>
            </a:r>
            <a:r>
              <a:rPr lang="en-US" dirty="0" err="1" smtClean="0"/>
              <a:t>lógica</a:t>
            </a:r>
            <a:r>
              <a:rPr lang="en-US" dirty="0" smtClean="0"/>
              <a:t> </a:t>
            </a:r>
            <a:r>
              <a:rPr lang="en-US" dirty="0" err="1" smtClean="0"/>
              <a:t>matemática</a:t>
            </a:r>
            <a:r>
              <a:rPr lang="en-US" dirty="0" smtClean="0"/>
              <a:t>.</a:t>
            </a:r>
          </a:p>
          <a:p>
            <a:pPr lvl="1" algn="just">
              <a:buNone/>
            </a:pPr>
            <a:endParaRPr lang="en-US" dirty="0" smtClean="0"/>
          </a:p>
          <a:p>
            <a:pPr lvl="1" algn="just"/>
            <a:r>
              <a:rPr lang="en-US" dirty="0" err="1" smtClean="0"/>
              <a:t>Generar</a:t>
            </a:r>
            <a:r>
              <a:rPr lang="en-US" dirty="0" smtClean="0"/>
              <a:t> un </a:t>
            </a:r>
            <a:r>
              <a:rPr lang="en-US" dirty="0" err="1" smtClean="0"/>
              <a:t>vocabulario</a:t>
            </a:r>
            <a:r>
              <a:rPr lang="en-US" dirty="0" smtClean="0"/>
              <a:t> </a:t>
            </a:r>
            <a:r>
              <a:rPr lang="en-US" dirty="0" err="1" smtClean="0"/>
              <a:t>controlado</a:t>
            </a:r>
            <a:r>
              <a:rPr lang="en-US" dirty="0" smtClean="0"/>
              <a:t>.</a:t>
            </a:r>
            <a:endParaRPr lang="en-US" dirty="0" smtClean="0"/>
          </a:p>
          <a:p>
            <a:pPr lvl="1" algn="just"/>
            <a:endParaRPr lang="es-ES" dirty="0" smtClean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00034" y="500042"/>
            <a:ext cx="8183880" cy="126587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Recuperación de recursos educativos digitales del ámbito de la lógica matemática.</a:t>
            </a:r>
            <a:endParaRPr kumimoji="0" lang="es-E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790</TotalTime>
  <Words>1398</Words>
  <Application>Microsoft Office PowerPoint</Application>
  <PresentationFormat>Presentación en pantalla (4:3)</PresentationFormat>
  <Paragraphs>105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3" baseType="lpstr">
      <vt:lpstr>Aspecto</vt:lpstr>
      <vt:lpstr>Desarrollo de un sistema de clasificación de recursos electrónicos en el ámbito de la lógica matemática”</vt:lpstr>
      <vt:lpstr>Índice</vt:lpstr>
      <vt:lpstr>Recuperación de recursos educativos digitales del ámbito de la lógica matemática.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Conclusiones</vt:lpstr>
      <vt:lpstr>Conclusiones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de un sistema de clasificación de recursos electrónicos en el ámbito de la lógica matemática”</dc:title>
  <dc:creator>Antonio</dc:creator>
  <cp:lastModifiedBy>Antonio</cp:lastModifiedBy>
  <cp:revision>27</cp:revision>
  <dcterms:created xsi:type="dcterms:W3CDTF">2010-06-07T21:04:42Z</dcterms:created>
  <dcterms:modified xsi:type="dcterms:W3CDTF">2010-06-08T10:15:11Z</dcterms:modified>
</cp:coreProperties>
</file>