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63" r:id="rId3"/>
    <p:sldId id="275" r:id="rId4"/>
    <p:sldId id="267" r:id="rId5"/>
    <p:sldId id="258" r:id="rId6"/>
    <p:sldId id="262" r:id="rId7"/>
    <p:sldId id="259" r:id="rId8"/>
    <p:sldId id="257" r:id="rId9"/>
    <p:sldId id="265" r:id="rId10"/>
    <p:sldId id="268" r:id="rId11"/>
    <p:sldId id="266" r:id="rId12"/>
    <p:sldId id="272" r:id="rId13"/>
    <p:sldId id="260" r:id="rId14"/>
    <p:sldId id="273" r:id="rId15"/>
    <p:sldId id="274" r:id="rId16"/>
    <p:sldId id="269" r:id="rId17"/>
    <p:sldId id="264" r:id="rId18"/>
    <p:sldId id="271" r:id="rId19"/>
    <p:sldId id="270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92" autoAdjust="0"/>
  </p:normalViewPr>
  <p:slideViewPr>
    <p:cSldViewPr>
      <p:cViewPr varScale="1">
        <p:scale>
          <a:sx n="105" d="100"/>
          <a:sy n="105" d="100"/>
        </p:scale>
        <p:origin x="-12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64EC26B-F87D-4085-993F-AAC4800A2304}" type="datetimeFigureOut">
              <a:rPr lang="es-ES" smtClean="0"/>
              <a:pPr/>
              <a:t>12/01/2015</a:t>
            </a:fld>
            <a:endParaRPr lang="es-E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529347-DF1C-483B-A6DF-85BC05DB5828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6B-F87D-4085-993F-AAC4800A2304}" type="datetimeFigureOut">
              <a:rPr lang="es-ES" smtClean="0"/>
              <a:pPr/>
              <a:t>12/01/2015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9347-DF1C-483B-A6DF-85BC05DB5828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E64EC26B-F87D-4085-993F-AAC4800A2304}" type="datetimeFigureOut">
              <a:rPr lang="es-ES" smtClean="0"/>
              <a:pPr/>
              <a:t>12/01/2015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6529347-DF1C-483B-A6DF-85BC05DB5828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6B-F87D-4085-993F-AAC4800A2304}" type="datetimeFigureOut">
              <a:rPr lang="es-ES" smtClean="0"/>
              <a:pPr/>
              <a:t>12/01/2015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529347-DF1C-483B-A6DF-85BC05DB5828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6B-F87D-4085-993F-AAC4800A2304}" type="datetimeFigureOut">
              <a:rPr lang="es-ES" smtClean="0"/>
              <a:pPr/>
              <a:t>12/01/2015</a:t>
            </a:fld>
            <a:endParaRPr lang="es-E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6529347-DF1C-483B-A6DF-85BC05DB5828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64EC26B-F87D-4085-993F-AAC4800A2304}" type="datetimeFigureOut">
              <a:rPr lang="es-ES" smtClean="0"/>
              <a:pPr/>
              <a:t>12/01/2015</a:t>
            </a:fld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6529347-DF1C-483B-A6DF-85BC05DB5828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64EC26B-F87D-4085-993F-AAC4800A2304}" type="datetimeFigureOut">
              <a:rPr lang="es-ES" smtClean="0"/>
              <a:pPr/>
              <a:t>12/01/2015</a:t>
            </a:fld>
            <a:endParaRPr lang="es-E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6529347-DF1C-483B-A6DF-85BC05DB5828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6B-F87D-4085-993F-AAC4800A2304}" type="datetimeFigureOut">
              <a:rPr lang="es-ES" smtClean="0"/>
              <a:pPr/>
              <a:t>12/01/2015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529347-DF1C-483B-A6DF-85BC05DB5828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6B-F87D-4085-993F-AAC4800A2304}" type="datetimeFigureOut">
              <a:rPr lang="es-ES" smtClean="0"/>
              <a:pPr/>
              <a:t>12/01/2015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529347-DF1C-483B-A6DF-85BC05DB5828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C26B-F87D-4085-993F-AAC4800A2304}" type="datetimeFigureOut">
              <a:rPr lang="es-ES" smtClean="0"/>
              <a:pPr/>
              <a:t>12/01/2015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529347-DF1C-483B-A6DF-85BC05DB5828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64EC26B-F87D-4085-993F-AAC4800A2304}" type="datetimeFigureOut">
              <a:rPr lang="es-ES" smtClean="0"/>
              <a:pPr/>
              <a:t>12/01/2015</a:t>
            </a:fld>
            <a:endParaRPr lang="es-E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6529347-DF1C-483B-A6DF-85BC05DB5828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l="30000" t="35000" r="31000" b="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64EC26B-F87D-4085-993F-AAC4800A2304}" type="datetimeFigureOut">
              <a:rPr lang="es-ES" smtClean="0"/>
              <a:pPr/>
              <a:t>12/01/2015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6529347-DF1C-483B-A6DF-85BC05DB5828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63688" y="2893252"/>
            <a:ext cx="5976664" cy="122413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PFC </a:t>
            </a:r>
            <a:br>
              <a:rPr lang="es-ES" dirty="0" smtClean="0"/>
            </a:br>
            <a:r>
              <a:rPr lang="ca-ES" dirty="0" smtClean="0"/>
              <a:t>Instal·lació</a:t>
            </a:r>
            <a:r>
              <a:rPr lang="es-ES" dirty="0" smtClean="0"/>
              <a:t> Wiki S.A.U.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9552" y="4221088"/>
            <a:ext cx="7848872" cy="1656184"/>
          </a:xfrm>
        </p:spPr>
        <p:txBody>
          <a:bodyPr/>
          <a:lstStyle/>
          <a:p>
            <a:r>
              <a:rPr lang="es-ES" dirty="0" smtClean="0"/>
              <a:t>Soto Fernández, Pedro</a:t>
            </a:r>
          </a:p>
          <a:p>
            <a:r>
              <a:rPr lang="es-ES" dirty="0" smtClean="0"/>
              <a:t>UOC, </a:t>
            </a:r>
            <a:r>
              <a:rPr lang="ca-ES" dirty="0" smtClean="0"/>
              <a:t>Gestió</a:t>
            </a:r>
            <a:r>
              <a:rPr lang="es-ES" dirty="0" smtClean="0"/>
              <a:t> del </a:t>
            </a:r>
            <a:r>
              <a:rPr lang="ca-ES" dirty="0" smtClean="0"/>
              <a:t>coneixement</a:t>
            </a:r>
          </a:p>
          <a:p>
            <a:pPr algn="r"/>
            <a:r>
              <a:rPr lang="ca-ES" dirty="0" smtClean="0"/>
              <a:t>13/01/2015</a:t>
            </a:r>
            <a:endParaRPr lang="ca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1080120" cy="10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6"/>
    </mc:Choice>
    <mc:Fallback xmlns="">
      <p:transition spd="slow" advTm="10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743734" y="1813466"/>
            <a:ext cx="7848872" cy="47525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" name="6 Llamada de flecha a la izquierda"/>
          <p:cNvSpPr/>
          <p:nvPr/>
        </p:nvSpPr>
        <p:spPr>
          <a:xfrm>
            <a:off x="3768070" y="2101498"/>
            <a:ext cx="4464496" cy="4248472"/>
          </a:xfrm>
          <a:prstGeom prst="leftArrowCallout">
            <a:avLst>
              <a:gd name="adj1" fmla="val 7692"/>
              <a:gd name="adj2" fmla="val 8144"/>
              <a:gd name="adj3" fmla="val 14332"/>
              <a:gd name="adj4" fmla="val 7144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Entorn</a:t>
            </a:r>
            <a:r>
              <a:rPr lang="es-ES" dirty="0" smtClean="0"/>
              <a:t> de </a:t>
            </a:r>
            <a:r>
              <a:rPr lang="es-ES" dirty="0" err="1" smtClean="0"/>
              <a:t>Treball</a:t>
            </a:r>
            <a:endParaRPr lang="es-ES" dirty="0"/>
          </a:p>
        </p:txBody>
      </p:sp>
      <p:pic>
        <p:nvPicPr>
          <p:cNvPr id="5" name="4 Imagen" descr="virtualbox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4294" y="4405754"/>
            <a:ext cx="1728192" cy="1728192"/>
          </a:xfrm>
          <a:prstGeom prst="rect">
            <a:avLst/>
          </a:prstGeom>
        </p:spPr>
      </p:pic>
      <p:pic>
        <p:nvPicPr>
          <p:cNvPr id="8" name="7 Imagen" descr="SNMP-in-Windows-20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334580">
            <a:off x="5858938" y="2680199"/>
            <a:ext cx="1800200" cy="1800200"/>
          </a:xfrm>
          <a:prstGeom prst="rect">
            <a:avLst/>
          </a:prstGeom>
        </p:spPr>
      </p:pic>
      <p:pic>
        <p:nvPicPr>
          <p:cNvPr id="10" name="9 Imagen" descr="Windows-7-Start-Or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07830" y="3253626"/>
            <a:ext cx="1800200" cy="180020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815742" y="188547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Host</a:t>
            </a:r>
            <a:endParaRPr lang="ca-ES" sz="24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136222" y="217350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/>
              <a:t>Servidor</a:t>
            </a:r>
            <a:endParaRPr lang="ca-ES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1"/>
    </mc:Choice>
    <mc:Fallback xmlns="">
      <p:transition spd="slow" advTm="22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de flecha hacia arriba"/>
          <p:cNvSpPr/>
          <p:nvPr/>
        </p:nvSpPr>
        <p:spPr>
          <a:xfrm>
            <a:off x="755576" y="3789040"/>
            <a:ext cx="6264696" cy="2376264"/>
          </a:xfrm>
          <a:prstGeom prst="upArrowCallout">
            <a:avLst>
              <a:gd name="adj1" fmla="val 15439"/>
              <a:gd name="adj2" fmla="val 15671"/>
              <a:gd name="adj3" fmla="val 19442"/>
              <a:gd name="adj4" fmla="val 54671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Instal·lació</a:t>
            </a:r>
            <a:endParaRPr lang="es-ES" dirty="0"/>
          </a:p>
        </p:txBody>
      </p:sp>
      <p:pic>
        <p:nvPicPr>
          <p:cNvPr id="9" name="8 Marcador de contenido" descr="pluma-apache.gif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827584" y="5373216"/>
            <a:ext cx="1584176" cy="476143"/>
          </a:xfrm>
        </p:spPr>
      </p:pic>
      <p:pic>
        <p:nvPicPr>
          <p:cNvPr id="7" name="6 Imagen" descr="Cygwi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5013176"/>
            <a:ext cx="1008112" cy="1008112"/>
          </a:xfrm>
          <a:prstGeom prst="rect">
            <a:avLst/>
          </a:prstGeom>
        </p:spPr>
      </p:pic>
      <p:pic>
        <p:nvPicPr>
          <p:cNvPr id="10" name="9 Imagen" descr="strawberry_PNG8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4797152"/>
            <a:ext cx="1440160" cy="1440160"/>
          </a:xfrm>
          <a:prstGeom prst="rect">
            <a:avLst/>
          </a:prstGeom>
        </p:spPr>
      </p:pic>
      <p:pic>
        <p:nvPicPr>
          <p:cNvPr id="14" name="13 Imagen" descr="SNMP-in-Windows-200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2060848"/>
            <a:ext cx="1800200" cy="1800200"/>
          </a:xfrm>
          <a:prstGeom prst="rect">
            <a:avLst/>
          </a:prstGeom>
        </p:spPr>
      </p:pic>
      <p:pic>
        <p:nvPicPr>
          <p:cNvPr id="16" name="15 Imagen" descr="T-logo-169x130-t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2420888"/>
            <a:ext cx="1609725" cy="1238250"/>
          </a:xfrm>
          <a:prstGeom prst="rect">
            <a:avLst/>
          </a:prstGeom>
        </p:spPr>
      </p:pic>
      <p:sp>
        <p:nvSpPr>
          <p:cNvPr id="17" name="16 Flecha izquierda"/>
          <p:cNvSpPr/>
          <p:nvPr/>
        </p:nvSpPr>
        <p:spPr>
          <a:xfrm>
            <a:off x="4788024" y="2852936"/>
            <a:ext cx="1800200" cy="432048"/>
          </a:xfrm>
          <a:prstGeom prst="leftArrow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17"/>
    </mc:Choice>
    <mc:Fallback xmlns="">
      <p:transition spd="slow" advTm="51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Wiki, </a:t>
            </a:r>
            <a:r>
              <a:rPr lang="es-ES" dirty="0" err="1" smtClean="0"/>
              <a:t>configuració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>
          <a:xfrm>
            <a:off x="1547664" y="1268760"/>
            <a:ext cx="5915000" cy="4937760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Idioma.</a:t>
            </a:r>
          </a:p>
          <a:p>
            <a:r>
              <a:rPr lang="es-ES" dirty="0" err="1" smtClean="0"/>
              <a:t>Autentificació</a:t>
            </a:r>
            <a:r>
              <a:rPr lang="es-ES" dirty="0" smtClean="0"/>
              <a:t> </a:t>
            </a:r>
            <a:r>
              <a:rPr lang="es-ES" dirty="0" err="1" smtClean="0"/>
              <a:t>d'Usuaris</a:t>
            </a:r>
            <a:r>
              <a:rPr lang="es-ES" dirty="0" smtClean="0"/>
              <a:t>.</a:t>
            </a:r>
          </a:p>
          <a:p>
            <a:r>
              <a:rPr lang="es-ES" dirty="0" err="1" smtClean="0"/>
              <a:t>Usuari</a:t>
            </a:r>
            <a:r>
              <a:rPr lang="es-ES" dirty="0" smtClean="0"/>
              <a:t> Administrador.</a:t>
            </a:r>
          </a:p>
          <a:p>
            <a:r>
              <a:rPr lang="es-ES" dirty="0" err="1" smtClean="0"/>
              <a:t>Estadístiques</a:t>
            </a:r>
            <a:r>
              <a:rPr lang="es-ES" dirty="0" smtClean="0"/>
              <a:t>.</a:t>
            </a:r>
          </a:p>
          <a:p>
            <a:r>
              <a:rPr lang="es-ES" dirty="0" smtClean="0"/>
              <a:t>E-mail de </a:t>
            </a:r>
            <a:r>
              <a:rPr lang="es-ES" dirty="0" err="1" smtClean="0"/>
              <a:t>Notificació</a:t>
            </a:r>
            <a:r>
              <a:rPr lang="es-ES" dirty="0" smtClean="0"/>
              <a:t> de </a:t>
            </a:r>
            <a:r>
              <a:rPr lang="es-ES" dirty="0" err="1" smtClean="0"/>
              <a:t>Canvis</a:t>
            </a:r>
            <a:r>
              <a:rPr lang="es-ES" dirty="0" smtClean="0"/>
              <a:t>.</a:t>
            </a:r>
          </a:p>
          <a:p>
            <a:r>
              <a:rPr lang="es-ES" dirty="0" err="1" smtClean="0"/>
              <a:t>Fòrum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78"/>
    </mc:Choice>
    <mc:Fallback xmlns="">
      <p:transition spd="slow" advTm="75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Wiki, </a:t>
            </a:r>
            <a:r>
              <a:rPr lang="es-ES" dirty="0" err="1" smtClean="0"/>
              <a:t>Disseny</a:t>
            </a:r>
            <a:r>
              <a:rPr lang="es-ES" dirty="0" smtClean="0"/>
              <a:t> Portal</a:t>
            </a:r>
            <a:endParaRPr lang="es-E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3706372" cy="206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3922084" cy="1073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3691657" cy="19384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7"/>
    </mc:Choice>
    <mc:Fallback xmlns="">
      <p:transition spd="slow" advTm="27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Wiki, </a:t>
            </a:r>
            <a:r>
              <a:rPr lang="es-ES" dirty="0" err="1" smtClean="0"/>
              <a:t>Disseny</a:t>
            </a:r>
            <a:r>
              <a:rPr lang="es-ES" dirty="0" smtClean="0"/>
              <a:t> </a:t>
            </a:r>
            <a:r>
              <a:rPr lang="es-ES" dirty="0" err="1" smtClean="0"/>
              <a:t>Torns</a:t>
            </a:r>
            <a:endParaRPr lang="es-ES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1727" y="1772816"/>
            <a:ext cx="4176464" cy="2323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5" y="4225749"/>
            <a:ext cx="3284790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87" y="4225748"/>
            <a:ext cx="2952328" cy="2489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9"/>
    </mc:Choice>
    <mc:Fallback xmlns="">
      <p:transition spd="slow" advTm="13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Wiki, </a:t>
            </a:r>
            <a:r>
              <a:rPr lang="es-ES" dirty="0" err="1" smtClean="0"/>
              <a:t>Disseny</a:t>
            </a:r>
            <a:r>
              <a:rPr lang="es-ES" dirty="0" smtClean="0"/>
              <a:t> Tasques</a:t>
            </a:r>
            <a:endParaRPr lang="es-E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8977" y="1700808"/>
            <a:ext cx="4467334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27" y="4437112"/>
            <a:ext cx="5889833" cy="22846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0"/>
    </mc:Choice>
    <mc:Fallback xmlns="">
      <p:transition spd="slow" advTm="15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Incidència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63812"/>
            <a:ext cx="3015082" cy="2066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64" y="1963812"/>
            <a:ext cx="3262714" cy="1994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085" y="4491120"/>
            <a:ext cx="5242125" cy="19867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635896" y="2683892"/>
            <a:ext cx="165618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4235890" y="3259956"/>
            <a:ext cx="456195" cy="11521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23"/>
    </mc:Choice>
    <mc:Fallback xmlns="">
      <p:transition spd="slow" advTm="59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Cronograma III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51510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2"/>
    </mc:Choice>
    <mc:Fallback xmlns="">
      <p:transition spd="slow" advTm="14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Productes</a:t>
            </a:r>
            <a:r>
              <a:rPr lang="es-ES" dirty="0" smtClean="0"/>
              <a:t> </a:t>
            </a:r>
            <a:r>
              <a:rPr lang="es-ES" dirty="0" err="1" smtClean="0"/>
              <a:t>Finals</a:t>
            </a:r>
            <a:endParaRPr lang="es-E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63" y="1772816"/>
            <a:ext cx="323940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4 Imagen" descr="virtualbox13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4288" y="4508249"/>
            <a:ext cx="1728192" cy="1728192"/>
          </a:xfrm>
          <a:prstGeom prst="rect">
            <a:avLst/>
          </a:prstGeom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6" y="1772816"/>
            <a:ext cx="2952399" cy="329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19"/>
    </mc:Choice>
    <mc:Fallback xmlns="">
      <p:transition spd="slow" advTm="5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Conclusions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>
          <a:xfrm>
            <a:off x="1403648" y="1988840"/>
            <a:ext cx="4104456" cy="3816424"/>
          </a:xfrm>
        </p:spPr>
        <p:txBody>
          <a:bodyPr>
            <a:normAutofit/>
          </a:bodyPr>
          <a:lstStyle/>
          <a:p>
            <a:r>
              <a:rPr lang="es-ES" dirty="0" smtClean="0"/>
              <a:t>Wiki, Panorama</a:t>
            </a:r>
          </a:p>
          <a:p>
            <a:endParaRPr lang="es-ES" dirty="0" smtClean="0"/>
          </a:p>
          <a:p>
            <a:r>
              <a:rPr lang="es-ES" smtClean="0"/>
              <a:t>Wiki, </a:t>
            </a:r>
            <a:r>
              <a:rPr lang="es-ES" dirty="0" err="1" smtClean="0"/>
              <a:t>Instal·lació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Wiki, </a:t>
            </a:r>
            <a:r>
              <a:rPr lang="es-ES" dirty="0" err="1" smtClean="0"/>
              <a:t>Gestió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Jocs</a:t>
            </a:r>
            <a:r>
              <a:rPr lang="es-ES" dirty="0" smtClean="0"/>
              <a:t> de </a:t>
            </a:r>
            <a:r>
              <a:rPr lang="es-ES" dirty="0" err="1" smtClean="0"/>
              <a:t>Proves</a:t>
            </a:r>
            <a:endParaRPr lang="es-ES" dirty="0" smtClean="0"/>
          </a:p>
          <a:p>
            <a:endParaRPr lang="ca-E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6"/>
    </mc:Choice>
    <mc:Fallback xmlns="">
      <p:transition spd="slow" advTm="38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Índex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>
          <a:xfrm>
            <a:off x="467544" y="1844824"/>
            <a:ext cx="3898776" cy="3433936"/>
          </a:xfrm>
        </p:spPr>
        <p:txBody>
          <a:bodyPr>
            <a:normAutofit/>
          </a:bodyPr>
          <a:lstStyle/>
          <a:p>
            <a:r>
              <a:rPr lang="es-ES" dirty="0" err="1" smtClean="0"/>
              <a:t>Rerefons</a:t>
            </a:r>
            <a:endParaRPr lang="es-ES" dirty="0" smtClean="0"/>
          </a:p>
          <a:p>
            <a:r>
              <a:rPr lang="es-ES" dirty="0" smtClean="0"/>
              <a:t>Cronograma I</a:t>
            </a:r>
          </a:p>
          <a:p>
            <a:r>
              <a:rPr lang="es-ES" dirty="0" err="1" smtClean="0"/>
              <a:t>Requeriments</a:t>
            </a:r>
            <a:endParaRPr lang="es-ES" dirty="0" smtClean="0"/>
          </a:p>
          <a:p>
            <a:r>
              <a:rPr lang="es-ES" dirty="0" smtClean="0"/>
              <a:t>Cronograma II</a:t>
            </a:r>
          </a:p>
          <a:p>
            <a:r>
              <a:rPr lang="es-ES" dirty="0" err="1"/>
              <a:t>Prototip</a:t>
            </a:r>
            <a:endParaRPr lang="es-ES" dirty="0"/>
          </a:p>
          <a:p>
            <a:r>
              <a:rPr lang="es-ES" dirty="0" smtClean="0"/>
              <a:t>Wiki, </a:t>
            </a:r>
            <a:r>
              <a:rPr lang="es-ES" dirty="0" err="1" smtClean="0"/>
              <a:t>Elecció</a:t>
            </a:r>
            <a:endParaRPr lang="es-ES" dirty="0" smtClean="0"/>
          </a:p>
        </p:txBody>
      </p:sp>
      <p:sp>
        <p:nvSpPr>
          <p:cNvPr id="5" name="3 Marcador de contenido"/>
          <p:cNvSpPr txBox="1">
            <a:spLocks/>
          </p:cNvSpPr>
          <p:nvPr/>
        </p:nvSpPr>
        <p:spPr>
          <a:xfrm>
            <a:off x="4500983" y="1772816"/>
            <a:ext cx="3898776" cy="34563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s-ES" sz="2900" dirty="0" err="1"/>
              <a:t>Instal·lació</a:t>
            </a:r>
            <a:endParaRPr lang="es-ES" sz="2900" dirty="0"/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s-ES" sz="2900" dirty="0"/>
              <a:t>Wiki, </a:t>
            </a:r>
            <a:r>
              <a:rPr lang="es-ES" sz="2900" dirty="0" err="1"/>
              <a:t>Configuració</a:t>
            </a:r>
            <a:endParaRPr lang="es-ES" sz="2900" dirty="0"/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s-ES" sz="2900" dirty="0" err="1"/>
              <a:t>Incidència</a:t>
            </a:r>
            <a:endParaRPr lang="es-ES" sz="2900" dirty="0"/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s-ES" sz="2900" dirty="0"/>
              <a:t>Cronograma III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s-ES" sz="2900" dirty="0" err="1"/>
              <a:t>Productes</a:t>
            </a:r>
            <a:r>
              <a:rPr lang="es-ES" sz="2900" dirty="0"/>
              <a:t> </a:t>
            </a:r>
            <a:r>
              <a:rPr lang="es-ES" sz="2900" dirty="0" err="1"/>
              <a:t>Finals</a:t>
            </a:r>
            <a:endParaRPr lang="es-ES" sz="2900" dirty="0"/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s-ES" sz="2900" dirty="0" err="1"/>
              <a:t>Conclusions</a:t>
            </a:r>
            <a:endParaRPr lang="es-ES" sz="2900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23"/>
    </mc:Choice>
    <mc:Fallback xmlns="">
      <p:transition spd="slow" advTm="49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Rerefons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2" y="1703905"/>
            <a:ext cx="2972444" cy="21921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5840"/>
            <a:ext cx="3072029" cy="2190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Callout 4"/>
          <p:cNvSpPr/>
          <p:nvPr/>
        </p:nvSpPr>
        <p:spPr>
          <a:xfrm>
            <a:off x="3419872" y="2529888"/>
            <a:ext cx="2232248" cy="2080097"/>
          </a:xfrm>
          <a:prstGeom prst="downArrowCallout">
            <a:avLst>
              <a:gd name="adj1" fmla="val 13367"/>
              <a:gd name="adj2" fmla="val 11967"/>
              <a:gd name="adj3" fmla="val 25000"/>
              <a:gd name="adj4" fmla="val 13549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33" name="Picture 9" descr="http://img3.wikia.nocookie.net/__cb20100610161747/simpsons/images/d/dd/Wikipedia-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22" y="4869160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08"/>
    </mc:Choice>
    <mc:Fallback xmlns="">
      <p:transition spd="slow" advTm="65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Cronograma I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8107"/>
            <a:ext cx="8424936" cy="426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92"/>
    </mc:Choice>
    <mc:Fallback xmlns="">
      <p:transition spd="slow" advTm="4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Requeriments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1139296" y="4810799"/>
            <a:ext cx="1955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 smtClean="0"/>
              <a:t>Tecnològics</a:t>
            </a:r>
            <a:endParaRPr lang="ca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213644" y="2506543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 smtClean="0"/>
              <a:t>Funcionals</a:t>
            </a:r>
            <a:endParaRPr lang="ca-ES" sz="2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635896" y="4149080"/>
            <a:ext cx="230832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s-ES" dirty="0" smtClean="0"/>
              <a:t> Sistema </a:t>
            </a:r>
            <a:r>
              <a:rPr lang="es-ES" dirty="0" err="1" smtClean="0"/>
              <a:t>Operatiu</a:t>
            </a:r>
            <a:endParaRPr lang="es-ES" dirty="0" smtClean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endParaRPr lang="es-ES" dirty="0" smtClean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s-ES" dirty="0" smtClean="0"/>
              <a:t> Web </a:t>
            </a:r>
            <a:r>
              <a:rPr lang="es-ES" dirty="0" err="1" smtClean="0"/>
              <a:t>Service</a:t>
            </a:r>
            <a:endParaRPr lang="es-ES" dirty="0" smtClean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endParaRPr lang="es-ES" dirty="0" smtClean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s-ES" dirty="0" smtClean="0"/>
              <a:t> </a:t>
            </a:r>
            <a:r>
              <a:rPr lang="es-ES" dirty="0" err="1" smtClean="0"/>
              <a:t>Accesibilitat</a:t>
            </a:r>
            <a:endParaRPr lang="ca-ES" dirty="0" smtClean="0"/>
          </a:p>
        </p:txBody>
      </p:sp>
      <p:sp>
        <p:nvSpPr>
          <p:cNvPr id="9" name="8 CuadroTexto"/>
          <p:cNvSpPr txBox="1"/>
          <p:nvPr/>
        </p:nvSpPr>
        <p:spPr>
          <a:xfrm>
            <a:off x="3635895" y="1844824"/>
            <a:ext cx="166712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ca-ES" dirty="0" smtClean="0"/>
              <a:t> </a:t>
            </a:r>
            <a:r>
              <a:rPr lang="ca-ES" dirty="0" err="1" smtClean="0"/>
              <a:t>Proactivitat</a:t>
            </a:r>
            <a:endParaRPr lang="ca-ES" dirty="0" smtClean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endParaRPr lang="ca-ES" dirty="0" smtClean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ca-ES" dirty="0" smtClean="0"/>
              <a:t> Multimèdia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endParaRPr lang="es-ES" dirty="0" smtClean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s-ES" dirty="0" smtClean="0"/>
              <a:t> </a:t>
            </a:r>
            <a:r>
              <a:rPr lang="es-ES" dirty="0" err="1" smtClean="0"/>
              <a:t>Temps</a:t>
            </a:r>
            <a:endParaRPr lang="ca-ES" dirty="0" smtClean="0"/>
          </a:p>
        </p:txBody>
      </p:sp>
      <p:sp>
        <p:nvSpPr>
          <p:cNvPr id="11" name="10 Abrir llave"/>
          <p:cNvSpPr/>
          <p:nvPr/>
        </p:nvSpPr>
        <p:spPr>
          <a:xfrm>
            <a:off x="3275855" y="1844824"/>
            <a:ext cx="576064" cy="1728192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2" name="11 Abrir llave"/>
          <p:cNvSpPr/>
          <p:nvPr/>
        </p:nvSpPr>
        <p:spPr>
          <a:xfrm>
            <a:off x="3275856" y="4149080"/>
            <a:ext cx="576064" cy="1728192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66"/>
    </mc:Choice>
    <mc:Fallback xmlns="">
      <p:transition spd="slow" advTm="53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Cronograma II</a:t>
            </a:r>
            <a:endParaRPr lang="es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6" y="1844824"/>
            <a:ext cx="851474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2"/>
    </mc:Choice>
    <mc:Fallback xmlns="">
      <p:transition spd="slow" advTm="30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3691657" cy="19384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Prototip</a:t>
            </a:r>
            <a:endParaRPr lang="es-E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43097"/>
            <a:ext cx="2803590" cy="18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83" y="3365128"/>
            <a:ext cx="2997795" cy="1655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46454"/>
            <a:ext cx="2837112" cy="18086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22" y="4746454"/>
            <a:ext cx="3334405" cy="1521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36"/>
    </mc:Choice>
    <mc:Fallback xmlns="">
      <p:transition spd="slow" advTm="32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Wiki, </a:t>
            </a:r>
            <a:r>
              <a:rPr lang="es-ES" dirty="0" err="1" smtClean="0"/>
              <a:t>Candidats</a:t>
            </a:r>
            <a:endParaRPr lang="es-ES" dirty="0"/>
          </a:p>
        </p:txBody>
      </p:sp>
      <p:pic>
        <p:nvPicPr>
          <p:cNvPr id="4" name="3 Marcador de contenido" descr="vs.png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6607" y="2450620"/>
            <a:ext cx="1924290" cy="2008566"/>
          </a:xfrm>
          <a:ln>
            <a:noFill/>
          </a:ln>
        </p:spPr>
      </p:pic>
      <p:pic>
        <p:nvPicPr>
          <p:cNvPr id="5" name="4 Imagen" descr="MediaWiki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9640" y="1578866"/>
            <a:ext cx="1601119" cy="1512168"/>
          </a:xfrm>
          <a:prstGeom prst="rect">
            <a:avLst/>
          </a:prstGeom>
        </p:spPr>
      </p:pic>
      <p:pic>
        <p:nvPicPr>
          <p:cNvPr id="6" name="5 Imagen" descr="dokuwik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624" y="4027138"/>
            <a:ext cx="1656184" cy="1242138"/>
          </a:xfrm>
          <a:prstGeom prst="rect">
            <a:avLst/>
          </a:prstGeom>
        </p:spPr>
      </p:pic>
      <p:pic>
        <p:nvPicPr>
          <p:cNvPr id="8" name="7 Imagen" descr="1024px-PmWiki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04216" y="1938906"/>
            <a:ext cx="2016224" cy="1124281"/>
          </a:xfrm>
          <a:prstGeom prst="rect">
            <a:avLst/>
          </a:prstGeom>
        </p:spPr>
      </p:pic>
      <p:pic>
        <p:nvPicPr>
          <p:cNvPr id="12" name="11 Imagen" descr="wikka_log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48232" y="4315170"/>
            <a:ext cx="2146300" cy="495300"/>
          </a:xfrm>
          <a:prstGeom prst="rect">
            <a:avLst/>
          </a:prstGeom>
        </p:spPr>
      </p:pic>
      <p:pic>
        <p:nvPicPr>
          <p:cNvPr id="13" name="12 Imagen" descr="descarg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07872" y="5755330"/>
            <a:ext cx="2664296" cy="759419"/>
          </a:xfrm>
          <a:prstGeom prst="rect">
            <a:avLst/>
          </a:prstGeom>
        </p:spPr>
      </p:pic>
      <p:sp>
        <p:nvSpPr>
          <p:cNvPr id="9" name="8 Flecha derecha"/>
          <p:cNvSpPr/>
          <p:nvPr/>
        </p:nvSpPr>
        <p:spPr>
          <a:xfrm rot="1204976">
            <a:off x="2582977" y="2894988"/>
            <a:ext cx="853121" cy="215990"/>
          </a:xfrm>
          <a:prstGeom prst="rightArrow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9 Flecha derecha"/>
          <p:cNvSpPr/>
          <p:nvPr/>
        </p:nvSpPr>
        <p:spPr>
          <a:xfrm rot="20189742">
            <a:off x="2431474" y="4192357"/>
            <a:ext cx="1120627" cy="231459"/>
          </a:xfrm>
          <a:prstGeom prst="rightArrow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13 Flecha izquierda"/>
          <p:cNvSpPr/>
          <p:nvPr/>
        </p:nvSpPr>
        <p:spPr>
          <a:xfrm rot="20397186">
            <a:off x="5309935" y="2850658"/>
            <a:ext cx="792088" cy="216024"/>
          </a:xfrm>
          <a:prstGeom prst="leftArrow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14 Flecha izquierda"/>
          <p:cNvSpPr/>
          <p:nvPr/>
        </p:nvSpPr>
        <p:spPr>
          <a:xfrm rot="1082546">
            <a:off x="5098027" y="4215999"/>
            <a:ext cx="1076274" cy="183289"/>
          </a:xfrm>
          <a:prstGeom prst="leftArrow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15 Flecha izquierda"/>
          <p:cNvSpPr/>
          <p:nvPr/>
        </p:nvSpPr>
        <p:spPr>
          <a:xfrm rot="5400000">
            <a:off x="3727952" y="4963242"/>
            <a:ext cx="1224136" cy="216024"/>
          </a:xfrm>
          <a:prstGeom prst="leftArrow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72"/>
    </mc:Choice>
    <mc:Fallback xmlns="">
      <p:transition spd="slow" advTm="6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And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Winner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…</a:t>
            </a:r>
            <a:endParaRPr lang="es-ES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96952"/>
            <a:ext cx="3970784" cy="1864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4644008" y="1916832"/>
            <a:ext cx="4236737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ca-ES" sz="1600" dirty="0" smtClean="0"/>
              <a:t> SO: Compatible amb sistemes Windows.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ca-ES" sz="1600" dirty="0" smtClean="0"/>
              <a:t> Web Service: 	</a:t>
            </a:r>
            <a:r>
              <a:rPr lang="ca-ES" sz="1600" dirty="0" err="1" smtClean="0"/>
              <a:t>Apache</a:t>
            </a:r>
            <a:r>
              <a:rPr lang="ca-ES" sz="1600" dirty="0" smtClean="0"/>
              <a:t>, IIS.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ca-ES" sz="1600" dirty="0" smtClean="0"/>
              <a:t> Llenguatge: 	</a:t>
            </a:r>
            <a:r>
              <a:rPr lang="ca-ES" sz="1600" dirty="0" err="1" smtClean="0"/>
              <a:t>Perl</a:t>
            </a:r>
            <a:endParaRPr lang="ca-ES" sz="1600" dirty="0" smtClean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ca-ES" sz="1600" dirty="0" smtClean="0"/>
              <a:t> Base de Dades: No necessita.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ca-ES" sz="1600" dirty="0" smtClean="0"/>
              <a:t> Multimèdia: 	Sí.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ca-ES" sz="1600" dirty="0" smtClean="0"/>
              <a:t> Utilitzat en: 	British Telecom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ca-ES" sz="1600" dirty="0" smtClean="0"/>
              <a:t>			CERN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ca-ES" sz="1600" dirty="0" smtClean="0"/>
              <a:t>			Texas Instruments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ca-ES" sz="1600" dirty="0" smtClean="0"/>
              <a:t>			Morgan Stanley...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ca-ES" sz="1600" dirty="0" smtClean="0"/>
              <a:t> Compatibilitat amb diferents idiomes.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ca-ES" sz="1600" dirty="0" smtClean="0"/>
              <a:t> Notificació per </a:t>
            </a:r>
            <a:r>
              <a:rPr lang="ca-ES" sz="1600" dirty="0" err="1" smtClean="0"/>
              <a:t>e-mail</a:t>
            </a:r>
            <a:r>
              <a:rPr lang="ca-ES" sz="1600" dirty="0" smtClean="0"/>
              <a:t>.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ca-ES" sz="1600" dirty="0" smtClean="0"/>
              <a:t> Control d’accés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ca-ES" sz="1600" dirty="0" smtClean="0"/>
              <a:t> Informació estadística.</a:t>
            </a:r>
          </a:p>
        </p:txBody>
      </p:sp>
      <p:sp>
        <p:nvSpPr>
          <p:cNvPr id="6" name="5 Abrir llave"/>
          <p:cNvSpPr/>
          <p:nvPr/>
        </p:nvSpPr>
        <p:spPr>
          <a:xfrm>
            <a:off x="4355976" y="1844824"/>
            <a:ext cx="504056" cy="424847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95"/>
    </mc:Choice>
    <mc:Fallback xmlns="">
      <p:transition spd="slow" advTm="34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1254</TotalTime>
  <Words>132</Words>
  <Application>Microsoft Office PowerPoint</Application>
  <PresentationFormat>On-screen Show (4:3)</PresentationFormat>
  <Paragraphs>76</Paragraphs>
  <Slides>19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Median</vt:lpstr>
      <vt:lpstr>PFC  Instal·lació Wiki S.A.U.</vt:lpstr>
      <vt:lpstr>Índex</vt:lpstr>
      <vt:lpstr>Rerefons</vt:lpstr>
      <vt:lpstr>Cronograma I</vt:lpstr>
      <vt:lpstr>Requeriments</vt:lpstr>
      <vt:lpstr>Cronograma II</vt:lpstr>
      <vt:lpstr>Prototip</vt:lpstr>
      <vt:lpstr>Wiki, Candidats</vt:lpstr>
      <vt:lpstr>And the Winner is…</vt:lpstr>
      <vt:lpstr>Entorn de Treball</vt:lpstr>
      <vt:lpstr>Instal·lació</vt:lpstr>
      <vt:lpstr>Wiki, configuració</vt:lpstr>
      <vt:lpstr>Wiki, Disseny Portal</vt:lpstr>
      <vt:lpstr>Wiki, Disseny Torns</vt:lpstr>
      <vt:lpstr>Wiki, Disseny Tasques</vt:lpstr>
      <vt:lpstr>Incidència</vt:lpstr>
      <vt:lpstr>Cronograma III</vt:lpstr>
      <vt:lpstr>Productes Finals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U0197098</dc:creator>
  <cp:lastModifiedBy>Thero</cp:lastModifiedBy>
  <cp:revision>99</cp:revision>
  <dcterms:created xsi:type="dcterms:W3CDTF">2014-12-30T14:31:55Z</dcterms:created>
  <dcterms:modified xsi:type="dcterms:W3CDTF">2015-01-12T21:22:19Z</dcterms:modified>
</cp:coreProperties>
</file>