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14"/>
  </p:notesMasterIdLst>
  <p:handoutMasterIdLst>
    <p:handoutMasterId r:id="rId15"/>
  </p:handoutMasterIdLst>
  <p:sldIdLst>
    <p:sldId id="256" r:id="rId3"/>
    <p:sldId id="258" r:id="rId4"/>
    <p:sldId id="259" r:id="rId5"/>
    <p:sldId id="260" r:id="rId6"/>
    <p:sldId id="263" r:id="rId7"/>
    <p:sldId id="267" r:id="rId8"/>
    <p:sldId id="261" r:id="rId9"/>
    <p:sldId id="262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3A69"/>
    <a:srgbClr val="2E3454"/>
    <a:srgbClr val="27305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08" y="2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190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0DE45-A409-4576-8862-41A77FCE1F71}" type="datetimeFigureOut">
              <a:rPr lang="es-ES" smtClean="0"/>
              <a:t>18/06/2015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s-ES" dirty="0" smtClean="0"/>
              <a:t>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9484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BAE-6678-4D88-A40E-468042A8D801}" type="datetimeFigureOut">
              <a:rPr lang="es-ES" smtClean="0"/>
              <a:t>18/06/2015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50208-7E5D-4D87-86CE-2E5E0A47472B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7439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050208-7E5D-4D87-86CE-2E5E0A47472B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3586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DBE386D-B44E-434D-B286-DA0DE4FD5AD5}" type="datetimeFigureOut">
              <a:rPr lang="es-ES" smtClean="0"/>
              <a:t>18/06/2015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54178DB-09F0-411B-BA97-1822EE741A1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191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rgbClr val="27305A"/>
                </a:solidFill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n>
                  <a:solidFill>
                    <a:srgbClr val="2E3454"/>
                  </a:solidFill>
                </a:ln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solidFill>
                    <a:srgbClr val="2E3A69"/>
                  </a:solidFill>
                </a:ln>
              </a:defRPr>
            </a:lvl1pPr>
          </a:lstStyle>
          <a:p>
            <a:fld id="{BDBE386D-B44E-434D-B286-DA0DE4FD5AD5}" type="datetimeFigureOut">
              <a:rPr lang="es-ES" smtClean="0"/>
              <a:pPr/>
              <a:t>18/06/2015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solidFill>
                    <a:srgbClr val="27305A"/>
                  </a:solidFill>
                </a:ln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solidFill>
                    <a:srgbClr val="2E3454"/>
                  </a:solidFill>
                </a:ln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2051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296581" y="233643"/>
            <a:ext cx="1191559" cy="4566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ca-ES" noProof="0" dirty="0" smtClean="0"/>
              <a:t>Títol </a:t>
            </a:r>
            <a:endParaRPr lang="ca-ES" noProof="0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 hasCustomPrompt="1"/>
          </p:nvPr>
        </p:nvSpPr>
        <p:spPr>
          <a:xfrm>
            <a:off x="1487488" y="1757363"/>
            <a:ext cx="5810250" cy="3011487"/>
          </a:xfrm>
          <a:prstGeom prst="rect">
            <a:avLst/>
          </a:prstGeom>
        </p:spPr>
        <p:txBody>
          <a:bodyPr/>
          <a:lstStyle>
            <a:lvl1pPr marL="514350" indent="-514350">
              <a:buFont typeface="+mj-lt"/>
              <a:buAutoNum type="arabicPeriod"/>
              <a:defRPr baseline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ca-ES" noProof="0" dirty="0" smtClean="0"/>
              <a:t>Primer</a:t>
            </a:r>
          </a:p>
          <a:p>
            <a:pPr lvl="0"/>
            <a:r>
              <a:rPr lang="ca-ES" noProof="0" dirty="0" smtClean="0"/>
              <a:t>Segon</a:t>
            </a:r>
          </a:p>
          <a:p>
            <a:pPr lvl="0"/>
            <a:r>
              <a:rPr lang="ca-ES" noProof="0" dirty="0" smtClean="0"/>
              <a:t>Tercer</a:t>
            </a:r>
            <a:endParaRPr lang="ca-ES" noProof="0" dirty="0"/>
          </a:p>
        </p:txBody>
      </p:sp>
      <p:sp>
        <p:nvSpPr>
          <p:cNvPr id="11" name="CuadroTexto 10"/>
          <p:cNvSpPr txBox="1"/>
          <p:nvPr userDrawn="1"/>
        </p:nvSpPr>
        <p:spPr>
          <a:xfrm>
            <a:off x="8732091" y="6488668"/>
            <a:ext cx="6364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58DDB41-2802-4E89-BE08-BB5327DC2A9E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111728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>
            <a:off x="1" y="1094014"/>
            <a:ext cx="9144000" cy="5763986"/>
          </a:xfrm>
          <a:prstGeom prst="rect">
            <a:avLst/>
          </a:prstGeom>
          <a:solidFill>
            <a:srgbClr val="2E3454"/>
          </a:solidFill>
          <a:ln>
            <a:solidFill>
              <a:srgbClr val="2E3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65421" y="311075"/>
            <a:ext cx="1527315" cy="43404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51927" y="315132"/>
            <a:ext cx="174307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6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 userDrawn="1"/>
        </p:nvSpPr>
        <p:spPr>
          <a:xfrm flipV="1">
            <a:off x="1" y="0"/>
            <a:ext cx="9144000" cy="1094014"/>
          </a:xfrm>
          <a:prstGeom prst="rect">
            <a:avLst/>
          </a:prstGeom>
          <a:solidFill>
            <a:srgbClr val="2E3454"/>
          </a:solidFill>
          <a:ln>
            <a:solidFill>
              <a:srgbClr val="2E3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02285" y="332799"/>
            <a:ext cx="1510057" cy="42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9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6835" y="2115670"/>
            <a:ext cx="7772400" cy="2319198"/>
          </a:xfrm>
        </p:spPr>
        <p:txBody>
          <a:bodyPr/>
          <a:lstStyle/>
          <a:p>
            <a:r>
              <a:rPr lang="es-ES" sz="4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Disseny</a:t>
            </a:r>
            <a:r>
              <a:rPr lang="es-ES" sz="4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i </a:t>
            </a:r>
            <a:r>
              <a:rPr lang="es-ES" sz="4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implementació</a:t>
            </a:r>
            <a:r>
              <a:rPr lang="es-ES" sz="4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del sistema de </a:t>
            </a:r>
            <a:r>
              <a:rPr lang="es-ES" sz="4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gestió</a:t>
            </a:r>
            <a:r>
              <a:rPr lang="es-ES" sz="4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web del Smart </a:t>
            </a:r>
            <a:r>
              <a:rPr lang="es-ES" sz="4800" b="1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Citizen</a:t>
            </a:r>
            <a:r>
              <a:rPr lang="es-ES" sz="48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 Kit</a:t>
            </a:r>
            <a:endParaRPr lang="es-ES" sz="48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34035" y="5628061"/>
            <a:ext cx="6858000" cy="1229939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</a:rPr>
              <a:t>Jordi Casas Marfil, 19 de </a:t>
            </a:r>
            <a:r>
              <a:rPr lang="es-ES" dirty="0" err="1" smtClean="0">
                <a:solidFill>
                  <a:schemeClr val="bg1"/>
                </a:solidFill>
              </a:rPr>
              <a:t>Juny</a:t>
            </a:r>
            <a:r>
              <a:rPr lang="es-ES" dirty="0" smtClean="0">
                <a:solidFill>
                  <a:schemeClr val="bg1"/>
                </a:solidFill>
              </a:rPr>
              <a:t> de 2015</a:t>
            </a:r>
          </a:p>
          <a:p>
            <a:r>
              <a:rPr lang="es-ES" dirty="0" err="1" smtClean="0">
                <a:solidFill>
                  <a:schemeClr val="bg1"/>
                </a:solidFill>
              </a:rPr>
              <a:t>Supervisat</a:t>
            </a:r>
            <a:r>
              <a:rPr lang="es-ES" dirty="0" smtClean="0">
                <a:solidFill>
                  <a:schemeClr val="bg1"/>
                </a:solidFill>
              </a:rPr>
              <a:t> per: Pere </a:t>
            </a:r>
            <a:r>
              <a:rPr lang="es-ES" dirty="0" err="1" smtClean="0">
                <a:solidFill>
                  <a:schemeClr val="bg1"/>
                </a:solidFill>
              </a:rPr>
              <a:t>Tuset</a:t>
            </a:r>
            <a:r>
              <a:rPr lang="es-ES" dirty="0" smtClean="0">
                <a:solidFill>
                  <a:schemeClr val="bg1"/>
                </a:solidFill>
              </a:rPr>
              <a:t> </a:t>
            </a:r>
            <a:r>
              <a:rPr lang="es-ES" dirty="0" err="1" smtClean="0">
                <a:solidFill>
                  <a:schemeClr val="bg1"/>
                </a:solidFill>
              </a:rPr>
              <a:t>Peiró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8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35" y="62430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1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296581" y="278468"/>
            <a:ext cx="2518337" cy="456640"/>
          </a:xfrm>
        </p:spPr>
        <p:txBody>
          <a:bodyPr/>
          <a:lstStyle/>
          <a:p>
            <a:r>
              <a:rPr lang="ca-ES" b="1" dirty="0" smtClean="0">
                <a:solidFill>
                  <a:schemeClr val="bg1"/>
                </a:solidFill>
              </a:rPr>
              <a:t>8 . Treball </a:t>
            </a:r>
            <a:r>
              <a:rPr lang="ca-ES" b="1" dirty="0">
                <a:solidFill>
                  <a:schemeClr val="bg1"/>
                </a:solidFill>
              </a:rPr>
              <a:t>futur</a:t>
            </a:r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1672212" y="2154526"/>
            <a:ext cx="5810250" cy="30114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a-ES" dirty="0" smtClean="0">
                <a:solidFill>
                  <a:srgbClr val="2E3A69"/>
                </a:solidFill>
              </a:rPr>
              <a:t>Ampliar el desenvolupament de:</a:t>
            </a:r>
          </a:p>
          <a:p>
            <a:pPr lvl="1"/>
            <a:r>
              <a:rPr lang="ca-ES" dirty="0" smtClean="0">
                <a:solidFill>
                  <a:srgbClr val="2E3A69"/>
                </a:solidFill>
              </a:rPr>
              <a:t>Arduino</a:t>
            </a:r>
          </a:p>
          <a:p>
            <a:pPr lvl="1"/>
            <a:r>
              <a:rPr lang="ca-ES" dirty="0" smtClean="0">
                <a:solidFill>
                  <a:srgbClr val="2E3A69"/>
                </a:solidFill>
              </a:rPr>
              <a:t>Web</a:t>
            </a:r>
          </a:p>
          <a:p>
            <a:pPr lvl="1"/>
            <a:r>
              <a:rPr lang="ca-ES" dirty="0" smtClean="0">
                <a:solidFill>
                  <a:srgbClr val="2E3A69"/>
                </a:solidFill>
              </a:rPr>
              <a:t>RTX (funcions necessàries)</a:t>
            </a:r>
          </a:p>
          <a:p>
            <a:endParaRPr lang="ca-ES" dirty="0" smtClean="0">
              <a:solidFill>
                <a:srgbClr val="2E3A69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a-ES" dirty="0" smtClean="0">
                <a:solidFill>
                  <a:srgbClr val="2E3A69"/>
                </a:solidFill>
              </a:rPr>
              <a:t>Tenir en compte la implementació de hardware SPI en la versió final</a:t>
            </a:r>
          </a:p>
        </p:txBody>
      </p:sp>
      <p:pic>
        <p:nvPicPr>
          <p:cNvPr id="4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6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3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58906" y="2958352"/>
            <a:ext cx="7772400" cy="1537728"/>
          </a:xfrm>
        </p:spPr>
        <p:txBody>
          <a:bodyPr/>
          <a:lstStyle/>
          <a:p>
            <a:r>
              <a:rPr lang="ca-ES" sz="8000" b="1" dirty="0" smtClean="0">
                <a:solidFill>
                  <a:schemeClr val="bg1"/>
                </a:solidFill>
                <a:latin typeface="+mn-lt"/>
              </a:rPr>
              <a:t>Gràcies</a:t>
            </a:r>
            <a:endParaRPr lang="ca-E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0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296581" y="278468"/>
            <a:ext cx="1756337" cy="456640"/>
          </a:xfrm>
        </p:spPr>
        <p:txBody>
          <a:bodyPr/>
          <a:lstStyle/>
          <a:p>
            <a:r>
              <a:rPr lang="ca-ES" b="1" dirty="0" smtClean="0">
                <a:solidFill>
                  <a:schemeClr val="bg1"/>
                </a:solidFill>
              </a:rPr>
              <a:t>Contingut</a:t>
            </a:r>
            <a:endParaRPr lang="ca-ES" b="1" dirty="0">
              <a:solidFill>
                <a:schemeClr val="bg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439898" y="1766327"/>
            <a:ext cx="7683406" cy="4786873"/>
          </a:xfrm>
        </p:spPr>
        <p:txBody>
          <a:bodyPr/>
          <a:lstStyle/>
          <a:p>
            <a:r>
              <a:rPr lang="ca-ES" dirty="0" smtClean="0">
                <a:solidFill>
                  <a:srgbClr val="2E3A69"/>
                </a:solidFill>
              </a:rPr>
              <a:t>Objectius</a:t>
            </a:r>
          </a:p>
          <a:p>
            <a:r>
              <a:rPr lang="ca-ES" dirty="0" smtClean="0">
                <a:solidFill>
                  <a:srgbClr val="2E3A69"/>
                </a:solidFill>
              </a:rPr>
              <a:t>Antecedents</a:t>
            </a:r>
          </a:p>
          <a:p>
            <a:r>
              <a:rPr lang="ca-ES" dirty="0" smtClean="0">
                <a:solidFill>
                  <a:srgbClr val="2E3A69"/>
                </a:solidFill>
              </a:rPr>
              <a:t>Beneficis del sistema proposat</a:t>
            </a:r>
          </a:p>
          <a:p>
            <a:r>
              <a:rPr lang="ca-ES" dirty="0" smtClean="0">
                <a:solidFill>
                  <a:srgbClr val="2E3A69"/>
                </a:solidFill>
              </a:rPr>
              <a:t>Tecnologies emprades</a:t>
            </a:r>
          </a:p>
          <a:p>
            <a:r>
              <a:rPr lang="ca-ES" dirty="0" smtClean="0">
                <a:solidFill>
                  <a:srgbClr val="2E3A69"/>
                </a:solidFill>
              </a:rPr>
              <a:t>Diagrama de flux dels serveis</a:t>
            </a:r>
          </a:p>
          <a:p>
            <a:r>
              <a:rPr lang="ca-ES" dirty="0">
                <a:solidFill>
                  <a:srgbClr val="2E3A69"/>
                </a:solidFill>
              </a:rPr>
              <a:t>Exemple d’ús</a:t>
            </a:r>
          </a:p>
          <a:p>
            <a:r>
              <a:rPr lang="ca-ES" dirty="0" smtClean="0">
                <a:solidFill>
                  <a:srgbClr val="2E3A69"/>
                </a:solidFill>
              </a:rPr>
              <a:t>Conclusions</a:t>
            </a:r>
          </a:p>
          <a:p>
            <a:r>
              <a:rPr lang="ca-ES" dirty="0" smtClean="0">
                <a:solidFill>
                  <a:srgbClr val="2E3A69"/>
                </a:solidFill>
              </a:rPr>
              <a:t>Treball futur</a:t>
            </a:r>
          </a:p>
        </p:txBody>
      </p:sp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296580" y="278468"/>
            <a:ext cx="2473514" cy="456640"/>
          </a:xfrm>
        </p:spPr>
        <p:txBody>
          <a:bodyPr/>
          <a:lstStyle/>
          <a:p>
            <a:r>
              <a:rPr lang="ca-ES" b="1" dirty="0" smtClean="0">
                <a:solidFill>
                  <a:schemeClr val="bg1"/>
                </a:solidFill>
              </a:rPr>
              <a:t>1 . Objectius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537881" y="1757363"/>
            <a:ext cx="8265459" cy="4912378"/>
          </a:xfrm>
        </p:spPr>
        <p:txBody>
          <a:bodyPr/>
          <a:lstStyle/>
          <a:p>
            <a:pPr marL="0" indent="0">
              <a:buNone/>
            </a:pPr>
            <a:r>
              <a:rPr lang="ca-ES" dirty="0" smtClean="0">
                <a:solidFill>
                  <a:srgbClr val="2E3A69"/>
                </a:solidFill>
              </a:rPr>
              <a:t>Expandir les funcionalitats del SCK</a:t>
            </a:r>
          </a:p>
          <a:p>
            <a:pPr marL="0" indent="0">
              <a:buNone/>
            </a:pPr>
            <a:endParaRPr lang="ca-ES" dirty="0" smtClean="0">
              <a:solidFill>
                <a:srgbClr val="2E3A69"/>
              </a:solidFill>
            </a:endParaRPr>
          </a:p>
          <a:p>
            <a:pPr marL="1347788" indent="-457200">
              <a:buFont typeface="Wingdings" panose="05000000000000000000" pitchFamily="2" charset="2"/>
              <a:buChar char="Ø"/>
            </a:pPr>
            <a:r>
              <a:rPr lang="ca-ES" sz="2400" dirty="0" smtClean="0">
                <a:solidFill>
                  <a:srgbClr val="2E3A69"/>
                </a:solidFill>
              </a:rPr>
              <a:t>Desenvolupar </a:t>
            </a:r>
            <a:r>
              <a:rPr lang="ca-ES" sz="2400" dirty="0" smtClean="0">
                <a:solidFill>
                  <a:srgbClr val="2E3A69"/>
                </a:solidFill>
              </a:rPr>
              <a:t>les funcions de </a:t>
            </a:r>
            <a:r>
              <a:rPr lang="ca-ES" sz="2400" dirty="0" err="1" smtClean="0">
                <a:solidFill>
                  <a:srgbClr val="2E3A69"/>
                </a:solidFill>
              </a:rPr>
              <a:t>soft</a:t>
            </a:r>
            <a:r>
              <a:rPr lang="ca-ES" sz="2400" dirty="0" smtClean="0">
                <a:solidFill>
                  <a:srgbClr val="2E3A69"/>
                </a:solidFill>
              </a:rPr>
              <a:t> </a:t>
            </a:r>
            <a:r>
              <a:rPr lang="ca-ES" sz="2400" dirty="0" smtClean="0">
                <a:solidFill>
                  <a:srgbClr val="2E3A69"/>
                </a:solidFill>
              </a:rPr>
              <a:t>AP</a:t>
            </a:r>
          </a:p>
          <a:p>
            <a:pPr marL="1976438" lvl="2" indent="-457200"/>
            <a:r>
              <a:rPr lang="ca-ES" dirty="0">
                <a:solidFill>
                  <a:srgbClr val="2E3A69"/>
                </a:solidFill>
              </a:rPr>
              <a:t>C</a:t>
            </a:r>
            <a:r>
              <a:rPr lang="ca-ES" sz="2000" dirty="0" smtClean="0">
                <a:solidFill>
                  <a:srgbClr val="2E3A69"/>
                </a:solidFill>
              </a:rPr>
              <a:t>reació </a:t>
            </a:r>
            <a:r>
              <a:rPr lang="ca-ES" sz="2000" dirty="0" smtClean="0">
                <a:solidFill>
                  <a:srgbClr val="2E3A69"/>
                </a:solidFill>
              </a:rPr>
              <a:t>d’una xarxa amb EESID </a:t>
            </a:r>
            <a:r>
              <a:rPr lang="ca-ES" sz="2000" dirty="0" smtClean="0">
                <a:solidFill>
                  <a:srgbClr val="2E3A69"/>
                </a:solidFill>
              </a:rPr>
              <a:t>únic</a:t>
            </a:r>
          </a:p>
          <a:p>
            <a:pPr marL="1976438" lvl="2" indent="-457200"/>
            <a:r>
              <a:rPr lang="ca-ES" dirty="0" smtClean="0">
                <a:solidFill>
                  <a:srgbClr val="2E3A69"/>
                </a:solidFill>
              </a:rPr>
              <a:t>S</a:t>
            </a:r>
            <a:r>
              <a:rPr lang="ca-ES" sz="2000" dirty="0" smtClean="0">
                <a:solidFill>
                  <a:srgbClr val="2E3A69"/>
                </a:solidFill>
              </a:rPr>
              <a:t>erveis </a:t>
            </a:r>
            <a:r>
              <a:rPr lang="ca-ES" sz="2000" dirty="0" smtClean="0">
                <a:solidFill>
                  <a:srgbClr val="2E3A69"/>
                </a:solidFill>
              </a:rPr>
              <a:t>mínims (DHCP, DNS)</a:t>
            </a:r>
          </a:p>
          <a:p>
            <a:pPr marL="0" indent="0">
              <a:buNone/>
            </a:pPr>
            <a:endParaRPr lang="ca-ES" sz="2400" dirty="0" smtClean="0">
              <a:solidFill>
                <a:srgbClr val="2E3A69"/>
              </a:solidFill>
            </a:endParaRPr>
          </a:p>
          <a:p>
            <a:pPr marL="1347788" indent="-457200">
              <a:buFont typeface="Wingdings" panose="05000000000000000000" pitchFamily="2" charset="2"/>
              <a:buChar char="Ø"/>
            </a:pPr>
            <a:r>
              <a:rPr lang="ca-ES" sz="2400" dirty="0">
                <a:solidFill>
                  <a:srgbClr val="2E3A69"/>
                </a:solidFill>
              </a:rPr>
              <a:t>Desenvolupar un Servidor </a:t>
            </a:r>
            <a:r>
              <a:rPr lang="ca-ES" sz="2400" dirty="0" smtClean="0">
                <a:solidFill>
                  <a:srgbClr val="2E3A69"/>
                </a:solidFill>
              </a:rPr>
              <a:t>Web</a:t>
            </a:r>
          </a:p>
          <a:p>
            <a:pPr marL="1976438" lvl="2" indent="-457200"/>
            <a:r>
              <a:rPr lang="ca-ES" dirty="0" smtClean="0">
                <a:solidFill>
                  <a:srgbClr val="2E3A69"/>
                </a:solidFill>
              </a:rPr>
              <a:t>S</a:t>
            </a:r>
            <a:r>
              <a:rPr lang="ca-ES" sz="2000" dirty="0" smtClean="0">
                <a:solidFill>
                  <a:srgbClr val="2E3A69"/>
                </a:solidFill>
              </a:rPr>
              <a:t>uportar </a:t>
            </a:r>
            <a:r>
              <a:rPr lang="ca-ES" sz="2000" dirty="0" smtClean="0">
                <a:solidFill>
                  <a:srgbClr val="2E3A69"/>
                </a:solidFill>
              </a:rPr>
              <a:t>parcialment </a:t>
            </a:r>
            <a:r>
              <a:rPr lang="ca-ES" sz="2000" dirty="0" smtClean="0">
                <a:solidFill>
                  <a:srgbClr val="2E3A69"/>
                </a:solidFill>
              </a:rPr>
              <a:t>HTTP/1.1</a:t>
            </a:r>
          </a:p>
          <a:p>
            <a:pPr marL="1976438" lvl="2" indent="-457200"/>
            <a:r>
              <a:rPr lang="ca-ES" sz="2000" dirty="0" smtClean="0">
                <a:solidFill>
                  <a:srgbClr val="2E3A69"/>
                </a:solidFill>
              </a:rPr>
              <a:t>Tenir en compte les limitacions de memòria del dispositiu</a:t>
            </a:r>
            <a:endParaRPr lang="ca-ES" sz="2000" dirty="0">
              <a:solidFill>
                <a:srgbClr val="2E3A69"/>
              </a:solidFill>
            </a:endParaRPr>
          </a:p>
        </p:txBody>
      </p:sp>
      <p:pic>
        <p:nvPicPr>
          <p:cNvPr id="5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0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3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296581" y="278468"/>
            <a:ext cx="4006478" cy="456640"/>
          </a:xfrm>
        </p:spPr>
        <p:txBody>
          <a:bodyPr/>
          <a:lstStyle/>
          <a:p>
            <a:r>
              <a:rPr lang="ca-ES" b="1" dirty="0" smtClean="0">
                <a:solidFill>
                  <a:schemeClr val="bg1"/>
                </a:solidFill>
              </a:rPr>
              <a:t>2 . Antecedents</a:t>
            </a:r>
            <a:endParaRPr lang="ca-ES" b="1" dirty="0">
              <a:solidFill>
                <a:schemeClr val="bg1"/>
              </a:solidFill>
            </a:endParaRPr>
          </a:p>
          <a:p>
            <a:endParaRPr lang="es-ES" dirty="0"/>
          </a:p>
        </p:txBody>
      </p:sp>
      <p:pic>
        <p:nvPicPr>
          <p:cNvPr id="6" name="Picture 4" descr="wifly modu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837" y="3247768"/>
            <a:ext cx="4418217" cy="331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ifly modu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2" y="1301580"/>
            <a:ext cx="4440035" cy="333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0177" y="2572284"/>
            <a:ext cx="3645764" cy="22603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02" y="6256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0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296580" y="278468"/>
            <a:ext cx="5216713" cy="456640"/>
          </a:xfrm>
        </p:spPr>
        <p:txBody>
          <a:bodyPr/>
          <a:lstStyle/>
          <a:p>
            <a:r>
              <a:rPr lang="ca-ES" b="1" dirty="0" smtClean="0">
                <a:solidFill>
                  <a:schemeClr val="bg1"/>
                </a:solidFill>
              </a:rPr>
              <a:t>3 . Beneficis </a:t>
            </a:r>
            <a:r>
              <a:rPr lang="ca-ES" b="1" dirty="0">
                <a:solidFill>
                  <a:schemeClr val="bg1"/>
                </a:solidFill>
              </a:rPr>
              <a:t>del sistema proposat</a:t>
            </a:r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1067798" y="2191470"/>
            <a:ext cx="7026875" cy="3011487"/>
          </a:xfrm>
        </p:spPr>
        <p:txBody>
          <a:bodyPr/>
          <a:lstStyle/>
          <a:p>
            <a:r>
              <a:rPr lang="ca-ES" dirty="0" smtClean="0">
                <a:solidFill>
                  <a:srgbClr val="2E3A69"/>
                </a:solidFill>
              </a:rPr>
              <a:t>En quant </a:t>
            </a:r>
            <a:r>
              <a:rPr lang="ca-ES" dirty="0" smtClean="0">
                <a:solidFill>
                  <a:srgbClr val="2E3A69"/>
                </a:solidFill>
              </a:rPr>
              <a:t>al hardware</a:t>
            </a:r>
            <a:r>
              <a:rPr lang="ca-ES" dirty="0" smtClean="0">
                <a:solidFill>
                  <a:srgbClr val="2E3A69"/>
                </a:solidFill>
              </a:rPr>
              <a:t>...</a:t>
            </a:r>
            <a:endParaRPr lang="ca-ES" dirty="0" smtClean="0">
              <a:solidFill>
                <a:srgbClr val="2E3A69"/>
              </a:solidFill>
            </a:endParaRPr>
          </a:p>
          <a:p>
            <a:pPr lvl="2">
              <a:buFont typeface="Wingdings" panose="05000000000000000000" pitchFamily="2" charset="2"/>
              <a:buChar char="ü"/>
            </a:pPr>
            <a:r>
              <a:rPr lang="ca-ES" dirty="0" smtClean="0">
                <a:solidFill>
                  <a:srgbClr val="2E3A69"/>
                </a:solidFill>
              </a:rPr>
              <a:t>SDK </a:t>
            </a:r>
            <a:r>
              <a:rPr lang="ca-ES" dirty="0" smtClean="0">
                <a:solidFill>
                  <a:srgbClr val="2E3A69"/>
                </a:solidFill>
              </a:rPr>
              <a:t>propi que permet la programació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ca-ES" dirty="0" smtClean="0">
                <a:solidFill>
                  <a:srgbClr val="2E3A69"/>
                </a:solidFill>
              </a:rPr>
              <a:t>Menor consum </a:t>
            </a:r>
            <a:r>
              <a:rPr lang="ca-ES" dirty="0" smtClean="0">
                <a:solidFill>
                  <a:srgbClr val="2E3A69"/>
                </a:solidFill>
              </a:rPr>
              <a:t>en el sistema</a:t>
            </a:r>
          </a:p>
          <a:p>
            <a:endParaRPr lang="ca-ES" dirty="0" smtClean="0">
              <a:solidFill>
                <a:srgbClr val="2E3A69"/>
              </a:solidFill>
            </a:endParaRPr>
          </a:p>
          <a:p>
            <a:r>
              <a:rPr lang="ca-ES" dirty="0" smtClean="0">
                <a:solidFill>
                  <a:srgbClr val="2E3A69"/>
                </a:solidFill>
              </a:rPr>
              <a:t>En quant al projecte...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ca-ES" dirty="0" smtClean="0">
                <a:solidFill>
                  <a:srgbClr val="2E3A69"/>
                </a:solidFill>
              </a:rPr>
              <a:t>Possibilitat d’usar la SDCARD per guardar pàgines web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ca-ES" dirty="0" smtClean="0">
                <a:solidFill>
                  <a:srgbClr val="2E3A69"/>
                </a:solidFill>
              </a:rPr>
              <a:t>Possibilitat d’executar comandes mitjançant formularis</a:t>
            </a:r>
          </a:p>
        </p:txBody>
      </p:sp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296581" y="278468"/>
            <a:ext cx="4006478" cy="456640"/>
          </a:xfrm>
        </p:spPr>
        <p:txBody>
          <a:bodyPr/>
          <a:lstStyle/>
          <a:p>
            <a:r>
              <a:rPr lang="ca-ES" b="1" dirty="0" smtClean="0">
                <a:solidFill>
                  <a:schemeClr val="bg1"/>
                </a:solidFill>
              </a:rPr>
              <a:t>4 . Tecnologies emprades</a:t>
            </a:r>
          </a:p>
          <a:p>
            <a:endParaRPr lang="es-ES" dirty="0"/>
          </a:p>
        </p:txBody>
      </p:sp>
      <p:pic>
        <p:nvPicPr>
          <p:cNvPr id="2052" name="Picture 4" descr="http://store.arduino.cc/bmz_cache/a/a9c42747cecad96430825f09c52923cf.image.447x3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51" y="2365545"/>
            <a:ext cx="3068030" cy="242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CK_DV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47" y="2912778"/>
            <a:ext cx="2677552" cy="150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wificlub.org/wp-content/uploads/2012/05/wifi-bgn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888" y="1184982"/>
            <a:ext cx="2914223" cy="105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89" y="6238421"/>
            <a:ext cx="609600" cy="609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270541" y="2902778"/>
            <a:ext cx="2602916" cy="1976036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977181" y="3059668"/>
            <a:ext cx="58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RTX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031111" y="4369749"/>
            <a:ext cx="58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SPI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 rot="16200000">
            <a:off x="4554339" y="3026112"/>
            <a:ext cx="68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HTTP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 rot="16200000">
            <a:off x="4554339" y="4319415"/>
            <a:ext cx="682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DNS</a:t>
            </a:r>
            <a:endParaRPr lang="es-ES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623721" y="3701466"/>
            <a:ext cx="648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WIFI</a:t>
            </a:r>
            <a:endParaRPr lang="es-ES" dirty="0"/>
          </a:p>
        </p:txBody>
      </p:sp>
      <p:sp>
        <p:nvSpPr>
          <p:cNvPr id="16" name="CuadroTexto 15"/>
          <p:cNvSpPr txBox="1"/>
          <p:nvPr/>
        </p:nvSpPr>
        <p:spPr>
          <a:xfrm rot="16200000">
            <a:off x="3752942" y="3693076"/>
            <a:ext cx="938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Arduino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883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8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296581" y="278468"/>
            <a:ext cx="5980651" cy="456640"/>
          </a:xfrm>
        </p:spPr>
        <p:txBody>
          <a:bodyPr/>
          <a:lstStyle/>
          <a:p>
            <a:r>
              <a:rPr lang="ca-ES" b="1" dirty="0" smtClean="0">
                <a:solidFill>
                  <a:schemeClr val="bg1"/>
                </a:solidFill>
              </a:rPr>
              <a:t>5 . Diagrama de flux dels serveis</a:t>
            </a:r>
            <a:endParaRPr lang="ca-ES" b="1" dirty="0">
              <a:solidFill>
                <a:schemeClr val="bg1"/>
              </a:solidFill>
            </a:endParaRPr>
          </a:p>
          <a:p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ca-ES" dirty="0" smtClean="0">
                <a:solidFill>
                  <a:srgbClr val="2E3A69"/>
                </a:solidFill>
              </a:rPr>
              <a:t>DNS</a:t>
            </a:r>
          </a:p>
          <a:p>
            <a:endParaRPr lang="ca-ES" dirty="0" smtClean="0"/>
          </a:p>
          <a:p>
            <a:r>
              <a:rPr lang="ca-ES" dirty="0" smtClean="0">
                <a:solidFill>
                  <a:srgbClr val="2E3A69"/>
                </a:solidFill>
              </a:rPr>
              <a:t>HTTP</a:t>
            </a:r>
          </a:p>
          <a:p>
            <a:endParaRPr lang="ca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5514" y="1550708"/>
            <a:ext cx="5000625" cy="762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33" y="3263106"/>
            <a:ext cx="7750133" cy="3352028"/>
          </a:xfrm>
          <a:prstGeom prst="rect">
            <a:avLst/>
          </a:prstGeom>
        </p:spPr>
      </p:pic>
      <p:pic>
        <p:nvPicPr>
          <p:cNvPr id="4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822" y="1136520"/>
            <a:ext cx="2990850" cy="5743575"/>
          </a:xfrm>
          <a:prstGeom prst="rect">
            <a:avLst/>
          </a:prstGeom>
        </p:spPr>
      </p:pic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296581" y="278468"/>
            <a:ext cx="4212666" cy="456640"/>
          </a:xfrm>
        </p:spPr>
        <p:txBody>
          <a:bodyPr/>
          <a:lstStyle/>
          <a:p>
            <a:r>
              <a:rPr lang="ca-ES" b="1" dirty="0" smtClean="0">
                <a:solidFill>
                  <a:schemeClr val="bg1"/>
                </a:solidFill>
              </a:rPr>
              <a:t>6 . Exemple </a:t>
            </a:r>
            <a:r>
              <a:rPr lang="ca-ES" b="1" dirty="0">
                <a:solidFill>
                  <a:schemeClr val="bg1"/>
                </a:solidFill>
              </a:rPr>
              <a:t>d’ús</a:t>
            </a:r>
          </a:p>
          <a:p>
            <a:endParaRPr lang="es-ES" dirty="0"/>
          </a:p>
        </p:txBody>
      </p:sp>
      <p:pic>
        <p:nvPicPr>
          <p:cNvPr id="6" name="Sin títul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6501" y="1764097"/>
            <a:ext cx="2552539" cy="453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2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00"/>
    </mc:Choice>
    <mc:Fallback xmlns="">
      <p:transition spd="slow" advTm="2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296581" y="278468"/>
            <a:ext cx="2706595" cy="456640"/>
          </a:xfrm>
        </p:spPr>
        <p:txBody>
          <a:bodyPr/>
          <a:lstStyle/>
          <a:p>
            <a:r>
              <a:rPr lang="ca-ES" b="1" dirty="0" smtClean="0">
                <a:solidFill>
                  <a:schemeClr val="bg1"/>
                </a:solidFill>
              </a:rPr>
              <a:t>7 . Conclusions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1681451" y="2293070"/>
            <a:ext cx="5810250" cy="30114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a-ES" dirty="0" smtClean="0">
                <a:solidFill>
                  <a:srgbClr val="2E3A69"/>
                </a:solidFill>
              </a:rPr>
              <a:t>S’han superat els obstacles per albergar pàgines web fora del mòdul RTX</a:t>
            </a:r>
          </a:p>
          <a:p>
            <a:pPr>
              <a:buFont typeface="Wingdings" panose="05000000000000000000" pitchFamily="2" charset="2"/>
              <a:buChar char="§"/>
            </a:pPr>
            <a:endParaRPr lang="ca-ES" dirty="0" smtClean="0">
              <a:solidFill>
                <a:srgbClr val="2E3A69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a-ES" dirty="0" smtClean="0">
                <a:solidFill>
                  <a:srgbClr val="2E3A69"/>
                </a:solidFill>
              </a:rPr>
              <a:t>El mòdul WiFi RTX4100 supera les prestacions de l’antic model RN131</a:t>
            </a:r>
          </a:p>
          <a:p>
            <a:endParaRPr lang="es-ES" dirty="0"/>
          </a:p>
        </p:txBody>
      </p:sp>
      <p:pic>
        <p:nvPicPr>
          <p:cNvPr id="4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03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636</TotalTime>
  <Words>211</Words>
  <Application>Microsoft Office PowerPoint</Application>
  <PresentationFormat>Presentación en pantalla (4:3)</PresentationFormat>
  <Paragraphs>56</Paragraphs>
  <Slides>11</Slides>
  <Notes>1</Notes>
  <HiddenSlides>0</HiddenSlides>
  <MMClips>11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Tema de Office</vt:lpstr>
      <vt:lpstr>1_Tema de Office</vt:lpstr>
      <vt:lpstr>Disseny i implementació del sistema de gestió web del Smart Citizen Kit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Gràcies</vt:lpstr>
    </vt:vector>
  </TitlesOfParts>
  <Company> 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JC</dc:creator>
  <cp:lastModifiedBy>JC</cp:lastModifiedBy>
  <cp:revision>185</cp:revision>
  <dcterms:created xsi:type="dcterms:W3CDTF">2015-06-12T17:08:09Z</dcterms:created>
  <dcterms:modified xsi:type="dcterms:W3CDTF">2015-06-18T20:19:58Z</dcterms:modified>
</cp:coreProperties>
</file>