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58" r:id="rId4"/>
    <p:sldId id="259" r:id="rId5"/>
    <p:sldId id="260" r:id="rId6"/>
    <p:sldId id="268" r:id="rId7"/>
    <p:sldId id="257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1" r:id="rId16"/>
    <p:sldId id="270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3734" autoAdjust="0"/>
  </p:normalViewPr>
  <p:slideViewPr>
    <p:cSldViewPr snapToGrid="0">
      <p:cViewPr varScale="1">
        <p:scale>
          <a:sx n="47" d="100"/>
          <a:sy n="47" d="100"/>
        </p:scale>
        <p:origin x="16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D866F-DDE9-47D0-90F1-F5E3BBB6BD7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F4C1DEB2-4720-4DB2-9A9D-9315D6B62D0E}">
      <dgm:prSet phldrT="[Texto]" custT="1"/>
      <dgm:spPr/>
      <dgm:t>
        <a:bodyPr/>
        <a:lstStyle/>
        <a:p>
          <a:r>
            <a:rPr lang="ca-ES" sz="2000" b="1" noProof="0" dirty="0" smtClean="0"/>
            <a:t>Infants</a:t>
          </a:r>
        </a:p>
        <a:p>
          <a:r>
            <a:rPr lang="ca-ES" sz="1700" noProof="0" dirty="0" smtClean="0"/>
            <a:t>Activitats senzilles i jocs</a:t>
          </a:r>
        </a:p>
      </dgm:t>
    </dgm:pt>
    <dgm:pt modelId="{F9388233-EEB3-42F4-A1E1-48BA335F7D97}" type="parTrans" cxnId="{61EEA0FF-D77F-49B8-834E-FCFE9A22B383}">
      <dgm:prSet/>
      <dgm:spPr/>
      <dgm:t>
        <a:bodyPr/>
        <a:lstStyle/>
        <a:p>
          <a:endParaRPr lang="ca-ES" noProof="0" dirty="0"/>
        </a:p>
      </dgm:t>
    </dgm:pt>
    <dgm:pt modelId="{32746D7F-311A-4736-9D79-CE4564307A90}" type="sibTrans" cxnId="{61EEA0FF-D77F-49B8-834E-FCFE9A22B383}">
      <dgm:prSet/>
      <dgm:spPr/>
      <dgm:t>
        <a:bodyPr/>
        <a:lstStyle/>
        <a:p>
          <a:endParaRPr lang="ca-ES" noProof="0" dirty="0"/>
        </a:p>
      </dgm:t>
    </dgm:pt>
    <dgm:pt modelId="{3A4C24FE-BD26-4DF2-8D4D-857FD3F37142}">
      <dgm:prSet phldrT="[Texto]" custT="1"/>
      <dgm:spPr/>
      <dgm:t>
        <a:bodyPr/>
        <a:lstStyle/>
        <a:p>
          <a:r>
            <a:rPr lang="ca-ES" sz="2000" b="1" noProof="0" dirty="0" smtClean="0"/>
            <a:t>Adults</a:t>
          </a:r>
          <a:endParaRPr lang="ca-ES" sz="1700" b="1" noProof="0" dirty="0" smtClean="0"/>
        </a:p>
        <a:p>
          <a:r>
            <a:rPr lang="ca-ES" sz="1700" noProof="0" dirty="0" smtClean="0"/>
            <a:t>Activitats especialitzades i complexes</a:t>
          </a:r>
        </a:p>
        <a:p>
          <a:r>
            <a:rPr lang="ca-ES" sz="1700" noProof="0" dirty="0" err="1" smtClean="0"/>
            <a:t>Autoformació</a:t>
          </a:r>
          <a:endParaRPr lang="ca-ES" sz="1700" noProof="0" dirty="0"/>
        </a:p>
      </dgm:t>
    </dgm:pt>
    <dgm:pt modelId="{CA2014C1-7A00-492B-87EF-82D20909E25A}" type="parTrans" cxnId="{E22116DC-5336-4C3C-BA4D-3128A27C7AB5}">
      <dgm:prSet/>
      <dgm:spPr/>
      <dgm:t>
        <a:bodyPr/>
        <a:lstStyle/>
        <a:p>
          <a:endParaRPr lang="ca-ES" noProof="0" dirty="0"/>
        </a:p>
      </dgm:t>
    </dgm:pt>
    <dgm:pt modelId="{9C1EE870-DDD3-4AE4-94B9-19ABF3D18AD0}" type="sibTrans" cxnId="{E22116DC-5336-4C3C-BA4D-3128A27C7AB5}">
      <dgm:prSet/>
      <dgm:spPr/>
      <dgm:t>
        <a:bodyPr/>
        <a:lstStyle/>
        <a:p>
          <a:endParaRPr lang="ca-ES" noProof="0" dirty="0"/>
        </a:p>
      </dgm:t>
    </dgm:pt>
    <dgm:pt modelId="{0686AAD9-5461-46AE-9E5D-CD78B73240C5}">
      <dgm:prSet phldrT="[Texto]" custT="1"/>
      <dgm:spPr/>
      <dgm:t>
        <a:bodyPr/>
        <a:lstStyle/>
        <a:p>
          <a:r>
            <a:rPr lang="ca-ES" sz="2000" b="1" noProof="0" dirty="0" smtClean="0"/>
            <a:t>Adolescents</a:t>
          </a:r>
          <a:endParaRPr lang="ca-ES" sz="1700" b="1" noProof="0" dirty="0" smtClean="0"/>
        </a:p>
        <a:p>
          <a:r>
            <a:rPr lang="ca-ES" sz="1700" noProof="0" dirty="0" smtClean="0"/>
            <a:t>Activitats més complexes</a:t>
          </a:r>
          <a:endParaRPr lang="ca-ES" sz="1700" noProof="0" dirty="0"/>
        </a:p>
      </dgm:t>
    </dgm:pt>
    <dgm:pt modelId="{E918AAE7-3B96-467D-833E-911BAF3EFD92}" type="sibTrans" cxnId="{5D0F2CFA-604D-4977-9A79-5601FF643D1F}">
      <dgm:prSet/>
      <dgm:spPr/>
      <dgm:t>
        <a:bodyPr/>
        <a:lstStyle/>
        <a:p>
          <a:endParaRPr lang="ca-ES" noProof="0" dirty="0"/>
        </a:p>
      </dgm:t>
    </dgm:pt>
    <dgm:pt modelId="{B7A2E0FE-101D-4B1F-956E-405575BB1A50}" type="parTrans" cxnId="{5D0F2CFA-604D-4977-9A79-5601FF643D1F}">
      <dgm:prSet/>
      <dgm:spPr/>
      <dgm:t>
        <a:bodyPr/>
        <a:lstStyle/>
        <a:p>
          <a:endParaRPr lang="ca-ES" noProof="0" dirty="0"/>
        </a:p>
      </dgm:t>
    </dgm:pt>
    <dgm:pt modelId="{0AE85F4F-A639-4FBD-AD7A-65D13D84B9B5}">
      <dgm:prSet phldrT="[Texto]" custT="1"/>
      <dgm:spPr/>
      <dgm:t>
        <a:bodyPr/>
        <a:lstStyle/>
        <a:p>
          <a:r>
            <a:rPr lang="ca-ES" sz="2000" b="1" noProof="0" dirty="0" smtClean="0"/>
            <a:t>Docent</a:t>
          </a:r>
          <a:endParaRPr lang="ca-ES" sz="2400" b="1" noProof="0" dirty="0" smtClean="0"/>
        </a:p>
        <a:p>
          <a:r>
            <a:rPr lang="ca-ES" sz="1700" noProof="0" dirty="0" smtClean="0"/>
            <a:t>Elabora els cursos i les activitats</a:t>
          </a:r>
          <a:endParaRPr lang="ca-ES" sz="1700" noProof="0" dirty="0"/>
        </a:p>
      </dgm:t>
    </dgm:pt>
    <dgm:pt modelId="{0003DCB9-13FE-43C0-BD13-DF65D56D2633}" type="parTrans" cxnId="{DF0AE494-E6D1-4E22-8E84-DFA9A33F2EE6}">
      <dgm:prSet/>
      <dgm:spPr/>
      <dgm:t>
        <a:bodyPr/>
        <a:lstStyle/>
        <a:p>
          <a:endParaRPr lang="ca-ES" noProof="0" dirty="0"/>
        </a:p>
      </dgm:t>
    </dgm:pt>
    <dgm:pt modelId="{0410C0DC-FCA0-47A0-BB69-D393D2FEDB58}" type="sibTrans" cxnId="{DF0AE494-E6D1-4E22-8E84-DFA9A33F2EE6}">
      <dgm:prSet/>
      <dgm:spPr/>
      <dgm:t>
        <a:bodyPr/>
        <a:lstStyle/>
        <a:p>
          <a:endParaRPr lang="ca-ES" noProof="0" dirty="0"/>
        </a:p>
      </dgm:t>
    </dgm:pt>
    <dgm:pt modelId="{4252649E-1D1C-477E-81E7-5E69B1C79AEA}" type="pres">
      <dgm:prSet presAssocID="{90DD866F-DDE9-47D0-90F1-F5E3BBB6BD70}" presName="Name0" presStyleCnt="0">
        <dgm:presLayoutVars>
          <dgm:dir/>
          <dgm:resizeHandles val="exact"/>
        </dgm:presLayoutVars>
      </dgm:prSet>
      <dgm:spPr/>
    </dgm:pt>
    <dgm:pt modelId="{6BF0B034-1CE5-49F9-B5D9-313F9FEF6305}" type="pres">
      <dgm:prSet presAssocID="{90DD866F-DDE9-47D0-90F1-F5E3BBB6BD70}" presName="bkgdShp" presStyleLbl="alignAccFollowNode1" presStyleIdx="0" presStyleCnt="1"/>
      <dgm:spPr/>
    </dgm:pt>
    <dgm:pt modelId="{27AC869D-A2A6-42AC-81A9-22F25CF2FF80}" type="pres">
      <dgm:prSet presAssocID="{90DD866F-DDE9-47D0-90F1-F5E3BBB6BD70}" presName="linComp" presStyleCnt="0"/>
      <dgm:spPr/>
    </dgm:pt>
    <dgm:pt modelId="{51FBC5D8-2E95-49AE-8D74-4BDEE00F2599}" type="pres">
      <dgm:prSet presAssocID="{F4C1DEB2-4720-4DB2-9A9D-9315D6B62D0E}" presName="compNode" presStyleCnt="0"/>
      <dgm:spPr/>
    </dgm:pt>
    <dgm:pt modelId="{936FD8EE-111F-4E76-A05C-000667DE2B24}" type="pres">
      <dgm:prSet presAssocID="{F4C1DEB2-4720-4DB2-9A9D-9315D6B62D0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3A1366-57FA-404A-A54B-1F08728D78B4}" type="pres">
      <dgm:prSet presAssocID="{F4C1DEB2-4720-4DB2-9A9D-9315D6B62D0E}" presName="invisiNode" presStyleLbl="node1" presStyleIdx="0" presStyleCnt="4"/>
      <dgm:spPr/>
    </dgm:pt>
    <dgm:pt modelId="{9E975FA8-8EE4-467D-B044-142E22144855}" type="pres">
      <dgm:prSet presAssocID="{F4C1DEB2-4720-4DB2-9A9D-9315D6B62D0E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D92E013-436D-4D24-8EE6-547B83160AC2}" type="pres">
      <dgm:prSet presAssocID="{32746D7F-311A-4736-9D79-CE4564307A90}" presName="sibTrans" presStyleLbl="sibTrans2D1" presStyleIdx="0" presStyleCnt="0"/>
      <dgm:spPr/>
      <dgm:t>
        <a:bodyPr/>
        <a:lstStyle/>
        <a:p>
          <a:endParaRPr lang="ca-ES"/>
        </a:p>
      </dgm:t>
    </dgm:pt>
    <dgm:pt modelId="{D9F7568C-12F0-44E6-B108-18CB6A688AAB}" type="pres">
      <dgm:prSet presAssocID="{0686AAD9-5461-46AE-9E5D-CD78B73240C5}" presName="compNode" presStyleCnt="0"/>
      <dgm:spPr/>
    </dgm:pt>
    <dgm:pt modelId="{BA6F5247-5848-4FA3-93E4-1EA5E223CBFD}" type="pres">
      <dgm:prSet presAssocID="{0686AAD9-5461-46AE-9E5D-CD78B73240C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C49585-F61D-487A-B756-2452FD6C8AD2}" type="pres">
      <dgm:prSet presAssocID="{0686AAD9-5461-46AE-9E5D-CD78B73240C5}" presName="invisiNode" presStyleLbl="node1" presStyleIdx="1" presStyleCnt="4"/>
      <dgm:spPr/>
    </dgm:pt>
    <dgm:pt modelId="{ED7368F5-4DE4-48D9-859D-62AC0B288FAD}" type="pres">
      <dgm:prSet presAssocID="{0686AAD9-5461-46AE-9E5D-CD78B73240C5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1EF1080-AB44-415A-8BFA-BD019B017CB6}" type="pres">
      <dgm:prSet presAssocID="{E918AAE7-3B96-467D-833E-911BAF3EFD92}" presName="sibTrans" presStyleLbl="sibTrans2D1" presStyleIdx="0" presStyleCnt="0"/>
      <dgm:spPr/>
      <dgm:t>
        <a:bodyPr/>
        <a:lstStyle/>
        <a:p>
          <a:endParaRPr lang="ca-ES"/>
        </a:p>
      </dgm:t>
    </dgm:pt>
    <dgm:pt modelId="{6845CD11-E293-4955-8AA4-9136864C8854}" type="pres">
      <dgm:prSet presAssocID="{3A4C24FE-BD26-4DF2-8D4D-857FD3F37142}" presName="compNode" presStyleCnt="0"/>
      <dgm:spPr/>
    </dgm:pt>
    <dgm:pt modelId="{63E7EBD1-1865-463F-B573-61D5DC835636}" type="pres">
      <dgm:prSet presAssocID="{3A4C24FE-BD26-4DF2-8D4D-857FD3F3714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792CE9-4E40-48E8-A8E2-CD03B1906EB8}" type="pres">
      <dgm:prSet presAssocID="{3A4C24FE-BD26-4DF2-8D4D-857FD3F37142}" presName="invisiNode" presStyleLbl="node1" presStyleIdx="2" presStyleCnt="4"/>
      <dgm:spPr/>
    </dgm:pt>
    <dgm:pt modelId="{9AFA57C6-977F-4A75-B51E-852E2D6187FF}" type="pres">
      <dgm:prSet presAssocID="{3A4C24FE-BD26-4DF2-8D4D-857FD3F37142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9630026-9D2C-405D-A222-67E49FA9642C}" type="pres">
      <dgm:prSet presAssocID="{9C1EE870-DDD3-4AE4-94B9-19ABF3D18AD0}" presName="sibTrans" presStyleLbl="sibTrans2D1" presStyleIdx="0" presStyleCnt="0"/>
      <dgm:spPr/>
      <dgm:t>
        <a:bodyPr/>
        <a:lstStyle/>
        <a:p>
          <a:endParaRPr lang="ca-ES"/>
        </a:p>
      </dgm:t>
    </dgm:pt>
    <dgm:pt modelId="{0D9E0B08-2455-48DF-9C5E-F047CA34BFE8}" type="pres">
      <dgm:prSet presAssocID="{0AE85F4F-A639-4FBD-AD7A-65D13D84B9B5}" presName="compNode" presStyleCnt="0"/>
      <dgm:spPr/>
    </dgm:pt>
    <dgm:pt modelId="{5C90FD1D-6D95-4975-B026-F2554F64643B}" type="pres">
      <dgm:prSet presAssocID="{0AE85F4F-A639-4FBD-AD7A-65D13D84B9B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D45E1D-0D13-46FD-B6A8-6CD9B708CABB}" type="pres">
      <dgm:prSet presAssocID="{0AE85F4F-A639-4FBD-AD7A-65D13D84B9B5}" presName="invisiNode" presStyleLbl="node1" presStyleIdx="3" presStyleCnt="4"/>
      <dgm:spPr/>
    </dgm:pt>
    <dgm:pt modelId="{A1DDAB49-6315-4AA9-945B-0B6815BDAF9B}" type="pres">
      <dgm:prSet presAssocID="{0AE85F4F-A639-4FBD-AD7A-65D13D84B9B5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61AC708E-4C22-4613-9BBB-D3BA8D630E39}" type="presOf" srcId="{90DD866F-DDE9-47D0-90F1-F5E3BBB6BD70}" destId="{4252649E-1D1C-477E-81E7-5E69B1C79AEA}" srcOrd="0" destOrd="0" presId="urn:microsoft.com/office/officeart/2005/8/layout/pList2"/>
    <dgm:cxn modelId="{160F256B-100F-4A6E-8EC1-9F8EDFB83288}" type="presOf" srcId="{32746D7F-311A-4736-9D79-CE4564307A90}" destId="{2D92E013-436D-4D24-8EE6-547B83160AC2}" srcOrd="0" destOrd="0" presId="urn:microsoft.com/office/officeart/2005/8/layout/pList2"/>
    <dgm:cxn modelId="{375B4400-70BC-4892-B9DD-1B1298C81C41}" type="presOf" srcId="{9C1EE870-DDD3-4AE4-94B9-19ABF3D18AD0}" destId="{09630026-9D2C-405D-A222-67E49FA9642C}" srcOrd="0" destOrd="0" presId="urn:microsoft.com/office/officeart/2005/8/layout/pList2"/>
    <dgm:cxn modelId="{E22116DC-5336-4C3C-BA4D-3128A27C7AB5}" srcId="{90DD866F-DDE9-47D0-90F1-F5E3BBB6BD70}" destId="{3A4C24FE-BD26-4DF2-8D4D-857FD3F37142}" srcOrd="2" destOrd="0" parTransId="{CA2014C1-7A00-492B-87EF-82D20909E25A}" sibTransId="{9C1EE870-DDD3-4AE4-94B9-19ABF3D18AD0}"/>
    <dgm:cxn modelId="{DF0AE494-E6D1-4E22-8E84-DFA9A33F2EE6}" srcId="{90DD866F-DDE9-47D0-90F1-F5E3BBB6BD70}" destId="{0AE85F4F-A639-4FBD-AD7A-65D13D84B9B5}" srcOrd="3" destOrd="0" parTransId="{0003DCB9-13FE-43C0-BD13-DF65D56D2633}" sibTransId="{0410C0DC-FCA0-47A0-BB69-D393D2FEDB58}"/>
    <dgm:cxn modelId="{CF6FA384-929F-4050-A32B-7F60CA9AB86E}" type="presOf" srcId="{0686AAD9-5461-46AE-9E5D-CD78B73240C5}" destId="{BA6F5247-5848-4FA3-93E4-1EA5E223CBFD}" srcOrd="0" destOrd="0" presId="urn:microsoft.com/office/officeart/2005/8/layout/pList2"/>
    <dgm:cxn modelId="{525A0E27-940F-4EF0-8E56-E6DFCE8F56FD}" type="presOf" srcId="{0AE85F4F-A639-4FBD-AD7A-65D13D84B9B5}" destId="{5C90FD1D-6D95-4975-B026-F2554F64643B}" srcOrd="0" destOrd="0" presId="urn:microsoft.com/office/officeart/2005/8/layout/pList2"/>
    <dgm:cxn modelId="{8DBDAE5D-93B2-403A-BA82-DF886AE799E1}" type="presOf" srcId="{3A4C24FE-BD26-4DF2-8D4D-857FD3F37142}" destId="{63E7EBD1-1865-463F-B573-61D5DC835636}" srcOrd="0" destOrd="0" presId="urn:microsoft.com/office/officeart/2005/8/layout/pList2"/>
    <dgm:cxn modelId="{8037BD01-AF08-48D0-8860-70FF3DA071AB}" type="presOf" srcId="{E918AAE7-3B96-467D-833E-911BAF3EFD92}" destId="{01EF1080-AB44-415A-8BFA-BD019B017CB6}" srcOrd="0" destOrd="0" presId="urn:microsoft.com/office/officeart/2005/8/layout/pList2"/>
    <dgm:cxn modelId="{4316104B-206F-44C0-BF99-6200C5FE1AC3}" type="presOf" srcId="{F4C1DEB2-4720-4DB2-9A9D-9315D6B62D0E}" destId="{936FD8EE-111F-4E76-A05C-000667DE2B24}" srcOrd="0" destOrd="0" presId="urn:microsoft.com/office/officeart/2005/8/layout/pList2"/>
    <dgm:cxn modelId="{61EEA0FF-D77F-49B8-834E-FCFE9A22B383}" srcId="{90DD866F-DDE9-47D0-90F1-F5E3BBB6BD70}" destId="{F4C1DEB2-4720-4DB2-9A9D-9315D6B62D0E}" srcOrd="0" destOrd="0" parTransId="{F9388233-EEB3-42F4-A1E1-48BA335F7D97}" sibTransId="{32746D7F-311A-4736-9D79-CE4564307A90}"/>
    <dgm:cxn modelId="{5D0F2CFA-604D-4977-9A79-5601FF643D1F}" srcId="{90DD866F-DDE9-47D0-90F1-F5E3BBB6BD70}" destId="{0686AAD9-5461-46AE-9E5D-CD78B73240C5}" srcOrd="1" destOrd="0" parTransId="{B7A2E0FE-101D-4B1F-956E-405575BB1A50}" sibTransId="{E918AAE7-3B96-467D-833E-911BAF3EFD92}"/>
    <dgm:cxn modelId="{88AF6B46-375E-4E48-812A-ABF7ACC91A05}" type="presParOf" srcId="{4252649E-1D1C-477E-81E7-5E69B1C79AEA}" destId="{6BF0B034-1CE5-49F9-B5D9-313F9FEF6305}" srcOrd="0" destOrd="0" presId="urn:microsoft.com/office/officeart/2005/8/layout/pList2"/>
    <dgm:cxn modelId="{C998E44A-9208-47D3-86A9-E9BC90E1685A}" type="presParOf" srcId="{4252649E-1D1C-477E-81E7-5E69B1C79AEA}" destId="{27AC869D-A2A6-42AC-81A9-22F25CF2FF80}" srcOrd="1" destOrd="0" presId="urn:microsoft.com/office/officeart/2005/8/layout/pList2"/>
    <dgm:cxn modelId="{86F3F1D6-BB4E-4222-BA85-C5146B2F1E3A}" type="presParOf" srcId="{27AC869D-A2A6-42AC-81A9-22F25CF2FF80}" destId="{51FBC5D8-2E95-49AE-8D74-4BDEE00F2599}" srcOrd="0" destOrd="0" presId="urn:microsoft.com/office/officeart/2005/8/layout/pList2"/>
    <dgm:cxn modelId="{6A0889D5-B7FA-4B25-8403-D89C49DD1922}" type="presParOf" srcId="{51FBC5D8-2E95-49AE-8D74-4BDEE00F2599}" destId="{936FD8EE-111F-4E76-A05C-000667DE2B24}" srcOrd="0" destOrd="0" presId="urn:microsoft.com/office/officeart/2005/8/layout/pList2"/>
    <dgm:cxn modelId="{2D6E8981-34BB-46EF-BDDF-D1510258F826}" type="presParOf" srcId="{51FBC5D8-2E95-49AE-8D74-4BDEE00F2599}" destId="{333A1366-57FA-404A-A54B-1F08728D78B4}" srcOrd="1" destOrd="0" presId="urn:microsoft.com/office/officeart/2005/8/layout/pList2"/>
    <dgm:cxn modelId="{309AF498-4FA9-4655-85E7-F492E90C22C9}" type="presParOf" srcId="{51FBC5D8-2E95-49AE-8D74-4BDEE00F2599}" destId="{9E975FA8-8EE4-467D-B044-142E22144855}" srcOrd="2" destOrd="0" presId="urn:microsoft.com/office/officeart/2005/8/layout/pList2"/>
    <dgm:cxn modelId="{DD52B56C-ED14-4648-AFF4-22471E4AEBEA}" type="presParOf" srcId="{27AC869D-A2A6-42AC-81A9-22F25CF2FF80}" destId="{2D92E013-436D-4D24-8EE6-547B83160AC2}" srcOrd="1" destOrd="0" presId="urn:microsoft.com/office/officeart/2005/8/layout/pList2"/>
    <dgm:cxn modelId="{37D7E426-F2C7-432F-B79D-D2BC8B2A73C5}" type="presParOf" srcId="{27AC869D-A2A6-42AC-81A9-22F25CF2FF80}" destId="{D9F7568C-12F0-44E6-B108-18CB6A688AAB}" srcOrd="2" destOrd="0" presId="urn:microsoft.com/office/officeart/2005/8/layout/pList2"/>
    <dgm:cxn modelId="{15672E8A-0FF5-4087-BD89-4E0A9042B116}" type="presParOf" srcId="{D9F7568C-12F0-44E6-B108-18CB6A688AAB}" destId="{BA6F5247-5848-4FA3-93E4-1EA5E223CBFD}" srcOrd="0" destOrd="0" presId="urn:microsoft.com/office/officeart/2005/8/layout/pList2"/>
    <dgm:cxn modelId="{FE42D40C-4DBB-46DE-9CE4-5577B60A88DD}" type="presParOf" srcId="{D9F7568C-12F0-44E6-B108-18CB6A688AAB}" destId="{E8C49585-F61D-487A-B756-2452FD6C8AD2}" srcOrd="1" destOrd="0" presId="urn:microsoft.com/office/officeart/2005/8/layout/pList2"/>
    <dgm:cxn modelId="{A07DEB02-997D-42ED-9236-7722CB8DB215}" type="presParOf" srcId="{D9F7568C-12F0-44E6-B108-18CB6A688AAB}" destId="{ED7368F5-4DE4-48D9-859D-62AC0B288FAD}" srcOrd="2" destOrd="0" presId="urn:microsoft.com/office/officeart/2005/8/layout/pList2"/>
    <dgm:cxn modelId="{9FAED73F-4CBB-4B7B-A311-9FB09A1D5A7B}" type="presParOf" srcId="{27AC869D-A2A6-42AC-81A9-22F25CF2FF80}" destId="{01EF1080-AB44-415A-8BFA-BD019B017CB6}" srcOrd="3" destOrd="0" presId="urn:microsoft.com/office/officeart/2005/8/layout/pList2"/>
    <dgm:cxn modelId="{6BAB69F3-8F41-41F2-885E-C9EAD1C79C14}" type="presParOf" srcId="{27AC869D-A2A6-42AC-81A9-22F25CF2FF80}" destId="{6845CD11-E293-4955-8AA4-9136864C8854}" srcOrd="4" destOrd="0" presId="urn:microsoft.com/office/officeart/2005/8/layout/pList2"/>
    <dgm:cxn modelId="{FE4A1573-844F-4E83-AAF7-E68F39A2469D}" type="presParOf" srcId="{6845CD11-E293-4955-8AA4-9136864C8854}" destId="{63E7EBD1-1865-463F-B573-61D5DC835636}" srcOrd="0" destOrd="0" presId="urn:microsoft.com/office/officeart/2005/8/layout/pList2"/>
    <dgm:cxn modelId="{86C68548-FDA6-494C-A92D-00505A716463}" type="presParOf" srcId="{6845CD11-E293-4955-8AA4-9136864C8854}" destId="{17792CE9-4E40-48E8-A8E2-CD03B1906EB8}" srcOrd="1" destOrd="0" presId="urn:microsoft.com/office/officeart/2005/8/layout/pList2"/>
    <dgm:cxn modelId="{F75BC227-3549-4569-8EF3-BD7BFC636EBB}" type="presParOf" srcId="{6845CD11-E293-4955-8AA4-9136864C8854}" destId="{9AFA57C6-977F-4A75-B51E-852E2D6187FF}" srcOrd="2" destOrd="0" presId="urn:microsoft.com/office/officeart/2005/8/layout/pList2"/>
    <dgm:cxn modelId="{119F089D-7F64-437F-BA14-04106749F395}" type="presParOf" srcId="{27AC869D-A2A6-42AC-81A9-22F25CF2FF80}" destId="{09630026-9D2C-405D-A222-67E49FA9642C}" srcOrd="5" destOrd="0" presId="urn:microsoft.com/office/officeart/2005/8/layout/pList2"/>
    <dgm:cxn modelId="{58642F09-C572-4CA8-89CC-12BD1BC25AC1}" type="presParOf" srcId="{27AC869D-A2A6-42AC-81A9-22F25CF2FF80}" destId="{0D9E0B08-2455-48DF-9C5E-F047CA34BFE8}" srcOrd="6" destOrd="0" presId="urn:microsoft.com/office/officeart/2005/8/layout/pList2"/>
    <dgm:cxn modelId="{C39FFF05-9A9A-4FBE-8A02-CC5C07E7EB48}" type="presParOf" srcId="{0D9E0B08-2455-48DF-9C5E-F047CA34BFE8}" destId="{5C90FD1D-6D95-4975-B026-F2554F64643B}" srcOrd="0" destOrd="0" presId="urn:microsoft.com/office/officeart/2005/8/layout/pList2"/>
    <dgm:cxn modelId="{E23F1F44-2F19-4835-9390-D43340C370EE}" type="presParOf" srcId="{0D9E0B08-2455-48DF-9C5E-F047CA34BFE8}" destId="{CBD45E1D-0D13-46FD-B6A8-6CD9B708CABB}" srcOrd="1" destOrd="0" presId="urn:microsoft.com/office/officeart/2005/8/layout/pList2"/>
    <dgm:cxn modelId="{11EF1EC4-E773-4C54-8131-F7C3BB9BB039}" type="presParOf" srcId="{0D9E0B08-2455-48DF-9C5E-F047CA34BFE8}" destId="{A1DDAB49-6315-4AA9-945B-0B6815BDAF9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0B034-1CE5-49F9-B5D9-313F9FEF6305}">
      <dsp:nvSpPr>
        <dsp:cNvPr id="0" name=""/>
        <dsp:cNvSpPr/>
      </dsp:nvSpPr>
      <dsp:spPr>
        <a:xfrm>
          <a:off x="0" y="0"/>
          <a:ext cx="8596312" cy="17466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75FA8-8EE4-467D-B044-142E22144855}">
      <dsp:nvSpPr>
        <dsp:cNvPr id="0" name=""/>
        <dsp:cNvSpPr/>
      </dsp:nvSpPr>
      <dsp:spPr>
        <a:xfrm>
          <a:off x="260256" y="232886"/>
          <a:ext cx="1878092" cy="12808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FD8EE-111F-4E76-A05C-000667DE2B24}">
      <dsp:nvSpPr>
        <dsp:cNvPr id="0" name=""/>
        <dsp:cNvSpPr/>
      </dsp:nvSpPr>
      <dsp:spPr>
        <a:xfrm rot="10800000">
          <a:off x="260256" y="1746646"/>
          <a:ext cx="1878092" cy="21347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1" kern="1200" noProof="0" dirty="0" smtClean="0"/>
            <a:t>Infants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noProof="0" dirty="0" smtClean="0"/>
            <a:t>Activitats senzilles i jocs</a:t>
          </a:r>
        </a:p>
      </dsp:txBody>
      <dsp:txXfrm rot="10800000">
        <a:off x="318014" y="1746646"/>
        <a:ext cx="1762576" cy="2077032"/>
      </dsp:txXfrm>
    </dsp:sp>
    <dsp:sp modelId="{ED7368F5-4DE4-48D9-859D-62AC0B288FAD}">
      <dsp:nvSpPr>
        <dsp:cNvPr id="0" name=""/>
        <dsp:cNvSpPr/>
      </dsp:nvSpPr>
      <dsp:spPr>
        <a:xfrm>
          <a:off x="2326158" y="232886"/>
          <a:ext cx="1878092" cy="12808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F5247-5848-4FA3-93E4-1EA5E223CBFD}">
      <dsp:nvSpPr>
        <dsp:cNvPr id="0" name=""/>
        <dsp:cNvSpPr/>
      </dsp:nvSpPr>
      <dsp:spPr>
        <a:xfrm rot="10800000">
          <a:off x="2326158" y="1746646"/>
          <a:ext cx="1878092" cy="21347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1" kern="1200" noProof="0" dirty="0" smtClean="0"/>
            <a:t>Adolescents</a:t>
          </a:r>
          <a:endParaRPr lang="ca-ES" sz="1700" b="1" kern="1200" noProof="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noProof="0" dirty="0" smtClean="0"/>
            <a:t>Activitats més complexes</a:t>
          </a:r>
          <a:endParaRPr lang="ca-ES" sz="1700" kern="1200" noProof="0" dirty="0"/>
        </a:p>
      </dsp:txBody>
      <dsp:txXfrm rot="10800000">
        <a:off x="2383916" y="1746646"/>
        <a:ext cx="1762576" cy="2077032"/>
      </dsp:txXfrm>
    </dsp:sp>
    <dsp:sp modelId="{9AFA57C6-977F-4A75-B51E-852E2D6187FF}">
      <dsp:nvSpPr>
        <dsp:cNvPr id="0" name=""/>
        <dsp:cNvSpPr/>
      </dsp:nvSpPr>
      <dsp:spPr>
        <a:xfrm>
          <a:off x="4392060" y="232886"/>
          <a:ext cx="1878092" cy="12808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7EBD1-1865-463F-B573-61D5DC835636}">
      <dsp:nvSpPr>
        <dsp:cNvPr id="0" name=""/>
        <dsp:cNvSpPr/>
      </dsp:nvSpPr>
      <dsp:spPr>
        <a:xfrm rot="10800000">
          <a:off x="4392060" y="1746646"/>
          <a:ext cx="1878092" cy="21347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1" kern="1200" noProof="0" dirty="0" smtClean="0"/>
            <a:t>Adults</a:t>
          </a:r>
          <a:endParaRPr lang="ca-ES" sz="1700" b="1" kern="1200" noProof="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noProof="0" dirty="0" smtClean="0"/>
            <a:t>Activitats especialitzades i complexes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noProof="0" dirty="0" err="1" smtClean="0"/>
            <a:t>Autoformació</a:t>
          </a:r>
          <a:endParaRPr lang="ca-ES" sz="1700" kern="1200" noProof="0" dirty="0"/>
        </a:p>
      </dsp:txBody>
      <dsp:txXfrm rot="10800000">
        <a:off x="4449818" y="1746646"/>
        <a:ext cx="1762576" cy="2077032"/>
      </dsp:txXfrm>
    </dsp:sp>
    <dsp:sp modelId="{A1DDAB49-6315-4AA9-945B-0B6815BDAF9B}">
      <dsp:nvSpPr>
        <dsp:cNvPr id="0" name=""/>
        <dsp:cNvSpPr/>
      </dsp:nvSpPr>
      <dsp:spPr>
        <a:xfrm>
          <a:off x="6457962" y="232886"/>
          <a:ext cx="1878092" cy="12808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0FD1D-6D95-4975-B026-F2554F64643B}">
      <dsp:nvSpPr>
        <dsp:cNvPr id="0" name=""/>
        <dsp:cNvSpPr/>
      </dsp:nvSpPr>
      <dsp:spPr>
        <a:xfrm rot="10800000">
          <a:off x="6457962" y="1746646"/>
          <a:ext cx="1878092" cy="21347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1" kern="1200" noProof="0" dirty="0" smtClean="0"/>
            <a:t>Docent</a:t>
          </a:r>
          <a:endParaRPr lang="ca-ES" sz="2400" b="1" kern="1200" noProof="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700" kern="1200" noProof="0" dirty="0" smtClean="0"/>
            <a:t>Elabora els cursos i les activitats</a:t>
          </a:r>
          <a:endParaRPr lang="ca-ES" sz="1700" kern="1200" noProof="0" dirty="0"/>
        </a:p>
      </dsp:txBody>
      <dsp:txXfrm rot="10800000">
        <a:off x="6515720" y="1746646"/>
        <a:ext cx="1762576" cy="2077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C4492-AE85-4A90-92F4-13E1CC4FFADE}" type="datetimeFigureOut">
              <a:rPr lang="es-ES" smtClean="0"/>
              <a:t>25/06/2015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BF518-48D0-4657-AFD7-BD50FE5040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933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noProof="0" dirty="0" smtClean="0"/>
              <a:t>Hola,</a:t>
            </a:r>
          </a:p>
          <a:p>
            <a:r>
              <a:rPr lang="ca-ES" noProof="0" dirty="0" smtClean="0"/>
              <a:t>Em</a:t>
            </a:r>
            <a:r>
              <a:rPr lang="ca-ES" baseline="0" noProof="0" dirty="0" smtClean="0"/>
              <a:t> dic Moisès Català García i soc estudiant del Grau D’Enginyeria Informàtica a la UOC</a:t>
            </a:r>
          </a:p>
          <a:p>
            <a:r>
              <a:rPr lang="ca-ES" baseline="0" noProof="0" dirty="0" smtClean="0"/>
              <a:t>En aquest vídeo </a:t>
            </a:r>
            <a:r>
              <a:rPr lang="ca-ES" baseline="0" noProof="0" dirty="0" smtClean="0"/>
              <a:t>faig </a:t>
            </a:r>
            <a:r>
              <a:rPr lang="ca-ES" baseline="0" noProof="0" dirty="0" smtClean="0"/>
              <a:t>la defensa del meu Treball de Final de Grau que pertany a l’Àrea de desenvolupament d’aplicacions mòbils en HTML5.</a:t>
            </a:r>
            <a:endParaRPr lang="ca-ES" noProof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BF518-48D0-4657-AFD7-BD50FE50403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01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Adolescents:</a:t>
            </a:r>
          </a:p>
          <a:p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Edat entre 13 i 17 anys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Necessitats</a:t>
            </a:r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activitats que realitzen són mes sofisticades.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Fan jocs i exercicis amb dificultat baixa o moderada. Prefereixen contingut multimèdia com cançons, vídeos.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seves activitats es poden puntuar i han de poder realitzar tests per a certificar la seva progressió durant el curs.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Objectius</a:t>
            </a:r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Proporcionar recursos que permetin al professorat avaluar les cinc parts que es troben a qualsevol examen oficial per a que l’alumne pugui superar el curs: Expressió Oral i escrita, comprensió tant lectora com escoltada i gramàtica.</a:t>
            </a:r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BF518-48D0-4657-AFD7-BD50FE50403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329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ca-E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Adults</a:t>
            </a:r>
          </a:p>
          <a:p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Volen assolir un bon nivell sobre l’idioma o es volen </a:t>
            </a:r>
            <a:r>
              <a:rPr lang="ca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especialitzar</a:t>
            </a:r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un vocabulari concret: científic, legal, econòmic, </a:t>
            </a:r>
            <a:r>
              <a:rPr lang="ca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Activitats de tots els nivells de dificultat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volen jocs infantils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requereixen tanta atenció per part del professor: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 més autodidactes, es poden autoavaluar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poden no acudir a la classe presencial per tindre obligacions laborals o familiars, però per aquesta raó no haurien de perdre el fil del curs. Haurien de poder tindre les activitats accessibles des de qualsevol lloc amb internet.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BF518-48D0-4657-AFD7-BD50FE50403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358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err="1" smtClean="0"/>
              <a:t>Docent</a:t>
            </a:r>
            <a:r>
              <a:rPr lang="es-ES" b="1" dirty="0" smtClean="0"/>
              <a:t>:</a:t>
            </a:r>
          </a:p>
          <a:p>
            <a:r>
              <a:rPr lang="es-ES" b="0" dirty="0" smtClean="0"/>
              <a:t>Elabora </a:t>
            </a:r>
            <a:r>
              <a:rPr lang="es-ES" b="0" dirty="0" err="1" smtClean="0"/>
              <a:t>els</a:t>
            </a:r>
            <a:r>
              <a:rPr lang="es-ES" b="0" dirty="0" smtClean="0"/>
              <a:t> cursos i les </a:t>
            </a:r>
            <a:r>
              <a:rPr lang="es-ES" b="0" dirty="0" err="1" smtClean="0"/>
              <a:t>seves</a:t>
            </a:r>
            <a:r>
              <a:rPr lang="es-ES" b="0" baseline="0" dirty="0" smtClean="0"/>
              <a:t> </a:t>
            </a:r>
            <a:r>
              <a:rPr lang="es-ES" b="0" baseline="0" dirty="0" err="1" smtClean="0"/>
              <a:t>activitats</a:t>
            </a:r>
            <a:r>
              <a:rPr lang="es-ES" b="0" baseline="0" dirty="0" smtClean="0"/>
              <a:t>.</a:t>
            </a:r>
            <a:endParaRPr lang="es-ES" b="0" dirty="0" smtClean="0"/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BF518-48D0-4657-AFD7-BD50FE50403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960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A continuació es mostren els detalls principals sobre</a:t>
            </a:r>
            <a:r>
              <a:rPr lang="ca-ES" baseline="0" dirty="0" smtClean="0"/>
              <a:t> la implementació de la aplicació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BF518-48D0-4657-AFD7-BD50FE50403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1058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dirty="0" smtClean="0"/>
              <a:t>La aplicació ha sigut desenvolupada seguint el paradigma de </a:t>
            </a:r>
            <a:r>
              <a:rPr lang="ca-ES" b="1" dirty="0" smtClean="0"/>
              <a:t>Model Vista Controlador</a:t>
            </a:r>
            <a:r>
              <a:rPr lang="ca-ES" dirty="0" smtClean="0"/>
              <a:t>.</a:t>
            </a:r>
          </a:p>
          <a:p>
            <a:r>
              <a:rPr lang="ca-ES" dirty="0" smtClean="0"/>
              <a:t>El </a:t>
            </a:r>
            <a:r>
              <a:rPr lang="ca-ES" b="1" dirty="0" smtClean="0"/>
              <a:t>model</a:t>
            </a:r>
            <a:r>
              <a:rPr lang="ca-ES" dirty="0" smtClean="0"/>
              <a:t> representen les dades que emmagatzema la aplicació</a:t>
            </a:r>
          </a:p>
          <a:p>
            <a:r>
              <a:rPr lang="ca-ES" dirty="0" smtClean="0"/>
              <a:t>La </a:t>
            </a:r>
            <a:r>
              <a:rPr lang="ca-ES" b="1" dirty="0" smtClean="0"/>
              <a:t>vista</a:t>
            </a:r>
            <a:r>
              <a:rPr lang="ca-ES" dirty="0" smtClean="0"/>
              <a:t> es la part visual que es mostra a l’usuari</a:t>
            </a:r>
          </a:p>
          <a:p>
            <a:r>
              <a:rPr lang="ca-ES" dirty="0" smtClean="0"/>
              <a:t>El </a:t>
            </a:r>
            <a:r>
              <a:rPr lang="ca-ES" b="1" dirty="0" smtClean="0"/>
              <a:t>controlador</a:t>
            </a:r>
            <a:r>
              <a:rPr lang="ca-ES" dirty="0" smtClean="0"/>
              <a:t> s’encarrega de tractar les dades emmagatzemades al model i presentar-les a l’usuari per la vista</a:t>
            </a:r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BF518-48D0-4657-AFD7-BD50FE50403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331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L’objectiu principal es</a:t>
            </a:r>
            <a:r>
              <a:rPr lang="ca-ES" baseline="0" dirty="0" smtClean="0"/>
              <a:t> oferir una experiència homogènia en dispositius heterogenis. Per aquesta raó vaig utilitzar </a:t>
            </a:r>
            <a:r>
              <a:rPr lang="ca-ES" baseline="0" dirty="0" err="1" smtClean="0"/>
              <a:t>l’estandard</a:t>
            </a:r>
            <a:r>
              <a:rPr lang="ca-ES" baseline="0" dirty="0" smtClean="0"/>
              <a:t> HTML5 i CSS3 en la codificació de la capa visual de les pàgines que formen l’aplicació.</a:t>
            </a:r>
          </a:p>
          <a:p>
            <a:r>
              <a:rPr lang="ca-ES" baseline="0" dirty="0" smtClean="0"/>
              <a:t>Per simplificar i accelerar el desenvolupament vaig optar per utilitzar la biblioteca </a:t>
            </a:r>
            <a:r>
              <a:rPr lang="ca-ES" baseline="0" dirty="0" err="1" smtClean="0"/>
              <a:t>Jquery</a:t>
            </a:r>
            <a:r>
              <a:rPr lang="ca-ES" baseline="0" dirty="0" smtClean="0"/>
              <a:t>, la qual simplifica enormement la manera d’interactuar amb els elements </a:t>
            </a:r>
            <a:r>
              <a:rPr lang="ca-ES" baseline="0" dirty="0" err="1" smtClean="0"/>
              <a:t>html</a:t>
            </a:r>
            <a:r>
              <a:rPr lang="ca-ES" baseline="0" dirty="0" smtClean="0"/>
              <a:t> d’una pàgina.</a:t>
            </a:r>
          </a:p>
          <a:p>
            <a:endParaRPr lang="ca-ES" baseline="0" dirty="0" smtClean="0"/>
          </a:p>
          <a:p>
            <a:r>
              <a:rPr lang="ca-ES" baseline="0" dirty="0" smtClean="0"/>
              <a:t>Per a mantindré una web adaptada a dispositius mòbils he utilitzat el framework Bootstrap que ja disposa de multitud d’elements web adaptables a qualsevol dispositiu.</a:t>
            </a:r>
          </a:p>
          <a:p>
            <a:endParaRPr lang="ca-ES" baseline="0" dirty="0" smtClean="0"/>
          </a:p>
          <a:p>
            <a:r>
              <a:rPr lang="ca-ES" baseline="0" dirty="0" smtClean="0"/>
              <a:t>Addicionalment he optat per utilitzar una sèrie de </a:t>
            </a:r>
            <a:r>
              <a:rPr lang="ca-ES" baseline="0" dirty="0" err="1" smtClean="0"/>
              <a:t>plugins</a:t>
            </a:r>
            <a:r>
              <a:rPr lang="ca-ES" baseline="0" dirty="0" smtClean="0"/>
              <a:t> de </a:t>
            </a:r>
            <a:r>
              <a:rPr lang="ca-ES" baseline="0" dirty="0" err="1" smtClean="0"/>
              <a:t>Jquery</a:t>
            </a:r>
            <a:r>
              <a:rPr lang="ca-ES" baseline="0" dirty="0" smtClean="0"/>
              <a:t> per a mostrar els calendaris, taules, i fins i tot un editor de text enriquit que permet incrustar imatge i vídeo al contingut del document.</a:t>
            </a:r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BF518-48D0-4657-AFD7-BD50FE50403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6585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a-ES" b="1" dirty="0" smtClean="0"/>
              <a:t>El model i el controlador els he programat en </a:t>
            </a:r>
            <a:r>
              <a:rPr lang="ca-ES" b="1" dirty="0" err="1" smtClean="0"/>
              <a:t>Javascript</a:t>
            </a:r>
            <a:r>
              <a:rPr lang="ca-ES" b="1" dirty="0" smtClean="0"/>
              <a:t> i els he allotjat a Parse.com, que e</a:t>
            </a:r>
            <a:r>
              <a:rPr lang="ca-ES" dirty="0" smtClean="0"/>
              <a:t>s tracta d’ un </a:t>
            </a:r>
            <a:r>
              <a:rPr lang="ca-ES" dirty="0" err="1" smtClean="0"/>
              <a:t>Backend</a:t>
            </a:r>
            <a:r>
              <a:rPr lang="ca-ES" dirty="0" smtClean="0"/>
              <a:t> as a </a:t>
            </a:r>
            <a:r>
              <a:rPr lang="ca-ES" dirty="0" err="1" smtClean="0"/>
              <a:t>service</a:t>
            </a:r>
            <a:r>
              <a:rPr lang="ca-ES" dirty="0" smtClean="0"/>
              <a:t> on ofereixen allotjament per al codi i una base de dades on guardar la informació de la aplicació. </a:t>
            </a:r>
          </a:p>
          <a:p>
            <a:r>
              <a:rPr lang="ca-ES" dirty="0" smtClean="0"/>
              <a:t>D’aquesta manera</a:t>
            </a:r>
            <a:r>
              <a:rPr lang="ca-ES" baseline="0" dirty="0" smtClean="0"/>
              <a:t> es simplifica molt la part servidora de la aplicació, ja que no es necessari configurar un servidor.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BF518-48D0-4657-AFD7-BD50FE50403D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13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A continuació mostraré</a:t>
            </a:r>
            <a:r>
              <a:rPr lang="ca-ES" baseline="0" dirty="0" smtClean="0"/>
              <a:t> les funcionalitat que he implementat de la aplicació:</a:t>
            </a:r>
          </a:p>
          <a:p>
            <a:endParaRPr lang="ca-ES" baseline="0" dirty="0" smtClean="0"/>
          </a:p>
          <a:p>
            <a:r>
              <a:rPr lang="ca-ES" baseline="0" dirty="0" smtClean="0"/>
              <a:t>-</a:t>
            </a:r>
            <a:r>
              <a:rPr lang="ca-ES" baseline="0" dirty="0" err="1" smtClean="0"/>
              <a:t>login</a:t>
            </a:r>
            <a:endParaRPr lang="ca-ES" baseline="0" dirty="0" smtClean="0"/>
          </a:p>
          <a:p>
            <a:r>
              <a:rPr lang="ca-ES" baseline="0" dirty="0" smtClean="0"/>
              <a:t>administratiu@mail.com</a:t>
            </a:r>
          </a:p>
          <a:p>
            <a:r>
              <a:rPr lang="ca-ES" baseline="0" dirty="0" smtClean="0"/>
              <a:t>Crea nou usuari nouprofessor@mail.com</a:t>
            </a:r>
          </a:p>
          <a:p>
            <a:endParaRPr lang="ca-ES" baseline="0" dirty="0" smtClean="0"/>
          </a:p>
          <a:p>
            <a:r>
              <a:rPr lang="ca-ES" baseline="0" dirty="0" smtClean="0"/>
              <a:t>-</a:t>
            </a:r>
            <a:r>
              <a:rPr lang="ca-ES" baseline="0" dirty="0" err="1" smtClean="0"/>
              <a:t>login</a:t>
            </a:r>
            <a:endParaRPr lang="ca-ES" baseline="0" dirty="0" smtClean="0"/>
          </a:p>
          <a:p>
            <a:r>
              <a:rPr lang="ca-ES" baseline="0" dirty="0" smtClean="0"/>
              <a:t>professor@mail.com</a:t>
            </a:r>
          </a:p>
          <a:p>
            <a:r>
              <a:rPr lang="ca-ES" baseline="0" dirty="0" smtClean="0"/>
              <a:t>-Editar perfil</a:t>
            </a:r>
          </a:p>
          <a:p>
            <a:r>
              <a:rPr lang="ca-ES" baseline="0" dirty="0" smtClean="0"/>
              <a:t>-Fabrica de cursos</a:t>
            </a:r>
          </a:p>
          <a:p>
            <a:r>
              <a:rPr lang="ca-ES" baseline="0" dirty="0" smtClean="0"/>
              <a:t>	-Crea nou curs</a:t>
            </a:r>
          </a:p>
          <a:p>
            <a:r>
              <a:rPr lang="ca-ES" baseline="0" dirty="0" smtClean="0"/>
              <a:t>	-Afegeix alumnes a curs</a:t>
            </a:r>
          </a:p>
          <a:p>
            <a:r>
              <a:rPr lang="ca-ES" baseline="0" dirty="0" smtClean="0"/>
              <a:t>-Mostra “Tauler d’anuncis”</a:t>
            </a:r>
          </a:p>
          <a:p>
            <a:r>
              <a:rPr lang="ca-ES" baseline="0" dirty="0" smtClean="0"/>
              <a:t>Editor tauler d’anuncis</a:t>
            </a:r>
          </a:p>
          <a:p>
            <a:r>
              <a:rPr lang="ca-ES" baseline="0" dirty="0" smtClean="0"/>
              <a:t>Crear anunci</a:t>
            </a:r>
          </a:p>
          <a:p>
            <a:r>
              <a:rPr lang="ca-ES" baseline="0" dirty="0" smtClean="0"/>
              <a:t>Mostrar nou anunci</a:t>
            </a:r>
          </a:p>
          <a:p>
            <a:endParaRPr lang="ca-ES" baseline="0" dirty="0" smtClean="0"/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BF518-48D0-4657-AFD7-BD50FE50403D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205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BF518-48D0-4657-AFD7-BD50FE50403D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5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En primer</a:t>
            </a:r>
            <a:r>
              <a:rPr lang="ca-ES" baseline="0" dirty="0" smtClean="0"/>
              <a:t> lloc faré una petita introducció sobre les motivacions que m’han portat a fer aquest treball de final de grau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BF518-48D0-4657-AFD7-BD50FE50403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37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smtClean="0"/>
              <a:t>El desenvolupament dels dispositius mòbils proporciona noves eines per la docència. Actualment totes les aules disposen d’ordinador i projector, les antigues pissarres s’estan substituint paulatinament per projectors o pissarres interactives i els llibres de text o llibretes deixen pas a portàtils o tauletes.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smtClean="0"/>
              <a:t>Tindre tants dispositius fa que </a:t>
            </a:r>
            <a:r>
              <a:rPr lang="ca-ES" dirty="0" smtClean="0"/>
              <a:t>la experiència d’una mateixa aplicació web en un dispositiu </a:t>
            </a:r>
            <a:r>
              <a:rPr lang="ca-ES" dirty="0" smtClean="0"/>
              <a:t>sigui molt </a:t>
            </a:r>
            <a:r>
              <a:rPr lang="ca-ES" dirty="0" smtClean="0"/>
              <a:t>diferent </a:t>
            </a:r>
            <a:r>
              <a:rPr lang="ca-ES" dirty="0" smtClean="0"/>
              <a:t>que en </a:t>
            </a:r>
            <a:r>
              <a:rPr lang="ca-ES" dirty="0" smtClean="0"/>
              <a:t>un altre. Per exemple, un portal docent es podia veure perfectament en una pantalla d’ordinador, però quan es navegava des de una tauleta era necessari apropar zones de la web per a veure el contingut.</a:t>
            </a:r>
            <a:endParaRPr lang="es-ES" dirty="0" smtClean="0"/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BF518-48D0-4657-AFD7-BD50FE50403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353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Segons</a:t>
            </a:r>
            <a:r>
              <a:rPr lang="ca-ES" baseline="0" dirty="0" smtClean="0"/>
              <a:t> l’estudi </a:t>
            </a:r>
            <a:r>
              <a:rPr lang="ca-ES" baseline="0" dirty="0" err="1" smtClean="0"/>
              <a:t>Comscore</a:t>
            </a:r>
            <a:r>
              <a:rPr lang="ca-ES" baseline="0" dirty="0" smtClean="0"/>
              <a:t> de Morgan Stanley el número de usuaris que utilitzen</a:t>
            </a:r>
            <a:r>
              <a:rPr lang="ca-ES" dirty="0" smtClean="0"/>
              <a:t> dispositius mòbils va en augment i actualment ja ha superat fins i tot al dels </a:t>
            </a:r>
            <a:r>
              <a:rPr lang="ca-ES" dirty="0" err="1" smtClean="0"/>
              <a:t>pc’s</a:t>
            </a:r>
            <a:r>
              <a:rPr lang="ca-ES" dirty="0" smtClean="0"/>
              <a:t> de sobretaula.</a:t>
            </a:r>
          </a:p>
          <a:p>
            <a:endParaRPr lang="ca-ES" dirty="0" smtClean="0"/>
          </a:p>
          <a:p>
            <a:r>
              <a:rPr lang="ca-ES" dirty="0" smtClean="0"/>
              <a:t>Per tant, hi ha un mercat en</a:t>
            </a:r>
            <a:r>
              <a:rPr lang="ca-ES" baseline="0" dirty="0" smtClean="0"/>
              <a:t> gran expansió i una gran oportunitat per aprofitar-la.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BF518-48D0-4657-AFD7-BD50FE50403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584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smtClean="0"/>
              <a:t>La aplicació que he desenvolupat </a:t>
            </a:r>
            <a:r>
              <a:rPr lang="ca-ES" dirty="0" smtClean="0"/>
              <a:t>proporciona un entorn per a una acadèmia d’idiomes per tal que puguin realitzar activitats a les pròpies aules o en qualsevol altre lloc.</a:t>
            </a:r>
            <a:endParaRPr lang="es-ES" dirty="0" smtClean="0"/>
          </a:p>
          <a:p>
            <a:r>
              <a:rPr lang="ca-ES" dirty="0" smtClean="0"/>
              <a:t>Aquesta aplicació</a:t>
            </a:r>
            <a:r>
              <a:rPr lang="ca-ES" baseline="0" dirty="0" smtClean="0"/>
              <a:t> </a:t>
            </a:r>
            <a:r>
              <a:rPr lang="ca-ES" dirty="0" smtClean="0"/>
              <a:t>pretén </a:t>
            </a:r>
            <a:r>
              <a:rPr lang="ca-ES" dirty="0" smtClean="0"/>
              <a:t>eliminar les barreres que existien entre els diferents dispositius i unificar </a:t>
            </a:r>
            <a:r>
              <a:rPr lang="ca-ES" dirty="0" smtClean="0"/>
              <a:t>la experiència tant  des</a:t>
            </a:r>
            <a:r>
              <a:rPr lang="ca-ES" baseline="0" dirty="0" smtClean="0"/>
              <a:t> d’</a:t>
            </a:r>
            <a:r>
              <a:rPr lang="ca-ES" dirty="0" smtClean="0"/>
              <a:t>un </a:t>
            </a:r>
            <a:r>
              <a:rPr lang="ca-ES" dirty="0" smtClean="0"/>
              <a:t>ordinador amb un projector com amb una simple tauleta. </a:t>
            </a:r>
            <a:endParaRPr lang="ca-ES" dirty="0" smtClean="0"/>
          </a:p>
          <a:p>
            <a:r>
              <a:rPr lang="ca-ES" dirty="0" smtClean="0"/>
              <a:t>Per aconseguir-ho</a:t>
            </a:r>
            <a:r>
              <a:rPr lang="ca-ES" baseline="0" dirty="0" smtClean="0"/>
              <a:t> </a:t>
            </a:r>
            <a:r>
              <a:rPr lang="ca-ES" dirty="0" smtClean="0"/>
              <a:t>es fan</a:t>
            </a:r>
            <a:r>
              <a:rPr lang="ca-ES" baseline="0" dirty="0" smtClean="0"/>
              <a:t> </a:t>
            </a:r>
            <a:r>
              <a:rPr lang="ca-ES" dirty="0" smtClean="0"/>
              <a:t>servir estils</a:t>
            </a:r>
            <a:r>
              <a:rPr lang="ca-ES" baseline="0" dirty="0" smtClean="0"/>
              <a:t> </a:t>
            </a:r>
            <a:r>
              <a:rPr lang="ca-ES" dirty="0" smtClean="0"/>
              <a:t>responsius</a:t>
            </a:r>
            <a:r>
              <a:rPr lang="ca-ES" dirty="0" smtClean="0"/>
              <a:t>, que significa </a:t>
            </a:r>
            <a:r>
              <a:rPr lang="ca-ES" dirty="0" smtClean="0"/>
              <a:t>que son adaptables </a:t>
            </a:r>
            <a:r>
              <a:rPr lang="ca-ES" dirty="0" smtClean="0"/>
              <a:t>a diferents resolucions de pantalla (sobretot </a:t>
            </a:r>
            <a:r>
              <a:rPr lang="ca-ES" dirty="0" smtClean="0"/>
              <a:t>mòbils)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BF518-48D0-4657-AFD7-BD50FE50403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7724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A continuació</a:t>
            </a:r>
            <a:r>
              <a:rPr lang="ca-ES" baseline="0" dirty="0" smtClean="0"/>
              <a:t> mostraré les conclusions sobre l’anàlisi funcional i el recull de requisits per part del personal d’una acadèmia i la meva experiència com alumne.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BF518-48D0-4657-AFD7-BD50FE50403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825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smtClean="0"/>
              <a:t>Durant la fase de d’anàlisi, es van dur a terme entrevistes a docents que treballen a una acadèmia d’idiomes. Fruit d’aquestes entrevistes es van recopilar una sèrie de requisits funcionals per a disposar d’una aplicació que satisfés les seves necessitats</a:t>
            </a:r>
            <a:r>
              <a:rPr lang="ca-ES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smtClean="0"/>
              <a:t>Els requisits son els següents:</a:t>
            </a:r>
            <a:endParaRPr lang="ca-ES" dirty="0" smtClean="0"/>
          </a:p>
          <a:p>
            <a:pPr lvl="1"/>
            <a:r>
              <a:rPr lang="ca-ES" dirty="0" smtClean="0"/>
              <a:t>-Tant </a:t>
            </a:r>
            <a:r>
              <a:rPr lang="ca-ES" dirty="0" smtClean="0"/>
              <a:t>alumnes com docents han d’estar registrats prèviament per accedir al sistema.</a:t>
            </a:r>
          </a:p>
          <a:p>
            <a:pPr lvl="1"/>
            <a:r>
              <a:rPr lang="ca-ES" dirty="0" smtClean="0"/>
              <a:t>-Els </a:t>
            </a:r>
            <a:r>
              <a:rPr lang="ca-ES" dirty="0" smtClean="0"/>
              <a:t>docents crearan cursos i activitats que es realitzaran durant cada curs</a:t>
            </a:r>
          </a:p>
          <a:p>
            <a:pPr lvl="1"/>
            <a:r>
              <a:rPr lang="ca-ES" dirty="0" smtClean="0"/>
              <a:t>-Les </a:t>
            </a:r>
            <a:r>
              <a:rPr lang="ca-ES" dirty="0" smtClean="0"/>
              <a:t>activitats poden ser:</a:t>
            </a:r>
          </a:p>
          <a:p>
            <a:pPr lvl="2"/>
            <a:r>
              <a:rPr lang="ca-ES" dirty="0" smtClean="0"/>
              <a:t>Exercicis sobre completar</a:t>
            </a:r>
          </a:p>
          <a:p>
            <a:pPr lvl="2"/>
            <a:r>
              <a:rPr lang="ca-ES" dirty="0" smtClean="0"/>
              <a:t>Jocs de correspondències entre imatges o sons o vídeos i conceptes</a:t>
            </a:r>
          </a:p>
          <a:p>
            <a:pPr lvl="2"/>
            <a:r>
              <a:rPr lang="ca-ES" dirty="0" smtClean="0"/>
              <a:t>Àudio o vídeos </a:t>
            </a:r>
            <a:r>
              <a:rPr lang="ca-ES" dirty="0" smtClean="0"/>
              <a:t>interactius per </a:t>
            </a:r>
            <a:r>
              <a:rPr lang="ca-ES" dirty="0" smtClean="0"/>
              <a:t>a una narració </a:t>
            </a:r>
            <a:r>
              <a:rPr lang="ca-ES" dirty="0" smtClean="0"/>
              <a:t>interactiva entre els alumnes i l’aplicació</a:t>
            </a:r>
            <a:endParaRPr lang="ca-ES" dirty="0" smtClean="0"/>
          </a:p>
          <a:p>
            <a:pPr lvl="2"/>
            <a:r>
              <a:rPr lang="ca-ES" dirty="0" smtClean="0"/>
              <a:t>Test sobre coneixements</a:t>
            </a:r>
          </a:p>
          <a:p>
            <a:pPr lvl="1"/>
            <a:r>
              <a:rPr lang="ca-ES" dirty="0" smtClean="0"/>
              <a:t>-Es </a:t>
            </a:r>
            <a:r>
              <a:rPr lang="ca-ES" dirty="0" smtClean="0"/>
              <a:t>necessari disposar d’un tauler d’anuncis on els docents puguin pujar activitats complementàries o simplement avisar als seus alumnes sobre canvis d’horaris o incidències.</a:t>
            </a:r>
          </a:p>
          <a:p>
            <a:pPr lvl="1"/>
            <a:r>
              <a:rPr lang="ca-ES" dirty="0" smtClean="0"/>
              <a:t>-El </a:t>
            </a:r>
            <a:r>
              <a:rPr lang="ca-ES" dirty="0" smtClean="0"/>
              <a:t>sistema ha de ser multi idioma</a:t>
            </a:r>
          </a:p>
          <a:p>
            <a:pPr lvl="1"/>
            <a:r>
              <a:rPr lang="ca-ES" dirty="0" smtClean="0"/>
              <a:t>-Les </a:t>
            </a:r>
            <a:r>
              <a:rPr lang="ca-ES" dirty="0" smtClean="0"/>
              <a:t>activitats o els test poden tindre puntuació</a:t>
            </a:r>
          </a:p>
          <a:p>
            <a:pPr lvl="1"/>
            <a:r>
              <a:rPr lang="ca-ES" dirty="0" smtClean="0"/>
              <a:t>-El </a:t>
            </a:r>
            <a:r>
              <a:rPr lang="ca-ES" dirty="0" smtClean="0"/>
              <a:t>docent o l’alumne disposen d’una pantalla on puguin veure els cursos als que estan inscrits i poder accedir-hi.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estratègia que segueix aquest </a:t>
            </a:r>
            <a:r>
              <a:rPr lang="ca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aplicatiu</a:t>
            </a:r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desenvolupar un producte nou totalment a mida, les solucions actuals com gestors de continguts com </a:t>
            </a:r>
            <a:r>
              <a:rPr lang="ca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Moodle</a:t>
            </a:r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resten una mica fora de l’àmbit </a:t>
            </a:r>
            <a:r>
              <a:rPr lang="ca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d’interés</a:t>
            </a:r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d’aquest projecte</a:t>
            </a:r>
            <a:endParaRPr lang="ca-ES" dirty="0" smtClean="0"/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BF518-48D0-4657-AFD7-BD50FE50403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51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usuaris</a:t>
            </a:r>
            <a:r>
              <a:rPr lang="es-ES" dirty="0" smtClean="0"/>
              <a:t> de </a:t>
            </a:r>
            <a:r>
              <a:rPr lang="es-ES" dirty="0" err="1" smtClean="0"/>
              <a:t>l’aplicació</a:t>
            </a:r>
            <a:r>
              <a:rPr lang="es-ES" baseline="0" dirty="0" smtClean="0"/>
              <a:t> serán: </a:t>
            </a:r>
            <a:r>
              <a:rPr lang="ca-ES" sz="1400" b="1" noProof="0" dirty="0" smtClean="0"/>
              <a:t>Infants</a:t>
            </a:r>
          </a:p>
          <a:p>
            <a:pPr lvl="0"/>
            <a:r>
              <a:rPr lang="ca-ES" sz="1200" noProof="0" dirty="0" smtClean="0"/>
              <a:t>Activitats senzilles i jocs</a:t>
            </a:r>
          </a:p>
          <a:p>
            <a:pPr lvl="0"/>
            <a:r>
              <a:rPr lang="ca-ES" sz="1400" b="1" noProof="0" dirty="0" smtClean="0"/>
              <a:t>Adolescents</a:t>
            </a:r>
            <a:endParaRPr lang="ca-ES" sz="1200" b="1" noProof="0" dirty="0" smtClean="0"/>
          </a:p>
          <a:p>
            <a:pPr lvl="0"/>
            <a:r>
              <a:rPr lang="ca-ES" sz="1200" noProof="0" dirty="0" smtClean="0"/>
              <a:t>Activitats més complexes</a:t>
            </a:r>
          </a:p>
          <a:p>
            <a:pPr lvl="0"/>
            <a:r>
              <a:rPr lang="ca-ES" sz="1400" b="1" noProof="0" dirty="0" smtClean="0"/>
              <a:t>Adults</a:t>
            </a:r>
            <a:endParaRPr lang="ca-ES" sz="1200" b="1" noProof="0" dirty="0" smtClean="0"/>
          </a:p>
          <a:p>
            <a:pPr lvl="0"/>
            <a:r>
              <a:rPr lang="ca-ES" sz="1200" noProof="0" dirty="0" smtClean="0"/>
              <a:t>Activitats especialitzades i complexes</a:t>
            </a:r>
          </a:p>
          <a:p>
            <a:pPr lvl="0"/>
            <a:r>
              <a:rPr lang="ca-ES" sz="1200" noProof="0" dirty="0" err="1" smtClean="0"/>
              <a:t>Autoformació</a:t>
            </a:r>
            <a:endParaRPr lang="ca-ES" sz="1200" noProof="0" dirty="0" smtClean="0"/>
          </a:p>
          <a:p>
            <a:pPr lvl="0"/>
            <a:r>
              <a:rPr lang="ca-ES" sz="1400" b="1" noProof="0" dirty="0" smtClean="0"/>
              <a:t>Docent</a:t>
            </a:r>
            <a:endParaRPr lang="ca-ES" sz="1600" b="1" noProof="0" dirty="0" smtClean="0"/>
          </a:p>
          <a:p>
            <a:pPr lvl="0"/>
            <a:r>
              <a:rPr lang="ca-ES" sz="1200" noProof="0" dirty="0" smtClean="0"/>
              <a:t>Elabora els cursos i les activitats</a:t>
            </a:r>
          </a:p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BF518-48D0-4657-AFD7-BD50FE50403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361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err="1" smtClean="0"/>
              <a:t>Infants</a:t>
            </a:r>
            <a:r>
              <a:rPr lang="es-ES" b="1" dirty="0" smtClean="0"/>
              <a:t>:</a:t>
            </a:r>
          </a:p>
          <a:p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Edat entre 4 i 12 anys. </a:t>
            </a:r>
          </a:p>
          <a:p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Coneixement sobre tecnologies limitat.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seves Necessitats</a:t>
            </a:r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Activitats senzilles amb molts dibuixos i colors. 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a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Necessiten una interfície senzilla amb poques opcions.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BF518-48D0-4657-AFD7-BD50FE50403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12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arse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anguages4you.parseapp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2649232"/>
            <a:ext cx="7766936" cy="1646302"/>
          </a:xfrm>
        </p:spPr>
        <p:txBody>
          <a:bodyPr/>
          <a:lstStyle/>
          <a:p>
            <a:r>
              <a:rPr lang="es-ES" dirty="0" err="1" smtClean="0"/>
              <a:t>Languages</a:t>
            </a:r>
            <a:r>
              <a:rPr lang="es-ES" b="1" dirty="0" err="1" smtClean="0"/>
              <a:t>World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4476268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ca-ES" dirty="0"/>
              <a:t>TFG-</a:t>
            </a:r>
            <a:r>
              <a:rPr lang="ca-ES" dirty="0" err="1"/>
              <a:t>Desenv</a:t>
            </a:r>
            <a:r>
              <a:rPr lang="ca-ES" dirty="0"/>
              <a:t>. aplic. </a:t>
            </a:r>
            <a:r>
              <a:rPr lang="ca-ES" dirty="0" err="1"/>
              <a:t>disposit</a:t>
            </a:r>
            <a:r>
              <a:rPr lang="ca-ES" dirty="0"/>
              <a:t>. mòbils </a:t>
            </a:r>
            <a:endParaRPr lang="ca-ES" dirty="0" smtClean="0"/>
          </a:p>
          <a:p>
            <a:r>
              <a:rPr lang="ca-ES" dirty="0" smtClean="0"/>
              <a:t>Alumne: 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Moisés Català García</a:t>
            </a:r>
          </a:p>
          <a:p>
            <a:r>
              <a:rPr lang="ca-ES" dirty="0" smtClean="0"/>
              <a:t>Consultors: </a:t>
            </a:r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Ignasi Lorente </a:t>
            </a:r>
            <a:r>
              <a:rPr lang="ca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Puchades</a:t>
            </a:r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i Jordi Almirall López</a:t>
            </a:r>
            <a:r>
              <a:rPr lang="ca-ES" dirty="0"/>
              <a:t> </a:t>
            </a:r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0" y="2446986"/>
            <a:ext cx="3105966" cy="18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Adolescents</a:t>
            </a:r>
            <a:endParaRPr lang="es-ES" dirty="0"/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4" y="1270000"/>
            <a:ext cx="9503565" cy="538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Adults</a:t>
            </a:r>
            <a:endParaRPr lang="es-ES" dirty="0"/>
          </a:p>
        </p:txBody>
      </p:sp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4" y="1491116"/>
            <a:ext cx="9565486" cy="53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 rotWithShape="1">
          <a:blip r:embed="rId3"/>
          <a:srcRect t="4986"/>
          <a:stretch/>
        </p:blipFill>
        <p:spPr bwMode="auto">
          <a:xfrm>
            <a:off x="494454" y="865414"/>
            <a:ext cx="11364686" cy="5992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</a:t>
            </a:r>
            <a:r>
              <a:rPr lang="es-ES" dirty="0" err="1" smtClean="0"/>
              <a:t>Docent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15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Implementació</a:t>
            </a:r>
            <a:endParaRPr lang="ca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Tecnologia utilitzada – Requisits formatius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74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Tenologia</a:t>
            </a:r>
            <a:r>
              <a:rPr lang="ca-ES" dirty="0" smtClean="0"/>
              <a:t> Utilitzada: MVC</a:t>
            </a:r>
            <a:endParaRPr lang="ca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dirty="0" smtClean="0"/>
              <a:t>La aplicació ha sigut desenvolupada seguint el paradigma de </a:t>
            </a:r>
            <a:r>
              <a:rPr lang="ca-ES" b="1" dirty="0" smtClean="0"/>
              <a:t>Model Vista Controlador</a:t>
            </a:r>
            <a:r>
              <a:rPr lang="ca-ES" dirty="0" smtClean="0"/>
              <a:t>.</a:t>
            </a:r>
          </a:p>
          <a:p>
            <a:r>
              <a:rPr lang="ca-ES" dirty="0" smtClean="0"/>
              <a:t>El </a:t>
            </a:r>
            <a:r>
              <a:rPr lang="ca-ES" b="1" dirty="0" smtClean="0"/>
              <a:t>model</a:t>
            </a:r>
            <a:r>
              <a:rPr lang="ca-ES" dirty="0" smtClean="0"/>
              <a:t> representen les dades que emmagatzema la aplicació</a:t>
            </a:r>
          </a:p>
          <a:p>
            <a:r>
              <a:rPr lang="ca-ES" dirty="0" smtClean="0"/>
              <a:t>La </a:t>
            </a:r>
            <a:r>
              <a:rPr lang="ca-ES" b="1" dirty="0" smtClean="0"/>
              <a:t>vista</a:t>
            </a:r>
            <a:r>
              <a:rPr lang="ca-ES" dirty="0" smtClean="0"/>
              <a:t> es la part visual que es mostra a l’usuari</a:t>
            </a:r>
          </a:p>
          <a:p>
            <a:r>
              <a:rPr lang="ca-ES" dirty="0" smtClean="0"/>
              <a:t>El </a:t>
            </a:r>
            <a:r>
              <a:rPr lang="ca-ES" b="1" dirty="0" smtClean="0"/>
              <a:t>controlador</a:t>
            </a:r>
            <a:r>
              <a:rPr lang="ca-ES" dirty="0" smtClean="0"/>
              <a:t> s’encarrega de tractar les dades emmagatzemades al model i presentar-les a l’usuari per la vista</a:t>
            </a:r>
            <a:endParaRPr lang="ca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6" name="Imagen 5" descr="http://farm4.static.flickr.com/3164/3284983140_d803e80c7c_o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748" y="1833879"/>
            <a:ext cx="6461950" cy="4534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91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Tenologia</a:t>
            </a:r>
            <a:r>
              <a:rPr lang="ca-ES" dirty="0" smtClean="0"/>
              <a:t> Utilitzada: Vista</a:t>
            </a:r>
            <a:endParaRPr lang="ca-ES" dirty="0"/>
          </a:p>
        </p:txBody>
      </p:sp>
      <p:pic>
        <p:nvPicPr>
          <p:cNvPr id="1034" name="Picture 10" descr="http://media.yestheme.com/tf/css3-html5-bootstr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74" y="2885385"/>
            <a:ext cx="7066122" cy="25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58794" y="1685056"/>
            <a:ext cx="10524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L’objectiu principal es </a:t>
            </a:r>
            <a:r>
              <a:rPr lang="ca-ES" b="1" dirty="0"/>
              <a:t>oferir una </a:t>
            </a:r>
            <a:r>
              <a:rPr lang="ca-ES" b="1" dirty="0" smtClean="0"/>
              <a:t>experiència </a:t>
            </a:r>
            <a:r>
              <a:rPr lang="ca-ES" b="1" dirty="0"/>
              <a:t>homogènia en dispositius heterogenis</a:t>
            </a:r>
            <a:r>
              <a:rPr lang="ca-ES" dirty="0" smtClean="0"/>
              <a:t>.</a:t>
            </a:r>
          </a:p>
          <a:p>
            <a:r>
              <a:rPr lang="ca-ES" dirty="0" smtClean="0"/>
              <a:t>Per </a:t>
            </a:r>
            <a:r>
              <a:rPr lang="ca-ES" dirty="0"/>
              <a:t>aquesta raó vaig </a:t>
            </a:r>
            <a:r>
              <a:rPr lang="ca-ES" b="1" dirty="0"/>
              <a:t>utilitzar </a:t>
            </a:r>
            <a:r>
              <a:rPr lang="ca-ES" b="1" dirty="0" smtClean="0"/>
              <a:t>l'estàndard </a:t>
            </a:r>
            <a:r>
              <a:rPr lang="ca-ES" b="1" dirty="0"/>
              <a:t>HTML5 i CSS3 </a:t>
            </a:r>
            <a:r>
              <a:rPr lang="ca-ES" dirty="0"/>
              <a:t>en la codificació de la capa visual de les pàgines que formen l’aplicació.</a:t>
            </a:r>
          </a:p>
          <a:p>
            <a:endParaRPr lang="ca-ES" dirty="0"/>
          </a:p>
        </p:txBody>
      </p:sp>
      <p:sp>
        <p:nvSpPr>
          <p:cNvPr id="8" name="Rectángulo 7"/>
          <p:cNvSpPr/>
          <p:nvPr/>
        </p:nvSpPr>
        <p:spPr>
          <a:xfrm>
            <a:off x="258794" y="5796323"/>
            <a:ext cx="11020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Per a </a:t>
            </a:r>
            <a:r>
              <a:rPr lang="ca-ES" b="1" dirty="0" smtClean="0"/>
              <a:t>mantenir una </a:t>
            </a:r>
            <a:r>
              <a:rPr lang="ca-ES" b="1" dirty="0"/>
              <a:t>web adaptada a dispositius mòbils he utilitzat el framework Bootstrap </a:t>
            </a:r>
            <a:r>
              <a:rPr lang="ca-ES" dirty="0"/>
              <a:t>que ja disposa de </a:t>
            </a:r>
            <a:r>
              <a:rPr lang="ca-ES" b="1" dirty="0"/>
              <a:t>multitud d’elements web adaptables a qualsevol dispositiu</a:t>
            </a:r>
            <a:r>
              <a:rPr lang="ca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11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Tecnologia Utilitzada: Model i Controlador</a:t>
            </a:r>
            <a:endParaRPr lang="ca-ES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5309398" cy="3880772"/>
          </a:xfrm>
        </p:spPr>
        <p:txBody>
          <a:bodyPr/>
          <a:lstStyle/>
          <a:p>
            <a:pPr lvl="0"/>
            <a:r>
              <a:rPr lang="ca-ES" b="1" dirty="0"/>
              <a:t>El model i el controlador els he programat en </a:t>
            </a:r>
            <a:r>
              <a:rPr lang="ca-ES" b="1" dirty="0" err="1"/>
              <a:t>Javascript</a:t>
            </a:r>
            <a:r>
              <a:rPr lang="ca-ES" b="1" dirty="0"/>
              <a:t> i els he allotjat a Parse.com, que e</a:t>
            </a:r>
            <a:r>
              <a:rPr lang="ca-ES" dirty="0"/>
              <a:t>s tracta d’ un </a:t>
            </a:r>
            <a:r>
              <a:rPr lang="ca-ES" dirty="0" err="1"/>
              <a:t>Backend</a:t>
            </a:r>
            <a:r>
              <a:rPr lang="ca-ES" dirty="0"/>
              <a:t> as a </a:t>
            </a:r>
            <a:r>
              <a:rPr lang="ca-ES" dirty="0" err="1"/>
              <a:t>service</a:t>
            </a:r>
            <a:r>
              <a:rPr lang="ca-ES" dirty="0"/>
              <a:t> on ofereixen allotjament per al codi i una base de dades on guardar la informació de la aplicació. </a:t>
            </a:r>
          </a:p>
          <a:p>
            <a:pPr lvl="0"/>
            <a:endParaRPr lang="ca-ES" dirty="0"/>
          </a:p>
          <a:p>
            <a:endParaRPr lang="ca-ES" dirty="0"/>
          </a:p>
        </p:txBody>
      </p:sp>
      <p:pic>
        <p:nvPicPr>
          <p:cNvPr id="16" name="Picture 12" descr="http://www.spaceotechnologies.com/wp-content/uploads/2013/05/parse-banne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07" y="2160589"/>
            <a:ext cx="378460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906947" y="6271550"/>
            <a:ext cx="471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dirty="0"/>
              <a:t>Mes informació a:</a:t>
            </a:r>
            <a:r>
              <a:rPr lang="ca-ES" u="sng" dirty="0">
                <a:hlinkClick r:id="rId4"/>
              </a:rPr>
              <a:t>https://www.parse.com/</a:t>
            </a:r>
            <a:r>
              <a:rPr lang="ca-ES" dirty="0"/>
              <a:t>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406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Demostració</a:t>
            </a:r>
            <a:endParaRPr lang="ca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693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Moltes gràcies</a:t>
            </a:r>
            <a:endParaRPr lang="ca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733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Introducció</a:t>
            </a:r>
            <a:endParaRPr lang="ca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13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Introducció: </a:t>
            </a:r>
            <a:r>
              <a:rPr lang="ca-ES" sz="2800" dirty="0" smtClean="0"/>
              <a:t>Situació Actual</a:t>
            </a:r>
            <a:endParaRPr lang="ca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53243"/>
            <a:ext cx="9759018" cy="5061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dirty="0" smtClean="0"/>
              <a:t>Els centres docents incorporen </a:t>
            </a:r>
            <a:r>
              <a:rPr lang="ca-ES" b="1" dirty="0" smtClean="0"/>
              <a:t>elements tecnològics </a:t>
            </a:r>
            <a:r>
              <a:rPr lang="ca-ES" dirty="0" smtClean="0"/>
              <a:t>a les seves aules:</a:t>
            </a:r>
          </a:p>
          <a:p>
            <a:r>
              <a:rPr lang="ca-ES" dirty="0" smtClean="0"/>
              <a:t>Pràcticament totes les </a:t>
            </a:r>
            <a:r>
              <a:rPr lang="ca-ES" dirty="0"/>
              <a:t>aules disposen d’ordinador i </a:t>
            </a:r>
            <a:r>
              <a:rPr lang="ca-ES" dirty="0" smtClean="0"/>
              <a:t>projector.</a:t>
            </a:r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r>
              <a:rPr lang="ca-ES" b="1" dirty="0" smtClean="0"/>
              <a:t>L’avantatge</a:t>
            </a:r>
            <a:r>
              <a:rPr lang="ca-ES" dirty="0" smtClean="0"/>
              <a:t>: estalviar </a:t>
            </a:r>
            <a:r>
              <a:rPr lang="ca-ES" dirty="0"/>
              <a:t>paper i permeten una difusió dels continguts més àgil</a:t>
            </a:r>
            <a:r>
              <a:rPr lang="ca-ES" dirty="0" smtClean="0"/>
              <a:t>.</a:t>
            </a:r>
          </a:p>
          <a:p>
            <a:endParaRPr lang="ca-ES" dirty="0" smtClean="0"/>
          </a:p>
          <a:p>
            <a:r>
              <a:rPr lang="ca-ES" b="1" dirty="0" smtClean="0"/>
              <a:t>L’inconvenient:</a:t>
            </a:r>
            <a:r>
              <a:rPr lang="ca-ES" dirty="0" smtClean="0"/>
              <a:t> Hi ha un ecosistema amb gran </a:t>
            </a:r>
            <a:r>
              <a:rPr lang="ca-ES" dirty="0"/>
              <a:t>varietat de dispositius diferents mides de pantalla, sistemes operatius i els navegadors </a:t>
            </a:r>
            <a:r>
              <a:rPr lang="ca-ES" dirty="0" smtClean="0"/>
              <a:t>diferents. Aquest fet fa que la experiència en els dispositius amb una pantalla més limitada sigui poc satisfactòria.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2" y="2882237"/>
            <a:ext cx="1959242" cy="13856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37" y="2433222"/>
            <a:ext cx="1656422" cy="11418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146" y="2602749"/>
            <a:ext cx="1039032" cy="6633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402" y="3647274"/>
            <a:ext cx="874776" cy="6567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936" y="3783947"/>
            <a:ext cx="940784" cy="658549"/>
          </a:xfrm>
          <a:prstGeom prst="rect">
            <a:avLst/>
          </a:prstGeom>
        </p:spPr>
      </p:pic>
      <p:sp>
        <p:nvSpPr>
          <p:cNvPr id="9" name="Flecha a la derecha con muesca 8"/>
          <p:cNvSpPr/>
          <p:nvPr/>
        </p:nvSpPr>
        <p:spPr>
          <a:xfrm>
            <a:off x="2960693" y="2655243"/>
            <a:ext cx="2959335" cy="164875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29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Introducció: </a:t>
            </a:r>
            <a:r>
              <a:rPr lang="ca-ES" sz="2800" dirty="0"/>
              <a:t>L’auge dels dispositius </a:t>
            </a:r>
            <a:r>
              <a:rPr lang="ca-ES" sz="2800" dirty="0" smtClean="0"/>
              <a:t>mòbils</a:t>
            </a:r>
            <a:endParaRPr lang="ca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53243"/>
            <a:ext cx="9759018" cy="5061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dirty="0" smtClean="0"/>
              <a:t>Per un altra banda, l'ús de dispositius mòbils va en augment i actualment ja ha superat al dels </a:t>
            </a:r>
            <a:r>
              <a:rPr lang="ca-ES" dirty="0" err="1" smtClean="0"/>
              <a:t>pc’s</a:t>
            </a:r>
            <a:r>
              <a:rPr lang="ca-ES" dirty="0" smtClean="0"/>
              <a:t> de sobretaula:</a:t>
            </a:r>
          </a:p>
          <a:p>
            <a:pPr marL="0" indent="0">
              <a:buNone/>
            </a:pPr>
            <a:endParaRPr lang="ca-ES" dirty="0" smtClean="0"/>
          </a:p>
        </p:txBody>
      </p:sp>
      <p:pic>
        <p:nvPicPr>
          <p:cNvPr id="10" name="Imagen 9" descr="Mobile stats vs desktop-users-globa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08" y="2025587"/>
            <a:ext cx="6547103" cy="4832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4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Introducció</a:t>
            </a:r>
            <a:r>
              <a:rPr lang="ca-ES" dirty="0" smtClean="0"/>
              <a:t>: </a:t>
            </a:r>
            <a:r>
              <a:rPr lang="ca-ES" sz="2800" dirty="0" smtClean="0"/>
              <a:t>Motivació per de la aplicació</a:t>
            </a:r>
            <a:endParaRPr lang="ca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182624"/>
            <a:ext cx="10100394" cy="55717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a-ES" dirty="0" smtClean="0"/>
              <a:t>He decidit crear una aplicació web per a una acadèmia de idiomes que </a:t>
            </a:r>
            <a:r>
              <a:rPr lang="ca-ES" b="1" dirty="0" smtClean="0"/>
              <a:t>suprimeixi</a:t>
            </a:r>
            <a:r>
              <a:rPr lang="ca-ES" dirty="0" smtClean="0"/>
              <a:t> les barreres existents entre els diferents dispositius i </a:t>
            </a:r>
            <a:r>
              <a:rPr lang="ca-ES" b="1" dirty="0" smtClean="0"/>
              <a:t>oferir una experiència agradable </a:t>
            </a:r>
            <a:r>
              <a:rPr lang="ca-ES" dirty="0" smtClean="0"/>
              <a:t>tant als docents i alumnes, estiguin on estiguin i </a:t>
            </a:r>
            <a:r>
              <a:rPr lang="ca-ES" b="1" dirty="0" smtClean="0"/>
              <a:t>fent ús de qualsevol dispositiu</a:t>
            </a:r>
            <a:r>
              <a:rPr lang="ca-ES" dirty="0" smtClean="0"/>
              <a:t>. 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r>
              <a:rPr lang="ca-ES" dirty="0" smtClean="0"/>
              <a:t>La aplicació s’anomena </a:t>
            </a:r>
            <a:r>
              <a:rPr lang="ca-ES" dirty="0" err="1"/>
              <a:t>LanguagesWorld</a:t>
            </a:r>
            <a:r>
              <a:rPr lang="ca-ES" dirty="0"/>
              <a:t> i es pot accedir </a:t>
            </a:r>
            <a:r>
              <a:rPr lang="ca-ES" dirty="0" err="1"/>
              <a:t>desde</a:t>
            </a:r>
            <a:r>
              <a:rPr lang="ca-ES" dirty="0"/>
              <a:t> la URL </a:t>
            </a:r>
            <a:r>
              <a:rPr lang="ca-ES" dirty="0" smtClean="0">
                <a:hlinkClick r:id="rId3"/>
              </a:rPr>
              <a:t>https</a:t>
            </a:r>
            <a:r>
              <a:rPr lang="ca-ES" dirty="0">
                <a:hlinkClick r:id="rId3"/>
              </a:rPr>
              <a:t>://languages4you.parseapp.com</a:t>
            </a:r>
            <a:r>
              <a:rPr lang="ca-ES" dirty="0" smtClean="0">
                <a:hlinkClick r:id="rId3"/>
              </a:rPr>
              <a:t>/</a:t>
            </a:r>
            <a:r>
              <a:rPr lang="ca-ES" dirty="0" smtClean="0"/>
              <a:t> </a:t>
            </a:r>
            <a:endParaRPr lang="ca-ES" dirty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624" y="2013777"/>
            <a:ext cx="1907378" cy="36701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2013777"/>
            <a:ext cx="4575799" cy="367017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50884" y="5172886"/>
            <a:ext cx="6286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err="1" smtClean="0"/>
              <a:t>Ipad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7437699" y="5172886"/>
            <a:ext cx="17652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Google </a:t>
            </a:r>
            <a:r>
              <a:rPr lang="es-ES" dirty="0" err="1" smtClean="0"/>
              <a:t>Nexus</a:t>
            </a:r>
            <a:r>
              <a:rPr lang="es-ES" dirty="0" smtClean="0"/>
              <a:t> 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58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Anàlisi</a:t>
            </a:r>
            <a:endParaRPr lang="ca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Funcional i recull de requisits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422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dirty="0" smtClean="0"/>
              <a:t>Anàlisi funcional</a:t>
            </a:r>
            <a:endParaRPr lang="ca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53243"/>
            <a:ext cx="9173802" cy="5061857"/>
          </a:xfrm>
        </p:spPr>
        <p:txBody>
          <a:bodyPr>
            <a:normAutofit/>
          </a:bodyPr>
          <a:lstStyle/>
          <a:p>
            <a:r>
              <a:rPr lang="ca-ES" dirty="0" smtClean="0"/>
              <a:t>Requisits Funcionals:</a:t>
            </a:r>
          </a:p>
          <a:p>
            <a:pPr lvl="1"/>
            <a:r>
              <a:rPr lang="ca-ES" dirty="0" smtClean="0"/>
              <a:t>Tant alumnes com docents han d’estar registrats prèviament per accedir al sistema.</a:t>
            </a:r>
          </a:p>
          <a:p>
            <a:pPr lvl="1"/>
            <a:r>
              <a:rPr lang="ca-ES" dirty="0" smtClean="0"/>
              <a:t>Els docents crearan cursos i activitats que es realitzaran durant cada curs</a:t>
            </a:r>
          </a:p>
          <a:p>
            <a:pPr lvl="1"/>
            <a:r>
              <a:rPr lang="ca-ES" dirty="0" smtClean="0"/>
              <a:t>Les activitats poden ser:</a:t>
            </a:r>
          </a:p>
          <a:p>
            <a:pPr lvl="2"/>
            <a:r>
              <a:rPr lang="ca-ES" dirty="0" smtClean="0"/>
              <a:t>Exercicis sobre completar</a:t>
            </a:r>
          </a:p>
          <a:p>
            <a:pPr lvl="2"/>
            <a:r>
              <a:rPr lang="ca-ES" dirty="0" smtClean="0"/>
              <a:t>Jocs de correspondències entre imatges o sons o vídeos i conceptes</a:t>
            </a:r>
          </a:p>
          <a:p>
            <a:pPr lvl="2"/>
            <a:r>
              <a:rPr lang="ca-ES" dirty="0" smtClean="0"/>
              <a:t>Àudio o vídeos interactius per a una narració interactiva</a:t>
            </a:r>
          </a:p>
          <a:p>
            <a:pPr lvl="2"/>
            <a:r>
              <a:rPr lang="ca-ES" dirty="0" smtClean="0"/>
              <a:t>Test sobre coneixements</a:t>
            </a:r>
          </a:p>
          <a:p>
            <a:pPr lvl="1"/>
            <a:r>
              <a:rPr lang="ca-ES" dirty="0" smtClean="0"/>
              <a:t>Es necessari disposar d’un tauler d’anuncis on els docents puguin pujar activitats complementàries o simplement avisar als seus alumnes sobre canvis d’horaris o incidències.</a:t>
            </a:r>
          </a:p>
          <a:p>
            <a:pPr lvl="1"/>
            <a:r>
              <a:rPr lang="ca-ES" dirty="0" smtClean="0"/>
              <a:t>El sistema ha de ser multi idioma</a:t>
            </a:r>
          </a:p>
          <a:p>
            <a:pPr lvl="1"/>
            <a:r>
              <a:rPr lang="ca-ES" dirty="0" smtClean="0"/>
              <a:t>Les activitats o els test poden tindre puntuació</a:t>
            </a:r>
          </a:p>
          <a:p>
            <a:pPr lvl="1"/>
            <a:r>
              <a:rPr lang="ca-ES" dirty="0" smtClean="0"/>
              <a:t>El docent o l’alumne disposen d’una pantalla on puguin veure els cursos als que estan inscrits i poder accedir-hi.</a:t>
            </a:r>
          </a:p>
          <a:p>
            <a:pPr lvl="1"/>
            <a:endParaRPr lang="es-ES" dirty="0"/>
          </a:p>
          <a:p>
            <a:pPr lvl="2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81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Quin tipus d’usuaris </a:t>
            </a:r>
            <a:r>
              <a:rPr lang="ca-ES" dirty="0" smtClean="0"/>
              <a:t>utilitzen l'aplicació</a:t>
            </a:r>
            <a:r>
              <a:rPr lang="ca-ES" dirty="0" smtClean="0"/>
              <a:t>?</a:t>
            </a:r>
            <a:endParaRPr lang="ca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720059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63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Infants</a:t>
            </a:r>
            <a:endParaRPr lang="es-ES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0244" y="1514927"/>
            <a:ext cx="9741554" cy="522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445</TotalTime>
  <Words>1643</Words>
  <Application>Microsoft Office PowerPoint</Application>
  <PresentationFormat>Panorámica</PresentationFormat>
  <Paragraphs>189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 3</vt:lpstr>
      <vt:lpstr>Faceta</vt:lpstr>
      <vt:lpstr>LanguagesWorld</vt:lpstr>
      <vt:lpstr>Introducció</vt:lpstr>
      <vt:lpstr>Introducció: Situació Actual</vt:lpstr>
      <vt:lpstr>Introducció: L’auge dels dispositius mòbils</vt:lpstr>
      <vt:lpstr>Introducció: Motivació per de la aplicació</vt:lpstr>
      <vt:lpstr>Anàlisi</vt:lpstr>
      <vt:lpstr>Anàlisi funcional</vt:lpstr>
      <vt:lpstr>Quin tipus d’usuaris utilitzen l'aplicació?</vt:lpstr>
      <vt:lpstr>Els Infants</vt:lpstr>
      <vt:lpstr>Els Adolescents</vt:lpstr>
      <vt:lpstr>Els Adults</vt:lpstr>
      <vt:lpstr>El Docent</vt:lpstr>
      <vt:lpstr>Implementació</vt:lpstr>
      <vt:lpstr>Tenologia Utilitzada: MVC</vt:lpstr>
      <vt:lpstr>Tenologia Utilitzada: Vista</vt:lpstr>
      <vt:lpstr>Tecnologia Utilitzada: Model i Controlador</vt:lpstr>
      <vt:lpstr>Demostració</vt:lpstr>
      <vt:lpstr>Moltes gràcies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LanguagesWorld</dc:title>
  <dc:creator>Moises _</dc:creator>
  <cp:lastModifiedBy>Moises _</cp:lastModifiedBy>
  <cp:revision>25</cp:revision>
  <dcterms:created xsi:type="dcterms:W3CDTF">2015-06-22T19:27:39Z</dcterms:created>
  <dcterms:modified xsi:type="dcterms:W3CDTF">2015-06-25T20:09:34Z</dcterms:modified>
</cp:coreProperties>
</file>