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80D8D-5AB0-461E-A992-98079729C34E}" type="datetimeFigureOut">
              <a:rPr lang="ca-ES" smtClean="0"/>
              <a:pPr/>
              <a:t>04/05/2015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102E1-B95C-4CAE-90F2-396FA0E3CF5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01272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9042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8255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7876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22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4037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977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0348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679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612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83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0793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FF01-847A-4EF9-AC32-6CA8338CA083}" type="datetimeFigureOut">
              <a:rPr lang="es-ES" smtClean="0"/>
              <a:pPr/>
              <a:t>04/05/2015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895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3600400" cy="158417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Arial" pitchFamily="34" charset="0"/>
                <a:cs typeface="Arial" pitchFamily="34" charset="0"/>
              </a:rPr>
              <a:t>Lay Scientific Expertise in Wikipedia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299695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Eduard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Aibar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eaibar@uoc.edu</a:t>
            </a:r>
          </a:p>
          <a:p>
            <a:pPr algn="r"/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s-E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http://osi.blogs.uoc.edu/</a:t>
            </a:r>
            <a:endParaRPr lang="es-E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es-ES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Interdisciplinary</a:t>
            </a: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es-E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Oberta</a:t>
            </a:r>
            <a:r>
              <a:rPr lang="es-ES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Catalunya</a:t>
            </a:r>
          </a:p>
          <a:p>
            <a:pPr algn="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flipH="1">
            <a:off x="1665390" y="4869160"/>
            <a:ext cx="67230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Experts, expertise and scientific authority</a:t>
            </a:r>
            <a:r>
              <a:rPr lang="en-US" b="1" dirty="0" smtClean="0"/>
              <a:t>:</a:t>
            </a:r>
          </a:p>
          <a:p>
            <a:pPr algn="r"/>
            <a:r>
              <a:rPr lang="en-US" b="1" dirty="0" smtClean="0"/>
              <a:t> </a:t>
            </a:r>
            <a:r>
              <a:rPr lang="en-US" b="1" dirty="0"/>
              <a:t>historical and sociological </a:t>
            </a:r>
            <a:r>
              <a:rPr lang="en-US" b="1" dirty="0" smtClean="0"/>
              <a:t>approaches</a:t>
            </a:r>
            <a:r>
              <a:rPr lang="ca-ES" sz="1600" dirty="0" smtClean="0"/>
              <a:t> </a:t>
            </a:r>
          </a:p>
          <a:p>
            <a:pPr algn="r"/>
            <a:r>
              <a:rPr lang="en-US" sz="1600" dirty="0" smtClean="0"/>
              <a:t>Centre </a:t>
            </a:r>
            <a:r>
              <a:rPr lang="en-US" sz="1600" dirty="0" err="1" smtClean="0"/>
              <a:t>d’Història</a:t>
            </a:r>
            <a:r>
              <a:rPr lang="en-US" sz="1600" dirty="0" smtClean="0"/>
              <a:t> de la </a:t>
            </a:r>
            <a:r>
              <a:rPr lang="en-US" sz="1600" dirty="0" err="1" smtClean="0"/>
              <a:t>Ciència</a:t>
            </a:r>
            <a:r>
              <a:rPr lang="en-US" sz="1600" dirty="0" smtClean="0"/>
              <a:t> (CEHIC), UAB</a:t>
            </a:r>
          </a:p>
          <a:p>
            <a:pPr algn="r"/>
            <a:r>
              <a:rPr lang="en-US" sz="1600" dirty="0" err="1" smtClean="0"/>
              <a:t>Bellaterra</a:t>
            </a:r>
            <a:r>
              <a:rPr lang="en-US" sz="1600" dirty="0" smtClean="0"/>
              <a:t>, April  30, 2015.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62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Research aim: </a:t>
            </a:r>
            <a:r>
              <a:rPr lang="en-GB" sz="3100" b="1" dirty="0" smtClean="0"/>
              <a:t>Exploring the interactions between Peer production and Science </a:t>
            </a:r>
            <a:r>
              <a:rPr lang="ca-ES" sz="4000" dirty="0" smtClean="0"/>
              <a:t/>
            </a:r>
            <a:br>
              <a:rPr lang="ca-ES" sz="4000" dirty="0" smtClean="0"/>
            </a:br>
            <a:endParaRPr lang="en-GB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 smtClean="0"/>
              <a:t>Peer production = mass online commons-based peer production</a:t>
            </a:r>
          </a:p>
          <a:p>
            <a:pPr>
              <a:buNone/>
            </a:pPr>
            <a:endParaRPr lang="ca-ES" sz="2400" dirty="0" smtClean="0"/>
          </a:p>
          <a:p>
            <a:pPr lvl="1"/>
            <a:r>
              <a:rPr lang="en-GB" sz="2000" dirty="0" smtClean="0"/>
              <a:t>Free software: Linux, GNU, Apache, </a:t>
            </a:r>
            <a:r>
              <a:rPr lang="en-GB" sz="2000" dirty="0" err="1" smtClean="0"/>
              <a:t>Sendmail</a:t>
            </a:r>
            <a:r>
              <a:rPr lang="en-GB" sz="2000" dirty="0" smtClean="0"/>
              <a:t>, Firefox, …</a:t>
            </a:r>
            <a:endParaRPr lang="ca-ES" sz="2000" dirty="0" smtClean="0"/>
          </a:p>
          <a:p>
            <a:pPr lvl="1"/>
            <a:r>
              <a:rPr lang="en-GB" sz="2000" dirty="0" smtClean="0"/>
              <a:t>Wikipedia, Slashdot, </a:t>
            </a:r>
            <a:r>
              <a:rPr lang="en-GB" sz="2000" dirty="0" err="1" smtClean="0"/>
              <a:t>OpenStreetMap</a:t>
            </a:r>
            <a:r>
              <a:rPr lang="en-GB" sz="2000" dirty="0" smtClean="0"/>
              <a:t>,…</a:t>
            </a:r>
          </a:p>
          <a:p>
            <a:pPr lvl="1"/>
            <a:endParaRPr lang="en-GB" sz="2000" b="1" dirty="0" smtClean="0"/>
          </a:p>
          <a:p>
            <a:pPr>
              <a:buNone/>
            </a:pPr>
            <a:r>
              <a:rPr lang="en-GB" sz="2400" dirty="0" smtClean="0"/>
              <a:t>Some trends in present science: </a:t>
            </a:r>
          </a:p>
          <a:p>
            <a:pPr lvl="1">
              <a:buNone/>
            </a:pPr>
            <a:r>
              <a:rPr lang="en-GB" sz="2000" dirty="0" smtClean="0"/>
              <a:t>	open science / open research / citizen science / open-source technology</a:t>
            </a:r>
          </a:p>
          <a:p>
            <a:pPr lvl="1"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400" dirty="0" smtClean="0"/>
              <a:t>Against neoliberal trends: </a:t>
            </a:r>
            <a:r>
              <a:rPr lang="en-GB" sz="2400" b="1" dirty="0" smtClean="0"/>
              <a:t>commoditisation</a:t>
            </a:r>
            <a:r>
              <a:rPr lang="en-GB" sz="2400" dirty="0" smtClean="0"/>
              <a:t> of scientific knowledge, emphasis on </a:t>
            </a:r>
            <a:r>
              <a:rPr lang="en-GB" sz="2400" b="1" dirty="0" smtClean="0"/>
              <a:t>competition</a:t>
            </a:r>
            <a:r>
              <a:rPr lang="en-GB" sz="2400" dirty="0" smtClean="0"/>
              <a:t>, ...</a:t>
            </a:r>
          </a:p>
          <a:p>
            <a:pPr>
              <a:buNone/>
            </a:pPr>
            <a:r>
              <a:rPr lang="en-GB" sz="2400" dirty="0" smtClean="0"/>
              <a:t>Increasing distance between citizens and science / pleas for more </a:t>
            </a:r>
            <a:r>
              <a:rPr lang="en-GB" sz="2400" b="1" dirty="0" smtClean="0"/>
              <a:t>participation</a:t>
            </a:r>
            <a:r>
              <a:rPr lang="en-GB" sz="2400" dirty="0" smtClean="0"/>
              <a:t> in S&amp;T issues</a:t>
            </a:r>
            <a:endParaRPr lang="ca-ES" sz="2400" dirty="0" smtClean="0"/>
          </a:p>
          <a:p>
            <a:endParaRPr lang="es-ES" dirty="0"/>
          </a:p>
        </p:txBody>
      </p:sp>
      <p:pic>
        <p:nvPicPr>
          <p:cNvPr id="4" name="Imatge 3" descr="2000px-Tux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7236" y="846125"/>
            <a:ext cx="1152128" cy="1336468"/>
          </a:xfrm>
          <a:prstGeom prst="rect">
            <a:avLst/>
          </a:prstGeom>
        </p:spPr>
      </p:pic>
      <p:pic>
        <p:nvPicPr>
          <p:cNvPr id="5" name="Imatge 4" descr="gn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348880"/>
            <a:ext cx="1000980" cy="1440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64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ca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r>
              <a:rPr lang="ca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a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6th most visited website</a:t>
            </a:r>
          </a:p>
          <a:p>
            <a:pPr>
              <a:buNone/>
            </a:pPr>
            <a:endParaRPr lang="en-GB" sz="2000" dirty="0" smtClean="0">
              <a:cs typeface="Arial" pitchFamily="34" charset="0"/>
            </a:endParaRPr>
          </a:p>
          <a:p>
            <a:r>
              <a:rPr lang="en-GB" sz="2000" dirty="0" smtClean="0"/>
              <a:t>The only one in the first 74 that is not private property</a:t>
            </a:r>
          </a:p>
          <a:p>
            <a:pPr>
              <a:buNone/>
            </a:pPr>
            <a:endParaRPr lang="ca-ES" sz="2000" dirty="0" smtClean="0"/>
          </a:p>
          <a:p>
            <a:r>
              <a:rPr lang="en-GB" sz="2000" dirty="0" smtClean="0"/>
              <a:t>It’s  literally a </a:t>
            </a:r>
            <a:r>
              <a:rPr lang="en-GB" sz="2000" b="1" dirty="0" smtClean="0"/>
              <a:t>commons</a:t>
            </a:r>
            <a:r>
              <a:rPr lang="en-GB" sz="2000" dirty="0" smtClean="0"/>
              <a:t> (everything on a CC license)</a:t>
            </a:r>
          </a:p>
          <a:p>
            <a:pPr>
              <a:buNone/>
            </a:pPr>
            <a:endParaRPr lang="ca-ES" sz="2000" dirty="0" smtClean="0"/>
          </a:p>
          <a:p>
            <a:r>
              <a:rPr lang="en-GB" sz="2000" dirty="0" smtClean="0"/>
              <a:t>English version: 4M articles (Spanish 1.15M and Catalan 450k)</a:t>
            </a:r>
          </a:p>
          <a:p>
            <a:pPr>
              <a:buNone/>
            </a:pPr>
            <a:endParaRPr lang="ca-ES" sz="2000" dirty="0" smtClean="0"/>
          </a:p>
          <a:p>
            <a:r>
              <a:rPr lang="en-GB" sz="2000" dirty="0" smtClean="0"/>
              <a:t>There are more than 250 language versions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22M of registered users – 300k making more than 10 edits/month</a:t>
            </a:r>
            <a:endParaRPr lang="ca-ES" sz="2000" dirty="0" smtClean="0"/>
          </a:p>
          <a:p>
            <a:endParaRPr lang="ca-ES" sz="2000" dirty="0" smtClean="0"/>
          </a:p>
          <a:p>
            <a:endParaRPr lang="en-GB" sz="2000" dirty="0" smtClean="0"/>
          </a:p>
          <a:p>
            <a:pPr>
              <a:buNone/>
            </a:pPr>
            <a:endParaRPr lang="ca-ES" sz="2000" dirty="0" smtClean="0"/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viquip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04664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77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(1) what scientists do and think about Wikipedia </a:t>
            </a:r>
            <a:br>
              <a:rPr lang="en-GB" sz="2400" b="1" dirty="0" smtClean="0"/>
            </a:br>
            <a:r>
              <a:rPr lang="en-GB" sz="2400" dirty="0" smtClean="0">
                <a:solidFill>
                  <a:schemeClr val="tx1">
                    <a:lumMod val="85000"/>
                  </a:schemeClr>
                </a:solidFill>
              </a:rPr>
              <a:t>(2) what Wikipedia does to science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400" dirty="0" smtClean="0"/>
              <a:t>	</a:t>
            </a:r>
            <a:r>
              <a:rPr lang="en-GB" sz="3800" dirty="0" smtClean="0"/>
              <a:t>Project 1: </a:t>
            </a:r>
            <a:r>
              <a:rPr lang="en-GB" sz="3800" b="1" dirty="0" smtClean="0"/>
              <a:t>Perception and practices of academic faculty </a:t>
            </a:r>
            <a:r>
              <a:rPr lang="en-GB" sz="3800" dirty="0" smtClean="0"/>
              <a:t>[online survey with 50 questions to all faculty members of two Spanish universities (913 valid responses) and 12 interviews]</a:t>
            </a:r>
          </a:p>
          <a:p>
            <a:pPr>
              <a:buNone/>
            </a:pPr>
            <a:endParaRPr lang="en-GB" sz="3400" dirty="0" smtClean="0"/>
          </a:p>
          <a:p>
            <a:endParaRPr lang="en-GB" sz="3400" b="1" dirty="0" smtClean="0"/>
          </a:p>
          <a:p>
            <a:r>
              <a:rPr lang="en-GB" sz="3400" dirty="0" smtClean="0"/>
              <a:t>Most faculty members are </a:t>
            </a:r>
            <a:r>
              <a:rPr lang="en-GB" sz="3400" b="1" dirty="0" smtClean="0"/>
              <a:t>regular users </a:t>
            </a:r>
            <a:r>
              <a:rPr lang="en-GB" sz="3400" dirty="0" smtClean="0"/>
              <a:t>(both for personal and professional matters: 60%) though few of them edit (5.5%).</a:t>
            </a:r>
          </a:p>
          <a:p>
            <a:endParaRPr lang="en-GB" sz="3400" dirty="0" smtClean="0"/>
          </a:p>
          <a:p>
            <a:r>
              <a:rPr lang="en-GB" sz="3400" dirty="0" smtClean="0"/>
              <a:t>Quality is mostly </a:t>
            </a:r>
            <a:r>
              <a:rPr lang="en-GB" sz="3400" b="1" dirty="0" smtClean="0"/>
              <a:t>positively</a:t>
            </a:r>
            <a:r>
              <a:rPr lang="en-GB" sz="3400" dirty="0" smtClean="0"/>
              <a:t> considered (updated, reliable)</a:t>
            </a:r>
          </a:p>
          <a:p>
            <a:endParaRPr lang="ca-ES" sz="3400" dirty="0" smtClean="0"/>
          </a:p>
          <a:p>
            <a:r>
              <a:rPr lang="en-GB" sz="3400" b="1" dirty="0" smtClean="0"/>
              <a:t>Private</a:t>
            </a:r>
            <a:r>
              <a:rPr lang="en-GB" sz="3400" dirty="0" smtClean="0"/>
              <a:t> use though public silence: Wikipedia as academic porn</a:t>
            </a:r>
          </a:p>
          <a:p>
            <a:endParaRPr lang="ca-ES" sz="3400" dirty="0" smtClean="0"/>
          </a:p>
          <a:p>
            <a:r>
              <a:rPr lang="en-GB" sz="3400" dirty="0" smtClean="0"/>
              <a:t>Most think the use of Wikipedia is </a:t>
            </a:r>
            <a:r>
              <a:rPr lang="en-GB" sz="3400" b="1" dirty="0" smtClean="0"/>
              <a:t>not well considered </a:t>
            </a:r>
            <a:r>
              <a:rPr lang="en-GB" sz="3400" dirty="0" smtClean="0"/>
              <a:t>by colleagues; they think colleagues don’t use it much </a:t>
            </a:r>
          </a:p>
          <a:p>
            <a:endParaRPr lang="ca-ES" sz="3400" dirty="0" smtClean="0"/>
          </a:p>
          <a:p>
            <a:r>
              <a:rPr lang="en-GB" sz="3400" dirty="0" smtClean="0"/>
              <a:t>Colleagues as </a:t>
            </a:r>
            <a:r>
              <a:rPr lang="en-GB" sz="3400" b="1" dirty="0" smtClean="0"/>
              <a:t>strong role models</a:t>
            </a:r>
            <a:r>
              <a:rPr lang="en-GB" sz="3400" dirty="0" smtClean="0"/>
              <a:t>: even quality perception depends heavily on peers </a:t>
            </a:r>
          </a:p>
          <a:p>
            <a:endParaRPr lang="ca-ES" sz="3400" dirty="0" smtClean="0"/>
          </a:p>
          <a:p>
            <a:r>
              <a:rPr lang="en-GB" sz="3400" dirty="0" smtClean="0"/>
              <a:t>Different cultures within academia/science: </a:t>
            </a:r>
            <a:r>
              <a:rPr lang="en-GB" sz="3400" b="1" dirty="0" smtClean="0"/>
              <a:t>disciplines matter!</a:t>
            </a:r>
            <a:endParaRPr lang="ca-ES" sz="3400" b="1" dirty="0" smtClean="0"/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(2) What Wikipedia does to science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800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4000" b="1" dirty="0" smtClean="0"/>
              <a:t>Analysis of the science &amp; technology contents of Wikipedia</a:t>
            </a:r>
          </a:p>
          <a:p>
            <a:pPr>
              <a:buNone/>
            </a:pPr>
            <a:endParaRPr lang="en-GB" sz="4000" b="1" dirty="0" smtClean="0"/>
          </a:p>
          <a:p>
            <a:r>
              <a:rPr lang="en-GB" sz="3500" b="1" dirty="0" smtClean="0"/>
              <a:t>Between 10% and 15 % of the 1.15 million articles of the Spanish version are about Science &amp; Technology</a:t>
            </a:r>
          </a:p>
          <a:p>
            <a:r>
              <a:rPr lang="en-GB" sz="3500" b="1" dirty="0" smtClean="0"/>
              <a:t>Recent studies show that Internet surpasses TV and other media as main source of scientific information</a:t>
            </a:r>
            <a:r>
              <a:rPr lang="en-GB" sz="3500" dirty="0" smtClean="0"/>
              <a:t> </a:t>
            </a:r>
          </a:p>
          <a:p>
            <a:pPr lvl="1"/>
            <a:r>
              <a:rPr lang="en-GB" sz="3500" dirty="0" smtClean="0"/>
              <a:t>Spain: </a:t>
            </a:r>
            <a:r>
              <a:rPr lang="en-GB" sz="3500" b="1" dirty="0" smtClean="0"/>
              <a:t>21.7% say they use Wikipedia as their main source</a:t>
            </a:r>
            <a:endParaRPr lang="en-GB" sz="3500" dirty="0" smtClean="0"/>
          </a:p>
          <a:p>
            <a:pPr lvl="1">
              <a:buNone/>
            </a:pPr>
            <a:endParaRPr lang="en-GB" sz="3500" dirty="0" smtClean="0"/>
          </a:p>
          <a:p>
            <a:pPr>
              <a:buNone/>
            </a:pPr>
            <a:r>
              <a:rPr lang="en-GB" sz="4000" b="1" dirty="0" smtClean="0"/>
              <a:t>Wikipedia as the most important channel for the public communication of science </a:t>
            </a:r>
            <a:endParaRPr lang="ca-ES" sz="4000" dirty="0" smtClean="0"/>
          </a:p>
          <a:p>
            <a:endParaRPr lang="en-GB" sz="1800" dirty="0" smtClean="0"/>
          </a:p>
          <a:p>
            <a:pPr lvl="1"/>
            <a:endParaRPr lang="en-GB" sz="1600" dirty="0" smtClean="0"/>
          </a:p>
          <a:p>
            <a:endParaRPr lang="ca-ES" sz="2000" dirty="0" smtClean="0"/>
          </a:p>
        </p:txBody>
      </p:sp>
      <p:pic>
        <p:nvPicPr>
          <p:cNvPr id="5" name="4 Imagen"/>
          <p:cNvPicPr/>
          <p:nvPr/>
        </p:nvPicPr>
        <p:blipFill rotWithShape="1">
          <a:blip r:embed="rId2" cstate="print"/>
          <a:srcRect l="678" t="8675" r="1604" b="3614"/>
          <a:stretch/>
        </p:blipFill>
        <p:spPr bwMode="auto">
          <a:xfrm>
            <a:off x="251520" y="3429000"/>
            <a:ext cx="6125730" cy="3240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6" name="QuadreDeText 5"/>
          <p:cNvSpPr txBox="1"/>
          <p:nvPr/>
        </p:nvSpPr>
        <p:spPr>
          <a:xfrm>
            <a:off x="6588224" y="4005064"/>
            <a:ext cx="20882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400" dirty="0" smtClean="0"/>
              <a:t> About 20 pages long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Lots of figures and formulae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High quality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More than 300 refs.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 More than 1,400  authors!!!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Research question: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Is the non-expert character of editors shaping the way S&amp;T issues are depicted at Wikipedia?</a:t>
            </a:r>
            <a:r>
              <a:rPr lang="ca-ES" sz="2800" dirty="0" smtClean="0"/>
              <a:t/>
            </a:r>
            <a:br>
              <a:rPr lang="ca-ES" sz="2800" dirty="0" smtClean="0"/>
            </a:b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Autofit/>
          </a:bodyPr>
          <a:lstStyle/>
          <a:p>
            <a:r>
              <a:rPr lang="en-GB" sz="1800" dirty="0" smtClean="0"/>
              <a:t>Selecting the corpus of S&amp;T articles: UNESCO 6-digit + algorithm for internal links</a:t>
            </a:r>
          </a:p>
          <a:p>
            <a:r>
              <a:rPr lang="en-GB" sz="1800" dirty="0" smtClean="0"/>
              <a:t>340 clusters =  60,108 articles (5%)</a:t>
            </a:r>
          </a:p>
          <a:p>
            <a:endParaRPr lang="en-GB" sz="1800" b="1" dirty="0" smtClean="0"/>
          </a:p>
          <a:p>
            <a:pPr marL="0" indent="0">
              <a:buNone/>
            </a:pPr>
            <a:r>
              <a:rPr lang="en-US" sz="1800" b="1" dirty="0" smtClean="0"/>
              <a:t>Sub-questions:</a:t>
            </a:r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Are Wikipedia articles more sensible to social issues? </a:t>
            </a:r>
          </a:p>
          <a:p>
            <a:r>
              <a:rPr lang="en-US" sz="1800" dirty="0" smtClean="0"/>
              <a:t>Do they reflect standard scientific consensus or give some room to minority positions in science? </a:t>
            </a:r>
          </a:p>
          <a:p>
            <a:r>
              <a:rPr lang="en-US" sz="1800" dirty="0" smtClean="0"/>
              <a:t>Are the more controversial issues in Wikipedia (in science and technology) also those more controversial in society at large? </a:t>
            </a:r>
          </a:p>
          <a:p>
            <a:r>
              <a:rPr lang="en-US" sz="1800" dirty="0" smtClean="0"/>
              <a:t>Are controversies between editors in Wikipedia similar to scientific controversies?</a:t>
            </a:r>
          </a:p>
          <a:p>
            <a:r>
              <a:rPr lang="en-US" sz="1800" dirty="0" smtClean="0"/>
              <a:t>How is the expert/lay divide managed in Wikipedia?</a:t>
            </a: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Most controversial articles on S&amp;T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Efecto_invernadero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Sigmund_Freud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Tecnología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Capitalismo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Primera_Guerra_Mundial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Célula</a:t>
            </a:r>
            <a:r>
              <a:rPr lang="ca-ES" sz="2000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Ciencia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Psicología</a:t>
            </a:r>
            <a:endParaRPr lang="ca-ES" sz="2000" dirty="0"/>
          </a:p>
          <a:p>
            <a:pPr marL="514350" indent="-514350">
              <a:buFont typeface="+mj-lt"/>
              <a:buAutoNum type="arabicPeriod"/>
            </a:pPr>
            <a:r>
              <a:rPr lang="ca-ES" sz="2000" dirty="0"/>
              <a:t>Internet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000" dirty="0" err="1"/>
              <a:t>Albert_Einstein</a:t>
            </a:r>
            <a:endParaRPr lang="ca-ES" sz="2000" dirty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499992" y="1700808"/>
            <a:ext cx="39604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Evolución_humana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Homo_sapiens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/>
              <a:t>Tierra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Método_científico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/>
              <a:t>Agua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/>
              <a:t>Esquizofrenia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Sensibilidad_química_múltiple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Cambio_climático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/>
              <a:t>Teoría_del_Big_Bang</a:t>
            </a:r>
            <a:endParaRPr lang="es-ES" sz="2000" dirty="0"/>
          </a:p>
          <a:p>
            <a:pPr marL="514350" indent="-514350">
              <a:spcBef>
                <a:spcPct val="20000"/>
              </a:spcBef>
              <a:buFont typeface="+mj-lt"/>
              <a:buAutoNum type="arabicPeriod" startAt="11"/>
            </a:pPr>
            <a:r>
              <a:rPr lang="es-ES" sz="2000" dirty="0" err="1" smtClean="0"/>
              <a:t>Alimento_orgánico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Some preliminary conclusions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cs typeface="Arial" pitchFamily="34" charset="0"/>
              </a:rPr>
              <a:t>Standard /mainstream scientific consensus is usually </a:t>
            </a:r>
            <a:r>
              <a:rPr lang="en-US" sz="1900" dirty="0" smtClean="0">
                <a:cs typeface="Arial" pitchFamily="34" charset="0"/>
              </a:rPr>
              <a:t>reflected</a:t>
            </a:r>
          </a:p>
          <a:p>
            <a:r>
              <a:rPr lang="en-US" sz="1900" dirty="0">
                <a:cs typeface="Arial" pitchFamily="34" charset="0"/>
              </a:rPr>
              <a:t>Too strong commitment for not letting “pseudo-science” </a:t>
            </a:r>
            <a:r>
              <a:rPr lang="en-US" sz="1900" dirty="0" smtClean="0">
                <a:cs typeface="Arial" pitchFamily="34" charset="0"/>
              </a:rPr>
              <a:t>inside</a:t>
            </a:r>
          </a:p>
          <a:p>
            <a:r>
              <a:rPr lang="en-US" sz="1900" dirty="0" smtClean="0">
                <a:cs typeface="Arial" pitchFamily="34" charset="0"/>
              </a:rPr>
              <a:t>Lots </a:t>
            </a:r>
            <a:r>
              <a:rPr lang="en-US" sz="1900" dirty="0">
                <a:cs typeface="Arial" pitchFamily="34" charset="0"/>
              </a:rPr>
              <a:t>of boundary work </a:t>
            </a:r>
            <a:r>
              <a:rPr lang="en-US" sz="1900">
                <a:cs typeface="Arial" pitchFamily="34" charset="0"/>
              </a:rPr>
              <a:t>and </a:t>
            </a:r>
            <a:r>
              <a:rPr lang="en-US" sz="1900" smtClean="0">
                <a:cs typeface="Arial" pitchFamily="34" charset="0"/>
              </a:rPr>
              <a:t>even </a:t>
            </a:r>
            <a:r>
              <a:rPr lang="en-US" sz="1900" dirty="0" smtClean="0">
                <a:cs typeface="Arial" pitchFamily="34" charset="0"/>
              </a:rPr>
              <a:t>some </a:t>
            </a:r>
            <a:r>
              <a:rPr lang="en-US" sz="1900" dirty="0">
                <a:cs typeface="Arial" pitchFamily="34" charset="0"/>
              </a:rPr>
              <a:t>scientism – very rationalist view of </a:t>
            </a:r>
            <a:r>
              <a:rPr lang="en-US" sz="1900" dirty="0" smtClean="0">
                <a:cs typeface="Arial" pitchFamily="34" charset="0"/>
              </a:rPr>
              <a:t>science</a:t>
            </a:r>
          </a:p>
          <a:p>
            <a:pPr lvl="1"/>
            <a:r>
              <a:rPr lang="en-US" sz="1500" dirty="0" smtClean="0">
                <a:cs typeface="Arial" pitchFamily="34" charset="0"/>
              </a:rPr>
              <a:t>Lay Wikipedia editors seem more Catholic than the Pope</a:t>
            </a:r>
          </a:p>
          <a:p>
            <a:r>
              <a:rPr lang="en-US" sz="1900" dirty="0">
                <a:cs typeface="Arial" pitchFamily="34" charset="0"/>
              </a:rPr>
              <a:t>Credit and reputation in Wikipedia are internally built (external credentials don’t </a:t>
            </a:r>
            <a:r>
              <a:rPr lang="en-US" sz="1900" dirty="0" smtClean="0">
                <a:cs typeface="Arial" pitchFamily="34" charset="0"/>
              </a:rPr>
              <a:t>matter)</a:t>
            </a:r>
          </a:p>
          <a:p>
            <a:pPr lvl="1"/>
            <a:r>
              <a:rPr lang="en-US" sz="1500" dirty="0" smtClean="0">
                <a:cs typeface="Arial" pitchFamily="34" charset="0"/>
              </a:rPr>
              <a:t>Large </a:t>
            </a:r>
            <a:r>
              <a:rPr lang="en-US" sz="1500" dirty="0">
                <a:cs typeface="Arial" pitchFamily="34" charset="0"/>
              </a:rPr>
              <a:t>debate inside the </a:t>
            </a:r>
            <a:r>
              <a:rPr lang="en-US" sz="1500" dirty="0" smtClean="0">
                <a:cs typeface="Arial" pitchFamily="34" charset="0"/>
              </a:rPr>
              <a:t>community</a:t>
            </a:r>
          </a:p>
          <a:p>
            <a:pPr lvl="1"/>
            <a:r>
              <a:rPr lang="en-US" sz="1500" dirty="0">
                <a:cs typeface="Arial" pitchFamily="34" charset="0"/>
              </a:rPr>
              <a:t>Similar to other peer production initiatives like free software</a:t>
            </a:r>
          </a:p>
          <a:p>
            <a:r>
              <a:rPr lang="en-US" sz="1900" dirty="0">
                <a:cs typeface="Arial" pitchFamily="34" charset="0"/>
              </a:rPr>
              <a:t>The burden of truth is translated into reliability of sources</a:t>
            </a:r>
          </a:p>
          <a:p>
            <a:r>
              <a:rPr lang="en-US" sz="1900" dirty="0">
                <a:cs typeface="Arial" pitchFamily="34" charset="0"/>
              </a:rPr>
              <a:t>Trust in people is translated into trust in </a:t>
            </a:r>
            <a:r>
              <a:rPr lang="en-US" sz="1900" dirty="0" smtClean="0">
                <a:cs typeface="Arial" pitchFamily="34" charset="0"/>
              </a:rPr>
              <a:t>procedures</a:t>
            </a:r>
          </a:p>
          <a:p>
            <a:pPr lvl="1"/>
            <a:r>
              <a:rPr lang="en-US" sz="1500" dirty="0" smtClean="0">
                <a:cs typeface="Arial" pitchFamily="34" charset="0"/>
              </a:rPr>
              <a:t>Lots </a:t>
            </a:r>
            <a:r>
              <a:rPr lang="en-US" sz="1500" dirty="0">
                <a:cs typeface="Arial" pitchFamily="34" charset="0"/>
              </a:rPr>
              <a:t>of norms and policies in Wikipedia: 1,200 docs; 150,000 words; 50 basic norms. Example: “If a rule prevents you from improving or maintaining Wikipedia, ignore it</a:t>
            </a:r>
            <a:r>
              <a:rPr lang="en-US" sz="1500" dirty="0" smtClean="0">
                <a:cs typeface="Arial" pitchFamily="34" charset="0"/>
              </a:rPr>
              <a:t>.”</a:t>
            </a:r>
          </a:p>
          <a:p>
            <a:pPr lvl="1"/>
            <a:r>
              <a:rPr lang="en-US" sz="1500" dirty="0">
                <a:cs typeface="Arial" pitchFamily="34" charset="0"/>
              </a:rPr>
              <a:t>Expertise on procedures can be crucial = </a:t>
            </a:r>
            <a:r>
              <a:rPr lang="en-US" sz="1500" dirty="0" smtClean="0">
                <a:cs typeface="Arial" pitchFamily="34" charset="0"/>
              </a:rPr>
              <a:t>bureaucrats</a:t>
            </a:r>
            <a:r>
              <a:rPr lang="en-US" sz="1500" dirty="0">
                <a:cs typeface="Arial" pitchFamily="34" charset="0"/>
              </a:rPr>
              <a:t>!!!</a:t>
            </a:r>
          </a:p>
          <a:p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endParaRPr lang="ca-ES" sz="2000" i="1" dirty="0" smtClean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521</Words>
  <Application>Microsoft Office PowerPoint</Application>
  <PresentationFormat>Presentación en pantalla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Lay Scientific Expertise in Wikipedia</vt:lpstr>
      <vt:lpstr>Research aim: Exploring the interactions between Peer production and Science  </vt:lpstr>
      <vt:lpstr>Why Wikipedia?</vt:lpstr>
      <vt:lpstr>(1) what scientists do and think about Wikipedia  (2) what Wikipedia does to science</vt:lpstr>
      <vt:lpstr>(2) What Wikipedia does to science</vt:lpstr>
      <vt:lpstr>Research question:  Is the non-expert character of editors shaping the way S&amp;T issues are depicted at Wikipedia? </vt:lpstr>
      <vt:lpstr>Most controversial articles on S&amp;T</vt:lpstr>
      <vt:lpstr>Some preliminary conclusions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Production and Academia: Faculty Perception and Practices about Wikipedia</dc:title>
  <dc:creator>Usuario</dc:creator>
  <cp:lastModifiedBy>eaibar</cp:lastModifiedBy>
  <cp:revision>50</cp:revision>
  <dcterms:created xsi:type="dcterms:W3CDTF">2014-08-11T14:31:26Z</dcterms:created>
  <dcterms:modified xsi:type="dcterms:W3CDTF">2015-05-04T09:16:09Z</dcterms:modified>
</cp:coreProperties>
</file>