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80D8D-5AB0-461E-A992-98079729C34E}" type="datetimeFigureOut">
              <a:rPr lang="ca-ES" smtClean="0"/>
              <a:pPr/>
              <a:t>27/01/2015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102E1-B95C-4CAE-90F2-396FA0E3CF5D}" type="slidenum">
              <a:rPr lang="ca-ES" smtClean="0"/>
              <a:pPr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9042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8255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7876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22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4037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977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03489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67957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6124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983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0793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FF01-847A-4EF9-AC32-6CA8338CA083}" type="datetimeFigureOut">
              <a:rPr lang="es-ES" smtClean="0"/>
              <a:pPr/>
              <a:t>27/01/2015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31F67-06B3-4113-AD98-8F70740C6A2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08950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95536" y="2996952"/>
            <a:ext cx="3600400" cy="158417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/>
          </a:bodyPr>
          <a:lstStyle/>
          <a:p>
            <a:pPr algn="r"/>
            <a:r>
              <a:rPr lang="ca-ES" sz="2800" b="1" dirty="0" smtClean="0">
                <a:latin typeface="Arial" pitchFamily="34" charset="0"/>
                <a:cs typeface="Arial" pitchFamily="34" charset="0"/>
              </a:rPr>
              <a:t>El tractament del coneixement expert en el contingut científic de la </a:t>
            </a:r>
            <a:r>
              <a:rPr lang="ca-ES" sz="2800" b="1" dirty="0" smtClean="0">
                <a:latin typeface="Arial" pitchFamily="34" charset="0"/>
                <a:cs typeface="Arial" pitchFamily="34" charset="0"/>
              </a:rPr>
              <a:t>Viquipèdia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51720" y="2996952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Eduard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Aibar</a:t>
            </a: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eaibar@uoc.edu</a:t>
            </a:r>
          </a:p>
          <a:p>
            <a:pPr algn="r"/>
            <a:endParaRPr lang="es-E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Estudis</a:t>
            </a:r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d’Arts</a:t>
            </a:r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Humanitats</a:t>
            </a:r>
            <a:endParaRPr lang="es-E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Interdisciplinary</a:t>
            </a:r>
            <a:r>
              <a:rPr lang="es-ES" sz="17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7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endParaRPr lang="es-ES" sz="17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s-ES" sz="17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Universitat</a:t>
            </a:r>
            <a:r>
              <a:rPr lang="es-ES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7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Oberta</a:t>
            </a:r>
            <a:r>
              <a:rPr lang="es-ES" sz="17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Catalunya</a:t>
            </a:r>
          </a:p>
          <a:p>
            <a:pPr algn="r"/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flipH="1">
            <a:off x="1665390" y="4869160"/>
            <a:ext cx="672303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b="1" dirty="0" smtClean="0"/>
              <a:t>Experts: entre sabers i </a:t>
            </a:r>
            <a:r>
              <a:rPr lang="ca-ES" b="1" dirty="0" smtClean="0"/>
              <a:t>poders</a:t>
            </a:r>
            <a:r>
              <a:rPr lang="ca-ES" dirty="0" smtClean="0"/>
              <a:t> </a:t>
            </a:r>
          </a:p>
          <a:p>
            <a:pPr algn="r"/>
            <a:r>
              <a:rPr lang="ca-ES" sz="1600" dirty="0" smtClean="0"/>
              <a:t>Presentació </a:t>
            </a:r>
            <a:r>
              <a:rPr lang="ca-ES" sz="1600" dirty="0" smtClean="0"/>
              <a:t>del projecte de recerca </a:t>
            </a:r>
            <a:r>
              <a:rPr lang="ca-ES" sz="1600" b="1" i="1" dirty="0" smtClean="0"/>
              <a:t>La producció de saber expert a l’Espanya contemporània (segles XIX-XX</a:t>
            </a:r>
            <a:r>
              <a:rPr lang="ca-ES" sz="1600" b="1" i="1" dirty="0" smtClean="0"/>
              <a:t>)</a:t>
            </a:r>
            <a:r>
              <a:rPr lang="ca-ES" sz="1600" dirty="0" smtClean="0"/>
              <a:t> </a:t>
            </a:r>
          </a:p>
          <a:p>
            <a:pPr algn="r"/>
            <a:r>
              <a:rPr lang="ca-ES" sz="1600" dirty="0" smtClean="0"/>
              <a:t>Institut </a:t>
            </a:r>
            <a:r>
              <a:rPr lang="ca-ES" sz="1600" dirty="0" smtClean="0"/>
              <a:t>d’Història de la Medicina i de la Ciència </a:t>
            </a:r>
            <a:r>
              <a:rPr lang="ca-ES" sz="1600" dirty="0" smtClean="0"/>
              <a:t>López </a:t>
            </a:r>
            <a:r>
              <a:rPr lang="ca-ES" sz="1600" dirty="0" err="1" smtClean="0"/>
              <a:t>Piñero</a:t>
            </a:r>
            <a:endParaRPr lang="ca-ES" sz="1600" dirty="0" smtClean="0"/>
          </a:p>
          <a:p>
            <a:pPr algn="r"/>
            <a:r>
              <a:rPr lang="ca-ES" sz="1600" dirty="0" smtClean="0"/>
              <a:t>València</a:t>
            </a:r>
            <a:r>
              <a:rPr lang="ca-ES" sz="1600" dirty="0" smtClean="0"/>
              <a:t>, 30 de gener de 2015.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62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Què és </a:t>
            </a:r>
            <a:r>
              <a:rPr lang="ca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Viquipèdia</a:t>
            </a:r>
            <a:r>
              <a:rPr lang="ca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ca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29411"/>
          </a:xfrm>
        </p:spPr>
        <p:txBody>
          <a:bodyPr>
            <a:normAutofit/>
          </a:bodyPr>
          <a:lstStyle/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7a Web més visitada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Pertany al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procomú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: llicència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Creative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Commons</a:t>
            </a:r>
            <a:endParaRPr lang="ca-ES" sz="2000" b="1" dirty="0" smtClean="0"/>
          </a:p>
          <a:p>
            <a:r>
              <a:rPr lang="ca-ES" sz="2000" dirty="0" smtClean="0"/>
              <a:t>La versió anglesa té més de 4M d’articles, 1,15 l’espanyola i 450k la </a:t>
            </a:r>
            <a:r>
              <a:rPr lang="ca-ES" sz="2000" dirty="0" smtClean="0"/>
              <a:t>catalana</a:t>
            </a:r>
            <a:endParaRPr lang="ca-ES" sz="2000" dirty="0" smtClean="0"/>
          </a:p>
          <a:p>
            <a:r>
              <a:rPr lang="ca-ES" sz="2000" dirty="0" smtClean="0"/>
              <a:t>Molt més que una enciclopèdia virtual: el moviment social més gran del planeta (22M d’usuaris registrats, 300k que fan més de 10 edicions/mes</a:t>
            </a:r>
            <a:r>
              <a:rPr lang="ca-ES" sz="2000" dirty="0" smtClean="0"/>
              <a:t>)</a:t>
            </a:r>
          </a:p>
          <a:p>
            <a:endParaRPr lang="ca-ES" sz="2000" dirty="0" smtClean="0"/>
          </a:p>
          <a:p>
            <a:r>
              <a:rPr lang="ca-ES" sz="2000" dirty="0" smtClean="0"/>
              <a:t>Internet: primera font d’informació científica per als ciutadans</a:t>
            </a:r>
          </a:p>
          <a:p>
            <a:r>
              <a:rPr lang="ca-ES" sz="2000" dirty="0" err="1" smtClean="0"/>
              <a:t>Wikipedia.es</a:t>
            </a:r>
            <a:r>
              <a:rPr lang="ca-ES" sz="2000" dirty="0" smtClean="0"/>
              <a:t>: uns 80.000 articles sobre ciència/tecnologia</a:t>
            </a:r>
          </a:p>
          <a:p>
            <a:endParaRPr lang="ca-ES" sz="2000" dirty="0" smtClean="0"/>
          </a:p>
          <a:p>
            <a:pPr algn="ctr">
              <a:buNone/>
            </a:pPr>
            <a:r>
              <a:rPr lang="ca-ES" sz="2400" b="1" i="1" dirty="0" err="1" smtClean="0"/>
              <a:t>Wikipedia</a:t>
            </a:r>
            <a:r>
              <a:rPr lang="ca-ES" sz="2400" b="1" i="1" dirty="0" smtClean="0"/>
              <a:t> és avui el canal més important de comunicació pública de la ciència</a:t>
            </a:r>
          </a:p>
          <a:p>
            <a:endParaRPr lang="ca-ES" sz="2000" dirty="0" smtClean="0"/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endParaRPr lang="ca-E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viquiped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116632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77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Viquipèdia i </a:t>
            </a:r>
            <a:r>
              <a:rPr lang="ca-ES" sz="2800" dirty="0" smtClean="0">
                <a:latin typeface="Arial" pitchFamily="34" charset="0"/>
                <a:cs typeface="Arial" pitchFamily="34" charset="0"/>
              </a:rPr>
              <a:t>ciència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1540768"/>
          </a:xfrm>
        </p:spPr>
        <p:txBody>
          <a:bodyPr>
            <a:normAutofit/>
          </a:bodyPr>
          <a:lstStyle/>
          <a:p>
            <a:r>
              <a:rPr lang="ca-ES" sz="2000" dirty="0" smtClean="0"/>
              <a:t>Poc científics/acadèmics hi contribueixen</a:t>
            </a:r>
          </a:p>
          <a:p>
            <a:r>
              <a:rPr lang="ca-ES" sz="2000" dirty="0" smtClean="0"/>
              <a:t>Està feta majorment per amateurs</a:t>
            </a:r>
          </a:p>
          <a:p>
            <a:r>
              <a:rPr lang="ca-ES" sz="2000" dirty="0" smtClean="0"/>
              <a:t>Deliberadament dissenyada perquè qualsevol pugui editar</a:t>
            </a:r>
          </a:p>
          <a:p>
            <a:r>
              <a:rPr lang="ca-ES" sz="2000" dirty="0" smtClean="0"/>
              <a:t>Qualitat?</a:t>
            </a:r>
            <a:endParaRPr lang="ca-E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6791061" cy="381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2800" dirty="0" smtClean="0">
                <a:latin typeface="Arial" pitchFamily="34" charset="0"/>
                <a:cs typeface="Arial" pitchFamily="34" charset="0"/>
              </a:rPr>
              <a:t>Similituds entre ciència i Viquipèdia</a:t>
            </a:r>
            <a:endParaRPr lang="ca-E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Autofit/>
          </a:bodyPr>
          <a:lstStyle/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Revisió per pars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Referències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Meritocràcia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Creació col·lectiva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Comunicació/accés obert als resultats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Orientació al consens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1800" dirty="0" smtClean="0">
                <a:latin typeface="Arial" pitchFamily="34" charset="0"/>
                <a:cs typeface="Arial" pitchFamily="34" charset="0"/>
              </a:rPr>
              <a:t>El conflicte no es resolt amb votacions</a:t>
            </a:r>
          </a:p>
          <a:p>
            <a:endParaRPr lang="ca-ES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Diferències</a:t>
            </a:r>
            <a:endParaRPr lang="ca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a-ES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cal acreditació prèvia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– tothom pot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editar</a:t>
            </a:r>
          </a:p>
          <a:p>
            <a:pPr lvl="0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a-ES" sz="2000" i="1" dirty="0" smtClean="0">
                <a:latin typeface="Arial" pitchFamily="34" charset="0"/>
                <a:cs typeface="Arial" pitchFamily="34" charset="0"/>
              </a:rPr>
              <a:t>No original </a:t>
            </a:r>
            <a:r>
              <a:rPr lang="ca-ES" sz="2000" i="1" dirty="0" err="1" smtClean="0">
                <a:latin typeface="Arial" pitchFamily="34" charset="0"/>
                <a:cs typeface="Arial" pitchFamily="34" charset="0"/>
              </a:rPr>
              <a:t>research</a:t>
            </a:r>
            <a:r>
              <a:rPr lang="ca-ES" sz="2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coneixement solidificat/estable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a-ES" sz="2000" dirty="0" smtClean="0">
                <a:latin typeface="Arial" pitchFamily="34" charset="0"/>
                <a:cs typeface="Arial" pitchFamily="34" charset="0"/>
              </a:rPr>
              <a:t>Revisió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post-publicació</a:t>
            </a: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Referees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qualsevol pot revisar</a:t>
            </a:r>
          </a:p>
          <a:p>
            <a:pPr lvl="0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a-ES" sz="2000" dirty="0" smtClean="0">
                <a:latin typeface="Arial" pitchFamily="34" charset="0"/>
                <a:cs typeface="Arial" pitchFamily="34" charset="0"/>
              </a:rPr>
              <a:t>Tot és obert (i registrat!): el procés de revisió i les versions (no només els resultats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a-ES" sz="2000" dirty="0" smtClean="0">
                <a:latin typeface="Arial" pitchFamily="34" charset="0"/>
                <a:cs typeface="Arial" pitchFamily="34" charset="0"/>
              </a:rPr>
              <a:t>Veritat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= verificabilitat (amb fonts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a-ES" sz="2000" dirty="0" smtClean="0">
                <a:latin typeface="Arial" pitchFamily="34" charset="0"/>
                <a:cs typeface="Arial" pitchFamily="34" charset="0"/>
              </a:rPr>
              <a:t>Jerarquia plana /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gestió democràtica [organització sofisticada i complexa, però; no anàrquica]</a:t>
            </a:r>
            <a:r>
              <a:rPr lang="ca-ES" dirty="0" smtClean="0"/>
              <a:t/>
            </a:r>
            <a:br>
              <a:rPr lang="ca-ES" dirty="0" smtClean="0"/>
            </a:br>
            <a:endParaRPr lang="ca-ES" dirty="0" smtClean="0"/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Viquipèdia i coneixement expert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Crítica des del món acadèmic: “el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culte a l'amateurisme de w porta a la informació inútil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Contribucions anònimes i manca d’acreditació d’expertesa</a:t>
            </a:r>
          </a:p>
          <a:p>
            <a:pPr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400" dirty="0" smtClean="0">
                <a:latin typeface="Arial" pitchFamily="34" charset="0"/>
                <a:cs typeface="Arial" pitchFamily="34" charset="0"/>
              </a:rPr>
              <a:t>Però:</a:t>
            </a:r>
          </a:p>
          <a:p>
            <a:pPr lvl="1"/>
            <a:r>
              <a:rPr lang="ca-ES" sz="2000" dirty="0" smtClean="0">
                <a:latin typeface="Arial" pitchFamily="34" charset="0"/>
                <a:cs typeface="Arial" pitchFamily="34" charset="0"/>
              </a:rPr>
              <a:t>Els professors universitaris en són usuaris freqüents</a:t>
            </a:r>
          </a:p>
          <a:p>
            <a:pPr lvl="1"/>
            <a:r>
              <a:rPr lang="ca-ES" sz="2000" dirty="0" smtClean="0">
                <a:latin typeface="Arial" pitchFamily="34" charset="0"/>
                <a:cs typeface="Arial" pitchFamily="34" charset="0"/>
              </a:rPr>
              <a:t>Valoren positivament la seva qualitat</a:t>
            </a:r>
          </a:p>
          <a:p>
            <a:pPr lvl="1"/>
            <a:r>
              <a:rPr lang="ca-ES" sz="2000" dirty="0" smtClean="0">
                <a:latin typeface="Arial" pitchFamily="34" charset="0"/>
                <a:cs typeface="Arial" pitchFamily="34" charset="0"/>
              </a:rPr>
              <a:t>No en parlen, però: </a:t>
            </a:r>
            <a:r>
              <a:rPr lang="ca-ES" sz="2000" b="1" i="1" dirty="0" smtClean="0">
                <a:latin typeface="Arial" pitchFamily="34" charset="0"/>
                <a:cs typeface="Arial" pitchFamily="34" charset="0"/>
              </a:rPr>
              <a:t>porno acadèmic?</a:t>
            </a:r>
          </a:p>
          <a:p>
            <a:pPr lvl="1"/>
            <a:r>
              <a:rPr lang="ca-ES" sz="2000" dirty="0" smtClean="0">
                <a:latin typeface="Arial" pitchFamily="34" charset="0"/>
                <a:cs typeface="Arial" pitchFamily="34" charset="0"/>
              </a:rPr>
              <a:t>Coneixement deficient del funcionament de Viquipèdia</a:t>
            </a:r>
          </a:p>
          <a:p>
            <a:pPr lvl="1"/>
            <a:r>
              <a:rPr lang="ca-ES" sz="2000" dirty="0" smtClean="0">
                <a:latin typeface="Arial" pitchFamily="34" charset="0"/>
                <a:cs typeface="Arial" pitchFamily="34" charset="0"/>
              </a:rPr>
              <a:t>Diferències per disciplines</a:t>
            </a:r>
          </a:p>
          <a:p>
            <a:pPr lvl="1"/>
            <a:endParaRPr lang="ca-ES" sz="2000" b="1" i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endParaRPr lang="ca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Arial" pitchFamily="34" charset="0"/>
                <a:cs typeface="Arial" pitchFamily="34" charset="0"/>
              </a:rPr>
              <a:t>Expertesa i credencials</a:t>
            </a:r>
            <a:endParaRPr lang="ca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El crèdit o reputació a W es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construeix internament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Les credencials externes no hi compten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Gran discussió a la comunitat</a:t>
            </a:r>
          </a:p>
          <a:p>
            <a:pPr lvl="1"/>
            <a:r>
              <a:rPr lang="ca-ES" sz="1800" dirty="0" smtClean="0">
                <a:latin typeface="Arial" pitchFamily="34" charset="0"/>
                <a:cs typeface="Arial" pitchFamily="34" charset="0"/>
              </a:rPr>
              <a:t>Similar a cultura </a:t>
            </a:r>
            <a:r>
              <a:rPr lang="ca-ES" sz="1800" i="1" dirty="0" err="1" smtClean="0">
                <a:latin typeface="Arial" pitchFamily="34" charset="0"/>
                <a:cs typeface="Arial" pitchFamily="34" charset="0"/>
              </a:rPr>
              <a:t>hacker</a:t>
            </a:r>
            <a:endParaRPr lang="ca-ES" sz="1800" i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ca-ES" sz="1800" i="1" dirty="0" smtClean="0">
                <a:latin typeface="Arial" pitchFamily="34" charset="0"/>
                <a:cs typeface="Arial" pitchFamily="34" charset="0"/>
              </a:rPr>
              <a:t>Principi d’universalisme</a:t>
            </a:r>
            <a:r>
              <a:rPr lang="ca-ES" sz="18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ca-ES" sz="1800" dirty="0" err="1" smtClean="0">
                <a:latin typeface="Arial" pitchFamily="34" charset="0"/>
                <a:cs typeface="Arial" pitchFamily="34" charset="0"/>
              </a:rPr>
              <a:t>Merton</a:t>
            </a:r>
            <a:r>
              <a:rPr lang="ca-ES" sz="18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/>
            <a:endParaRPr lang="ca-E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La confiança entre les persones es trasllada a la confiança en els procediments</a:t>
            </a: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Neix un altre tipus d’expertesa: la burocràtica!</a:t>
            </a:r>
          </a:p>
          <a:p>
            <a:pPr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Desafiament a l’hegemonia sobre el coneixement expert de les elits?</a:t>
            </a:r>
          </a:p>
          <a:p>
            <a:endParaRPr lang="ca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600" dirty="0" smtClean="0">
                <a:latin typeface="Arial" pitchFamily="34" charset="0"/>
                <a:cs typeface="Arial" pitchFamily="34" charset="0"/>
              </a:rPr>
              <a:t>Objectius</a:t>
            </a:r>
            <a:endParaRPr lang="ca-E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1) Estudi de la qualitat dels articles de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CiT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 de la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Vquipèdia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base a referències i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extensió</a:t>
            </a:r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2) Correspondència entre àmbits més representats i a) interès social, b) producció </a:t>
            </a:r>
            <a:r>
              <a:rPr lang="ca-ES" sz="2000" dirty="0" smtClean="0">
                <a:latin typeface="Arial" pitchFamily="34" charset="0"/>
                <a:cs typeface="Arial" pitchFamily="34" charset="0"/>
              </a:rPr>
              <a:t>científica</a:t>
            </a:r>
          </a:p>
          <a:p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3) Estudi sobre els editors de temes </a:t>
            </a:r>
            <a:r>
              <a:rPr lang="ca-ES" sz="2000" dirty="0" err="1" smtClean="0">
                <a:latin typeface="Arial" pitchFamily="34" charset="0"/>
                <a:cs typeface="Arial" pitchFamily="34" charset="0"/>
              </a:rPr>
              <a:t>CiT</a:t>
            </a: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a-E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ca-ES" sz="2000" dirty="0" smtClean="0">
                <a:latin typeface="Arial" pitchFamily="34" charset="0"/>
                <a:cs typeface="Arial" pitchFamily="34" charset="0"/>
              </a:rPr>
              <a:t>4) Controvèrsies: reflex del consens científic?, reflex de preocupacions socials?, presència de punts de vista divergents?, tractament de les fonts, etc.</a:t>
            </a:r>
            <a:endParaRPr lang="ca-E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467</Words>
  <Application>Microsoft Office PowerPoint</Application>
  <PresentationFormat>Presentación en pantalla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El tractament del coneixement expert en el contingut científic de la Viquipèdia</vt:lpstr>
      <vt:lpstr>Què és Viquipèdia?</vt:lpstr>
      <vt:lpstr>Viquipèdia i ciència</vt:lpstr>
      <vt:lpstr>Similituds entre ciència i Viquipèdia</vt:lpstr>
      <vt:lpstr>Diferències</vt:lpstr>
      <vt:lpstr>Viquipèdia i coneixement expert</vt:lpstr>
      <vt:lpstr>Expertesa i credencials</vt:lpstr>
      <vt:lpstr>Objectius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Production and Academia: Faculty Perception and Practices about Wikipedia</dc:title>
  <dc:creator>Usuario</dc:creator>
  <cp:lastModifiedBy>eaibar</cp:lastModifiedBy>
  <cp:revision>35</cp:revision>
  <dcterms:created xsi:type="dcterms:W3CDTF">2014-08-11T14:31:26Z</dcterms:created>
  <dcterms:modified xsi:type="dcterms:W3CDTF">2015-01-27T18:09:16Z</dcterms:modified>
</cp:coreProperties>
</file>