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17.xml" ContentType="application/vnd.openxmlformats-officedocument.presentationml.notesSl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handoutMasterIdLst>
    <p:handoutMasterId r:id="rId22"/>
  </p:handoutMasterIdLst>
  <p:sldIdLst>
    <p:sldId id="275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76" r:id="rId13"/>
    <p:sldId id="277" r:id="rId14"/>
    <p:sldId id="278" r:id="rId15"/>
    <p:sldId id="266" r:id="rId16"/>
    <p:sldId id="267" r:id="rId17"/>
    <p:sldId id="268" r:id="rId18"/>
    <p:sldId id="269" r:id="rId19"/>
    <p:sldId id="274" r:id="rId20"/>
  </p:sldIdLst>
  <p:sldSz cx="9144000" cy="6858000" type="screen4x3"/>
  <p:notesSz cx="6858000" cy="9144000"/>
  <p:defaultTextStyle>
    <a:defPPr>
      <a:defRPr lang="ca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Estil mitjà 2 - èmfasi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Estil mitjà 2 - èmfasi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0" d="100"/>
          <a:sy n="70" d="100"/>
        </p:scale>
        <p:origin x="-134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a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/>
            </a:pPr>
            <a:r>
              <a:rPr lang="ca-ES" sz="1400"/>
              <a:t>Solució</a:t>
            </a:r>
            <a:r>
              <a:rPr lang="ca-ES" sz="1400" baseline="0"/>
              <a:t> humana</a:t>
            </a:r>
            <a:endParaRPr lang="ca-ES" sz="1400"/>
          </a:p>
        </c:rich>
      </c:tx>
      <c:layout>
        <c:manualLayout>
          <c:xMode val="edge"/>
          <c:yMode val="edge"/>
          <c:x val="4.8332966517261905E-2"/>
          <c:y val="0.10324146653789186"/>
        </c:manualLayout>
      </c:layout>
      <c:overlay val="1"/>
      <c:spPr>
        <a:solidFill>
          <a:schemeClr val="bg1"/>
        </a:solidFill>
      </c:sp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v>Submapa 1</c:v>
          </c:tx>
          <c:spPr>
            <a:ln w="28575">
              <a:noFill/>
            </a:ln>
          </c:spPr>
          <c:marker>
            <c:symbol val="diamond"/>
            <c:size val="4"/>
          </c:marker>
          <c:dPt>
            <c:idx val="3"/>
            <c:marker>
              <c:spPr>
                <a:solidFill>
                  <a:schemeClr val="accent1"/>
                </a:solidFill>
                <a:ln w="9525"/>
              </c:spPr>
            </c:marker>
            <c:bubble3D val="0"/>
          </c:dPt>
          <c:xVal>
            <c:numRef>
              <c:f>Maps!$A$53:$Q$53</c:f>
              <c:numCache>
                <c:formatCode>General</c:formatCode>
                <c:ptCount val="17"/>
                <c:pt idx="0">
                  <c:v>19</c:v>
                </c:pt>
                <c:pt idx="1">
                  <c:v>35</c:v>
                </c:pt>
                <c:pt idx="2">
                  <c:v>34</c:v>
                </c:pt>
                <c:pt idx="3">
                  <c:v>50</c:v>
                </c:pt>
                <c:pt idx="4">
                  <c:v>58</c:v>
                </c:pt>
                <c:pt idx="5">
                  <c:v>108</c:v>
                </c:pt>
                <c:pt idx="6">
                  <c:v>34</c:v>
                </c:pt>
                <c:pt idx="7">
                  <c:v>42</c:v>
                </c:pt>
                <c:pt idx="8">
                  <c:v>58</c:v>
                </c:pt>
                <c:pt idx="9">
                  <c:v>49</c:v>
                </c:pt>
                <c:pt idx="10">
                  <c:v>49</c:v>
                </c:pt>
                <c:pt idx="11">
                  <c:v>48</c:v>
                </c:pt>
                <c:pt idx="12">
                  <c:v>58</c:v>
                </c:pt>
                <c:pt idx="13">
                  <c:v>42</c:v>
                </c:pt>
                <c:pt idx="14">
                  <c:v>57</c:v>
                </c:pt>
                <c:pt idx="15">
                  <c:v>33</c:v>
                </c:pt>
                <c:pt idx="16">
                  <c:v>34</c:v>
                </c:pt>
              </c:numCache>
            </c:numRef>
          </c:xVal>
          <c:yVal>
            <c:numRef>
              <c:f>Maps!$A$54:$Q$54</c:f>
              <c:numCache>
                <c:formatCode>General</c:formatCode>
                <c:ptCount val="17"/>
                <c:pt idx="0">
                  <c:v>34</c:v>
                </c:pt>
                <c:pt idx="1">
                  <c:v>30</c:v>
                </c:pt>
                <c:pt idx="2">
                  <c:v>50</c:v>
                </c:pt>
                <c:pt idx="3">
                  <c:v>44</c:v>
                </c:pt>
                <c:pt idx="4">
                  <c:v>11</c:v>
                </c:pt>
                <c:pt idx="5">
                  <c:v>11</c:v>
                </c:pt>
                <c:pt idx="6">
                  <c:v>49</c:v>
                </c:pt>
                <c:pt idx="7">
                  <c:v>54</c:v>
                </c:pt>
                <c:pt idx="8">
                  <c:v>53</c:v>
                </c:pt>
                <c:pt idx="9">
                  <c:v>45</c:v>
                </c:pt>
                <c:pt idx="10">
                  <c:v>44</c:v>
                </c:pt>
                <c:pt idx="11">
                  <c:v>44</c:v>
                </c:pt>
                <c:pt idx="12">
                  <c:v>29</c:v>
                </c:pt>
                <c:pt idx="13">
                  <c:v>53</c:v>
                </c:pt>
                <c:pt idx="14">
                  <c:v>52</c:v>
                </c:pt>
                <c:pt idx="15">
                  <c:v>58</c:v>
                </c:pt>
                <c:pt idx="16">
                  <c:v>53</c:v>
                </c:pt>
              </c:numCache>
            </c:numRef>
          </c:yVal>
          <c:smooth val="0"/>
        </c:ser>
        <c:ser>
          <c:idx val="4"/>
          <c:order val="1"/>
          <c:tx>
            <c:v>Base submapa 1</c:v>
          </c:tx>
          <c:spPr>
            <a:ln w="28575">
              <a:noFill/>
            </a:ln>
          </c:spPr>
          <c:marker>
            <c:symbol val="circle"/>
            <c:size val="5"/>
            <c:spPr>
              <a:noFill/>
              <a:ln w="19050">
                <a:solidFill>
                  <a:schemeClr val="accent1">
                    <a:shade val="95000"/>
                    <a:satMod val="105000"/>
                  </a:schemeClr>
                </a:solidFill>
              </a:ln>
            </c:spPr>
          </c:marker>
          <c:xVal>
            <c:numRef>
              <c:f>Maps!$R$53</c:f>
              <c:numCache>
                <c:formatCode>General</c:formatCode>
                <c:ptCount val="1"/>
                <c:pt idx="0">
                  <c:v>48</c:v>
                </c:pt>
              </c:numCache>
            </c:numRef>
          </c:xVal>
          <c:yVal>
            <c:numRef>
              <c:f>Maps!$R$54</c:f>
              <c:numCache>
                <c:formatCode>General</c:formatCode>
                <c:ptCount val="1"/>
                <c:pt idx="0">
                  <c:v>43</c:v>
                </c:pt>
              </c:numCache>
            </c:numRef>
          </c:yVal>
          <c:smooth val="0"/>
        </c:ser>
        <c:ser>
          <c:idx val="2"/>
          <c:order val="2"/>
          <c:tx>
            <c:v>Submapa 2</c:v>
          </c:tx>
          <c:spPr>
            <a:ln w="28575">
              <a:noFill/>
            </a:ln>
          </c:spPr>
          <c:marker>
            <c:symbol val="square"/>
            <c:size val="3"/>
            <c:spPr>
              <a:solidFill>
                <a:schemeClr val="accent2"/>
              </a:solidFill>
              <a:ln>
                <a:solidFill>
                  <a:schemeClr val="accent2"/>
                </a:solidFill>
              </a:ln>
            </c:spPr>
          </c:marker>
          <c:dPt>
            <c:idx val="0"/>
            <c:marker>
              <c:spPr>
                <a:solidFill>
                  <a:schemeClr val="accent2"/>
                </a:solidFill>
                <a:ln w="9525">
                  <a:solidFill>
                    <a:schemeClr val="accent2"/>
                  </a:solidFill>
                </a:ln>
              </c:spPr>
            </c:marker>
            <c:bubble3D val="0"/>
            <c:spPr>
              <a:ln w="25400">
                <a:solidFill>
                  <a:schemeClr val="tx1"/>
                </a:solidFill>
              </a:ln>
            </c:spPr>
          </c:dPt>
          <c:dPt>
            <c:idx val="6"/>
            <c:marker>
              <c:spPr>
                <a:solidFill>
                  <a:schemeClr val="bg1"/>
                </a:solidFill>
                <a:ln w="28575">
                  <a:solidFill>
                    <a:schemeClr val="accent2"/>
                  </a:solidFill>
                </a:ln>
              </c:spPr>
            </c:marker>
            <c:bubble3D val="0"/>
          </c:dPt>
          <c:xVal>
            <c:numRef>
              <c:f>Maps!$A$57:$F$57</c:f>
              <c:numCache>
                <c:formatCode>General</c:formatCode>
                <c:ptCount val="6"/>
                <c:pt idx="0">
                  <c:v>110</c:v>
                </c:pt>
                <c:pt idx="1">
                  <c:v>101</c:v>
                </c:pt>
                <c:pt idx="2">
                  <c:v>101</c:v>
                </c:pt>
                <c:pt idx="3">
                  <c:v>88</c:v>
                </c:pt>
                <c:pt idx="4">
                  <c:v>121</c:v>
                </c:pt>
                <c:pt idx="5">
                  <c:v>57</c:v>
                </c:pt>
              </c:numCache>
            </c:numRef>
          </c:xVal>
          <c:yVal>
            <c:numRef>
              <c:f>Maps!$A$58:$F$58</c:f>
              <c:numCache>
                <c:formatCode>General</c:formatCode>
                <c:ptCount val="6"/>
                <c:pt idx="0">
                  <c:v>63</c:v>
                </c:pt>
                <c:pt idx="1">
                  <c:v>64</c:v>
                </c:pt>
                <c:pt idx="2">
                  <c:v>63</c:v>
                </c:pt>
                <c:pt idx="3">
                  <c:v>95</c:v>
                </c:pt>
                <c:pt idx="4">
                  <c:v>20</c:v>
                </c:pt>
                <c:pt idx="5">
                  <c:v>53</c:v>
                </c:pt>
              </c:numCache>
            </c:numRef>
          </c:yVal>
          <c:smooth val="0"/>
        </c:ser>
        <c:ser>
          <c:idx val="3"/>
          <c:order val="3"/>
          <c:tx>
            <c:v>Base submapa 2</c:v>
          </c:tx>
          <c:spPr>
            <a:ln w="25400">
              <a:noFill/>
            </a:ln>
          </c:spPr>
          <c:marker>
            <c:symbol val="circle"/>
            <c:size val="5"/>
            <c:spPr>
              <a:noFill/>
              <a:ln w="19050">
                <a:solidFill>
                  <a:schemeClr val="accent2"/>
                </a:solidFill>
              </a:ln>
            </c:spPr>
          </c:marker>
          <c:xVal>
            <c:numRef>
              <c:f>Maps!$G$57</c:f>
              <c:numCache>
                <c:formatCode>General</c:formatCode>
                <c:ptCount val="1"/>
                <c:pt idx="0">
                  <c:v>110</c:v>
                </c:pt>
              </c:numCache>
            </c:numRef>
          </c:xVal>
          <c:yVal>
            <c:numRef>
              <c:f>Maps!$G$58</c:f>
              <c:numCache>
                <c:formatCode>General</c:formatCode>
                <c:ptCount val="1"/>
                <c:pt idx="0">
                  <c:v>62</c:v>
                </c:pt>
              </c:numCache>
            </c:numRef>
          </c:yVal>
          <c:smooth val="0"/>
        </c:ser>
        <c:ser>
          <c:idx val="1"/>
          <c:order val="4"/>
          <c:tx>
            <c:v>Submapa 3</c:v>
          </c:tx>
          <c:spPr>
            <a:ln w="28575">
              <a:noFill/>
            </a:ln>
          </c:spPr>
          <c:marker>
            <c:symbol val="triangle"/>
            <c:size val="3"/>
            <c:spPr>
              <a:solidFill>
                <a:schemeClr val="accent3"/>
              </a:solidFill>
              <a:ln>
                <a:solidFill>
                  <a:schemeClr val="accent3"/>
                </a:solidFill>
              </a:ln>
            </c:spPr>
          </c:marker>
          <c:dPt>
            <c:idx val="9"/>
            <c:marker>
              <c:spPr>
                <a:solidFill>
                  <a:schemeClr val="bg1"/>
                </a:solidFill>
                <a:ln w="28575">
                  <a:solidFill>
                    <a:schemeClr val="accent3"/>
                  </a:solidFill>
                </a:ln>
              </c:spPr>
            </c:marker>
            <c:bubble3D val="0"/>
          </c:dPt>
          <c:xVal>
            <c:numRef>
              <c:f>Maps!$A$55:$I$55</c:f>
              <c:numCache>
                <c:formatCode>General</c:formatCode>
                <c:ptCount val="9"/>
                <c:pt idx="0">
                  <c:v>13</c:v>
                </c:pt>
                <c:pt idx="1">
                  <c:v>25</c:v>
                </c:pt>
                <c:pt idx="2">
                  <c:v>20</c:v>
                </c:pt>
                <c:pt idx="3">
                  <c:v>28</c:v>
                </c:pt>
                <c:pt idx="4">
                  <c:v>17</c:v>
                </c:pt>
                <c:pt idx="5">
                  <c:v>18</c:v>
                </c:pt>
                <c:pt idx="6">
                  <c:v>18</c:v>
                </c:pt>
                <c:pt idx="7">
                  <c:v>13</c:v>
                </c:pt>
                <c:pt idx="8">
                  <c:v>23</c:v>
                </c:pt>
              </c:numCache>
            </c:numRef>
          </c:xVal>
          <c:yVal>
            <c:numRef>
              <c:f>Maps!$A$56:$I$56</c:f>
              <c:numCache>
                <c:formatCode>General</c:formatCode>
                <c:ptCount val="9"/>
                <c:pt idx="0">
                  <c:v>42</c:v>
                </c:pt>
                <c:pt idx="1">
                  <c:v>44</c:v>
                </c:pt>
                <c:pt idx="2">
                  <c:v>45</c:v>
                </c:pt>
                <c:pt idx="3">
                  <c:v>47</c:v>
                </c:pt>
                <c:pt idx="4">
                  <c:v>34</c:v>
                </c:pt>
                <c:pt idx="5">
                  <c:v>42</c:v>
                </c:pt>
                <c:pt idx="6">
                  <c:v>41</c:v>
                </c:pt>
                <c:pt idx="7">
                  <c:v>41</c:v>
                </c:pt>
                <c:pt idx="8">
                  <c:v>41</c:v>
                </c:pt>
              </c:numCache>
            </c:numRef>
          </c:yVal>
          <c:smooth val="0"/>
        </c:ser>
        <c:ser>
          <c:idx val="5"/>
          <c:order val="5"/>
          <c:tx>
            <c:v>Base submapa 3</c:v>
          </c:tx>
          <c:spPr>
            <a:ln w="28575">
              <a:noFill/>
            </a:ln>
          </c:spPr>
          <c:marker>
            <c:symbol val="circle"/>
            <c:size val="5"/>
            <c:spPr>
              <a:noFill/>
              <a:ln w="19050">
                <a:solidFill>
                  <a:schemeClr val="accent3"/>
                </a:solidFill>
              </a:ln>
            </c:spPr>
          </c:marker>
          <c:xVal>
            <c:numRef>
              <c:f>Maps!$J$55</c:f>
              <c:numCache>
                <c:formatCode>General</c:formatCode>
                <c:ptCount val="1"/>
                <c:pt idx="0">
                  <c:v>26</c:v>
                </c:pt>
              </c:numCache>
            </c:numRef>
          </c:xVal>
          <c:yVal>
            <c:numRef>
              <c:f>Maps!$J$56</c:f>
              <c:numCache>
                <c:formatCode>General</c:formatCode>
                <c:ptCount val="1"/>
                <c:pt idx="0">
                  <c:v>40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7609728"/>
        <c:axId val="177620096"/>
      </c:scatterChart>
      <c:valAx>
        <c:axId val="1776097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one"/>
        <c:crossAx val="177620096"/>
        <c:crosses val="autoZero"/>
        <c:crossBetween val="midCat"/>
      </c:valAx>
      <c:valAx>
        <c:axId val="1776200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one"/>
        <c:crossAx val="177609728"/>
        <c:crosses val="autoZero"/>
        <c:crossBetween val="midCat"/>
      </c:valAx>
    </c:plotArea>
    <c:legend>
      <c:legendPos val="r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a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/>
            </a:pPr>
            <a:r>
              <a:rPr lang="ca-ES" sz="1400"/>
              <a:t>Solució</a:t>
            </a:r>
            <a:r>
              <a:rPr lang="ca-ES" sz="1400" baseline="0"/>
              <a:t> algorisme</a:t>
            </a:r>
            <a:endParaRPr lang="ca-ES" sz="1400"/>
          </a:p>
        </c:rich>
      </c:tx>
      <c:layout>
        <c:manualLayout>
          <c:xMode val="edge"/>
          <c:yMode val="edge"/>
          <c:x val="5.8125001556108287E-2"/>
          <c:y val="9.9384788828208878E-2"/>
        </c:manualLayout>
      </c:layout>
      <c:overlay val="1"/>
      <c:spPr>
        <a:solidFill>
          <a:schemeClr val="bg1"/>
        </a:solidFill>
      </c:sp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v>Submapa 1</c:v>
          </c:tx>
          <c:spPr>
            <a:ln w="28575">
              <a:noFill/>
            </a:ln>
          </c:spPr>
          <c:marker>
            <c:symbol val="diamond"/>
            <c:size val="4"/>
            <c:spPr>
              <a:ln w="9525"/>
            </c:spPr>
          </c:marker>
          <c:dPt>
            <c:idx val="0"/>
            <c:marker>
              <c:spPr>
                <a:solidFill>
                  <a:schemeClr val="accent1"/>
                </a:solidFill>
                <a:ln w="9525"/>
              </c:spPr>
            </c:marker>
            <c:bubble3D val="0"/>
          </c:dPt>
          <c:dPt>
            <c:idx val="1"/>
            <c:marker>
              <c:spPr>
                <a:solidFill>
                  <a:schemeClr val="accent1"/>
                </a:solidFill>
                <a:ln w="9525"/>
              </c:spPr>
            </c:marker>
            <c:bubble3D val="0"/>
          </c:dPt>
          <c:dPt>
            <c:idx val="2"/>
            <c:marker>
              <c:spPr>
                <a:solidFill>
                  <a:schemeClr val="accent1"/>
                </a:solidFill>
                <a:ln w="9525"/>
              </c:spPr>
            </c:marker>
            <c:bubble3D val="0"/>
          </c:dPt>
          <c:dPt>
            <c:idx val="4"/>
            <c:marker>
              <c:spPr>
                <a:solidFill>
                  <a:schemeClr val="accent1"/>
                </a:solidFill>
                <a:ln w="9525"/>
              </c:spPr>
            </c:marker>
            <c:bubble3D val="0"/>
          </c:dPt>
          <c:xVal>
            <c:numRef>
              <c:f>Maps!$A$8:$N$8</c:f>
              <c:numCache>
                <c:formatCode>General</c:formatCode>
                <c:ptCount val="14"/>
                <c:pt idx="0">
                  <c:v>48</c:v>
                </c:pt>
                <c:pt idx="1">
                  <c:v>50</c:v>
                </c:pt>
                <c:pt idx="2">
                  <c:v>58</c:v>
                </c:pt>
                <c:pt idx="3">
                  <c:v>57</c:v>
                </c:pt>
                <c:pt idx="4">
                  <c:v>49</c:v>
                </c:pt>
                <c:pt idx="5">
                  <c:v>49</c:v>
                </c:pt>
                <c:pt idx="6">
                  <c:v>58</c:v>
                </c:pt>
                <c:pt idx="7">
                  <c:v>57</c:v>
                </c:pt>
                <c:pt idx="8">
                  <c:v>58</c:v>
                </c:pt>
                <c:pt idx="9">
                  <c:v>42</c:v>
                </c:pt>
                <c:pt idx="10">
                  <c:v>35</c:v>
                </c:pt>
                <c:pt idx="11">
                  <c:v>34</c:v>
                </c:pt>
                <c:pt idx="12">
                  <c:v>42</c:v>
                </c:pt>
                <c:pt idx="13">
                  <c:v>34</c:v>
                </c:pt>
              </c:numCache>
            </c:numRef>
          </c:xVal>
          <c:yVal>
            <c:numRef>
              <c:f>Maps!$A$9:$N$9</c:f>
              <c:numCache>
                <c:formatCode>General</c:formatCode>
                <c:ptCount val="14"/>
                <c:pt idx="0">
                  <c:v>44</c:v>
                </c:pt>
                <c:pt idx="1">
                  <c:v>44</c:v>
                </c:pt>
                <c:pt idx="2">
                  <c:v>53</c:v>
                </c:pt>
                <c:pt idx="3">
                  <c:v>53</c:v>
                </c:pt>
                <c:pt idx="4">
                  <c:v>45</c:v>
                </c:pt>
                <c:pt idx="5">
                  <c:v>44</c:v>
                </c:pt>
                <c:pt idx="6">
                  <c:v>29</c:v>
                </c:pt>
                <c:pt idx="7">
                  <c:v>52</c:v>
                </c:pt>
                <c:pt idx="8">
                  <c:v>11</c:v>
                </c:pt>
                <c:pt idx="9">
                  <c:v>53</c:v>
                </c:pt>
                <c:pt idx="10">
                  <c:v>30</c:v>
                </c:pt>
                <c:pt idx="11">
                  <c:v>49</c:v>
                </c:pt>
                <c:pt idx="12">
                  <c:v>54</c:v>
                </c:pt>
                <c:pt idx="13">
                  <c:v>53</c:v>
                </c:pt>
              </c:numCache>
            </c:numRef>
          </c:yVal>
          <c:smooth val="0"/>
        </c:ser>
        <c:ser>
          <c:idx val="4"/>
          <c:order val="1"/>
          <c:tx>
            <c:v>Base submapa 1</c:v>
          </c:tx>
          <c:spPr>
            <a:ln w="28575">
              <a:noFill/>
            </a:ln>
          </c:spPr>
          <c:marker>
            <c:symbol val="circle"/>
            <c:size val="5"/>
            <c:spPr>
              <a:noFill/>
              <a:ln w="19050">
                <a:solidFill>
                  <a:schemeClr val="accent1">
                    <a:shade val="95000"/>
                    <a:satMod val="105000"/>
                  </a:schemeClr>
                </a:solidFill>
              </a:ln>
            </c:spPr>
          </c:marker>
          <c:xVal>
            <c:numRef>
              <c:f>Maps!$O$8</c:f>
              <c:numCache>
                <c:formatCode>General</c:formatCode>
                <c:ptCount val="1"/>
                <c:pt idx="0">
                  <c:v>48</c:v>
                </c:pt>
              </c:numCache>
            </c:numRef>
          </c:xVal>
          <c:yVal>
            <c:numRef>
              <c:f>Maps!$O$9</c:f>
              <c:numCache>
                <c:formatCode>General</c:formatCode>
                <c:ptCount val="1"/>
                <c:pt idx="0">
                  <c:v>43</c:v>
                </c:pt>
              </c:numCache>
            </c:numRef>
          </c:yVal>
          <c:smooth val="0"/>
        </c:ser>
        <c:ser>
          <c:idx val="1"/>
          <c:order val="2"/>
          <c:tx>
            <c:v>Submapa 2</c:v>
          </c:tx>
          <c:spPr>
            <a:ln w="28575">
              <a:noFill/>
            </a:ln>
          </c:spPr>
          <c:marker>
            <c:symbol val="square"/>
            <c:size val="3"/>
            <c:spPr>
              <a:solidFill>
                <a:schemeClr val="accent2"/>
              </a:solidFill>
            </c:spPr>
          </c:marker>
          <c:dPt>
            <c:idx val="2"/>
            <c:marker>
              <c:spPr>
                <a:solidFill>
                  <a:schemeClr val="accent2"/>
                </a:solidFill>
                <a:ln w="9525"/>
              </c:spPr>
            </c:marker>
            <c:bubble3D val="0"/>
          </c:dPt>
          <c:xVal>
            <c:numRef>
              <c:f>Maps!$A$10:$J$10</c:f>
              <c:numCache>
                <c:formatCode>General</c:formatCode>
                <c:ptCount val="10"/>
                <c:pt idx="0">
                  <c:v>101</c:v>
                </c:pt>
                <c:pt idx="1">
                  <c:v>101</c:v>
                </c:pt>
                <c:pt idx="2">
                  <c:v>110</c:v>
                </c:pt>
                <c:pt idx="3">
                  <c:v>88</c:v>
                </c:pt>
                <c:pt idx="4">
                  <c:v>121</c:v>
                </c:pt>
                <c:pt idx="5">
                  <c:v>108</c:v>
                </c:pt>
                <c:pt idx="6">
                  <c:v>33</c:v>
                </c:pt>
                <c:pt idx="7">
                  <c:v>25</c:v>
                </c:pt>
                <c:pt idx="8">
                  <c:v>28</c:v>
                </c:pt>
                <c:pt idx="9">
                  <c:v>34</c:v>
                </c:pt>
              </c:numCache>
            </c:numRef>
          </c:xVal>
          <c:yVal>
            <c:numRef>
              <c:f>Maps!$A$11:$J$11</c:f>
              <c:numCache>
                <c:formatCode>General</c:formatCode>
                <c:ptCount val="10"/>
                <c:pt idx="0">
                  <c:v>64</c:v>
                </c:pt>
                <c:pt idx="1">
                  <c:v>63</c:v>
                </c:pt>
                <c:pt idx="2">
                  <c:v>63</c:v>
                </c:pt>
                <c:pt idx="3">
                  <c:v>95</c:v>
                </c:pt>
                <c:pt idx="4">
                  <c:v>20</c:v>
                </c:pt>
                <c:pt idx="5">
                  <c:v>11</c:v>
                </c:pt>
                <c:pt idx="6">
                  <c:v>58</c:v>
                </c:pt>
                <c:pt idx="7">
                  <c:v>44</c:v>
                </c:pt>
                <c:pt idx="8">
                  <c:v>47</c:v>
                </c:pt>
                <c:pt idx="9">
                  <c:v>50</c:v>
                </c:pt>
              </c:numCache>
            </c:numRef>
          </c:yVal>
          <c:smooth val="0"/>
        </c:ser>
        <c:ser>
          <c:idx val="3"/>
          <c:order val="3"/>
          <c:tx>
            <c:v>Base submapa 2</c:v>
          </c:tx>
          <c:spPr>
            <a:ln w="28575">
              <a:noFill/>
            </a:ln>
          </c:spPr>
          <c:marker>
            <c:symbol val="circle"/>
            <c:size val="5"/>
            <c:spPr>
              <a:noFill/>
              <a:ln w="19050">
                <a:solidFill>
                  <a:schemeClr val="accent2"/>
                </a:solidFill>
              </a:ln>
            </c:spPr>
          </c:marker>
          <c:xVal>
            <c:numRef>
              <c:f>Maps!$K$10</c:f>
              <c:numCache>
                <c:formatCode>General</c:formatCode>
                <c:ptCount val="1"/>
                <c:pt idx="0">
                  <c:v>110</c:v>
                </c:pt>
              </c:numCache>
            </c:numRef>
          </c:xVal>
          <c:yVal>
            <c:numRef>
              <c:f>Maps!$K$11</c:f>
              <c:numCache>
                <c:formatCode>General</c:formatCode>
                <c:ptCount val="1"/>
                <c:pt idx="0">
                  <c:v>62</c:v>
                </c:pt>
              </c:numCache>
            </c:numRef>
          </c:yVal>
          <c:smooth val="0"/>
        </c:ser>
        <c:ser>
          <c:idx val="2"/>
          <c:order val="4"/>
          <c:tx>
            <c:v>Submapa 3</c:v>
          </c:tx>
          <c:spPr>
            <a:ln w="28575">
              <a:noFill/>
            </a:ln>
          </c:spPr>
          <c:marker>
            <c:symbol val="triangle"/>
            <c:size val="3"/>
          </c:marker>
          <c:dPt>
            <c:idx val="7"/>
            <c:marker>
              <c:spPr>
                <a:solidFill>
                  <a:schemeClr val="accent3"/>
                </a:solidFill>
                <a:ln w="9525"/>
              </c:spPr>
            </c:marker>
            <c:bubble3D val="0"/>
          </c:dPt>
          <c:dPt>
            <c:idx val="8"/>
            <c:marker>
              <c:symbol val="triangle"/>
              <c:size val="4"/>
              <c:spPr>
                <a:solidFill>
                  <a:schemeClr val="bg1"/>
                </a:solidFill>
                <a:ln w="25400"/>
              </c:spPr>
            </c:marker>
            <c:bubble3D val="0"/>
          </c:dPt>
          <c:xVal>
            <c:numRef>
              <c:f>Maps!$A$12:$H$12</c:f>
              <c:numCache>
                <c:formatCode>General</c:formatCode>
                <c:ptCount val="8"/>
                <c:pt idx="0">
                  <c:v>19</c:v>
                </c:pt>
                <c:pt idx="1">
                  <c:v>18</c:v>
                </c:pt>
                <c:pt idx="2">
                  <c:v>17</c:v>
                </c:pt>
                <c:pt idx="3">
                  <c:v>23</c:v>
                </c:pt>
                <c:pt idx="4">
                  <c:v>13</c:v>
                </c:pt>
                <c:pt idx="5">
                  <c:v>13</c:v>
                </c:pt>
                <c:pt idx="6">
                  <c:v>18</c:v>
                </c:pt>
                <c:pt idx="7">
                  <c:v>20</c:v>
                </c:pt>
              </c:numCache>
            </c:numRef>
          </c:xVal>
          <c:yVal>
            <c:numRef>
              <c:f>Maps!$A$13:$H$13</c:f>
              <c:numCache>
                <c:formatCode>General</c:formatCode>
                <c:ptCount val="8"/>
                <c:pt idx="0">
                  <c:v>34</c:v>
                </c:pt>
                <c:pt idx="1">
                  <c:v>41</c:v>
                </c:pt>
                <c:pt idx="2">
                  <c:v>34</c:v>
                </c:pt>
                <c:pt idx="3">
                  <c:v>41</c:v>
                </c:pt>
                <c:pt idx="4">
                  <c:v>41</c:v>
                </c:pt>
                <c:pt idx="5">
                  <c:v>42</c:v>
                </c:pt>
                <c:pt idx="6">
                  <c:v>42</c:v>
                </c:pt>
                <c:pt idx="7">
                  <c:v>45</c:v>
                </c:pt>
              </c:numCache>
            </c:numRef>
          </c:yVal>
          <c:smooth val="0"/>
        </c:ser>
        <c:ser>
          <c:idx val="5"/>
          <c:order val="5"/>
          <c:tx>
            <c:v>Base submapa 3</c:v>
          </c:tx>
          <c:spPr>
            <a:ln w="28575">
              <a:noFill/>
            </a:ln>
          </c:spPr>
          <c:marker>
            <c:symbol val="circle"/>
            <c:size val="5"/>
            <c:spPr>
              <a:noFill/>
              <a:ln w="19050">
                <a:solidFill>
                  <a:schemeClr val="accent3"/>
                </a:solidFill>
              </a:ln>
            </c:spPr>
          </c:marker>
          <c:xVal>
            <c:numRef>
              <c:f>Maps!$I$12</c:f>
              <c:numCache>
                <c:formatCode>General</c:formatCode>
                <c:ptCount val="1"/>
                <c:pt idx="0">
                  <c:v>26</c:v>
                </c:pt>
              </c:numCache>
            </c:numRef>
          </c:xVal>
          <c:yVal>
            <c:numRef>
              <c:f>Maps!$I$13</c:f>
              <c:numCache>
                <c:formatCode>General</c:formatCode>
                <c:ptCount val="1"/>
                <c:pt idx="0">
                  <c:v>40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4416768"/>
        <c:axId val="214423040"/>
      </c:scatterChart>
      <c:valAx>
        <c:axId val="2144167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one"/>
        <c:crossAx val="214423040"/>
        <c:crosses val="autoZero"/>
        <c:crossBetween val="midCat"/>
      </c:valAx>
      <c:valAx>
        <c:axId val="21442304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one"/>
        <c:crossAx val="214416768"/>
        <c:crosses val="autoZero"/>
        <c:crossBetween val="midCat"/>
      </c:valAx>
    </c:plotArea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a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'BoxPlot (2)'!$B$17</c:f>
              <c:strCache>
                <c:ptCount val="1"/>
                <c:pt idx="0">
                  <c:v>q1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errBars>
            <c:errBarType val="minus"/>
            <c:errValType val="cust"/>
            <c:noEndCap val="0"/>
            <c:plus>
              <c:numLit>
                <c:formatCode>General</c:formatCode>
                <c:ptCount val="1"/>
                <c:pt idx="0">
                  <c:v>1</c:v>
                </c:pt>
              </c:numLit>
            </c:plus>
            <c:minus>
              <c:numRef>
                <c:f>'BoxPlot (2)'!$C$16:$J$16</c:f>
                <c:numCache>
                  <c:formatCode>General</c:formatCode>
                  <c:ptCount val="8"/>
                  <c:pt idx="0">
                    <c:v>21.610000000000014</c:v>
                  </c:pt>
                  <c:pt idx="1">
                    <c:v>13.712499999999977</c:v>
                  </c:pt>
                  <c:pt idx="2">
                    <c:v>29.947499999999991</c:v>
                  </c:pt>
                  <c:pt idx="3">
                    <c:v>109.52749999999992</c:v>
                  </c:pt>
                  <c:pt idx="4">
                    <c:v>67.199999999999932</c:v>
                  </c:pt>
                  <c:pt idx="5">
                    <c:v>35.287499999999909</c:v>
                  </c:pt>
                  <c:pt idx="6">
                    <c:v>14.335000000000036</c:v>
                  </c:pt>
                  <c:pt idx="7">
                    <c:v>20.147500000000036</c:v>
                  </c:pt>
                </c:numCache>
              </c:numRef>
            </c:minus>
          </c:errBars>
          <c:cat>
            <c:numRef>
              <c:f>'BoxPlot (2)'!$C$15:$J$15</c:f>
              <c:numCache>
                <c:formatCode>General</c:formatCode>
                <c:ptCount val="8"/>
                <c:pt idx="0">
                  <c:v>530</c:v>
                </c:pt>
                <c:pt idx="1">
                  <c:v>550</c:v>
                </c:pt>
                <c:pt idx="2">
                  <c:v>570</c:v>
                </c:pt>
                <c:pt idx="3">
                  <c:v>590</c:v>
                </c:pt>
                <c:pt idx="4">
                  <c:v>608.52</c:v>
                </c:pt>
                <c:pt idx="5">
                  <c:v>630</c:v>
                </c:pt>
                <c:pt idx="6">
                  <c:v>650</c:v>
                </c:pt>
                <c:pt idx="7">
                  <c:v>670</c:v>
                </c:pt>
              </c:numCache>
            </c:numRef>
          </c:cat>
          <c:val>
            <c:numRef>
              <c:f>'BoxPlot (2)'!$C$17:$J$17</c:f>
              <c:numCache>
                <c:formatCode>General</c:formatCode>
                <c:ptCount val="8"/>
                <c:pt idx="0">
                  <c:v>900.45</c:v>
                </c:pt>
                <c:pt idx="1">
                  <c:v>902.17250000000001</c:v>
                </c:pt>
                <c:pt idx="2">
                  <c:v>898.70749999999998</c:v>
                </c:pt>
                <c:pt idx="3">
                  <c:v>882.99749999999995</c:v>
                </c:pt>
                <c:pt idx="4">
                  <c:v>849.78</c:v>
                </c:pt>
                <c:pt idx="5">
                  <c:v>805.60749999999996</c:v>
                </c:pt>
                <c:pt idx="6">
                  <c:v>779.005</c:v>
                </c:pt>
                <c:pt idx="7">
                  <c:v>781.0675</c:v>
                </c:pt>
              </c:numCache>
            </c:numRef>
          </c:val>
        </c:ser>
        <c:ser>
          <c:idx val="1"/>
          <c:order val="1"/>
          <c:tx>
            <c:strRef>
              <c:f>'BoxPlot (2)'!$B$18</c:f>
              <c:strCache>
                <c:ptCount val="1"/>
                <c:pt idx="0">
                  <c:v>madian-q1</c:v>
                </c:pt>
              </c:strCache>
            </c:strRef>
          </c:tx>
          <c:spPr>
            <a:solidFill>
              <a:schemeClr val="bg1"/>
            </a:solidFill>
            <a:ln w="15875">
              <a:solidFill>
                <a:schemeClr val="tx1"/>
              </a:solidFill>
            </a:ln>
          </c:spPr>
          <c:invertIfNegative val="0"/>
          <c:cat>
            <c:numRef>
              <c:f>'BoxPlot (2)'!$C$15:$J$15</c:f>
              <c:numCache>
                <c:formatCode>General</c:formatCode>
                <c:ptCount val="8"/>
                <c:pt idx="0">
                  <c:v>530</c:v>
                </c:pt>
                <c:pt idx="1">
                  <c:v>550</c:v>
                </c:pt>
                <c:pt idx="2">
                  <c:v>570</c:v>
                </c:pt>
                <c:pt idx="3">
                  <c:v>590</c:v>
                </c:pt>
                <c:pt idx="4">
                  <c:v>608.52</c:v>
                </c:pt>
                <c:pt idx="5">
                  <c:v>630</c:v>
                </c:pt>
                <c:pt idx="6">
                  <c:v>650</c:v>
                </c:pt>
                <c:pt idx="7">
                  <c:v>670</c:v>
                </c:pt>
              </c:numCache>
            </c:numRef>
          </c:cat>
          <c:val>
            <c:numRef>
              <c:f>'BoxPlot (2)'!$C$18:$J$18</c:f>
              <c:numCache>
                <c:formatCode>General</c:formatCode>
                <c:ptCount val="8"/>
                <c:pt idx="0">
                  <c:v>9.67999999999995</c:v>
                </c:pt>
                <c:pt idx="1">
                  <c:v>4.4724999999999682</c:v>
                </c:pt>
                <c:pt idx="2">
                  <c:v>3.1125000000000682</c:v>
                </c:pt>
                <c:pt idx="3">
                  <c:v>15.00750000000005</c:v>
                </c:pt>
                <c:pt idx="4">
                  <c:v>37.880000000000109</c:v>
                </c:pt>
                <c:pt idx="5">
                  <c:v>33.837499999999977</c:v>
                </c:pt>
                <c:pt idx="6">
                  <c:v>12.960000000000036</c:v>
                </c:pt>
                <c:pt idx="7">
                  <c:v>11.207500000000095</c:v>
                </c:pt>
              </c:numCache>
            </c:numRef>
          </c:val>
        </c:ser>
        <c:ser>
          <c:idx val="2"/>
          <c:order val="2"/>
          <c:tx>
            <c:strRef>
              <c:f>'BoxPlot (2)'!$B$19</c:f>
              <c:strCache>
                <c:ptCount val="1"/>
                <c:pt idx="0">
                  <c:v>q3-median</c:v>
                </c:pt>
              </c:strCache>
            </c:strRef>
          </c:tx>
          <c:spPr>
            <a:solidFill>
              <a:schemeClr val="bg1"/>
            </a:solidFill>
            <a:ln w="15875">
              <a:solidFill>
                <a:schemeClr val="tx1"/>
              </a:solidFill>
            </a:ln>
          </c:spPr>
          <c:invertIfNegative val="0"/>
          <c:errBars>
            <c:errBarType val="plus"/>
            <c:errValType val="cust"/>
            <c:noEndCap val="0"/>
            <c:plus>
              <c:numRef>
                <c:f>'BoxPlot (2)'!$C$20:$J$20</c:f>
                <c:numCache>
                  <c:formatCode>General</c:formatCode>
                  <c:ptCount val="8"/>
                  <c:pt idx="0">
                    <c:v>11.862499999999955</c:v>
                  </c:pt>
                  <c:pt idx="1">
                    <c:v>11.142499999999927</c:v>
                  </c:pt>
                  <c:pt idx="2">
                    <c:v>7.2325000000000728</c:v>
                  </c:pt>
                  <c:pt idx="3">
                    <c:v>10.957500000000095</c:v>
                  </c:pt>
                  <c:pt idx="4">
                    <c:v>9.8600000000000136</c:v>
                  </c:pt>
                  <c:pt idx="5">
                    <c:v>49.272500000000036</c:v>
                  </c:pt>
                  <c:pt idx="6">
                    <c:v>26.987499999999955</c:v>
                  </c:pt>
                  <c:pt idx="7">
                    <c:v>61.852500000000077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</c:v>
                </c:pt>
              </c:numLit>
            </c:minus>
          </c:errBars>
          <c:cat>
            <c:numRef>
              <c:f>'BoxPlot (2)'!$C$15:$J$15</c:f>
              <c:numCache>
                <c:formatCode>General</c:formatCode>
                <c:ptCount val="8"/>
                <c:pt idx="0">
                  <c:v>530</c:v>
                </c:pt>
                <c:pt idx="1">
                  <c:v>550</c:v>
                </c:pt>
                <c:pt idx="2">
                  <c:v>570</c:v>
                </c:pt>
                <c:pt idx="3">
                  <c:v>590</c:v>
                </c:pt>
                <c:pt idx="4">
                  <c:v>608.52</c:v>
                </c:pt>
                <c:pt idx="5">
                  <c:v>630</c:v>
                </c:pt>
                <c:pt idx="6">
                  <c:v>650</c:v>
                </c:pt>
                <c:pt idx="7">
                  <c:v>670</c:v>
                </c:pt>
              </c:numCache>
            </c:numRef>
          </c:cat>
          <c:val>
            <c:numRef>
              <c:f>'BoxPlot (2)'!$C$19:$J$19</c:f>
              <c:numCache>
                <c:formatCode>General</c:formatCode>
                <c:ptCount val="8"/>
                <c:pt idx="0">
                  <c:v>4.4275000000000091</c:v>
                </c:pt>
                <c:pt idx="1">
                  <c:v>5.7225000000000819</c:v>
                </c:pt>
                <c:pt idx="2">
                  <c:v>9.9774999999998499</c:v>
                </c:pt>
                <c:pt idx="3">
                  <c:v>9.6574999999999136</c:v>
                </c:pt>
                <c:pt idx="4">
                  <c:v>14.619999999999891</c:v>
                </c:pt>
                <c:pt idx="5">
                  <c:v>17.642500000000041</c:v>
                </c:pt>
                <c:pt idx="6">
                  <c:v>29.057500000000005</c:v>
                </c:pt>
                <c:pt idx="7">
                  <c:v>14.462499999999864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14676992"/>
        <c:axId val="214678912"/>
      </c:barChart>
      <c:lineChart>
        <c:grouping val="standard"/>
        <c:varyColors val="0"/>
        <c:ser>
          <c:idx val="3"/>
          <c:order val="3"/>
          <c:tx>
            <c:strRef>
              <c:f>'BoxPlot (2)'!$B$7</c:f>
              <c:strCache>
                <c:ptCount val="1"/>
                <c:pt idx="0">
                  <c:v>median</c:v>
                </c:pt>
              </c:strCache>
            </c:strRef>
          </c:tx>
          <c:spPr>
            <a:ln w="12700">
              <a:solidFill>
                <a:schemeClr val="tx2"/>
              </a:solidFill>
              <a:prstDash val="sysDash"/>
            </a:ln>
          </c:spPr>
          <c:marker>
            <c:symbol val="none"/>
          </c:marker>
          <c:cat>
            <c:numRef>
              <c:f>'BoxPlot (2)'!$C$15:$J$15</c:f>
              <c:numCache>
                <c:formatCode>General</c:formatCode>
                <c:ptCount val="8"/>
                <c:pt idx="0">
                  <c:v>530</c:v>
                </c:pt>
                <c:pt idx="1">
                  <c:v>550</c:v>
                </c:pt>
                <c:pt idx="2">
                  <c:v>570</c:v>
                </c:pt>
                <c:pt idx="3">
                  <c:v>590</c:v>
                </c:pt>
                <c:pt idx="4">
                  <c:v>608.52</c:v>
                </c:pt>
                <c:pt idx="5">
                  <c:v>630</c:v>
                </c:pt>
                <c:pt idx="6">
                  <c:v>650</c:v>
                </c:pt>
                <c:pt idx="7">
                  <c:v>670</c:v>
                </c:pt>
              </c:numCache>
            </c:numRef>
          </c:cat>
          <c:val>
            <c:numRef>
              <c:f>'BoxPlot (2)'!$C$7:$J$7</c:f>
              <c:numCache>
                <c:formatCode>General</c:formatCode>
                <c:ptCount val="8"/>
                <c:pt idx="0">
                  <c:v>910.13</c:v>
                </c:pt>
                <c:pt idx="1">
                  <c:v>906.64499999999998</c:v>
                </c:pt>
                <c:pt idx="2">
                  <c:v>901.82</c:v>
                </c:pt>
                <c:pt idx="3">
                  <c:v>898.005</c:v>
                </c:pt>
                <c:pt idx="4">
                  <c:v>887.66000000000008</c:v>
                </c:pt>
                <c:pt idx="5">
                  <c:v>839.44499999999994</c:v>
                </c:pt>
                <c:pt idx="6">
                  <c:v>791.96500000000003</c:v>
                </c:pt>
                <c:pt idx="7">
                  <c:v>792.27500000000009</c:v>
                </c:pt>
              </c:numCache>
            </c:numRef>
          </c:val>
          <c:smooth val="1"/>
        </c:ser>
        <c:ser>
          <c:idx val="4"/>
          <c:order val="4"/>
          <c:tx>
            <c:strRef>
              <c:f>'BoxPlot (2)'!$B$21</c:f>
              <c:strCache>
                <c:ptCount val="1"/>
                <c:pt idx="0">
                  <c:v>manual</c:v>
                </c:pt>
              </c:strCache>
            </c:strRef>
          </c:tx>
          <c:spPr>
            <a:ln w="28575">
              <a:noFill/>
            </a:ln>
          </c:spPr>
          <c:marker>
            <c:symbol val="star"/>
            <c:size val="7"/>
            <c:spPr>
              <a:ln w="15875">
                <a:solidFill>
                  <a:schemeClr val="tx1"/>
                </a:solidFill>
              </a:ln>
            </c:spPr>
          </c:marker>
          <c:dLbls>
            <c:spPr>
              <a:solidFill>
                <a:schemeClr val="bg1"/>
              </a:solidFill>
            </c:spPr>
            <c:dLblPos val="l"/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cat>
            <c:numRef>
              <c:f>'BoxPlot (2)'!$C$15:$J$15</c:f>
              <c:numCache>
                <c:formatCode>General</c:formatCode>
                <c:ptCount val="8"/>
                <c:pt idx="0">
                  <c:v>530</c:v>
                </c:pt>
                <c:pt idx="1">
                  <c:v>550</c:v>
                </c:pt>
                <c:pt idx="2">
                  <c:v>570</c:v>
                </c:pt>
                <c:pt idx="3">
                  <c:v>590</c:v>
                </c:pt>
                <c:pt idx="4">
                  <c:v>608.52</c:v>
                </c:pt>
                <c:pt idx="5">
                  <c:v>630</c:v>
                </c:pt>
                <c:pt idx="6">
                  <c:v>650</c:v>
                </c:pt>
                <c:pt idx="7">
                  <c:v>670</c:v>
                </c:pt>
              </c:numCache>
            </c:numRef>
          </c:cat>
          <c:val>
            <c:numRef>
              <c:f>'BoxPlot (2)'!$C$21:$J$21</c:f>
              <c:numCache>
                <c:formatCode>General</c:formatCode>
                <c:ptCount val="8"/>
                <c:pt idx="4">
                  <c:v>1106.28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'BoxPlot (2)'!$B$17</c:f>
              <c:strCache>
                <c:ptCount val="1"/>
                <c:pt idx="0">
                  <c:v>q1</c:v>
                </c:pt>
              </c:strCache>
            </c:strRef>
          </c:tx>
          <c:spPr>
            <a:ln w="3175">
              <a:solidFill>
                <a:schemeClr val="tx2"/>
              </a:solidFill>
              <a:prstDash val="sysDash"/>
            </a:ln>
          </c:spPr>
          <c:marker>
            <c:symbol val="none"/>
          </c:marker>
          <c:cat>
            <c:numRef>
              <c:f>'BoxPlot (2)'!$C$15:$J$15</c:f>
              <c:numCache>
                <c:formatCode>General</c:formatCode>
                <c:ptCount val="8"/>
                <c:pt idx="0">
                  <c:v>530</c:v>
                </c:pt>
                <c:pt idx="1">
                  <c:v>550</c:v>
                </c:pt>
                <c:pt idx="2">
                  <c:v>570</c:v>
                </c:pt>
                <c:pt idx="3">
                  <c:v>590</c:v>
                </c:pt>
                <c:pt idx="4">
                  <c:v>608.52</c:v>
                </c:pt>
                <c:pt idx="5">
                  <c:v>630</c:v>
                </c:pt>
                <c:pt idx="6">
                  <c:v>650</c:v>
                </c:pt>
                <c:pt idx="7">
                  <c:v>670</c:v>
                </c:pt>
              </c:numCache>
            </c:numRef>
          </c:cat>
          <c:val>
            <c:numRef>
              <c:f>'BoxPlot (2)'!$C$17:$J$17</c:f>
              <c:numCache>
                <c:formatCode>General</c:formatCode>
                <c:ptCount val="8"/>
                <c:pt idx="0">
                  <c:v>900.45</c:v>
                </c:pt>
                <c:pt idx="1">
                  <c:v>902.17250000000001</c:v>
                </c:pt>
                <c:pt idx="2">
                  <c:v>898.70749999999998</c:v>
                </c:pt>
                <c:pt idx="3">
                  <c:v>882.99749999999995</c:v>
                </c:pt>
                <c:pt idx="4">
                  <c:v>849.78</c:v>
                </c:pt>
                <c:pt idx="5">
                  <c:v>805.60749999999996</c:v>
                </c:pt>
                <c:pt idx="6">
                  <c:v>779.005</c:v>
                </c:pt>
                <c:pt idx="7">
                  <c:v>781.0675</c:v>
                </c:pt>
              </c:numCache>
            </c:numRef>
          </c:val>
          <c:smooth val="1"/>
        </c:ser>
        <c:ser>
          <c:idx val="6"/>
          <c:order val="6"/>
          <c:tx>
            <c:strRef>
              <c:f>'BoxPlot (2)'!$B$8</c:f>
              <c:strCache>
                <c:ptCount val="1"/>
                <c:pt idx="0">
                  <c:v>q3</c:v>
                </c:pt>
              </c:strCache>
            </c:strRef>
          </c:tx>
          <c:spPr>
            <a:ln w="3175">
              <a:solidFill>
                <a:schemeClr val="tx2"/>
              </a:solidFill>
              <a:prstDash val="sysDash"/>
            </a:ln>
          </c:spPr>
          <c:marker>
            <c:symbol val="none"/>
          </c:marker>
          <c:val>
            <c:numRef>
              <c:f>'BoxPlot (2)'!$C$8:$J$8</c:f>
              <c:numCache>
                <c:formatCode>General</c:formatCode>
                <c:ptCount val="8"/>
                <c:pt idx="0">
                  <c:v>914.5575</c:v>
                </c:pt>
                <c:pt idx="1">
                  <c:v>912.36750000000006</c:v>
                </c:pt>
                <c:pt idx="2">
                  <c:v>911.7974999999999</c:v>
                </c:pt>
                <c:pt idx="3">
                  <c:v>907.66249999999991</c:v>
                </c:pt>
                <c:pt idx="4">
                  <c:v>902.28</c:v>
                </c:pt>
                <c:pt idx="5">
                  <c:v>857.08749999999998</c:v>
                </c:pt>
                <c:pt idx="6">
                  <c:v>821.02250000000004</c:v>
                </c:pt>
                <c:pt idx="7">
                  <c:v>806.73749999999995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4676992"/>
        <c:axId val="214678912"/>
      </c:lineChart>
      <c:catAx>
        <c:axId val="21467699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ca-ES"/>
                  <a:t>TMS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14678912"/>
        <c:crosses val="autoZero"/>
        <c:auto val="1"/>
        <c:lblAlgn val="ctr"/>
        <c:lblOffset val="100"/>
        <c:noMultiLvlLbl val="0"/>
      </c:catAx>
      <c:valAx>
        <c:axId val="214678912"/>
        <c:scaling>
          <c:orientation val="minMax"/>
          <c:max val="1150"/>
          <c:min val="70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ca-ES"/>
                  <a:t>Cost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14676992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4D5F0E-F580-4203-8031-322C556FE14F}" type="datetimeFigureOut">
              <a:rPr lang="es-ES" smtClean="0"/>
              <a:t>22/01/2016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77DBCA-2076-435C-8235-7DA288005AF1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0726419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3D5184-949A-4CE2-9DA8-8E8E07E4FBB1}" type="datetimeFigureOut">
              <a:rPr lang="en-US"/>
              <a:t>1/22/2016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1862EE-9ECE-4171-9761-D32AAF9E0321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62008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0336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8629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8616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4140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4140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9752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9752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4140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3945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366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4667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9372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883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4939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7212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3835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3208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506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1315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s-ES_tradnl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48D2B-F144-774A-B16C-F7C569770CFF}" type="datetimeFigureOut">
              <a:rPr lang="en-US" smtClean="0">
                <a:solidFill>
                  <a:srgbClr val="1F497D"/>
                </a:solidFill>
              </a:rPr>
              <a:pPr/>
              <a:t>1/22/2016</a:t>
            </a:fld>
            <a:endParaRPr lang="en-US">
              <a:solidFill>
                <a:srgbClr val="1F497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F497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EBDFA-F549-C243-AF85-B0507521A474}" type="slidenum">
              <a:rPr lang="en-US" smtClean="0">
                <a:solidFill>
                  <a:srgbClr val="1F497D"/>
                </a:solidFill>
              </a:rPr>
              <a:pPr/>
              <a:t>‹#›</a:t>
            </a:fld>
            <a:endParaRPr lang="en-US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226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48D2B-F144-774A-B16C-F7C569770CFF}" type="datetimeFigureOut">
              <a:rPr lang="en-US" smtClean="0">
                <a:solidFill>
                  <a:srgbClr val="1F497D"/>
                </a:solidFill>
              </a:rPr>
              <a:pPr/>
              <a:t>1/22/2016</a:t>
            </a:fld>
            <a:endParaRPr lang="en-US">
              <a:solidFill>
                <a:srgbClr val="1F497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F497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83930-CBB4-2546-9204-2E4E47F66A91}" type="slidenum">
              <a:rPr lang="en-US" smtClean="0">
                <a:solidFill>
                  <a:srgbClr val="1F497D"/>
                </a:solidFill>
              </a:rPr>
              <a:pPr/>
              <a:t>‹#›</a:t>
            </a:fld>
            <a:endParaRPr lang="en-US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93412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48D2B-F144-774A-B16C-F7C569770CFF}" type="datetimeFigureOut">
              <a:rPr lang="en-US" smtClean="0">
                <a:solidFill>
                  <a:srgbClr val="1F497D"/>
                </a:solidFill>
              </a:rPr>
              <a:pPr/>
              <a:t>1/22/2016</a:t>
            </a:fld>
            <a:endParaRPr lang="en-US">
              <a:solidFill>
                <a:srgbClr val="1F497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F497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83930-CBB4-2546-9204-2E4E47F66A91}" type="slidenum">
              <a:rPr lang="en-US" smtClean="0">
                <a:solidFill>
                  <a:srgbClr val="1F497D"/>
                </a:solidFill>
              </a:rPr>
              <a:pPr/>
              <a:t>‹#›</a:t>
            </a:fld>
            <a:endParaRPr lang="en-US">
              <a:solidFill>
                <a:srgbClr val="1F497D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s-ES_tradnl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7295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48D2B-F144-774A-B16C-F7C569770CFF}" type="datetimeFigureOut">
              <a:rPr lang="en-US" smtClean="0">
                <a:solidFill>
                  <a:srgbClr val="1F497D"/>
                </a:solidFill>
              </a:rPr>
              <a:pPr/>
              <a:t>1/22/2016</a:t>
            </a:fld>
            <a:endParaRPr lang="en-US">
              <a:solidFill>
                <a:srgbClr val="1F497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F497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83930-CBB4-2546-9204-2E4E47F66A91}" type="slidenum">
              <a:rPr lang="en-US" smtClean="0">
                <a:solidFill>
                  <a:srgbClr val="1F497D"/>
                </a:solidFill>
              </a:rPr>
              <a:pPr/>
              <a:t>‹#›</a:t>
            </a:fld>
            <a:endParaRPr lang="en-US">
              <a:solidFill>
                <a:srgbClr val="1F497D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943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s-ES_tradnl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48D2B-F144-774A-B16C-F7C569770CFF}" type="datetimeFigureOut">
              <a:rPr lang="en-US" smtClean="0">
                <a:solidFill>
                  <a:srgbClr val="1F497D"/>
                </a:solidFill>
              </a:rPr>
              <a:pPr/>
              <a:t>1/22/2016</a:t>
            </a:fld>
            <a:endParaRPr lang="en-US">
              <a:solidFill>
                <a:srgbClr val="1F497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F497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83930-CBB4-2546-9204-2E4E47F66A91}" type="slidenum">
              <a:rPr lang="en-US" smtClean="0">
                <a:solidFill>
                  <a:srgbClr val="1F497D"/>
                </a:solidFill>
              </a:rPr>
              <a:pPr/>
              <a:t>‹#›</a:t>
            </a:fld>
            <a:endParaRPr lang="en-US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7891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48D2B-F144-774A-B16C-F7C569770CFF}" type="datetimeFigureOut">
              <a:rPr lang="en-US" smtClean="0">
                <a:solidFill>
                  <a:srgbClr val="1F497D"/>
                </a:solidFill>
              </a:rPr>
              <a:pPr/>
              <a:t>1/22/2016</a:t>
            </a:fld>
            <a:endParaRPr lang="en-US">
              <a:solidFill>
                <a:srgbClr val="1F497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F497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83930-CBB4-2546-9204-2E4E47F66A91}" type="slidenum">
              <a:rPr lang="en-US" smtClean="0">
                <a:solidFill>
                  <a:srgbClr val="1F497D"/>
                </a:solidFill>
              </a:rPr>
              <a:pPr/>
              <a:t>‹#›</a:t>
            </a:fld>
            <a:endParaRPr lang="en-US">
              <a:solidFill>
                <a:srgbClr val="1F497D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2577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48D2B-F144-774A-B16C-F7C569770CFF}" type="datetimeFigureOut">
              <a:rPr lang="en-US" smtClean="0">
                <a:solidFill>
                  <a:srgbClr val="1F497D"/>
                </a:solidFill>
              </a:rPr>
              <a:pPr/>
              <a:t>1/22/2016</a:t>
            </a:fld>
            <a:endParaRPr lang="en-US">
              <a:solidFill>
                <a:srgbClr val="1F497D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F497D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83930-CBB4-2546-9204-2E4E47F66A91}" type="slidenum">
              <a:rPr lang="en-US" smtClean="0">
                <a:solidFill>
                  <a:srgbClr val="1F497D"/>
                </a:solidFill>
              </a:rPr>
              <a:pPr/>
              <a:t>‹#›</a:t>
            </a:fld>
            <a:endParaRPr lang="en-US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83130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48D2B-F144-774A-B16C-F7C569770CFF}" type="datetimeFigureOut">
              <a:rPr lang="en-US" smtClean="0">
                <a:solidFill>
                  <a:srgbClr val="1F497D"/>
                </a:solidFill>
              </a:rPr>
              <a:pPr/>
              <a:t>1/22/2016</a:t>
            </a:fld>
            <a:endParaRPr lang="en-US">
              <a:solidFill>
                <a:srgbClr val="1F497D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F497D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83930-CBB4-2546-9204-2E4E47F66A91}" type="slidenum">
              <a:rPr lang="en-US" smtClean="0">
                <a:solidFill>
                  <a:srgbClr val="1F497D"/>
                </a:solidFill>
              </a:rPr>
              <a:pPr/>
              <a:t>‹#›</a:t>
            </a:fld>
            <a:endParaRPr lang="en-US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50836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48D2B-F144-774A-B16C-F7C569770CFF}" type="datetimeFigureOut">
              <a:rPr lang="en-US" smtClean="0">
                <a:solidFill>
                  <a:srgbClr val="1F497D"/>
                </a:solidFill>
              </a:rPr>
              <a:pPr/>
              <a:t>1/22/2016</a:t>
            </a:fld>
            <a:endParaRPr lang="en-US">
              <a:solidFill>
                <a:srgbClr val="1F497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F497D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83930-CBB4-2546-9204-2E4E47F66A91}" type="slidenum">
              <a:rPr lang="en-US" smtClean="0">
                <a:solidFill>
                  <a:srgbClr val="1F497D"/>
                </a:solidFill>
              </a:rPr>
              <a:pPr/>
              <a:t>‹#›</a:t>
            </a:fld>
            <a:endParaRPr lang="en-US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70701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48D2B-F144-774A-B16C-F7C569770CFF}" type="datetimeFigureOut">
              <a:rPr lang="en-US" smtClean="0">
                <a:solidFill>
                  <a:srgbClr val="1F497D"/>
                </a:solidFill>
              </a:rPr>
              <a:pPr/>
              <a:t>1/22/2016</a:t>
            </a:fld>
            <a:endParaRPr lang="en-US">
              <a:solidFill>
                <a:srgbClr val="1F497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F497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EBDFA-F549-C243-AF85-B0507521A474}" type="slidenum">
              <a:rPr lang="en-US" smtClean="0">
                <a:solidFill>
                  <a:srgbClr val="1F497D"/>
                </a:solidFill>
              </a:rPr>
              <a:pPr/>
              <a:t>‹#›</a:t>
            </a:fld>
            <a:endParaRPr lang="en-US">
              <a:solidFill>
                <a:srgbClr val="1F497D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s-ES_tradnl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68667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s-ES_tradnl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48D2B-F144-774A-B16C-F7C569770CFF}" type="datetimeFigureOut">
              <a:rPr lang="en-US" smtClean="0">
                <a:solidFill>
                  <a:srgbClr val="1F497D"/>
                </a:solidFill>
              </a:rPr>
              <a:pPr/>
              <a:t>1/22/2016</a:t>
            </a:fld>
            <a:endParaRPr lang="en-US">
              <a:solidFill>
                <a:srgbClr val="1F497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F497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83930-CBB4-2546-9204-2E4E47F66A91}" type="slidenum">
              <a:rPr lang="en-US" smtClean="0">
                <a:solidFill>
                  <a:srgbClr val="1F497D"/>
                </a:solidFill>
              </a:rPr>
              <a:pPr/>
              <a:t>‹#›</a:t>
            </a:fld>
            <a:endParaRPr lang="en-US">
              <a:solidFill>
                <a:srgbClr val="1F497D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Drag picture to placeholder or click icon to add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25084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 defTabSz="457200"/>
            <a:fld id="{C4948D2B-F144-774A-B16C-F7C569770CFF}" type="datetimeFigureOut">
              <a:rPr lang="en-US" smtClean="0">
                <a:solidFill>
                  <a:srgbClr val="1F497D"/>
                </a:solidFill>
              </a:rPr>
              <a:pPr defTabSz="457200"/>
              <a:t>1/22/2016</a:t>
            </a:fld>
            <a:endParaRPr lang="en-US">
              <a:solidFill>
                <a:srgbClr val="1F497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 defTabSz="457200"/>
            <a:endParaRPr lang="en-US">
              <a:solidFill>
                <a:srgbClr val="1F497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 defTabSz="457200"/>
            <a:fld id="{3C283930-CBB4-2546-9204-2E4E47F66A91}" type="slidenum">
              <a:rPr lang="en-US" smtClean="0">
                <a:solidFill>
                  <a:srgbClr val="1F497D"/>
                </a:solidFill>
              </a:rPr>
              <a:pPr defTabSz="457200"/>
              <a:t>‹#›</a:t>
            </a:fld>
            <a:endParaRPr lang="en-US">
              <a:solidFill>
                <a:srgbClr val="1F497D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5984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10" Type="http://schemas.openxmlformats.org/officeDocument/2006/relationships/image" Target="../media/image14.png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asphalt-157687_64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458" y="2358485"/>
            <a:ext cx="8128000" cy="4064000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522261" y="400339"/>
            <a:ext cx="64769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en-US" sz="2400" b="1" baseline="30000" dirty="0">
                <a:solidFill>
                  <a:prstClr val="black"/>
                </a:solidFill>
              </a:rPr>
              <a:t>PFC-App</a:t>
            </a:r>
            <a:r>
              <a:rPr lang="en-US" sz="2400" b="1" baseline="30000" dirty="0" smtClean="0">
                <a:solidFill>
                  <a:prstClr val="black"/>
                </a:solidFill>
              </a:rPr>
              <a:t>. of </a:t>
            </a:r>
            <a:r>
              <a:rPr lang="en-US" sz="2400" b="1" baseline="30000" dirty="0">
                <a:solidFill>
                  <a:prstClr val="black"/>
                </a:solidFill>
              </a:rPr>
              <a:t>Simulation in industry &amp; </a:t>
            </a:r>
            <a:r>
              <a:rPr lang="en-US" sz="2400" b="1" baseline="30000" dirty="0" smtClean="0">
                <a:solidFill>
                  <a:prstClr val="black"/>
                </a:solidFill>
              </a:rPr>
              <a:t>services</a:t>
            </a:r>
            <a:r>
              <a:rPr lang="ca-ES" sz="2400" b="1" baseline="30000" dirty="0" smtClean="0">
                <a:solidFill>
                  <a:prstClr val="black"/>
                </a:solidFill>
              </a:rPr>
              <a:t>.</a:t>
            </a:r>
            <a:r>
              <a:rPr lang="ca-ES" sz="2400" b="1" dirty="0" smtClean="0">
                <a:solidFill>
                  <a:prstClr val="black"/>
                </a:solidFill>
              </a:rPr>
              <a:t> </a:t>
            </a:r>
            <a:r>
              <a:rPr lang="ca-ES" sz="2400" b="1" baseline="30000" dirty="0" smtClean="0">
                <a:solidFill>
                  <a:prstClr val="black"/>
                </a:solidFill>
              </a:rPr>
              <a:t>Projecte </a:t>
            </a:r>
            <a:r>
              <a:rPr lang="ca-ES" sz="2400" b="1" baseline="30000" dirty="0" err="1" smtClean="0">
                <a:solidFill>
                  <a:prstClr val="black"/>
                </a:solidFill>
              </a:rPr>
              <a:t>Rich</a:t>
            </a:r>
            <a:r>
              <a:rPr lang="en-US" sz="2400" b="1" baseline="30000" dirty="0" smtClean="0">
                <a:solidFill>
                  <a:prstClr val="black"/>
                </a:solidFill>
              </a:rPr>
              <a:t>-VRP.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42458" y="6083931"/>
            <a:ext cx="259541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es-ES_tradnl" sz="2400" b="1" baseline="30000" dirty="0">
                <a:solidFill>
                  <a:prstClr val="black"/>
                </a:solidFill>
              </a:rPr>
              <a:t>Gabriel Alemany Giménez</a:t>
            </a:r>
            <a:r>
              <a:rPr lang="en-US" sz="2400" b="1" baseline="30000" dirty="0">
                <a:solidFill>
                  <a:prstClr val="black"/>
                </a:solidFill>
              </a:rPr>
              <a:t>.</a:t>
            </a:r>
            <a:endParaRPr lang="en-US" sz="2400" dirty="0">
              <a:solidFill>
                <a:prstClr val="black"/>
              </a:solidFill>
            </a:endParaRPr>
          </a:p>
        </p:txBody>
      </p:sp>
      <p:pic>
        <p:nvPicPr>
          <p:cNvPr id="21" name="Picture 20" descr="truck-146319_640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921000" y="4306270"/>
            <a:ext cx="2231918" cy="1384486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522261" y="985226"/>
            <a:ext cx="8249334" cy="1934840"/>
          </a:xfrm>
          <a:prstGeom prst="roundRect">
            <a:avLst>
              <a:gd name="adj" fmla="val 0"/>
            </a:avLst>
          </a:prstGeom>
          <a:noFill/>
          <a:ln w="5715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/>
            <a:r>
              <a:rPr lang="ca-ES" sz="28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VRP enriquit aplicat al sector del transport d’hidrocarburs</a:t>
            </a:r>
            <a:endParaRPr lang="ca-ES" sz="2800" b="1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EEECE1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3" name="Picture 22" descr="1024px-UOC_logo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1895" y="5998414"/>
            <a:ext cx="4385014" cy="509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555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CuadroTexto"/>
          <p:cNvSpPr txBox="1"/>
          <p:nvPr/>
        </p:nvSpPr>
        <p:spPr>
          <a:xfrm>
            <a:off x="5083233" y="1771729"/>
            <a:ext cx="320521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+mj-lt"/>
              <a:buAutoNum type="arabicPeriod" startAt="7"/>
            </a:pPr>
            <a:r>
              <a:rPr lang="ca-ES" b="1" dirty="0" smtClean="0"/>
              <a:t>Es composen les solucions.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 startAt="7"/>
            </a:pPr>
            <a:r>
              <a:rPr lang="ca-ES" b="1" dirty="0" smtClean="0"/>
              <a:t>Es tornen a considerar els clients </a:t>
            </a:r>
            <a:r>
              <a:rPr lang="ca-ES" b="1" dirty="0" err="1" smtClean="0"/>
              <a:t>multiproducte</a:t>
            </a:r>
            <a:r>
              <a:rPr lang="ca-ES" b="1" dirty="0" smtClean="0"/>
              <a:t>.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 startAt="7"/>
            </a:pPr>
            <a:r>
              <a:rPr lang="ca-ES" b="1" dirty="0" smtClean="0"/>
              <a:t>S'eliminen els possibles bucles generats.</a:t>
            </a:r>
          </a:p>
        </p:txBody>
      </p:sp>
      <p:sp>
        <p:nvSpPr>
          <p:cNvPr id="19" name="18 Rectángulo"/>
          <p:cNvSpPr/>
          <p:nvPr/>
        </p:nvSpPr>
        <p:spPr>
          <a:xfrm>
            <a:off x="2027875" y="2729787"/>
            <a:ext cx="356260" cy="308758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dirty="0" smtClean="0"/>
              <a:t>3</a:t>
            </a:r>
            <a:endParaRPr lang="ca-ES" dirty="0"/>
          </a:p>
        </p:txBody>
      </p:sp>
      <p:sp>
        <p:nvSpPr>
          <p:cNvPr id="20" name="19 Elipse"/>
          <p:cNvSpPr/>
          <p:nvPr/>
        </p:nvSpPr>
        <p:spPr>
          <a:xfrm>
            <a:off x="1965530" y="3383920"/>
            <a:ext cx="124690" cy="12469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33" name="32 Elipse"/>
          <p:cNvSpPr/>
          <p:nvPr/>
        </p:nvSpPr>
        <p:spPr>
          <a:xfrm>
            <a:off x="1427665" y="2287751"/>
            <a:ext cx="124690" cy="124690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34" name="33 Elipse"/>
          <p:cNvSpPr/>
          <p:nvPr/>
        </p:nvSpPr>
        <p:spPr>
          <a:xfrm>
            <a:off x="1344655" y="2287751"/>
            <a:ext cx="124690" cy="12469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35" name="34 Elipse"/>
          <p:cNvSpPr/>
          <p:nvPr/>
        </p:nvSpPr>
        <p:spPr>
          <a:xfrm>
            <a:off x="1267854" y="2287751"/>
            <a:ext cx="124690" cy="12469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36" name="35 Elipse"/>
          <p:cNvSpPr/>
          <p:nvPr/>
        </p:nvSpPr>
        <p:spPr>
          <a:xfrm>
            <a:off x="2460820" y="2287751"/>
            <a:ext cx="124690" cy="124690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38" name="37 Elipse"/>
          <p:cNvSpPr/>
          <p:nvPr/>
        </p:nvSpPr>
        <p:spPr>
          <a:xfrm>
            <a:off x="2301009" y="2287751"/>
            <a:ext cx="124690" cy="12469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39" name="38 Elipse"/>
          <p:cNvSpPr/>
          <p:nvPr/>
        </p:nvSpPr>
        <p:spPr>
          <a:xfrm>
            <a:off x="2847370" y="2884166"/>
            <a:ext cx="124690" cy="124690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40" name="39 Elipse"/>
          <p:cNvSpPr/>
          <p:nvPr/>
        </p:nvSpPr>
        <p:spPr>
          <a:xfrm>
            <a:off x="2844441" y="3499625"/>
            <a:ext cx="124690" cy="12469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41" name="40 Elipse"/>
          <p:cNvSpPr/>
          <p:nvPr/>
        </p:nvSpPr>
        <p:spPr>
          <a:xfrm>
            <a:off x="2767640" y="3499625"/>
            <a:ext cx="124690" cy="12469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42" name="41 Elipse"/>
          <p:cNvSpPr/>
          <p:nvPr/>
        </p:nvSpPr>
        <p:spPr>
          <a:xfrm>
            <a:off x="1239076" y="3259662"/>
            <a:ext cx="124690" cy="124690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43" name="42 Elipse"/>
          <p:cNvSpPr/>
          <p:nvPr/>
        </p:nvSpPr>
        <p:spPr>
          <a:xfrm>
            <a:off x="1079265" y="3259662"/>
            <a:ext cx="124690" cy="12469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cxnSp>
        <p:nvCxnSpPr>
          <p:cNvPr id="22" name="21 Conector recto de flecha"/>
          <p:cNvCxnSpPr>
            <a:stCxn id="19" idx="3"/>
            <a:endCxn id="64" idx="4"/>
          </p:cNvCxnSpPr>
          <p:nvPr/>
        </p:nvCxnSpPr>
        <p:spPr>
          <a:xfrm flipV="1">
            <a:off x="2384135" y="2571089"/>
            <a:ext cx="911092" cy="313077"/>
          </a:xfrm>
          <a:prstGeom prst="curvedConnector2">
            <a:avLst/>
          </a:prstGeom>
          <a:ln w="15875">
            <a:tailEnd type="stealth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23 Conector recto de flecha"/>
          <p:cNvCxnSpPr>
            <a:stCxn id="38" idx="2"/>
            <a:endCxn id="34" idx="0"/>
          </p:cNvCxnSpPr>
          <p:nvPr/>
        </p:nvCxnSpPr>
        <p:spPr>
          <a:xfrm rot="10800000">
            <a:off x="1407001" y="2287752"/>
            <a:ext cx="894009" cy="62345"/>
          </a:xfrm>
          <a:prstGeom prst="curvedConnector4">
            <a:avLst>
              <a:gd name="adj1" fmla="val 46513"/>
              <a:gd name="adj2" fmla="val 466669"/>
            </a:avLst>
          </a:prstGeom>
          <a:ln w="15875">
            <a:tailEnd type="stealth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26 Conector curvado"/>
          <p:cNvCxnSpPr>
            <a:stCxn id="64" idx="0"/>
            <a:endCxn id="38" idx="0"/>
          </p:cNvCxnSpPr>
          <p:nvPr/>
        </p:nvCxnSpPr>
        <p:spPr>
          <a:xfrm rot="16200000" flipV="1">
            <a:off x="2749967" y="1901138"/>
            <a:ext cx="158648" cy="931873"/>
          </a:xfrm>
          <a:prstGeom prst="curvedConnector3">
            <a:avLst>
              <a:gd name="adj1" fmla="val 244093"/>
            </a:avLst>
          </a:prstGeom>
          <a:ln w="15875">
            <a:tailEnd type="stealth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43 Conector curvado"/>
          <p:cNvCxnSpPr>
            <a:stCxn id="35" idx="0"/>
            <a:endCxn id="40" idx="7"/>
          </p:cNvCxnSpPr>
          <p:nvPr/>
        </p:nvCxnSpPr>
        <p:spPr>
          <a:xfrm rot="16200000" flipH="1">
            <a:off x="1525468" y="2092482"/>
            <a:ext cx="1230134" cy="1620672"/>
          </a:xfrm>
          <a:prstGeom prst="curvedConnector3">
            <a:avLst>
              <a:gd name="adj1" fmla="val -34712"/>
            </a:avLst>
          </a:prstGeom>
          <a:ln w="15875">
            <a:tailEnd type="stealth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44 Conector curvado"/>
          <p:cNvCxnSpPr>
            <a:stCxn id="40" idx="4"/>
            <a:endCxn id="41" idx="3"/>
          </p:cNvCxnSpPr>
          <p:nvPr/>
        </p:nvCxnSpPr>
        <p:spPr>
          <a:xfrm rot="5400000" flipH="1">
            <a:off x="2837213" y="3554742"/>
            <a:ext cx="18260" cy="120886"/>
          </a:xfrm>
          <a:prstGeom prst="curvedConnector3">
            <a:avLst>
              <a:gd name="adj1" fmla="val -1251917"/>
            </a:avLst>
          </a:prstGeom>
          <a:ln w="15875">
            <a:tailEnd type="stealth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48 Conector curvado"/>
          <p:cNvCxnSpPr>
            <a:stCxn id="41" idx="0"/>
            <a:endCxn id="19" idx="2"/>
          </p:cNvCxnSpPr>
          <p:nvPr/>
        </p:nvCxnSpPr>
        <p:spPr>
          <a:xfrm rot="16200000" flipV="1">
            <a:off x="2287455" y="2957095"/>
            <a:ext cx="461080" cy="623980"/>
          </a:xfrm>
          <a:prstGeom prst="curvedConnector3">
            <a:avLst>
              <a:gd name="adj1" fmla="val 50000"/>
            </a:avLst>
          </a:prstGeom>
          <a:ln w="15875">
            <a:tailEnd type="stealth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66 Conector curvado"/>
          <p:cNvCxnSpPr>
            <a:stCxn id="19" idx="1"/>
            <a:endCxn id="42" idx="7"/>
          </p:cNvCxnSpPr>
          <p:nvPr/>
        </p:nvCxnSpPr>
        <p:spPr>
          <a:xfrm rot="10800000" flipV="1">
            <a:off x="1345507" y="2884166"/>
            <a:ext cx="682369" cy="393756"/>
          </a:xfrm>
          <a:prstGeom prst="curvedConnector2">
            <a:avLst/>
          </a:prstGeom>
          <a:ln w="15875">
            <a:solidFill>
              <a:srgbClr val="0070C0"/>
            </a:solidFill>
            <a:tailEnd type="stealth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70 Conector curvado"/>
          <p:cNvCxnSpPr>
            <a:stCxn id="42" idx="5"/>
            <a:endCxn id="43" idx="4"/>
          </p:cNvCxnSpPr>
          <p:nvPr/>
        </p:nvCxnSpPr>
        <p:spPr>
          <a:xfrm rot="5400000">
            <a:off x="1234428" y="3273274"/>
            <a:ext cx="18260" cy="203896"/>
          </a:xfrm>
          <a:prstGeom prst="curvedConnector3">
            <a:avLst>
              <a:gd name="adj1" fmla="val 1351917"/>
            </a:avLst>
          </a:prstGeom>
          <a:ln w="15875">
            <a:solidFill>
              <a:srgbClr val="0070C0"/>
            </a:solidFill>
            <a:tailEnd type="stealth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73 Conector curvado"/>
          <p:cNvCxnSpPr>
            <a:stCxn id="43" idx="0"/>
            <a:endCxn id="19" idx="1"/>
          </p:cNvCxnSpPr>
          <p:nvPr/>
        </p:nvCxnSpPr>
        <p:spPr>
          <a:xfrm rot="5400000" flipH="1" flipV="1">
            <a:off x="1396994" y="2628782"/>
            <a:ext cx="375496" cy="886265"/>
          </a:xfrm>
          <a:prstGeom prst="curvedConnector2">
            <a:avLst/>
          </a:prstGeom>
          <a:ln w="15875">
            <a:solidFill>
              <a:srgbClr val="0070C0"/>
            </a:solidFill>
            <a:tailEnd type="stealth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92 Conector curvado"/>
          <p:cNvCxnSpPr>
            <a:stCxn id="39" idx="3"/>
            <a:endCxn id="19" idx="3"/>
          </p:cNvCxnSpPr>
          <p:nvPr/>
        </p:nvCxnSpPr>
        <p:spPr>
          <a:xfrm rot="5400000" flipH="1">
            <a:off x="2571668" y="2696634"/>
            <a:ext cx="106430" cy="481495"/>
          </a:xfrm>
          <a:prstGeom prst="curvedConnector4">
            <a:avLst>
              <a:gd name="adj1" fmla="val -93212"/>
              <a:gd name="adj2" fmla="val 51896"/>
            </a:avLst>
          </a:prstGeom>
          <a:ln w="15875">
            <a:solidFill>
              <a:schemeClr val="accent2">
                <a:lumMod val="60000"/>
                <a:lumOff val="40000"/>
              </a:schemeClr>
            </a:solidFill>
            <a:tailEnd type="stealth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93 Conector curvado"/>
          <p:cNvCxnSpPr>
            <a:stCxn id="19" idx="0"/>
            <a:endCxn id="33" idx="4"/>
          </p:cNvCxnSpPr>
          <p:nvPr/>
        </p:nvCxnSpPr>
        <p:spPr>
          <a:xfrm rot="16200000" flipV="1">
            <a:off x="1689335" y="2213116"/>
            <a:ext cx="317346" cy="715995"/>
          </a:xfrm>
          <a:prstGeom prst="curvedConnector3">
            <a:avLst>
              <a:gd name="adj1" fmla="val 50000"/>
            </a:avLst>
          </a:prstGeom>
          <a:ln w="15875">
            <a:solidFill>
              <a:schemeClr val="accent2">
                <a:lumMod val="60000"/>
                <a:lumOff val="40000"/>
              </a:schemeClr>
            </a:solidFill>
            <a:tailEnd type="stealth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94 Conector curvado"/>
          <p:cNvCxnSpPr>
            <a:stCxn id="36" idx="5"/>
            <a:endCxn id="39" idx="0"/>
          </p:cNvCxnSpPr>
          <p:nvPr/>
        </p:nvCxnSpPr>
        <p:spPr>
          <a:xfrm rot="16200000" flipH="1">
            <a:off x="2493490" y="2467940"/>
            <a:ext cx="489985" cy="342465"/>
          </a:xfrm>
          <a:prstGeom prst="curvedConnector3">
            <a:avLst>
              <a:gd name="adj1" fmla="val 50000"/>
            </a:avLst>
          </a:prstGeom>
          <a:ln w="15875">
            <a:solidFill>
              <a:schemeClr val="accent2">
                <a:lumMod val="60000"/>
                <a:lumOff val="40000"/>
              </a:schemeClr>
            </a:solidFill>
            <a:tailEnd type="stealth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96 Conector curvado"/>
          <p:cNvCxnSpPr>
            <a:stCxn id="33" idx="7"/>
            <a:endCxn id="36" idx="0"/>
          </p:cNvCxnSpPr>
          <p:nvPr/>
        </p:nvCxnSpPr>
        <p:spPr>
          <a:xfrm rot="5400000" flipH="1" flipV="1">
            <a:off x="2019500" y="1802346"/>
            <a:ext cx="18260" cy="989070"/>
          </a:xfrm>
          <a:prstGeom prst="curvedConnector3">
            <a:avLst>
              <a:gd name="adj1" fmla="val 1351917"/>
            </a:avLst>
          </a:prstGeom>
          <a:ln w="15875">
            <a:solidFill>
              <a:schemeClr val="accent2">
                <a:lumMod val="60000"/>
                <a:lumOff val="40000"/>
              </a:schemeClr>
            </a:solidFill>
            <a:tailEnd type="stealth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99 Conector curvado"/>
          <p:cNvCxnSpPr>
            <a:stCxn id="20" idx="2"/>
            <a:endCxn id="19" idx="1"/>
          </p:cNvCxnSpPr>
          <p:nvPr/>
        </p:nvCxnSpPr>
        <p:spPr>
          <a:xfrm rot="10800000" flipH="1">
            <a:off x="1965529" y="2884167"/>
            <a:ext cx="62345" cy="562099"/>
          </a:xfrm>
          <a:prstGeom prst="curvedConnector3">
            <a:avLst>
              <a:gd name="adj1" fmla="val -366669"/>
            </a:avLst>
          </a:prstGeom>
          <a:ln w="15875">
            <a:solidFill>
              <a:schemeClr val="accent2">
                <a:lumMod val="60000"/>
                <a:lumOff val="40000"/>
              </a:schemeClr>
            </a:solidFill>
            <a:tailEnd type="stealth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161 Conector curvado"/>
          <p:cNvCxnSpPr>
            <a:stCxn id="19" idx="2"/>
            <a:endCxn id="20" idx="6"/>
          </p:cNvCxnSpPr>
          <p:nvPr/>
        </p:nvCxnSpPr>
        <p:spPr>
          <a:xfrm rot="5400000">
            <a:off x="1944253" y="3184513"/>
            <a:ext cx="407720" cy="115785"/>
          </a:xfrm>
          <a:prstGeom prst="curvedConnector2">
            <a:avLst/>
          </a:prstGeom>
          <a:ln w="15875">
            <a:solidFill>
              <a:schemeClr val="accent2">
                <a:lumMod val="60000"/>
                <a:lumOff val="40000"/>
              </a:schemeClr>
            </a:solidFill>
            <a:tailEnd type="stealth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55 Rectángulo"/>
          <p:cNvSpPr/>
          <p:nvPr/>
        </p:nvSpPr>
        <p:spPr>
          <a:xfrm>
            <a:off x="6218408" y="4599834"/>
            <a:ext cx="356260" cy="308758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400" dirty="0" smtClean="0"/>
              <a:t>3</a:t>
            </a:r>
            <a:endParaRPr lang="ca-ES" sz="1400" dirty="0"/>
          </a:p>
        </p:txBody>
      </p:sp>
      <p:sp>
        <p:nvSpPr>
          <p:cNvPr id="57" name="56 Elipse"/>
          <p:cNvSpPr/>
          <p:nvPr/>
        </p:nvSpPr>
        <p:spPr>
          <a:xfrm>
            <a:off x="6156063" y="5253967"/>
            <a:ext cx="124690" cy="12469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1400"/>
          </a:p>
        </p:txBody>
      </p:sp>
      <p:sp>
        <p:nvSpPr>
          <p:cNvPr id="59" name="58 Elipse"/>
          <p:cNvSpPr/>
          <p:nvPr/>
        </p:nvSpPr>
        <p:spPr>
          <a:xfrm>
            <a:off x="6972629" y="5378657"/>
            <a:ext cx="124690" cy="12469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1400"/>
          </a:p>
        </p:txBody>
      </p:sp>
      <p:sp>
        <p:nvSpPr>
          <p:cNvPr id="60" name="59 Elipse"/>
          <p:cNvSpPr/>
          <p:nvPr/>
        </p:nvSpPr>
        <p:spPr>
          <a:xfrm>
            <a:off x="5718656" y="4161437"/>
            <a:ext cx="124690" cy="12469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1400"/>
          </a:p>
        </p:txBody>
      </p:sp>
      <p:sp>
        <p:nvSpPr>
          <p:cNvPr id="62" name="61 Elipse"/>
          <p:cNvSpPr/>
          <p:nvPr/>
        </p:nvSpPr>
        <p:spPr>
          <a:xfrm>
            <a:off x="6740922" y="4120864"/>
            <a:ext cx="124690" cy="12469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1400"/>
          </a:p>
        </p:txBody>
      </p:sp>
      <p:sp>
        <p:nvSpPr>
          <p:cNvPr id="63" name="62 Elipse"/>
          <p:cNvSpPr/>
          <p:nvPr/>
        </p:nvSpPr>
        <p:spPr>
          <a:xfrm>
            <a:off x="7097319" y="4769056"/>
            <a:ext cx="124690" cy="12469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1400"/>
          </a:p>
        </p:txBody>
      </p:sp>
      <p:sp>
        <p:nvSpPr>
          <p:cNvPr id="65" name="64 Elipse"/>
          <p:cNvSpPr/>
          <p:nvPr/>
        </p:nvSpPr>
        <p:spPr>
          <a:xfrm>
            <a:off x="5396042" y="5117401"/>
            <a:ext cx="124690" cy="12469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1400"/>
          </a:p>
        </p:txBody>
      </p:sp>
      <p:sp>
        <p:nvSpPr>
          <p:cNvPr id="66" name="65 CuadroTexto"/>
          <p:cNvSpPr txBox="1"/>
          <p:nvPr/>
        </p:nvSpPr>
        <p:spPr>
          <a:xfrm>
            <a:off x="5478954" y="3788465"/>
            <a:ext cx="6936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400" dirty="0" err="1" smtClean="0"/>
              <a:t>a,b,c</a:t>
            </a:r>
            <a:endParaRPr lang="ca-ES" sz="1400" dirty="0"/>
          </a:p>
        </p:txBody>
      </p:sp>
      <p:sp>
        <p:nvSpPr>
          <p:cNvPr id="68" name="67 CuadroTexto"/>
          <p:cNvSpPr txBox="1"/>
          <p:nvPr/>
        </p:nvSpPr>
        <p:spPr>
          <a:xfrm>
            <a:off x="6403627" y="3788466"/>
            <a:ext cx="6936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400" dirty="0" err="1" smtClean="0"/>
              <a:t>a,c</a:t>
            </a:r>
            <a:endParaRPr lang="ca-ES" sz="1400" dirty="0"/>
          </a:p>
        </p:txBody>
      </p:sp>
      <p:sp>
        <p:nvSpPr>
          <p:cNvPr id="69" name="68 CuadroTexto"/>
          <p:cNvSpPr txBox="1"/>
          <p:nvPr/>
        </p:nvSpPr>
        <p:spPr>
          <a:xfrm>
            <a:off x="6948615" y="4462068"/>
            <a:ext cx="3468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400" dirty="0" smtClean="0"/>
              <a:t>c</a:t>
            </a:r>
            <a:endParaRPr lang="ca-ES" sz="1400" dirty="0"/>
          </a:p>
        </p:txBody>
      </p:sp>
      <p:sp>
        <p:nvSpPr>
          <p:cNvPr id="70" name="69 CuadroTexto"/>
          <p:cNvSpPr txBox="1"/>
          <p:nvPr/>
        </p:nvSpPr>
        <p:spPr>
          <a:xfrm>
            <a:off x="7122038" y="5267901"/>
            <a:ext cx="6145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400" dirty="0" err="1" smtClean="0"/>
              <a:t>a,b</a:t>
            </a:r>
            <a:endParaRPr lang="ca-ES" sz="1400" dirty="0"/>
          </a:p>
        </p:txBody>
      </p:sp>
      <p:sp>
        <p:nvSpPr>
          <p:cNvPr id="72" name="71 CuadroTexto"/>
          <p:cNvSpPr txBox="1"/>
          <p:nvPr/>
        </p:nvSpPr>
        <p:spPr>
          <a:xfrm>
            <a:off x="5897704" y="5305539"/>
            <a:ext cx="2798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400" dirty="0" smtClean="0"/>
              <a:t>b</a:t>
            </a:r>
            <a:endParaRPr lang="ca-ES" sz="1400" dirty="0"/>
          </a:p>
        </p:txBody>
      </p:sp>
      <p:sp>
        <p:nvSpPr>
          <p:cNvPr id="73" name="72 CuadroTexto"/>
          <p:cNvSpPr txBox="1"/>
          <p:nvPr/>
        </p:nvSpPr>
        <p:spPr>
          <a:xfrm>
            <a:off x="5094653" y="5153856"/>
            <a:ext cx="5189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400" dirty="0" err="1" smtClean="0"/>
              <a:t>a,c</a:t>
            </a:r>
            <a:endParaRPr lang="ca-ES" sz="1400" dirty="0"/>
          </a:p>
        </p:txBody>
      </p:sp>
      <p:cxnSp>
        <p:nvCxnSpPr>
          <p:cNvPr id="75" name="21 Conector recto de flecha"/>
          <p:cNvCxnSpPr>
            <a:stCxn id="62" idx="3"/>
            <a:endCxn id="60" idx="6"/>
          </p:cNvCxnSpPr>
          <p:nvPr/>
        </p:nvCxnSpPr>
        <p:spPr>
          <a:xfrm flipH="1" flipV="1">
            <a:off x="5843346" y="4223782"/>
            <a:ext cx="915836" cy="3512"/>
          </a:xfrm>
          <a:prstGeom prst="straightConnector1">
            <a:avLst/>
          </a:prstGeom>
          <a:ln w="15875">
            <a:tailEnd type="stealth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75 Conector curvado"/>
          <p:cNvCxnSpPr>
            <a:stCxn id="78" idx="2"/>
            <a:endCxn id="62" idx="6"/>
          </p:cNvCxnSpPr>
          <p:nvPr/>
        </p:nvCxnSpPr>
        <p:spPr>
          <a:xfrm flipH="1" flipV="1">
            <a:off x="6865612" y="4183209"/>
            <a:ext cx="626866" cy="143300"/>
          </a:xfrm>
          <a:prstGeom prst="straightConnector1">
            <a:avLst/>
          </a:prstGeom>
          <a:ln w="15875">
            <a:tailEnd type="stealth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80 Conector curvado"/>
          <p:cNvCxnSpPr>
            <a:stCxn id="59" idx="1"/>
            <a:endCxn id="56" idx="2"/>
          </p:cNvCxnSpPr>
          <p:nvPr/>
        </p:nvCxnSpPr>
        <p:spPr>
          <a:xfrm flipH="1" flipV="1">
            <a:off x="6396538" y="4908592"/>
            <a:ext cx="594351" cy="488325"/>
          </a:xfrm>
          <a:prstGeom prst="straightConnector1">
            <a:avLst/>
          </a:prstGeom>
          <a:ln w="15875">
            <a:tailEnd type="stealth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82 Conector curvado"/>
          <p:cNvCxnSpPr>
            <a:stCxn id="56" idx="0"/>
            <a:endCxn id="60" idx="6"/>
          </p:cNvCxnSpPr>
          <p:nvPr/>
        </p:nvCxnSpPr>
        <p:spPr>
          <a:xfrm flipH="1" flipV="1">
            <a:off x="5843346" y="4223782"/>
            <a:ext cx="553192" cy="376052"/>
          </a:xfrm>
          <a:prstGeom prst="straightConnector1">
            <a:avLst/>
          </a:prstGeom>
          <a:ln w="15875">
            <a:solidFill>
              <a:schemeClr val="accent2">
                <a:lumMod val="60000"/>
                <a:lumOff val="40000"/>
              </a:schemeClr>
            </a:solidFill>
            <a:tailEnd type="stealth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85 Conector curvado"/>
          <p:cNvCxnSpPr>
            <a:stCxn id="60" idx="7"/>
            <a:endCxn id="62" idx="2"/>
          </p:cNvCxnSpPr>
          <p:nvPr/>
        </p:nvCxnSpPr>
        <p:spPr>
          <a:xfrm>
            <a:off x="5825086" y="4179697"/>
            <a:ext cx="915836" cy="3512"/>
          </a:xfrm>
          <a:prstGeom prst="straightConnector1">
            <a:avLst/>
          </a:prstGeom>
          <a:ln w="15875">
            <a:solidFill>
              <a:schemeClr val="accent2">
                <a:lumMod val="60000"/>
                <a:lumOff val="40000"/>
              </a:schemeClr>
            </a:solidFill>
            <a:tailEnd type="stealth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88 Conector curvado"/>
          <p:cNvCxnSpPr>
            <a:stCxn id="62" idx="5"/>
            <a:endCxn id="63" idx="1"/>
          </p:cNvCxnSpPr>
          <p:nvPr/>
        </p:nvCxnSpPr>
        <p:spPr>
          <a:xfrm>
            <a:off x="6847352" y="4227294"/>
            <a:ext cx="268227" cy="560022"/>
          </a:xfrm>
          <a:prstGeom prst="straightConnector1">
            <a:avLst/>
          </a:prstGeom>
          <a:ln w="15875">
            <a:solidFill>
              <a:schemeClr val="accent2">
                <a:lumMod val="60000"/>
                <a:lumOff val="40000"/>
              </a:schemeClr>
            </a:solidFill>
            <a:tailEnd type="stealth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95 Conector curvado"/>
          <p:cNvCxnSpPr>
            <a:stCxn id="63" idx="4"/>
            <a:endCxn id="56" idx="3"/>
          </p:cNvCxnSpPr>
          <p:nvPr/>
        </p:nvCxnSpPr>
        <p:spPr>
          <a:xfrm flipH="1" flipV="1">
            <a:off x="6574668" y="4754213"/>
            <a:ext cx="584996" cy="139533"/>
          </a:xfrm>
          <a:prstGeom prst="straightConnector1">
            <a:avLst/>
          </a:prstGeom>
          <a:ln w="15875">
            <a:solidFill>
              <a:schemeClr val="accent2">
                <a:lumMod val="60000"/>
                <a:lumOff val="40000"/>
              </a:schemeClr>
            </a:solidFill>
            <a:tailEnd type="stealth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97 Conector curvado"/>
          <p:cNvCxnSpPr>
            <a:stCxn id="56" idx="2"/>
            <a:endCxn id="57" idx="6"/>
          </p:cNvCxnSpPr>
          <p:nvPr/>
        </p:nvCxnSpPr>
        <p:spPr>
          <a:xfrm flipH="1">
            <a:off x="6280753" y="4908592"/>
            <a:ext cx="115785" cy="407720"/>
          </a:xfrm>
          <a:prstGeom prst="straightConnector1">
            <a:avLst/>
          </a:prstGeom>
          <a:ln w="15875">
            <a:solidFill>
              <a:schemeClr val="accent2">
                <a:lumMod val="60000"/>
                <a:lumOff val="40000"/>
              </a:schemeClr>
            </a:solidFill>
            <a:tailEnd type="stealth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100 Conector curvado"/>
          <p:cNvCxnSpPr>
            <a:stCxn id="57" idx="0"/>
            <a:endCxn id="56" idx="2"/>
          </p:cNvCxnSpPr>
          <p:nvPr/>
        </p:nvCxnSpPr>
        <p:spPr>
          <a:xfrm flipV="1">
            <a:off x="6218408" y="4908592"/>
            <a:ext cx="178130" cy="345375"/>
          </a:xfrm>
          <a:prstGeom prst="straightConnector1">
            <a:avLst/>
          </a:prstGeom>
          <a:ln w="15875">
            <a:solidFill>
              <a:schemeClr val="accent2">
                <a:lumMod val="60000"/>
                <a:lumOff val="40000"/>
              </a:schemeClr>
            </a:solidFill>
            <a:tailEnd type="stealth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103 Conector curvado"/>
          <p:cNvCxnSpPr>
            <a:stCxn id="56" idx="1"/>
            <a:endCxn id="65" idx="0"/>
          </p:cNvCxnSpPr>
          <p:nvPr/>
        </p:nvCxnSpPr>
        <p:spPr>
          <a:xfrm flipH="1">
            <a:off x="5458387" y="4754213"/>
            <a:ext cx="760021" cy="363188"/>
          </a:xfrm>
          <a:prstGeom prst="straightConnector1">
            <a:avLst/>
          </a:prstGeom>
          <a:ln w="15875">
            <a:solidFill>
              <a:srgbClr val="0070C0"/>
            </a:solidFill>
            <a:tailEnd type="stealth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107 Conector curvado"/>
          <p:cNvCxnSpPr>
            <a:stCxn id="65" idx="5"/>
            <a:endCxn id="56" idx="1"/>
          </p:cNvCxnSpPr>
          <p:nvPr/>
        </p:nvCxnSpPr>
        <p:spPr>
          <a:xfrm flipV="1">
            <a:off x="5502472" y="4754213"/>
            <a:ext cx="715936" cy="469618"/>
          </a:xfrm>
          <a:prstGeom prst="straightConnector1">
            <a:avLst/>
          </a:prstGeom>
          <a:ln w="15875">
            <a:solidFill>
              <a:srgbClr val="0070C0"/>
            </a:solidFill>
            <a:tailEnd type="stealth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118 Flecha abajo"/>
          <p:cNvSpPr/>
          <p:nvPr/>
        </p:nvSpPr>
        <p:spPr>
          <a:xfrm rot="17617454">
            <a:off x="4083567" y="3377247"/>
            <a:ext cx="615868" cy="1185214"/>
          </a:xfrm>
          <a:prstGeom prst="downArrow">
            <a:avLst>
              <a:gd name="adj1" fmla="val 44128"/>
              <a:gd name="adj2" fmla="val 49288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20" name="119 CuadroTexto"/>
          <p:cNvSpPr txBox="1"/>
          <p:nvPr/>
        </p:nvSpPr>
        <p:spPr>
          <a:xfrm>
            <a:off x="1688789" y="3949546"/>
            <a:ext cx="1373587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a-ES" dirty="0" smtClean="0"/>
              <a:t>11 subclients</a:t>
            </a:r>
            <a:endParaRPr lang="ca-ES" dirty="0"/>
          </a:p>
        </p:txBody>
      </p:sp>
      <p:sp>
        <p:nvSpPr>
          <p:cNvPr id="121" name="120 CuadroTexto"/>
          <p:cNvSpPr txBox="1"/>
          <p:nvPr/>
        </p:nvSpPr>
        <p:spPr>
          <a:xfrm>
            <a:off x="7674198" y="4884635"/>
            <a:ext cx="96000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a-ES" dirty="0"/>
              <a:t>6</a:t>
            </a:r>
            <a:r>
              <a:rPr lang="ca-ES" dirty="0" smtClean="0"/>
              <a:t> clients</a:t>
            </a:r>
            <a:endParaRPr lang="ca-ES" dirty="0"/>
          </a:p>
        </p:txBody>
      </p:sp>
      <p:sp>
        <p:nvSpPr>
          <p:cNvPr id="61" name="1 CuadroTexto"/>
          <p:cNvSpPr txBox="1"/>
          <p:nvPr/>
        </p:nvSpPr>
        <p:spPr>
          <a:xfrm>
            <a:off x="233227" y="977503"/>
            <a:ext cx="38471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3200" b="1" dirty="0" smtClean="0"/>
              <a:t>Càlcul de </a:t>
            </a:r>
            <a:r>
              <a:rPr lang="ca-ES" sz="3200" b="1" dirty="0" err="1" smtClean="0"/>
              <a:t>Subsolució</a:t>
            </a:r>
            <a:r>
              <a:rPr lang="ca-ES" sz="3200" b="1" dirty="0" smtClean="0"/>
              <a:t>: </a:t>
            </a:r>
            <a:endParaRPr lang="ca-ES" sz="3200" b="1" dirty="0"/>
          </a:p>
        </p:txBody>
      </p:sp>
      <p:sp>
        <p:nvSpPr>
          <p:cNvPr id="64" name="38 Elipse"/>
          <p:cNvSpPr/>
          <p:nvPr/>
        </p:nvSpPr>
        <p:spPr>
          <a:xfrm>
            <a:off x="3232882" y="2446399"/>
            <a:ext cx="124690" cy="124690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cxnSp>
        <p:nvCxnSpPr>
          <p:cNvPr id="77" name="44 Conector curvado"/>
          <p:cNvCxnSpPr>
            <a:stCxn id="34" idx="4"/>
            <a:endCxn id="35" idx="4"/>
          </p:cNvCxnSpPr>
          <p:nvPr/>
        </p:nvCxnSpPr>
        <p:spPr>
          <a:xfrm rot="5400000">
            <a:off x="1368600" y="2374041"/>
            <a:ext cx="12700" cy="76801"/>
          </a:xfrm>
          <a:prstGeom prst="curvedConnector3">
            <a:avLst>
              <a:gd name="adj1" fmla="val 1800000"/>
            </a:avLst>
          </a:prstGeom>
          <a:ln w="15875">
            <a:tailEnd type="stealth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38 Elipse"/>
          <p:cNvSpPr/>
          <p:nvPr/>
        </p:nvSpPr>
        <p:spPr>
          <a:xfrm>
            <a:off x="7492478" y="4264164"/>
            <a:ext cx="124690" cy="124690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cxnSp>
        <p:nvCxnSpPr>
          <p:cNvPr id="79" name="79 Conector curvado"/>
          <p:cNvCxnSpPr>
            <a:stCxn id="56" idx="3"/>
            <a:endCxn id="78" idx="3"/>
          </p:cNvCxnSpPr>
          <p:nvPr/>
        </p:nvCxnSpPr>
        <p:spPr>
          <a:xfrm flipV="1">
            <a:off x="6574668" y="4370594"/>
            <a:ext cx="936070" cy="383619"/>
          </a:xfrm>
          <a:prstGeom prst="straightConnector1">
            <a:avLst/>
          </a:prstGeom>
          <a:ln w="15875">
            <a:tailEnd type="stealth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26 Conector curvado"/>
          <p:cNvCxnSpPr>
            <a:stCxn id="60" idx="2"/>
            <a:endCxn id="59" idx="3"/>
          </p:cNvCxnSpPr>
          <p:nvPr/>
        </p:nvCxnSpPr>
        <p:spPr>
          <a:xfrm rot="10800000" flipH="1" flipV="1">
            <a:off x="5718655" y="4223781"/>
            <a:ext cx="1272233" cy="1261305"/>
          </a:xfrm>
          <a:prstGeom prst="curvedConnector4">
            <a:avLst>
              <a:gd name="adj1" fmla="val -51193"/>
              <a:gd name="adj2" fmla="val 135302"/>
            </a:avLst>
          </a:prstGeom>
          <a:ln w="15875">
            <a:tailEnd type="stealth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6420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45322" y="976595"/>
            <a:ext cx="67401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3200" b="1" dirty="0" smtClean="0"/>
              <a:t>Càlcul de </a:t>
            </a:r>
            <a:r>
              <a:rPr lang="ca-ES" sz="3200" b="1" dirty="0" err="1" smtClean="0"/>
              <a:t>Subsolució</a:t>
            </a:r>
            <a:r>
              <a:rPr lang="ca-ES" sz="3200" b="1" dirty="0" smtClean="0"/>
              <a:t> flota homogènia: </a:t>
            </a:r>
            <a:endParaRPr lang="ca-ES" sz="3200" b="1" dirty="0"/>
          </a:p>
        </p:txBody>
      </p:sp>
      <p:sp>
        <p:nvSpPr>
          <p:cNvPr id="12" name="11 CuadroTexto"/>
          <p:cNvSpPr txBox="1"/>
          <p:nvPr/>
        </p:nvSpPr>
        <p:spPr>
          <a:xfrm>
            <a:off x="5178769" y="1755875"/>
            <a:ext cx="3205210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ca-ES" b="1" dirty="0" smtClean="0"/>
              <a:t>Generar rutes </a:t>
            </a:r>
            <a:r>
              <a:rPr lang="ca-ES" b="1" dirty="0" err="1" smtClean="0"/>
              <a:t>dummy</a:t>
            </a:r>
            <a:endParaRPr lang="ca-ES" b="1" dirty="0" smtClean="0"/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ca-ES" b="1" dirty="0" smtClean="0"/>
              <a:t>Generar llista de tots els arcs possibles entre clients ordenats per </a:t>
            </a:r>
            <a:r>
              <a:rPr lang="ca-ES" b="1" i="1" dirty="0" smtClean="0"/>
              <a:t>estalvis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ca-ES" b="1" dirty="0" smtClean="0"/>
              <a:t>Extreure arc de la llista (aleatòriament esbiaixat)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ca-ES" b="1" dirty="0" smtClean="0"/>
              <a:t>Utilitzar l’arc per a unir dues rutes, si és possible</a:t>
            </a:r>
          </a:p>
        </p:txBody>
      </p:sp>
      <p:sp>
        <p:nvSpPr>
          <p:cNvPr id="90" name="89 CuadroTexto"/>
          <p:cNvSpPr txBox="1"/>
          <p:nvPr/>
        </p:nvSpPr>
        <p:spPr>
          <a:xfrm>
            <a:off x="1092530" y="1721321"/>
            <a:ext cx="12840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400" b="1" dirty="0" smtClean="0"/>
              <a:t>Rutes tipus 2</a:t>
            </a:r>
            <a:endParaRPr lang="ca-ES" sz="1400" b="1" dirty="0"/>
          </a:p>
        </p:txBody>
      </p:sp>
      <p:sp>
        <p:nvSpPr>
          <p:cNvPr id="91" name="90 CuadroTexto"/>
          <p:cNvSpPr txBox="1"/>
          <p:nvPr/>
        </p:nvSpPr>
        <p:spPr>
          <a:xfrm>
            <a:off x="2489553" y="1630993"/>
            <a:ext cx="14464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200" dirty="0" smtClean="0"/>
              <a:t>2 vehicles de 1 compartiment</a:t>
            </a:r>
            <a:endParaRPr lang="ca-ES" sz="1200" dirty="0"/>
          </a:p>
        </p:txBody>
      </p:sp>
      <p:sp>
        <p:nvSpPr>
          <p:cNvPr id="92" name="91 Decisión"/>
          <p:cNvSpPr/>
          <p:nvPr/>
        </p:nvSpPr>
        <p:spPr>
          <a:xfrm>
            <a:off x="5844721" y="4809674"/>
            <a:ext cx="1924050" cy="812808"/>
          </a:xfrm>
          <a:prstGeom prst="flowChartDecisi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3" name="2 CuadroTexto"/>
          <p:cNvSpPr txBox="1"/>
          <p:nvPr/>
        </p:nvSpPr>
        <p:spPr>
          <a:xfrm>
            <a:off x="6375482" y="4908191"/>
            <a:ext cx="9569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dirty="0" smtClean="0"/>
              <a:t>Resten arcs?</a:t>
            </a:r>
            <a:endParaRPr lang="ca-ES" dirty="0"/>
          </a:p>
        </p:txBody>
      </p:sp>
      <p:cxnSp>
        <p:nvCxnSpPr>
          <p:cNvPr id="5" name="4 Conector angular"/>
          <p:cNvCxnSpPr/>
          <p:nvPr/>
        </p:nvCxnSpPr>
        <p:spPr>
          <a:xfrm flipV="1">
            <a:off x="7768771" y="3378953"/>
            <a:ext cx="260804" cy="1849221"/>
          </a:xfrm>
          <a:prstGeom prst="bentConnector3">
            <a:avLst>
              <a:gd name="adj1" fmla="val 289681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5 Rectángulo"/>
          <p:cNvSpPr/>
          <p:nvPr/>
        </p:nvSpPr>
        <p:spPr>
          <a:xfrm>
            <a:off x="5553075" y="3047539"/>
            <a:ext cx="2476500" cy="6386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99" name="98 CuadroTexto"/>
          <p:cNvSpPr txBox="1"/>
          <p:nvPr/>
        </p:nvSpPr>
        <p:spPr>
          <a:xfrm>
            <a:off x="8102146" y="5116401"/>
            <a:ext cx="342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 smtClean="0"/>
              <a:t>s</a:t>
            </a:r>
            <a:endParaRPr lang="ca-ES" dirty="0"/>
          </a:p>
        </p:txBody>
      </p:sp>
      <p:sp>
        <p:nvSpPr>
          <p:cNvPr id="102" name="101 CuadroTexto"/>
          <p:cNvSpPr txBox="1"/>
          <p:nvPr/>
        </p:nvSpPr>
        <p:spPr>
          <a:xfrm>
            <a:off x="7582607" y="5741452"/>
            <a:ext cx="342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 smtClean="0"/>
              <a:t>fi</a:t>
            </a:r>
            <a:endParaRPr lang="ca-ES" dirty="0"/>
          </a:p>
        </p:txBody>
      </p:sp>
      <p:cxnSp>
        <p:nvCxnSpPr>
          <p:cNvPr id="10" name="9 Conector recto de flecha"/>
          <p:cNvCxnSpPr>
            <a:stCxn id="92" idx="2"/>
            <a:endCxn id="102" idx="1"/>
          </p:cNvCxnSpPr>
          <p:nvPr/>
        </p:nvCxnSpPr>
        <p:spPr>
          <a:xfrm rot="16200000" flipH="1">
            <a:off x="7042858" y="5386369"/>
            <a:ext cx="303636" cy="775861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102 CuadroTexto"/>
          <p:cNvSpPr txBox="1"/>
          <p:nvPr/>
        </p:nvSpPr>
        <p:spPr>
          <a:xfrm>
            <a:off x="6815845" y="5584869"/>
            <a:ext cx="342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/>
              <a:t>n</a:t>
            </a:r>
          </a:p>
        </p:txBody>
      </p:sp>
      <p:grpSp>
        <p:nvGrpSpPr>
          <p:cNvPr id="52" name="51 Grupo"/>
          <p:cNvGrpSpPr/>
          <p:nvPr/>
        </p:nvGrpSpPr>
        <p:grpSpPr>
          <a:xfrm>
            <a:off x="319271" y="1992096"/>
            <a:ext cx="1761009" cy="1483327"/>
            <a:chOff x="516153" y="1765939"/>
            <a:chExt cx="2034411" cy="1874376"/>
          </a:xfrm>
        </p:grpSpPr>
        <p:sp>
          <p:nvSpPr>
            <p:cNvPr id="105" name="104 Rectángulo"/>
            <p:cNvSpPr/>
            <p:nvPr/>
          </p:nvSpPr>
          <p:spPr>
            <a:xfrm>
              <a:off x="1315671" y="2534921"/>
              <a:ext cx="356260" cy="308758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a-ES" dirty="0" smtClean="0"/>
                <a:t>3</a:t>
              </a:r>
              <a:endParaRPr lang="ca-ES" dirty="0"/>
            </a:p>
          </p:txBody>
        </p:sp>
        <p:sp>
          <p:nvSpPr>
            <p:cNvPr id="106" name="105 Elipse"/>
            <p:cNvSpPr/>
            <p:nvPr/>
          </p:nvSpPr>
          <p:spPr>
            <a:xfrm>
              <a:off x="1253326" y="3189054"/>
              <a:ext cx="124690" cy="124690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  <p:sp>
          <p:nvSpPr>
            <p:cNvPr id="107" name="106 Elipse"/>
            <p:cNvSpPr/>
            <p:nvPr/>
          </p:nvSpPr>
          <p:spPr>
            <a:xfrm>
              <a:off x="715461" y="2092885"/>
              <a:ext cx="124690" cy="124690"/>
            </a:xfrm>
            <a:prstGeom prst="ellipse">
              <a:avLst/>
            </a:prstGeom>
            <a:solidFill>
              <a:schemeClr val="accent3">
                <a:lumMod val="5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  <p:sp>
          <p:nvSpPr>
            <p:cNvPr id="109" name="108 Elipse"/>
            <p:cNvSpPr/>
            <p:nvPr/>
          </p:nvSpPr>
          <p:spPr>
            <a:xfrm>
              <a:off x="1748616" y="2092885"/>
              <a:ext cx="124690" cy="124690"/>
            </a:xfrm>
            <a:prstGeom prst="ellipse">
              <a:avLst/>
            </a:prstGeom>
            <a:solidFill>
              <a:schemeClr val="accent3">
                <a:lumMod val="5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  <p:sp>
          <p:nvSpPr>
            <p:cNvPr id="110" name="109 Elipse"/>
            <p:cNvSpPr/>
            <p:nvPr/>
          </p:nvSpPr>
          <p:spPr>
            <a:xfrm>
              <a:off x="2135166" y="2689300"/>
              <a:ext cx="124690" cy="124690"/>
            </a:xfrm>
            <a:prstGeom prst="ellipse">
              <a:avLst/>
            </a:prstGeom>
            <a:solidFill>
              <a:schemeClr val="accent3">
                <a:lumMod val="5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  <p:cxnSp>
          <p:nvCxnSpPr>
            <p:cNvPr id="111" name="110 Conector curvado"/>
            <p:cNvCxnSpPr>
              <a:stCxn id="110" idx="5"/>
              <a:endCxn id="105" idx="3"/>
            </p:cNvCxnSpPr>
            <p:nvPr/>
          </p:nvCxnSpPr>
          <p:spPr>
            <a:xfrm rot="5400000" flipH="1">
              <a:off x="1903549" y="2457683"/>
              <a:ext cx="106430" cy="569665"/>
            </a:xfrm>
            <a:prstGeom prst="curvedConnector4">
              <a:avLst>
                <a:gd name="adj1" fmla="val -214789"/>
                <a:gd name="adj2" fmla="val 59341"/>
              </a:avLst>
            </a:prstGeom>
            <a:ln>
              <a:solidFill>
                <a:schemeClr val="accent2">
                  <a:lumMod val="60000"/>
                  <a:lumOff val="40000"/>
                </a:schemeClr>
              </a:solidFill>
              <a:tailEnd type="stealth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111 Conector curvado"/>
            <p:cNvCxnSpPr>
              <a:stCxn id="105" idx="0"/>
              <a:endCxn id="107" idx="4"/>
            </p:cNvCxnSpPr>
            <p:nvPr/>
          </p:nvCxnSpPr>
          <p:spPr>
            <a:xfrm rot="16200000" flipV="1">
              <a:off x="977131" y="2018250"/>
              <a:ext cx="317346" cy="715995"/>
            </a:xfrm>
            <a:prstGeom prst="curvedConnector3">
              <a:avLst>
                <a:gd name="adj1" fmla="val 50000"/>
              </a:avLst>
            </a:prstGeom>
            <a:ln>
              <a:solidFill>
                <a:schemeClr val="accent2">
                  <a:lumMod val="60000"/>
                  <a:lumOff val="40000"/>
                </a:schemeClr>
              </a:solidFill>
              <a:tailEnd type="stealth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112 Conector curvado"/>
            <p:cNvCxnSpPr>
              <a:stCxn id="105" idx="3"/>
              <a:endCxn id="110" idx="1"/>
            </p:cNvCxnSpPr>
            <p:nvPr/>
          </p:nvCxnSpPr>
          <p:spPr>
            <a:xfrm>
              <a:off x="1671931" y="2689300"/>
              <a:ext cx="481495" cy="18260"/>
            </a:xfrm>
            <a:prstGeom prst="curvedConnector2">
              <a:avLst/>
            </a:prstGeom>
            <a:ln>
              <a:solidFill>
                <a:schemeClr val="accent2">
                  <a:lumMod val="60000"/>
                  <a:lumOff val="40000"/>
                </a:schemeClr>
              </a:solidFill>
              <a:tailEnd type="stealth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113 Conector curvado"/>
            <p:cNvCxnSpPr>
              <a:stCxn id="107" idx="7"/>
              <a:endCxn id="105" idx="0"/>
            </p:cNvCxnSpPr>
            <p:nvPr/>
          </p:nvCxnSpPr>
          <p:spPr>
            <a:xfrm rot="16200000" flipH="1">
              <a:off x="945958" y="1987078"/>
              <a:ext cx="423776" cy="671910"/>
            </a:xfrm>
            <a:prstGeom prst="curvedConnector3">
              <a:avLst>
                <a:gd name="adj1" fmla="val 2435"/>
              </a:avLst>
            </a:prstGeom>
            <a:ln>
              <a:solidFill>
                <a:schemeClr val="accent2">
                  <a:lumMod val="60000"/>
                  <a:lumOff val="40000"/>
                </a:schemeClr>
              </a:solidFill>
              <a:tailEnd type="stealth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114 Conector curvado"/>
            <p:cNvCxnSpPr>
              <a:stCxn id="106" idx="2"/>
              <a:endCxn id="105" idx="1"/>
            </p:cNvCxnSpPr>
            <p:nvPr/>
          </p:nvCxnSpPr>
          <p:spPr>
            <a:xfrm rot="10800000" flipH="1">
              <a:off x="1253325" y="2689301"/>
              <a:ext cx="62345" cy="562099"/>
            </a:xfrm>
            <a:prstGeom prst="curvedConnector3">
              <a:avLst>
                <a:gd name="adj1" fmla="val -366669"/>
              </a:avLst>
            </a:prstGeom>
            <a:ln>
              <a:solidFill>
                <a:schemeClr val="accent2">
                  <a:lumMod val="60000"/>
                  <a:lumOff val="40000"/>
                </a:schemeClr>
              </a:solidFill>
              <a:tailEnd type="stealth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115 Conector curvado"/>
            <p:cNvCxnSpPr>
              <a:stCxn id="105" idx="2"/>
              <a:endCxn id="106" idx="6"/>
            </p:cNvCxnSpPr>
            <p:nvPr/>
          </p:nvCxnSpPr>
          <p:spPr>
            <a:xfrm rot="5400000">
              <a:off x="1232049" y="2989647"/>
              <a:ext cx="407720" cy="115785"/>
            </a:xfrm>
            <a:prstGeom prst="curvedConnector2">
              <a:avLst/>
            </a:prstGeom>
            <a:ln>
              <a:solidFill>
                <a:schemeClr val="accent2">
                  <a:lumMod val="60000"/>
                  <a:lumOff val="40000"/>
                </a:schemeClr>
              </a:solidFill>
              <a:tailEnd type="stealth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116 Conector curvado"/>
            <p:cNvCxnSpPr>
              <a:stCxn id="109" idx="5"/>
              <a:endCxn id="105" idx="3"/>
            </p:cNvCxnSpPr>
            <p:nvPr/>
          </p:nvCxnSpPr>
          <p:spPr>
            <a:xfrm rot="5400000">
              <a:off x="1518497" y="2352750"/>
              <a:ext cx="489985" cy="183115"/>
            </a:xfrm>
            <a:prstGeom prst="curvedConnector2">
              <a:avLst/>
            </a:prstGeom>
            <a:ln>
              <a:solidFill>
                <a:schemeClr val="accent2">
                  <a:lumMod val="60000"/>
                  <a:lumOff val="40000"/>
                </a:schemeClr>
              </a:solidFill>
              <a:tailEnd type="stealth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117 Conector curvado"/>
            <p:cNvCxnSpPr>
              <a:stCxn id="105" idx="0"/>
              <a:endCxn id="109" idx="3"/>
            </p:cNvCxnSpPr>
            <p:nvPr/>
          </p:nvCxnSpPr>
          <p:spPr>
            <a:xfrm rot="5400000" flipH="1" flipV="1">
              <a:off x="1462535" y="2230581"/>
              <a:ext cx="335606" cy="273075"/>
            </a:xfrm>
            <a:prstGeom prst="curvedConnector3">
              <a:avLst>
                <a:gd name="adj1" fmla="val 50000"/>
              </a:avLst>
            </a:prstGeom>
            <a:ln>
              <a:solidFill>
                <a:schemeClr val="accent2">
                  <a:lumMod val="60000"/>
                  <a:lumOff val="40000"/>
                </a:schemeClr>
              </a:solidFill>
              <a:tailEnd type="stealth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28 CuadroTexto"/>
            <p:cNvSpPr txBox="1"/>
            <p:nvPr/>
          </p:nvSpPr>
          <p:spPr>
            <a:xfrm>
              <a:off x="516153" y="1785108"/>
              <a:ext cx="515695" cy="388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a-ES" sz="1400" dirty="0" smtClean="0"/>
                <a:t>c1</a:t>
              </a:r>
              <a:endParaRPr lang="ca-ES" sz="1400" dirty="0"/>
            </a:p>
          </p:txBody>
        </p:sp>
        <p:sp>
          <p:nvSpPr>
            <p:cNvPr id="120" name="119 CuadroTexto"/>
            <p:cNvSpPr txBox="1"/>
            <p:nvPr/>
          </p:nvSpPr>
          <p:spPr>
            <a:xfrm>
              <a:off x="1655739" y="1765939"/>
              <a:ext cx="541771" cy="388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a-ES" sz="1400" dirty="0" smtClean="0"/>
                <a:t>c2</a:t>
              </a:r>
              <a:endParaRPr lang="ca-ES" sz="1400" dirty="0"/>
            </a:p>
          </p:txBody>
        </p:sp>
        <p:sp>
          <p:nvSpPr>
            <p:cNvPr id="121" name="120 CuadroTexto"/>
            <p:cNvSpPr txBox="1"/>
            <p:nvPr/>
          </p:nvSpPr>
          <p:spPr>
            <a:xfrm>
              <a:off x="2042290" y="2409298"/>
              <a:ext cx="508274" cy="388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a-ES" sz="1400" dirty="0" smtClean="0"/>
                <a:t>c3</a:t>
              </a:r>
              <a:endParaRPr lang="ca-ES" sz="1400" dirty="0"/>
            </a:p>
          </p:txBody>
        </p:sp>
        <p:sp>
          <p:nvSpPr>
            <p:cNvPr id="122" name="121 CuadroTexto"/>
            <p:cNvSpPr txBox="1"/>
            <p:nvPr/>
          </p:nvSpPr>
          <p:spPr>
            <a:xfrm>
              <a:off x="1292416" y="3251399"/>
              <a:ext cx="474459" cy="388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a-ES" sz="1400" dirty="0" smtClean="0"/>
                <a:t>c4</a:t>
              </a:r>
              <a:endParaRPr lang="ca-ES" sz="1400" dirty="0"/>
            </a:p>
          </p:txBody>
        </p:sp>
      </p:grpSp>
      <p:sp>
        <p:nvSpPr>
          <p:cNvPr id="30" name="29 CuadroTexto"/>
          <p:cNvSpPr txBox="1"/>
          <p:nvPr/>
        </p:nvSpPr>
        <p:spPr>
          <a:xfrm>
            <a:off x="2477457" y="2240196"/>
            <a:ext cx="7143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2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c1-c4</a:t>
            </a:r>
          </a:p>
          <a:p>
            <a:r>
              <a:rPr lang="ca-ES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c1-c2</a:t>
            </a:r>
          </a:p>
          <a:p>
            <a:r>
              <a:rPr lang="ca-E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ca-ES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3-c4</a:t>
            </a:r>
          </a:p>
          <a:p>
            <a:r>
              <a:rPr lang="ca-ES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c2-c3</a:t>
            </a:r>
          </a:p>
          <a:p>
            <a:r>
              <a:rPr lang="ca-ES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c3-c1</a:t>
            </a:r>
          </a:p>
          <a:p>
            <a:r>
              <a:rPr lang="ca-ES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c2-c4</a:t>
            </a:r>
            <a:endParaRPr lang="ca-E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pSp>
        <p:nvGrpSpPr>
          <p:cNvPr id="51" name="50 Grupo"/>
          <p:cNvGrpSpPr/>
          <p:nvPr/>
        </p:nvGrpSpPr>
        <p:grpSpPr>
          <a:xfrm>
            <a:off x="588353" y="5167670"/>
            <a:ext cx="1241303" cy="877465"/>
            <a:chOff x="528217" y="4757505"/>
            <a:chExt cx="1544395" cy="1220859"/>
          </a:xfrm>
        </p:grpSpPr>
        <p:sp>
          <p:nvSpPr>
            <p:cNvPr id="123" name="122 Rectángulo"/>
            <p:cNvSpPr/>
            <p:nvPr/>
          </p:nvSpPr>
          <p:spPr>
            <a:xfrm>
              <a:off x="1128427" y="5199541"/>
              <a:ext cx="356260" cy="308758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a-ES" dirty="0" smtClean="0"/>
                <a:t>3</a:t>
              </a:r>
              <a:endParaRPr lang="ca-ES" dirty="0"/>
            </a:p>
          </p:txBody>
        </p:sp>
        <p:sp>
          <p:nvSpPr>
            <p:cNvPr id="124" name="123 Elipse"/>
            <p:cNvSpPr/>
            <p:nvPr/>
          </p:nvSpPr>
          <p:spPr>
            <a:xfrm>
              <a:off x="1066082" y="5853674"/>
              <a:ext cx="124690" cy="124690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  <p:sp>
          <p:nvSpPr>
            <p:cNvPr id="125" name="124 Elipse"/>
            <p:cNvSpPr/>
            <p:nvPr/>
          </p:nvSpPr>
          <p:spPr>
            <a:xfrm>
              <a:off x="528217" y="4757505"/>
              <a:ext cx="124690" cy="124690"/>
            </a:xfrm>
            <a:prstGeom prst="ellipse">
              <a:avLst/>
            </a:prstGeom>
            <a:solidFill>
              <a:schemeClr val="accent3">
                <a:lumMod val="5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  <p:sp>
          <p:nvSpPr>
            <p:cNvPr id="126" name="125 Elipse"/>
            <p:cNvSpPr/>
            <p:nvPr/>
          </p:nvSpPr>
          <p:spPr>
            <a:xfrm>
              <a:off x="1561372" y="4757505"/>
              <a:ext cx="124690" cy="124690"/>
            </a:xfrm>
            <a:prstGeom prst="ellipse">
              <a:avLst/>
            </a:prstGeom>
            <a:solidFill>
              <a:schemeClr val="accent3">
                <a:lumMod val="5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  <p:sp>
          <p:nvSpPr>
            <p:cNvPr id="127" name="126 Elipse"/>
            <p:cNvSpPr/>
            <p:nvPr/>
          </p:nvSpPr>
          <p:spPr>
            <a:xfrm>
              <a:off x="1947922" y="5353920"/>
              <a:ext cx="124690" cy="124690"/>
            </a:xfrm>
            <a:prstGeom prst="ellipse">
              <a:avLst/>
            </a:prstGeom>
            <a:solidFill>
              <a:schemeClr val="accent3">
                <a:lumMod val="5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  <p:cxnSp>
          <p:nvCxnSpPr>
            <p:cNvPr id="128" name="127 Conector curvado"/>
            <p:cNvCxnSpPr>
              <a:stCxn id="127" idx="5"/>
              <a:endCxn id="123" idx="3"/>
            </p:cNvCxnSpPr>
            <p:nvPr/>
          </p:nvCxnSpPr>
          <p:spPr>
            <a:xfrm rot="5400000" flipH="1">
              <a:off x="1716305" y="5122303"/>
              <a:ext cx="106430" cy="569665"/>
            </a:xfrm>
            <a:prstGeom prst="curvedConnector4">
              <a:avLst>
                <a:gd name="adj1" fmla="val -214789"/>
                <a:gd name="adj2" fmla="val 59341"/>
              </a:avLst>
            </a:prstGeom>
            <a:ln>
              <a:solidFill>
                <a:schemeClr val="accent2">
                  <a:lumMod val="60000"/>
                  <a:lumOff val="40000"/>
                </a:schemeClr>
              </a:solidFill>
              <a:tailEnd type="stealth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128 Conector curvado"/>
            <p:cNvCxnSpPr>
              <a:stCxn id="123" idx="0"/>
              <a:endCxn id="125" idx="4"/>
            </p:cNvCxnSpPr>
            <p:nvPr/>
          </p:nvCxnSpPr>
          <p:spPr>
            <a:xfrm rot="16200000" flipV="1">
              <a:off x="789887" y="4682870"/>
              <a:ext cx="317346" cy="715995"/>
            </a:xfrm>
            <a:prstGeom prst="curvedConnector3">
              <a:avLst>
                <a:gd name="adj1" fmla="val 50000"/>
              </a:avLst>
            </a:prstGeom>
            <a:ln>
              <a:solidFill>
                <a:schemeClr val="accent2">
                  <a:lumMod val="60000"/>
                  <a:lumOff val="40000"/>
                </a:schemeClr>
              </a:solidFill>
              <a:tailEnd type="stealth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129 Conector curvado"/>
            <p:cNvCxnSpPr>
              <a:stCxn id="126" idx="5"/>
              <a:endCxn id="127" idx="0"/>
            </p:cNvCxnSpPr>
            <p:nvPr/>
          </p:nvCxnSpPr>
          <p:spPr>
            <a:xfrm rot="16200000" flipH="1">
              <a:off x="1594042" y="4937694"/>
              <a:ext cx="489985" cy="342465"/>
            </a:xfrm>
            <a:prstGeom prst="curvedConnector3">
              <a:avLst>
                <a:gd name="adj1" fmla="val 50000"/>
              </a:avLst>
            </a:prstGeom>
            <a:ln w="19050">
              <a:solidFill>
                <a:schemeClr val="accent2">
                  <a:lumMod val="60000"/>
                  <a:lumOff val="40000"/>
                </a:schemeClr>
              </a:solidFill>
              <a:tailEnd type="stealth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130 Conector curvado"/>
            <p:cNvCxnSpPr>
              <a:stCxn id="125" idx="7"/>
              <a:endCxn id="126" idx="0"/>
            </p:cNvCxnSpPr>
            <p:nvPr/>
          </p:nvCxnSpPr>
          <p:spPr>
            <a:xfrm rot="5400000" flipH="1" flipV="1">
              <a:off x="1120052" y="4272100"/>
              <a:ext cx="18260" cy="989070"/>
            </a:xfrm>
            <a:prstGeom prst="curvedConnector3">
              <a:avLst>
                <a:gd name="adj1" fmla="val 1351917"/>
              </a:avLst>
            </a:prstGeom>
            <a:ln>
              <a:solidFill>
                <a:schemeClr val="accent2">
                  <a:lumMod val="60000"/>
                  <a:lumOff val="40000"/>
                </a:schemeClr>
              </a:solidFill>
              <a:tailEnd type="stealth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131 Conector curvado"/>
            <p:cNvCxnSpPr>
              <a:stCxn id="124" idx="2"/>
              <a:endCxn id="123" idx="1"/>
            </p:cNvCxnSpPr>
            <p:nvPr/>
          </p:nvCxnSpPr>
          <p:spPr>
            <a:xfrm rot="10800000" flipH="1">
              <a:off x="1066081" y="5353921"/>
              <a:ext cx="62345" cy="562099"/>
            </a:xfrm>
            <a:prstGeom prst="curvedConnector3">
              <a:avLst>
                <a:gd name="adj1" fmla="val -366669"/>
              </a:avLst>
            </a:prstGeom>
            <a:ln>
              <a:solidFill>
                <a:schemeClr val="accent2">
                  <a:lumMod val="60000"/>
                  <a:lumOff val="40000"/>
                </a:schemeClr>
              </a:solidFill>
              <a:tailEnd type="stealth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132 Conector curvado"/>
            <p:cNvCxnSpPr>
              <a:stCxn id="123" idx="2"/>
              <a:endCxn id="124" idx="6"/>
            </p:cNvCxnSpPr>
            <p:nvPr/>
          </p:nvCxnSpPr>
          <p:spPr>
            <a:xfrm rot="5400000">
              <a:off x="1044805" y="5654267"/>
              <a:ext cx="407720" cy="115785"/>
            </a:xfrm>
            <a:prstGeom prst="curvedConnector2">
              <a:avLst/>
            </a:prstGeom>
            <a:ln>
              <a:solidFill>
                <a:schemeClr val="accent2">
                  <a:lumMod val="60000"/>
                  <a:lumOff val="40000"/>
                </a:schemeClr>
              </a:solidFill>
              <a:tailEnd type="stealth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4" name="133 CuadroTexto"/>
          <p:cNvSpPr txBox="1"/>
          <p:nvPr/>
        </p:nvSpPr>
        <p:spPr>
          <a:xfrm>
            <a:off x="2466655" y="3577700"/>
            <a:ext cx="7143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200" strike="sngStrike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c1-c4</a:t>
            </a:r>
          </a:p>
          <a:p>
            <a:r>
              <a:rPr lang="ca-ES" sz="1200" strike="sngStrike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c1-c2</a:t>
            </a:r>
          </a:p>
          <a:p>
            <a:r>
              <a:rPr lang="ca-E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ca-ES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3-c4</a:t>
            </a:r>
          </a:p>
          <a:p>
            <a:r>
              <a:rPr lang="ca-ES" sz="12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c2-c3</a:t>
            </a:r>
          </a:p>
          <a:p>
            <a:r>
              <a:rPr lang="ca-ES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c3-c1</a:t>
            </a:r>
          </a:p>
          <a:p>
            <a:r>
              <a:rPr lang="ca-ES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c2-c4</a:t>
            </a:r>
            <a:endParaRPr lang="ca-E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pSp>
        <p:nvGrpSpPr>
          <p:cNvPr id="50" name="49 Grupo"/>
          <p:cNvGrpSpPr/>
          <p:nvPr/>
        </p:nvGrpSpPr>
        <p:grpSpPr>
          <a:xfrm>
            <a:off x="506244" y="3788681"/>
            <a:ext cx="1241303" cy="954654"/>
            <a:chOff x="2035825" y="3910929"/>
            <a:chExt cx="1544395" cy="1220859"/>
          </a:xfrm>
        </p:grpSpPr>
        <p:sp>
          <p:nvSpPr>
            <p:cNvPr id="58" name="57 Rectángulo"/>
            <p:cNvSpPr/>
            <p:nvPr/>
          </p:nvSpPr>
          <p:spPr>
            <a:xfrm>
              <a:off x="2636035" y="4352965"/>
              <a:ext cx="356260" cy="308758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a-ES" dirty="0" smtClean="0"/>
                <a:t>3</a:t>
              </a:r>
              <a:endParaRPr lang="ca-ES" dirty="0"/>
            </a:p>
          </p:txBody>
        </p:sp>
        <p:sp>
          <p:nvSpPr>
            <p:cNvPr id="61" name="60 Elipse"/>
            <p:cNvSpPr/>
            <p:nvPr/>
          </p:nvSpPr>
          <p:spPr>
            <a:xfrm>
              <a:off x="2573690" y="5007098"/>
              <a:ext cx="124690" cy="124690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  <p:sp>
          <p:nvSpPr>
            <p:cNvPr id="64" name="63 Elipse"/>
            <p:cNvSpPr/>
            <p:nvPr/>
          </p:nvSpPr>
          <p:spPr>
            <a:xfrm>
              <a:off x="2035825" y="3910929"/>
              <a:ext cx="124690" cy="124690"/>
            </a:xfrm>
            <a:prstGeom prst="ellipse">
              <a:avLst/>
            </a:prstGeom>
            <a:solidFill>
              <a:schemeClr val="accent3">
                <a:lumMod val="5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  <p:sp>
          <p:nvSpPr>
            <p:cNvPr id="77" name="76 Elipse"/>
            <p:cNvSpPr/>
            <p:nvPr/>
          </p:nvSpPr>
          <p:spPr>
            <a:xfrm>
              <a:off x="3068980" y="3910929"/>
              <a:ext cx="124690" cy="124690"/>
            </a:xfrm>
            <a:prstGeom prst="ellipse">
              <a:avLst/>
            </a:prstGeom>
            <a:solidFill>
              <a:schemeClr val="accent3">
                <a:lumMod val="5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  <p:sp>
          <p:nvSpPr>
            <p:cNvPr id="78" name="77 Elipse"/>
            <p:cNvSpPr/>
            <p:nvPr/>
          </p:nvSpPr>
          <p:spPr>
            <a:xfrm>
              <a:off x="3455530" y="4507344"/>
              <a:ext cx="124690" cy="124690"/>
            </a:xfrm>
            <a:prstGeom prst="ellipse">
              <a:avLst/>
            </a:prstGeom>
            <a:solidFill>
              <a:schemeClr val="accent3">
                <a:lumMod val="5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  <p:cxnSp>
          <p:nvCxnSpPr>
            <p:cNvPr id="79" name="78 Conector curvado"/>
            <p:cNvCxnSpPr>
              <a:stCxn id="78" idx="5"/>
              <a:endCxn id="58" idx="3"/>
            </p:cNvCxnSpPr>
            <p:nvPr/>
          </p:nvCxnSpPr>
          <p:spPr>
            <a:xfrm rot="5400000" flipH="1">
              <a:off x="3223913" y="4275727"/>
              <a:ext cx="106430" cy="569665"/>
            </a:xfrm>
            <a:prstGeom prst="curvedConnector4">
              <a:avLst>
                <a:gd name="adj1" fmla="val -214789"/>
                <a:gd name="adj2" fmla="val 59341"/>
              </a:avLst>
            </a:prstGeom>
            <a:ln>
              <a:solidFill>
                <a:schemeClr val="accent2">
                  <a:lumMod val="60000"/>
                  <a:lumOff val="40000"/>
                </a:schemeClr>
              </a:solidFill>
              <a:tailEnd type="stealth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81 Conector curvado"/>
            <p:cNvCxnSpPr>
              <a:stCxn id="58" idx="0"/>
              <a:endCxn id="64" idx="4"/>
            </p:cNvCxnSpPr>
            <p:nvPr/>
          </p:nvCxnSpPr>
          <p:spPr>
            <a:xfrm rot="16200000" flipV="1">
              <a:off x="2297495" y="3836294"/>
              <a:ext cx="317346" cy="715995"/>
            </a:xfrm>
            <a:prstGeom prst="curvedConnector3">
              <a:avLst>
                <a:gd name="adj1" fmla="val 50000"/>
              </a:avLst>
            </a:prstGeom>
            <a:ln>
              <a:solidFill>
                <a:schemeClr val="accent2">
                  <a:lumMod val="60000"/>
                  <a:lumOff val="40000"/>
                </a:schemeClr>
              </a:solidFill>
              <a:tailEnd type="stealth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83 Conector curvado"/>
            <p:cNvCxnSpPr>
              <a:stCxn id="77" idx="5"/>
              <a:endCxn id="58" idx="0"/>
            </p:cNvCxnSpPr>
            <p:nvPr/>
          </p:nvCxnSpPr>
          <p:spPr>
            <a:xfrm rot="5400000">
              <a:off x="2826985" y="4004540"/>
              <a:ext cx="335606" cy="361245"/>
            </a:xfrm>
            <a:prstGeom prst="curvedConnector3">
              <a:avLst>
                <a:gd name="adj1" fmla="val 50000"/>
              </a:avLst>
            </a:prstGeom>
            <a:ln>
              <a:solidFill>
                <a:schemeClr val="accent2">
                  <a:lumMod val="60000"/>
                  <a:lumOff val="40000"/>
                </a:schemeClr>
              </a:solidFill>
              <a:tailEnd type="stealth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84 Conector curvado"/>
            <p:cNvCxnSpPr>
              <a:stCxn id="64" idx="7"/>
              <a:endCxn id="77" idx="0"/>
            </p:cNvCxnSpPr>
            <p:nvPr/>
          </p:nvCxnSpPr>
          <p:spPr>
            <a:xfrm rot="5400000" flipH="1" flipV="1">
              <a:off x="2627660" y="3425524"/>
              <a:ext cx="18260" cy="989070"/>
            </a:xfrm>
            <a:prstGeom prst="curvedConnector3">
              <a:avLst>
                <a:gd name="adj1" fmla="val 1351917"/>
              </a:avLst>
            </a:prstGeom>
            <a:ln w="19050">
              <a:solidFill>
                <a:schemeClr val="accent2">
                  <a:lumMod val="60000"/>
                  <a:lumOff val="40000"/>
                </a:schemeClr>
              </a:solidFill>
              <a:tailEnd type="stealth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86 Conector curvado"/>
            <p:cNvCxnSpPr>
              <a:stCxn id="61" idx="2"/>
              <a:endCxn id="58" idx="1"/>
            </p:cNvCxnSpPr>
            <p:nvPr/>
          </p:nvCxnSpPr>
          <p:spPr>
            <a:xfrm rot="10800000" flipH="1">
              <a:off x="2573689" y="4507345"/>
              <a:ext cx="62345" cy="562099"/>
            </a:xfrm>
            <a:prstGeom prst="curvedConnector3">
              <a:avLst>
                <a:gd name="adj1" fmla="val -366669"/>
              </a:avLst>
            </a:prstGeom>
            <a:ln>
              <a:solidFill>
                <a:schemeClr val="accent2">
                  <a:lumMod val="60000"/>
                  <a:lumOff val="40000"/>
                </a:schemeClr>
              </a:solidFill>
              <a:tailEnd type="stealth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87 Conector curvado"/>
            <p:cNvCxnSpPr>
              <a:stCxn id="58" idx="2"/>
              <a:endCxn id="61" idx="6"/>
            </p:cNvCxnSpPr>
            <p:nvPr/>
          </p:nvCxnSpPr>
          <p:spPr>
            <a:xfrm rot="5400000">
              <a:off x="2552413" y="4807691"/>
              <a:ext cx="407720" cy="115785"/>
            </a:xfrm>
            <a:prstGeom prst="curvedConnector2">
              <a:avLst/>
            </a:prstGeom>
            <a:ln>
              <a:solidFill>
                <a:schemeClr val="accent2">
                  <a:lumMod val="60000"/>
                  <a:lumOff val="40000"/>
                </a:schemeClr>
              </a:solidFill>
              <a:tailEnd type="stealth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134 Conector curvado"/>
            <p:cNvCxnSpPr>
              <a:stCxn id="58" idx="3"/>
              <a:endCxn id="78" idx="1"/>
            </p:cNvCxnSpPr>
            <p:nvPr/>
          </p:nvCxnSpPr>
          <p:spPr>
            <a:xfrm>
              <a:off x="2992295" y="4507344"/>
              <a:ext cx="481495" cy="18260"/>
            </a:xfrm>
            <a:prstGeom prst="curvedConnector2">
              <a:avLst/>
            </a:prstGeom>
            <a:ln>
              <a:solidFill>
                <a:schemeClr val="accent2">
                  <a:lumMod val="60000"/>
                  <a:lumOff val="40000"/>
                </a:schemeClr>
              </a:solidFill>
              <a:tailEnd type="stealth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6" name="135 CuadroTexto"/>
          <p:cNvSpPr txBox="1"/>
          <p:nvPr/>
        </p:nvSpPr>
        <p:spPr>
          <a:xfrm>
            <a:off x="2466654" y="4891929"/>
            <a:ext cx="7143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200" strike="sngStrike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c1-c4</a:t>
            </a:r>
          </a:p>
          <a:p>
            <a:r>
              <a:rPr lang="ca-ES" sz="1200" strike="sngStrike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c1-c2</a:t>
            </a:r>
          </a:p>
          <a:p>
            <a:r>
              <a:rPr lang="ca-E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ca-ES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3-c4</a:t>
            </a:r>
          </a:p>
          <a:p>
            <a:r>
              <a:rPr lang="ca-ES" sz="1200" strike="sngStrike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c2-c3</a:t>
            </a:r>
          </a:p>
          <a:p>
            <a:r>
              <a:rPr lang="ca-ES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c3-c1</a:t>
            </a:r>
          </a:p>
          <a:p>
            <a:r>
              <a:rPr lang="ca-ES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c2-c4</a:t>
            </a:r>
            <a:endParaRPr lang="ca-E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39" name="138 Flecha abajo"/>
          <p:cNvSpPr/>
          <p:nvPr/>
        </p:nvSpPr>
        <p:spPr>
          <a:xfrm>
            <a:off x="2690168" y="4749605"/>
            <a:ext cx="267345" cy="17663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40" name="139 CuadroTexto"/>
          <p:cNvSpPr txBox="1"/>
          <p:nvPr/>
        </p:nvSpPr>
        <p:spPr>
          <a:xfrm>
            <a:off x="3057693" y="2397099"/>
            <a:ext cx="9890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200" dirty="0" smtClean="0">
                <a:solidFill>
                  <a:srgbClr val="FF0000"/>
                </a:solidFill>
              </a:rPr>
              <a:t>Vehicle no ho admet</a:t>
            </a:r>
            <a:endParaRPr lang="ca-ES" sz="1200" dirty="0">
              <a:solidFill>
                <a:srgbClr val="FF0000"/>
              </a:solidFill>
            </a:endParaRPr>
          </a:p>
        </p:txBody>
      </p:sp>
      <p:sp>
        <p:nvSpPr>
          <p:cNvPr id="141" name="140 CuadroTexto"/>
          <p:cNvSpPr txBox="1"/>
          <p:nvPr/>
        </p:nvSpPr>
        <p:spPr>
          <a:xfrm>
            <a:off x="3774378" y="2557576"/>
            <a:ext cx="7143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200" strike="sngStrike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c1-c4</a:t>
            </a:r>
          </a:p>
          <a:p>
            <a:r>
              <a:rPr lang="ca-ES" sz="12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c1-c2</a:t>
            </a:r>
          </a:p>
          <a:p>
            <a:r>
              <a:rPr lang="ca-E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ca-ES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3-c4</a:t>
            </a:r>
          </a:p>
          <a:p>
            <a:r>
              <a:rPr lang="ca-ES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c2-c3</a:t>
            </a:r>
          </a:p>
          <a:p>
            <a:r>
              <a:rPr lang="ca-ES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c3-c1</a:t>
            </a:r>
          </a:p>
          <a:p>
            <a:r>
              <a:rPr lang="ca-ES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c2-c4</a:t>
            </a:r>
            <a:endParaRPr lang="ca-E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49" name="148 Flecha abajo"/>
          <p:cNvSpPr/>
          <p:nvPr/>
        </p:nvSpPr>
        <p:spPr>
          <a:xfrm rot="3375607">
            <a:off x="3394734" y="3800564"/>
            <a:ext cx="199704" cy="3934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cxnSp>
        <p:nvCxnSpPr>
          <p:cNvPr id="153" name="152 Conector curvado"/>
          <p:cNvCxnSpPr>
            <a:stCxn id="107" idx="3"/>
            <a:endCxn id="106" idx="2"/>
          </p:cNvCxnSpPr>
          <p:nvPr/>
        </p:nvCxnSpPr>
        <p:spPr>
          <a:xfrm rot="16200000" flipH="1">
            <a:off x="316194" y="2526463"/>
            <a:ext cx="832589" cy="449776"/>
          </a:xfrm>
          <a:prstGeom prst="curvedConnector2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  <a:prstDash val="dash"/>
            <a:tailEnd type="stealth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0" name="159 Flecha abajo"/>
          <p:cNvSpPr/>
          <p:nvPr/>
        </p:nvSpPr>
        <p:spPr>
          <a:xfrm rot="18193797">
            <a:off x="3361472" y="2863545"/>
            <a:ext cx="221522" cy="36598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61" name="160 CuadroTexto"/>
          <p:cNvSpPr txBox="1"/>
          <p:nvPr/>
        </p:nvSpPr>
        <p:spPr>
          <a:xfrm>
            <a:off x="3148013" y="4622800"/>
            <a:ext cx="1301571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ca-ES" sz="1200" dirty="0">
                <a:solidFill>
                  <a:srgbClr val="FF0000"/>
                </a:solidFill>
              </a:rPr>
              <a:t>Biaix: </a:t>
            </a:r>
            <a:br>
              <a:rPr lang="ca-ES" sz="1200" dirty="0">
                <a:solidFill>
                  <a:srgbClr val="FF0000"/>
                </a:solidFill>
              </a:rPr>
            </a:br>
            <a:r>
              <a:rPr lang="ca-ES" sz="1200" dirty="0">
                <a:solidFill>
                  <a:srgbClr val="FF0000"/>
                </a:solidFill>
              </a:rPr>
              <a:t>ometem c3-c4  </a:t>
            </a:r>
          </a:p>
        </p:txBody>
      </p:sp>
      <p:sp>
        <p:nvSpPr>
          <p:cNvPr id="163" name="162 CuadroTexto"/>
          <p:cNvSpPr txBox="1"/>
          <p:nvPr/>
        </p:nvSpPr>
        <p:spPr>
          <a:xfrm>
            <a:off x="2409759" y="6246437"/>
            <a:ext cx="2756913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a-ES" dirty="0" smtClean="0"/>
              <a:t>Distància (n1</a:t>
            </a:r>
            <a:r>
              <a:rPr lang="ca-ES" dirty="0" smtClean="0">
                <a:sym typeface="Wingdings" panose="05000000000000000000" pitchFamily="2" charset="2"/>
              </a:rPr>
              <a:t></a:t>
            </a:r>
            <a:r>
              <a:rPr lang="ca-ES" dirty="0" smtClean="0"/>
              <a:t>base</a:t>
            </a:r>
            <a:r>
              <a:rPr lang="ca-ES" dirty="0" smtClean="0">
                <a:sym typeface="Wingdings" panose="05000000000000000000" pitchFamily="2" charset="2"/>
              </a:rPr>
              <a:t></a:t>
            </a:r>
            <a:r>
              <a:rPr lang="ca-ES" dirty="0" smtClean="0"/>
              <a:t>n2)  </a:t>
            </a:r>
            <a:endParaRPr lang="ca-ES" dirty="0"/>
          </a:p>
        </p:txBody>
      </p:sp>
      <p:sp>
        <p:nvSpPr>
          <p:cNvPr id="164" name="163 CuadroTexto"/>
          <p:cNvSpPr txBox="1"/>
          <p:nvPr/>
        </p:nvSpPr>
        <p:spPr>
          <a:xfrm>
            <a:off x="5896502" y="6227206"/>
            <a:ext cx="201225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a-ES" dirty="0" smtClean="0"/>
              <a:t>Distància(n1</a:t>
            </a:r>
            <a:r>
              <a:rPr lang="ca-ES" dirty="0" smtClean="0">
                <a:sym typeface="Wingdings" panose="05000000000000000000" pitchFamily="2" charset="2"/>
              </a:rPr>
              <a:t></a:t>
            </a:r>
            <a:r>
              <a:rPr lang="ca-ES" dirty="0" smtClean="0"/>
              <a:t>n2)</a:t>
            </a:r>
            <a:endParaRPr lang="ca-ES" dirty="0"/>
          </a:p>
        </p:txBody>
      </p:sp>
      <p:sp>
        <p:nvSpPr>
          <p:cNvPr id="165" name="164 Menos"/>
          <p:cNvSpPr/>
          <p:nvPr/>
        </p:nvSpPr>
        <p:spPr>
          <a:xfrm>
            <a:off x="5244591" y="6275250"/>
            <a:ext cx="592776" cy="311705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66" name="165 CuadroTexto"/>
          <p:cNvSpPr txBox="1"/>
          <p:nvPr/>
        </p:nvSpPr>
        <p:spPr>
          <a:xfrm>
            <a:off x="840121" y="6235438"/>
            <a:ext cx="82220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a-ES" dirty="0" smtClean="0"/>
              <a:t>Estalvi  </a:t>
            </a:r>
            <a:endParaRPr lang="ca-ES" dirty="0"/>
          </a:p>
        </p:txBody>
      </p:sp>
      <p:sp>
        <p:nvSpPr>
          <p:cNvPr id="167" name="166 Igual que"/>
          <p:cNvSpPr/>
          <p:nvPr/>
        </p:nvSpPr>
        <p:spPr>
          <a:xfrm>
            <a:off x="1853893" y="6246437"/>
            <a:ext cx="437826" cy="347331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8891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1 CuadroTexto"/>
          <p:cNvSpPr txBox="1"/>
          <p:nvPr/>
        </p:nvSpPr>
        <p:spPr>
          <a:xfrm>
            <a:off x="233227" y="977503"/>
            <a:ext cx="46121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3200" b="1" dirty="0" smtClean="0"/>
              <a:t>Classificació de les rutes: </a:t>
            </a:r>
            <a:endParaRPr lang="ca-ES" sz="3200" b="1" dirty="0"/>
          </a:p>
        </p:txBody>
      </p:sp>
      <p:grpSp>
        <p:nvGrpSpPr>
          <p:cNvPr id="11" name="Llenç 497"/>
          <p:cNvGrpSpPr/>
          <p:nvPr/>
        </p:nvGrpSpPr>
        <p:grpSpPr>
          <a:xfrm>
            <a:off x="746604" y="1965550"/>
            <a:ext cx="7469534" cy="2705958"/>
            <a:chOff x="0" y="0"/>
            <a:chExt cx="5223510" cy="18923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5223510" cy="1892300"/>
            </a:xfrm>
            <a:prstGeom prst="rect">
              <a:avLst/>
            </a:prstGeom>
          </p:spPr>
        </p:sp>
        <p:sp>
          <p:nvSpPr>
            <p:cNvPr id="13" name="Quadre de text 508"/>
            <p:cNvSpPr txBox="1"/>
            <p:nvPr/>
          </p:nvSpPr>
          <p:spPr>
            <a:xfrm>
              <a:off x="380393" y="141804"/>
              <a:ext cx="1082648" cy="312693"/>
            </a:xfrm>
            <a:prstGeom prst="rect">
              <a:avLst/>
            </a:prstGeom>
            <a:solidFill>
              <a:sysClr val="window" lastClr="FFFFFF"/>
            </a:solidFill>
            <a:ln w="6350">
              <a:solidFill>
                <a:srgbClr val="4F81BD"/>
              </a:solidFill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a-ES" sz="11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Calibri"/>
                  <a:cs typeface="Times New Roman"/>
                </a:rPr>
                <a:t>vt1</a:t>
              </a:r>
            </a:p>
          </p:txBody>
        </p:sp>
        <p:sp>
          <p:nvSpPr>
            <p:cNvPr id="14" name="Procés alternatiu 13"/>
            <p:cNvSpPr/>
            <p:nvPr/>
          </p:nvSpPr>
          <p:spPr>
            <a:xfrm>
              <a:off x="380393" y="454497"/>
              <a:ext cx="1082648" cy="369946"/>
            </a:xfrm>
            <a:prstGeom prst="flowChartAlternateProcess">
              <a:avLst/>
            </a:prstGeom>
            <a:noFill/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ot="0" spcFirstLastPara="0" vert="horz" wrap="square" lIns="91440" tIns="0" rIns="9144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a-ES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Calibri"/>
                  <a:cs typeface="Times New Roman"/>
                </a:rPr>
                <a:t> </a:t>
              </a:r>
              <a:endParaRPr kumimoji="0" lang="ca-ES" sz="11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15" name="Quadre de text 516"/>
            <p:cNvSpPr txBox="1"/>
            <p:nvPr/>
          </p:nvSpPr>
          <p:spPr>
            <a:xfrm>
              <a:off x="1463043" y="141804"/>
              <a:ext cx="1082648" cy="312693"/>
            </a:xfrm>
            <a:prstGeom prst="rect">
              <a:avLst/>
            </a:prstGeom>
            <a:solidFill>
              <a:sysClr val="window" lastClr="FFFFFF"/>
            </a:solidFill>
            <a:ln w="6350">
              <a:solidFill>
                <a:srgbClr val="4F81BD"/>
              </a:solidFill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a-ES" sz="11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Calibri"/>
                  <a:cs typeface="Times New Roman"/>
                </a:rPr>
                <a:t>vt2</a:t>
              </a:r>
            </a:p>
          </p:txBody>
        </p:sp>
        <p:sp>
          <p:nvSpPr>
            <p:cNvPr id="16" name="Quadre de text 521"/>
            <p:cNvSpPr txBox="1"/>
            <p:nvPr/>
          </p:nvSpPr>
          <p:spPr>
            <a:xfrm>
              <a:off x="2545451" y="141751"/>
              <a:ext cx="718139" cy="312693"/>
            </a:xfrm>
            <a:prstGeom prst="rect">
              <a:avLst/>
            </a:prstGeom>
            <a:solidFill>
              <a:sysClr val="window" lastClr="FFFFFF"/>
            </a:solidFill>
            <a:ln w="6350">
              <a:solidFill>
                <a:srgbClr val="4F81BD"/>
              </a:solidFill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a-ES" sz="11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Calibri"/>
                  <a:cs typeface="Times New Roman"/>
                </a:rPr>
                <a:t>vt3</a:t>
              </a:r>
            </a:p>
          </p:txBody>
        </p:sp>
        <p:sp>
          <p:nvSpPr>
            <p:cNvPr id="17" name="Procés alternatiu 16"/>
            <p:cNvSpPr/>
            <p:nvPr/>
          </p:nvSpPr>
          <p:spPr>
            <a:xfrm>
              <a:off x="2545445" y="454441"/>
              <a:ext cx="718455" cy="369946"/>
            </a:xfrm>
            <a:prstGeom prst="flowChartAlternateProcess">
              <a:avLst/>
            </a:prstGeom>
            <a:noFill/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ot="0" spcFirstLastPara="0" vert="horz" wrap="square" lIns="91440" tIns="0" rIns="9144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a-ES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Calibri"/>
                  <a:cs typeface="Times New Roman"/>
                </a:rPr>
                <a:t> </a:t>
              </a:r>
              <a:endParaRPr kumimoji="0" lang="ca-ES" sz="11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427167" y="496276"/>
              <a:ext cx="292015" cy="285968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a-ES" sz="9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Calibri"/>
                  <a:cs typeface="Times New Roman"/>
                </a:rPr>
                <a:t>Rg1</a:t>
              </a:r>
              <a:endParaRPr kumimoji="0" lang="ca-ES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763666" y="498185"/>
              <a:ext cx="292015" cy="285968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a-ES" sz="9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Calibri"/>
                  <a:cs typeface="Times New Roman"/>
                </a:rPr>
                <a:t>Rg2</a:t>
              </a:r>
              <a:endParaRPr kumimoji="0" lang="ca-ES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20" name="Oval 19"/>
            <p:cNvSpPr/>
            <p:nvPr/>
          </p:nvSpPr>
          <p:spPr>
            <a:xfrm>
              <a:off x="1505683" y="496345"/>
              <a:ext cx="292015" cy="285968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a-ES" sz="9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Calibri"/>
                  <a:cs typeface="Times New Roman"/>
                </a:rPr>
                <a:t>Rg3</a:t>
              </a:r>
              <a:endParaRPr kumimoji="0" lang="ca-ES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1842182" y="498254"/>
              <a:ext cx="292015" cy="285968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a-ES" sz="9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Calibri"/>
                  <a:cs typeface="Times New Roman"/>
                </a:rPr>
                <a:t>Rg4</a:t>
              </a:r>
              <a:endParaRPr kumimoji="0" lang="ca-ES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2584625" y="495647"/>
              <a:ext cx="292015" cy="285968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a-ES" sz="9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Calibri"/>
                  <a:cs typeface="Times New Roman"/>
                </a:rPr>
                <a:t>Rg6</a:t>
              </a:r>
              <a:endParaRPr kumimoji="0" lang="ca-ES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23" name="Oval 22"/>
            <p:cNvSpPr/>
            <p:nvPr/>
          </p:nvSpPr>
          <p:spPr>
            <a:xfrm>
              <a:off x="2185599" y="498254"/>
              <a:ext cx="292015" cy="285968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a-ES" sz="9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Calibri"/>
                  <a:cs typeface="Times New Roman"/>
                </a:rPr>
                <a:t>Rg5</a:t>
              </a:r>
              <a:endParaRPr kumimoji="0" lang="ca-ES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24" name="Procés alternatiu 23"/>
            <p:cNvSpPr/>
            <p:nvPr/>
          </p:nvSpPr>
          <p:spPr>
            <a:xfrm>
              <a:off x="1463041" y="455791"/>
              <a:ext cx="1082648" cy="369946"/>
            </a:xfrm>
            <a:prstGeom prst="flowChartAlternateProcess">
              <a:avLst/>
            </a:prstGeom>
            <a:noFill/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ot="0" spcFirstLastPara="0" vert="horz" wrap="square" lIns="91440" tIns="0" rIns="9144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a-ES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Calibri"/>
                  <a:cs typeface="Times New Roman"/>
                </a:rPr>
                <a:t> </a:t>
              </a:r>
              <a:endParaRPr kumimoji="0" lang="ca-ES" sz="11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25" name="Procés alternatiu 24"/>
            <p:cNvSpPr/>
            <p:nvPr/>
          </p:nvSpPr>
          <p:spPr>
            <a:xfrm>
              <a:off x="2596602" y="1123690"/>
              <a:ext cx="267624" cy="496507"/>
            </a:xfrm>
            <a:prstGeom prst="flowChartAlternateProcess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a-E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" name="Oval 25"/>
            <p:cNvSpPr/>
            <p:nvPr/>
          </p:nvSpPr>
          <p:spPr>
            <a:xfrm>
              <a:off x="2634814" y="1160111"/>
              <a:ext cx="190965" cy="187009"/>
            </a:xfrm>
            <a:prstGeom prst="ellipse">
              <a:avLst/>
            </a:prstGeom>
            <a:solidFill>
              <a:sysClr val="window" lastClr="FFFFFF"/>
            </a:solidFill>
            <a:ln w="15875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a-ES" sz="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Calibri"/>
                  <a:cs typeface="Times New Roman"/>
                </a:rPr>
                <a:t>R</a:t>
              </a:r>
              <a:endParaRPr kumimoji="0" lang="ca-ES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27" name="Oval 26"/>
            <p:cNvSpPr/>
            <p:nvPr/>
          </p:nvSpPr>
          <p:spPr>
            <a:xfrm>
              <a:off x="2634814" y="1387677"/>
              <a:ext cx="190965" cy="187009"/>
            </a:xfrm>
            <a:prstGeom prst="ellipse">
              <a:avLst/>
            </a:prstGeom>
            <a:solidFill>
              <a:sysClr val="window" lastClr="FFFFFF"/>
            </a:solidFill>
            <a:ln w="15875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a-ES" sz="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Calibri"/>
                  <a:cs typeface="Times New Roman"/>
                </a:rPr>
                <a:t>R</a:t>
              </a:r>
              <a:endParaRPr kumimoji="0" lang="ca-ES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28" name="Procés alternatiu 27"/>
            <p:cNvSpPr/>
            <p:nvPr/>
          </p:nvSpPr>
          <p:spPr>
            <a:xfrm>
              <a:off x="1518097" y="1119552"/>
              <a:ext cx="267624" cy="496507"/>
            </a:xfrm>
            <a:prstGeom prst="flowChartAlternateProcess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a-E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Oval 28"/>
            <p:cNvSpPr/>
            <p:nvPr/>
          </p:nvSpPr>
          <p:spPr>
            <a:xfrm>
              <a:off x="1556309" y="1155973"/>
              <a:ext cx="190965" cy="187009"/>
            </a:xfrm>
            <a:prstGeom prst="ellipse">
              <a:avLst/>
            </a:prstGeom>
            <a:solidFill>
              <a:sysClr val="window" lastClr="FFFFFF"/>
            </a:solidFill>
            <a:ln w="15875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a-ES" sz="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Calibri"/>
                  <a:cs typeface="Times New Roman"/>
                </a:rPr>
                <a:t>R</a:t>
              </a:r>
              <a:endParaRPr kumimoji="0" lang="ca-ES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30" name="Oval 29"/>
            <p:cNvSpPr/>
            <p:nvPr/>
          </p:nvSpPr>
          <p:spPr>
            <a:xfrm>
              <a:off x="1556309" y="1383539"/>
              <a:ext cx="190965" cy="187009"/>
            </a:xfrm>
            <a:prstGeom prst="ellipse">
              <a:avLst/>
            </a:prstGeom>
            <a:solidFill>
              <a:sysClr val="window" lastClr="FFFFFF"/>
            </a:solidFill>
            <a:ln w="15875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a-ES" sz="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Calibri"/>
                  <a:cs typeface="Times New Roman"/>
                </a:rPr>
                <a:t>R</a:t>
              </a:r>
              <a:endParaRPr kumimoji="0" lang="ca-ES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31" name="Procés alternatiu 30"/>
            <p:cNvSpPr/>
            <p:nvPr/>
          </p:nvSpPr>
          <p:spPr>
            <a:xfrm>
              <a:off x="1854596" y="1119553"/>
              <a:ext cx="267624" cy="268126"/>
            </a:xfrm>
            <a:prstGeom prst="flowChartAlternateProcess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a-E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1892808" y="1155973"/>
              <a:ext cx="190965" cy="187009"/>
            </a:xfrm>
            <a:prstGeom prst="ellipse">
              <a:avLst/>
            </a:prstGeom>
            <a:solidFill>
              <a:sysClr val="window" lastClr="FFFFFF"/>
            </a:solidFill>
            <a:ln w="15875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a-ES" sz="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Calibri"/>
                  <a:cs typeface="Times New Roman"/>
                </a:rPr>
                <a:t>R</a:t>
              </a:r>
              <a:endParaRPr kumimoji="0" lang="ca-ES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33" name="Procés alternatiu 32"/>
            <p:cNvSpPr/>
            <p:nvPr/>
          </p:nvSpPr>
          <p:spPr>
            <a:xfrm>
              <a:off x="2197576" y="1119552"/>
              <a:ext cx="267624" cy="715796"/>
            </a:xfrm>
            <a:prstGeom prst="flowChartAlternateProcess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a-E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4" name="Oval 33"/>
            <p:cNvSpPr/>
            <p:nvPr/>
          </p:nvSpPr>
          <p:spPr>
            <a:xfrm>
              <a:off x="2235788" y="1155973"/>
              <a:ext cx="190965" cy="187009"/>
            </a:xfrm>
            <a:prstGeom prst="ellipse">
              <a:avLst/>
            </a:prstGeom>
            <a:solidFill>
              <a:sysClr val="window" lastClr="FFFFFF"/>
            </a:solidFill>
            <a:ln w="15875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a-ES" sz="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Calibri"/>
                  <a:cs typeface="Times New Roman"/>
                </a:rPr>
                <a:t>R</a:t>
              </a:r>
              <a:endParaRPr kumimoji="0" lang="ca-ES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35" name="Oval 34"/>
            <p:cNvSpPr/>
            <p:nvPr/>
          </p:nvSpPr>
          <p:spPr>
            <a:xfrm>
              <a:off x="2235788" y="1383539"/>
              <a:ext cx="190965" cy="187009"/>
            </a:xfrm>
            <a:prstGeom prst="ellipse">
              <a:avLst/>
            </a:prstGeom>
            <a:solidFill>
              <a:sysClr val="window" lastClr="FFFFFF"/>
            </a:solidFill>
            <a:ln w="15875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a-ES" sz="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Calibri"/>
                  <a:cs typeface="Times New Roman"/>
                </a:rPr>
                <a:t>R</a:t>
              </a:r>
              <a:endParaRPr kumimoji="0" lang="ca-ES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36" name="Procés alternatiu 35"/>
            <p:cNvSpPr/>
            <p:nvPr/>
          </p:nvSpPr>
          <p:spPr>
            <a:xfrm>
              <a:off x="776080" y="1115416"/>
              <a:ext cx="267624" cy="272262"/>
            </a:xfrm>
            <a:prstGeom prst="flowChartAlternateProcess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a-E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" name="Oval 36"/>
            <p:cNvSpPr/>
            <p:nvPr/>
          </p:nvSpPr>
          <p:spPr>
            <a:xfrm>
              <a:off x="814292" y="1151836"/>
              <a:ext cx="190965" cy="187009"/>
            </a:xfrm>
            <a:prstGeom prst="ellipse">
              <a:avLst/>
            </a:prstGeom>
            <a:solidFill>
              <a:sysClr val="window" lastClr="FFFFFF"/>
            </a:solidFill>
            <a:ln w="15875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a-ES" sz="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Calibri"/>
                  <a:cs typeface="Times New Roman"/>
                </a:rPr>
                <a:t>R</a:t>
              </a:r>
              <a:endParaRPr kumimoji="0" lang="ca-ES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38" name="Procés alternatiu 37"/>
            <p:cNvSpPr/>
            <p:nvPr/>
          </p:nvSpPr>
          <p:spPr>
            <a:xfrm>
              <a:off x="443719" y="1115415"/>
              <a:ext cx="267624" cy="496507"/>
            </a:xfrm>
            <a:prstGeom prst="flowChartAlternateProcess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a-E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9" name="Oval 38"/>
            <p:cNvSpPr/>
            <p:nvPr/>
          </p:nvSpPr>
          <p:spPr>
            <a:xfrm>
              <a:off x="481931" y="1151836"/>
              <a:ext cx="190965" cy="187009"/>
            </a:xfrm>
            <a:prstGeom prst="ellipse">
              <a:avLst/>
            </a:prstGeom>
            <a:solidFill>
              <a:sysClr val="window" lastClr="FFFFFF"/>
            </a:solidFill>
            <a:ln w="15875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a-ES" sz="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Calibri"/>
                  <a:cs typeface="Times New Roman"/>
                </a:rPr>
                <a:t>R</a:t>
              </a:r>
              <a:endParaRPr kumimoji="0" lang="ca-ES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40" name="Oval 39"/>
            <p:cNvSpPr/>
            <p:nvPr/>
          </p:nvSpPr>
          <p:spPr>
            <a:xfrm>
              <a:off x="481931" y="1379402"/>
              <a:ext cx="190965" cy="187009"/>
            </a:xfrm>
            <a:prstGeom prst="ellipse">
              <a:avLst/>
            </a:prstGeom>
            <a:solidFill>
              <a:sysClr val="window" lastClr="FFFFFF"/>
            </a:solidFill>
            <a:ln w="15875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a-ES" sz="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Calibri"/>
                  <a:cs typeface="Times New Roman"/>
                </a:rPr>
                <a:t>R</a:t>
              </a:r>
              <a:endParaRPr kumimoji="0" lang="ca-ES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41" name="Oval 40"/>
            <p:cNvSpPr/>
            <p:nvPr/>
          </p:nvSpPr>
          <p:spPr>
            <a:xfrm>
              <a:off x="2235788" y="1611922"/>
              <a:ext cx="190965" cy="187009"/>
            </a:xfrm>
            <a:prstGeom prst="ellipse">
              <a:avLst/>
            </a:prstGeom>
            <a:solidFill>
              <a:sysClr val="window" lastClr="FFFFFF"/>
            </a:solidFill>
            <a:ln w="15875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a-ES" sz="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Calibri"/>
                  <a:cs typeface="Times New Roman"/>
                </a:rPr>
                <a:t>R</a:t>
              </a:r>
              <a:endParaRPr kumimoji="0" lang="ca-ES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endParaRPr>
            </a:p>
          </p:txBody>
        </p:sp>
        <p:cxnSp>
          <p:nvCxnSpPr>
            <p:cNvPr id="42" name="Connector de fletxa recta 41"/>
            <p:cNvCxnSpPr>
              <a:stCxn id="18" idx="4"/>
              <a:endCxn id="38" idx="0"/>
            </p:cNvCxnSpPr>
            <p:nvPr/>
          </p:nvCxnSpPr>
          <p:spPr>
            <a:xfrm>
              <a:off x="573175" y="782244"/>
              <a:ext cx="4356" cy="333171"/>
            </a:xfrm>
            <a:prstGeom prst="straightConnector1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stealth"/>
            </a:ln>
            <a:effectLst/>
          </p:spPr>
        </p:cxnSp>
        <p:cxnSp>
          <p:nvCxnSpPr>
            <p:cNvPr id="43" name="Connector de fletxa recta 42"/>
            <p:cNvCxnSpPr>
              <a:stCxn id="19" idx="4"/>
              <a:endCxn id="36" idx="0"/>
            </p:cNvCxnSpPr>
            <p:nvPr/>
          </p:nvCxnSpPr>
          <p:spPr>
            <a:xfrm>
              <a:off x="909674" y="784153"/>
              <a:ext cx="218" cy="331263"/>
            </a:xfrm>
            <a:prstGeom prst="straightConnector1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stealth"/>
            </a:ln>
            <a:effectLst/>
          </p:spPr>
        </p:cxnSp>
        <p:cxnSp>
          <p:nvCxnSpPr>
            <p:cNvPr id="44" name="Connector de fletxa recta 43"/>
            <p:cNvCxnSpPr>
              <a:stCxn id="20" idx="4"/>
              <a:endCxn id="28" idx="0"/>
            </p:cNvCxnSpPr>
            <p:nvPr/>
          </p:nvCxnSpPr>
          <p:spPr>
            <a:xfrm>
              <a:off x="1651691" y="782313"/>
              <a:ext cx="218" cy="337239"/>
            </a:xfrm>
            <a:prstGeom prst="straightConnector1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stealth"/>
            </a:ln>
            <a:effectLst/>
          </p:spPr>
        </p:cxnSp>
        <p:cxnSp>
          <p:nvCxnSpPr>
            <p:cNvPr id="45" name="Connector de fletxa recta 44"/>
            <p:cNvCxnSpPr>
              <a:stCxn id="21" idx="4"/>
              <a:endCxn id="31" idx="0"/>
            </p:cNvCxnSpPr>
            <p:nvPr/>
          </p:nvCxnSpPr>
          <p:spPr>
            <a:xfrm>
              <a:off x="1988190" y="784222"/>
              <a:ext cx="218" cy="335331"/>
            </a:xfrm>
            <a:prstGeom prst="straightConnector1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stealth"/>
            </a:ln>
            <a:effectLst/>
          </p:spPr>
        </p:cxnSp>
        <p:cxnSp>
          <p:nvCxnSpPr>
            <p:cNvPr id="46" name="Connector de fletxa recta 45"/>
            <p:cNvCxnSpPr>
              <a:stCxn id="23" idx="4"/>
              <a:endCxn id="33" idx="0"/>
            </p:cNvCxnSpPr>
            <p:nvPr/>
          </p:nvCxnSpPr>
          <p:spPr>
            <a:xfrm flipH="1">
              <a:off x="2331388" y="784222"/>
              <a:ext cx="219" cy="335330"/>
            </a:xfrm>
            <a:prstGeom prst="straightConnector1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stealth"/>
            </a:ln>
            <a:effectLst/>
          </p:spPr>
        </p:cxnSp>
        <p:cxnSp>
          <p:nvCxnSpPr>
            <p:cNvPr id="47" name="Connector de fletxa recta 46"/>
            <p:cNvCxnSpPr>
              <a:stCxn id="22" idx="4"/>
              <a:endCxn id="25" idx="0"/>
            </p:cNvCxnSpPr>
            <p:nvPr/>
          </p:nvCxnSpPr>
          <p:spPr>
            <a:xfrm flipH="1">
              <a:off x="2730414" y="781615"/>
              <a:ext cx="219" cy="342075"/>
            </a:xfrm>
            <a:prstGeom prst="straightConnector1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stealth"/>
            </a:ln>
            <a:effectLst/>
          </p:spPr>
        </p:cxnSp>
        <p:sp>
          <p:nvSpPr>
            <p:cNvPr id="48" name="Quadre de text 556"/>
            <p:cNvSpPr txBox="1"/>
            <p:nvPr/>
          </p:nvSpPr>
          <p:spPr>
            <a:xfrm>
              <a:off x="3587765" y="174904"/>
              <a:ext cx="1295273" cy="232748"/>
            </a:xfrm>
            <a:prstGeom prst="rect">
              <a:avLst/>
            </a:prstGeom>
            <a:solidFill>
              <a:sysClr val="window" lastClr="FFFFFF"/>
            </a:solidFill>
            <a:ln w="6350">
              <a:noFill/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a-ES" sz="1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Calibri"/>
                  <a:cs typeface="Times New Roman"/>
                </a:rPr>
                <a:t>Tipus de vehicle</a:t>
              </a:r>
            </a:p>
          </p:txBody>
        </p:sp>
        <p:sp>
          <p:nvSpPr>
            <p:cNvPr id="49" name="Quadre de text 557"/>
            <p:cNvSpPr txBox="1"/>
            <p:nvPr/>
          </p:nvSpPr>
          <p:spPr>
            <a:xfrm>
              <a:off x="3587765" y="498254"/>
              <a:ext cx="1440054" cy="232748"/>
            </a:xfrm>
            <a:prstGeom prst="rect">
              <a:avLst/>
            </a:prstGeom>
            <a:solidFill>
              <a:sysClr val="window" lastClr="FFFFFF"/>
            </a:solidFill>
            <a:ln w="6350">
              <a:noFill/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a-ES" sz="1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Calibri"/>
                  <a:cs typeface="Times New Roman"/>
                </a:rPr>
                <a:t>Llistes de Grups de Rutes</a:t>
              </a:r>
            </a:p>
          </p:txBody>
        </p:sp>
        <p:sp>
          <p:nvSpPr>
            <p:cNvPr id="50" name="Quadre de text 558"/>
            <p:cNvSpPr txBox="1"/>
            <p:nvPr/>
          </p:nvSpPr>
          <p:spPr>
            <a:xfrm>
              <a:off x="3614766" y="1151836"/>
              <a:ext cx="1241268" cy="232748"/>
            </a:xfrm>
            <a:prstGeom prst="rect">
              <a:avLst/>
            </a:prstGeom>
            <a:solidFill>
              <a:sysClr val="window" lastClr="FFFFFF"/>
            </a:solidFill>
            <a:ln w="6350">
              <a:noFill/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a-ES" sz="1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Calibri"/>
                  <a:cs typeface="Times New Roman"/>
                </a:rPr>
                <a:t>Grups de Rutes</a:t>
              </a:r>
            </a:p>
          </p:txBody>
        </p:sp>
        <p:sp>
          <p:nvSpPr>
            <p:cNvPr id="51" name="Quadre de text 559"/>
            <p:cNvSpPr txBox="1"/>
            <p:nvPr/>
          </p:nvSpPr>
          <p:spPr>
            <a:xfrm>
              <a:off x="3079451" y="1288150"/>
              <a:ext cx="558864" cy="232748"/>
            </a:xfrm>
            <a:prstGeom prst="rect">
              <a:avLst/>
            </a:prstGeom>
            <a:solidFill>
              <a:sysClr val="window" lastClr="FFFFFF"/>
            </a:solidFill>
            <a:ln w="6350">
              <a:noFill/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a-ES" sz="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Calibri"/>
                  <a:cs typeface="Times New Roman"/>
                </a:rPr>
                <a:t>Rutes</a:t>
              </a:r>
              <a:br>
                <a:rPr kumimoji="0" lang="ca-ES" sz="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Calibri"/>
                  <a:cs typeface="Times New Roman"/>
                </a:rPr>
              </a:br>
              <a:r>
                <a:rPr kumimoji="0" lang="ca-ES" sz="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Calibri"/>
                  <a:cs typeface="Times New Roman"/>
                </a:rPr>
                <a:t>classificades</a:t>
              </a:r>
              <a:endParaRPr kumimoji="0" lang="ca-ES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endParaRPr>
            </a:p>
          </p:txBody>
        </p:sp>
        <p:cxnSp>
          <p:nvCxnSpPr>
            <p:cNvPr id="52" name="Connector de fletxa recta 51"/>
            <p:cNvCxnSpPr>
              <a:stCxn id="51" idx="1"/>
              <a:endCxn id="26" idx="6"/>
            </p:cNvCxnSpPr>
            <p:nvPr/>
          </p:nvCxnSpPr>
          <p:spPr>
            <a:xfrm flipH="1" flipV="1">
              <a:off x="2825779" y="1253616"/>
              <a:ext cx="253672" cy="150908"/>
            </a:xfrm>
            <a:prstGeom prst="straightConnector1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tailEnd type="triangle" w="sm" len="sm"/>
            </a:ln>
            <a:effectLst/>
          </p:spPr>
        </p:cxnSp>
        <p:cxnSp>
          <p:nvCxnSpPr>
            <p:cNvPr id="53" name="Connector de fletxa recta 52"/>
            <p:cNvCxnSpPr>
              <a:stCxn id="51" idx="1"/>
              <a:endCxn id="27" idx="6"/>
            </p:cNvCxnSpPr>
            <p:nvPr/>
          </p:nvCxnSpPr>
          <p:spPr>
            <a:xfrm flipH="1">
              <a:off x="2825779" y="1404524"/>
              <a:ext cx="253672" cy="76658"/>
            </a:xfrm>
            <a:prstGeom prst="straightConnector1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tailEnd type="triangle" w="sm" len="sm"/>
            </a:ln>
            <a:effectLst/>
          </p:spPr>
        </p:cxnSp>
        <p:sp>
          <p:nvSpPr>
            <p:cNvPr id="54" name="Oval 53"/>
            <p:cNvSpPr/>
            <p:nvPr/>
          </p:nvSpPr>
          <p:spPr>
            <a:xfrm>
              <a:off x="2931724" y="494500"/>
              <a:ext cx="292015" cy="285968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/>
              </a:solidFill>
              <a:prstDash val="sysDot"/>
            </a:ln>
            <a:effectLst/>
          </p:spPr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a-ES" sz="9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Calibri"/>
                  <a:cs typeface="Times New Roman"/>
                </a:rPr>
                <a:t> </a:t>
              </a:r>
              <a:endParaRPr kumimoji="0" lang="ca-ES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55" name="Oval 54"/>
            <p:cNvSpPr/>
            <p:nvPr/>
          </p:nvSpPr>
          <p:spPr>
            <a:xfrm>
              <a:off x="1106099" y="498185"/>
              <a:ext cx="292015" cy="285968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/>
              </a:solidFill>
              <a:prstDash val="sysDot"/>
            </a:ln>
            <a:effectLst/>
          </p:spPr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a-ES" sz="9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Calibri"/>
                  <a:cs typeface="Times New Roman"/>
                </a:rPr>
                <a:t> </a:t>
              </a:r>
              <a:endParaRPr kumimoji="0" lang="ca-ES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endParaRPr>
            </a:p>
          </p:txBody>
        </p:sp>
      </p:grpSp>
      <p:sp>
        <p:nvSpPr>
          <p:cNvPr id="2" name="QuadreDeText 1"/>
          <p:cNvSpPr txBox="1"/>
          <p:nvPr/>
        </p:nvSpPr>
        <p:spPr>
          <a:xfrm>
            <a:off x="1009291" y="4822166"/>
            <a:ext cx="73583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600" dirty="0" smtClean="0"/>
              <a:t>Cada tipus de vehicle (amb </a:t>
            </a:r>
            <a:r>
              <a:rPr lang="ca-ES" sz="1600" i="1" dirty="0" smtClean="0"/>
              <a:t>n</a:t>
            </a:r>
            <a:r>
              <a:rPr lang="ca-ES" sz="1600" dirty="0" smtClean="0"/>
              <a:t> vehicles) s’associa amb una llista que conté </a:t>
            </a:r>
            <a:r>
              <a:rPr lang="ca-ES" sz="1600" i="1" dirty="0" smtClean="0"/>
              <a:t>n</a:t>
            </a:r>
            <a:r>
              <a:rPr lang="ca-ES" sz="1600" dirty="0" smtClean="0"/>
              <a:t> grups de rutes. Cada grup de rutes conté les rutes que fa un mateix vehicle.</a:t>
            </a:r>
          </a:p>
        </p:txBody>
      </p:sp>
      <p:sp>
        <p:nvSpPr>
          <p:cNvPr id="56" name="QuadreDeText 55"/>
          <p:cNvSpPr txBox="1"/>
          <p:nvPr/>
        </p:nvSpPr>
        <p:spPr>
          <a:xfrm>
            <a:off x="1735403" y="5555415"/>
            <a:ext cx="5830960" cy="830997"/>
          </a:xfrm>
          <a:prstGeom prst="rect">
            <a:avLst/>
          </a:prstGeom>
          <a:noFill/>
          <a:ln>
            <a:solidFill>
              <a:schemeClr val="accent1">
                <a:shade val="50000"/>
                <a:shade val="75000"/>
                <a:lumMod val="8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ca-ES" sz="1600" dirty="0"/>
              <a:t>Classificar una ruta és ubicar-la en un grup de manera que:</a:t>
            </a:r>
          </a:p>
          <a:p>
            <a:pPr marL="742950" lvl="1" indent="-285750">
              <a:buFont typeface="Arial" charset="0"/>
              <a:buChar char="•"/>
            </a:pPr>
            <a:r>
              <a:rPr lang="ca-ES" sz="1600" dirty="0"/>
              <a:t>Hi hagi un interval de temps a on hi càpiga</a:t>
            </a:r>
          </a:p>
          <a:p>
            <a:pPr marL="742950" lvl="1" indent="-285750">
              <a:buFont typeface="Arial" charset="0"/>
              <a:buChar char="•"/>
            </a:pPr>
            <a:r>
              <a:rPr lang="ca-ES" sz="1600" dirty="0"/>
              <a:t>En aquest interval hi hagi disponibilitat dels productes</a:t>
            </a:r>
          </a:p>
        </p:txBody>
      </p:sp>
    </p:spTree>
    <p:extLst>
      <p:ext uri="{BB962C8B-B14F-4D97-AF65-F5344CB8AC3E}">
        <p14:creationId xmlns:p14="http://schemas.microsoft.com/office/powerpoint/2010/main" val="2423600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1 CuadroTexto"/>
          <p:cNvSpPr txBox="1"/>
          <p:nvPr/>
        </p:nvSpPr>
        <p:spPr>
          <a:xfrm>
            <a:off x="233227" y="977503"/>
            <a:ext cx="29145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3200" b="1" dirty="0" smtClean="0"/>
              <a:t>Disponibilitats: </a:t>
            </a:r>
            <a:endParaRPr lang="ca-ES" sz="32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674" y="1944717"/>
            <a:ext cx="2906754" cy="3472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QuadreDeText 1"/>
          <p:cNvSpPr txBox="1"/>
          <p:nvPr/>
        </p:nvSpPr>
        <p:spPr>
          <a:xfrm>
            <a:off x="882059" y="5512279"/>
            <a:ext cx="25979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 smtClean="0"/>
              <a:t>Una ruta de provisió genera una disponibilitat en un instant determinat</a:t>
            </a:r>
            <a:endParaRPr lang="ca-E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6598" y="1944716"/>
            <a:ext cx="3025433" cy="3472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QuadreDeText 12"/>
          <p:cNvSpPr txBox="1"/>
          <p:nvPr/>
        </p:nvSpPr>
        <p:spPr>
          <a:xfrm>
            <a:off x="5332989" y="5512279"/>
            <a:ext cx="24326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 smtClean="0"/>
              <a:t>Una rutes decrementa les disponibilitats de diferents instants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1562469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33227" y="977503"/>
            <a:ext cx="19501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3200" b="1" dirty="0" smtClean="0"/>
              <a:t>Resultats: </a:t>
            </a:r>
            <a:endParaRPr lang="ca-ES" sz="3200" b="1" dirty="0"/>
          </a:p>
        </p:txBody>
      </p:sp>
      <p:graphicFrame>
        <p:nvGraphicFramePr>
          <p:cNvPr id="8" name="Tau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4103757"/>
              </p:ext>
            </p:extLst>
          </p:nvPr>
        </p:nvGraphicFramePr>
        <p:xfrm>
          <a:off x="1208301" y="2311071"/>
          <a:ext cx="5537200" cy="2263191"/>
        </p:xfrm>
        <a:graphic>
          <a:graphicData uri="http://schemas.openxmlformats.org/drawingml/2006/table">
            <a:tbl>
              <a:tblPr firstRow="1" firstCol="1" bandRow="1"/>
              <a:tblGrid>
                <a:gridCol w="428625"/>
                <a:gridCol w="1710690"/>
                <a:gridCol w="1710055"/>
                <a:gridCol w="1687830"/>
              </a:tblGrid>
              <a:tr h="2389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TMS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∞</a:t>
                      </a:r>
                      <a:endParaRPr lang="ca-E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140,70 min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95,00 min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9989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Solució</a:t>
                      </a: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a-E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a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a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Cost: 168,85; t= 140,72 min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Cost: 196,50; t=95,43 min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Cost: 197,30; t= 87,10 min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075" name="Imatge 16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0043" y="2762613"/>
            <a:ext cx="1409700" cy="156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Imatge 16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5480" y="2762613"/>
            <a:ext cx="1409700" cy="156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3" name="Imatge 16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0920" y="2762613"/>
            <a:ext cx="1314450" cy="1533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QuadreDeText 12"/>
          <p:cNvSpPr txBox="1"/>
          <p:nvPr/>
        </p:nvSpPr>
        <p:spPr>
          <a:xfrm>
            <a:off x="1208301" y="1709838"/>
            <a:ext cx="54432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 smtClean="0"/>
              <a:t>Cas: 10 clients assignats a una base sense prou estoc.</a:t>
            </a:r>
            <a:endParaRPr lang="ca-ES" dirty="0"/>
          </a:p>
        </p:txBody>
      </p:sp>
      <p:sp>
        <p:nvSpPr>
          <p:cNvPr id="17" name="QuadreDeText 16"/>
          <p:cNvSpPr txBox="1"/>
          <p:nvPr/>
        </p:nvSpPr>
        <p:spPr>
          <a:xfrm>
            <a:off x="1208301" y="4841227"/>
            <a:ext cx="54432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 smtClean="0"/>
              <a:t>Es generen més rutes i amb més cost quan es redueix el TMS (temps màxim de servei)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2319616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33227" y="977503"/>
            <a:ext cx="19501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3200" b="1" dirty="0" smtClean="0"/>
              <a:t>Resultats: </a:t>
            </a:r>
            <a:endParaRPr lang="ca-ES" sz="3200" b="1" dirty="0"/>
          </a:p>
        </p:txBody>
      </p:sp>
      <p:sp>
        <p:nvSpPr>
          <p:cNvPr id="5" name="4 CuadroTexto"/>
          <p:cNvSpPr txBox="1"/>
          <p:nvPr/>
        </p:nvSpPr>
        <p:spPr>
          <a:xfrm>
            <a:off x="3810923" y="1146779"/>
            <a:ext cx="22667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400" dirty="0" smtClean="0"/>
              <a:t>Tipus de vehicle utilitzats:</a:t>
            </a:r>
            <a:endParaRPr lang="ca-ES" sz="1400" dirty="0"/>
          </a:p>
        </p:txBody>
      </p:sp>
      <p:sp>
        <p:nvSpPr>
          <p:cNvPr id="13" name="QuadreDeText 12"/>
          <p:cNvSpPr txBox="1"/>
          <p:nvPr/>
        </p:nvSpPr>
        <p:spPr>
          <a:xfrm>
            <a:off x="2445790" y="1085224"/>
            <a:ext cx="1094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 smtClean="0"/>
              <a:t>Cas Real</a:t>
            </a:r>
            <a:endParaRPr lang="ca-ES" dirty="0"/>
          </a:p>
        </p:txBody>
      </p:sp>
      <p:graphicFrame>
        <p:nvGraphicFramePr>
          <p:cNvPr id="8" name="Tau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928791"/>
              </p:ext>
            </p:extLst>
          </p:nvPr>
        </p:nvGraphicFramePr>
        <p:xfrm>
          <a:off x="3803235" y="1472942"/>
          <a:ext cx="4584432" cy="1051560"/>
        </p:xfrm>
        <a:graphic>
          <a:graphicData uri="http://schemas.openxmlformats.org/drawingml/2006/table">
            <a:tbl>
              <a:tblPr firstRow="1" firstCol="1">
                <a:tableStyleId>{F5AB1C69-6EDB-4FF4-983F-18BD219EF322}</a:tableStyleId>
              </a:tblPr>
              <a:tblGrid>
                <a:gridCol w="1654623"/>
                <a:gridCol w="786339"/>
                <a:gridCol w="2143470"/>
              </a:tblGrid>
              <a:tr h="2061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200" dirty="0">
                          <a:effectLst/>
                        </a:rPr>
                        <a:t>Tipus</a:t>
                      </a:r>
                      <a:endParaRPr lang="ca-E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200" dirty="0" smtClean="0">
                          <a:effectLst/>
                        </a:rPr>
                        <a:t>Accés</a:t>
                      </a:r>
                      <a:r>
                        <a:rPr lang="ca-ES" sz="1200" baseline="0" dirty="0" smtClean="0">
                          <a:effectLst/>
                        </a:rPr>
                        <a:t> a magatzem?</a:t>
                      </a:r>
                      <a:endParaRPr lang="ca-E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200" dirty="0">
                          <a:effectLst/>
                        </a:rPr>
                        <a:t>Capacitat Compartiments </a:t>
                      </a:r>
                      <a:endParaRPr lang="ca-E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20611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200" dirty="0">
                          <a:effectLst/>
                        </a:rPr>
                        <a:t>Gran (5 compartiments)</a:t>
                      </a:r>
                      <a:endParaRPr lang="ca-E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200" dirty="0" smtClean="0">
                          <a:effectLst/>
                        </a:rPr>
                        <a:t>SI</a:t>
                      </a:r>
                      <a:endParaRPr lang="ca-E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200">
                          <a:effectLst/>
                        </a:rPr>
                        <a:t>10000, 8000, 8000, 4000, 2000</a:t>
                      </a:r>
                      <a:endParaRPr lang="ca-E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20611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200">
                          <a:effectLst/>
                        </a:rPr>
                        <a:t>Mitjà (2 compartiments)</a:t>
                      </a:r>
                      <a:endParaRPr lang="ca-E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200" dirty="0" smtClean="0">
                          <a:effectLst/>
                        </a:rPr>
                        <a:t>NO</a:t>
                      </a:r>
                      <a:endParaRPr lang="ca-E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200" dirty="0">
                          <a:effectLst/>
                        </a:rPr>
                        <a:t>6000, 5000</a:t>
                      </a:r>
                      <a:endParaRPr lang="ca-E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20611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200" dirty="0">
                          <a:effectLst/>
                        </a:rPr>
                        <a:t>Petit (2 compartiments)</a:t>
                      </a:r>
                      <a:endParaRPr lang="ca-E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200" dirty="0" smtClean="0">
                          <a:effectLst/>
                        </a:rPr>
                        <a:t>NO</a:t>
                      </a:r>
                      <a:endParaRPr lang="ca-E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200" dirty="0">
                          <a:effectLst/>
                        </a:rPr>
                        <a:t>2000, 2000</a:t>
                      </a:r>
                      <a:endParaRPr lang="ca-E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graphicFrame>
        <p:nvGraphicFramePr>
          <p:cNvPr id="14" name="Taula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069944"/>
              </p:ext>
            </p:extLst>
          </p:nvPr>
        </p:nvGraphicFramePr>
        <p:xfrm>
          <a:off x="1328558" y="4187681"/>
          <a:ext cx="6369413" cy="2103120"/>
        </p:xfrm>
        <a:graphic>
          <a:graphicData uri="http://schemas.openxmlformats.org/drawingml/2006/table">
            <a:tbl>
              <a:tblPr firstCol="1">
                <a:tableStyleId>{F5AB1C69-6EDB-4FF4-983F-18BD219EF322}</a:tableStyleId>
              </a:tblPr>
              <a:tblGrid>
                <a:gridCol w="2813682"/>
                <a:gridCol w="3555731"/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200" dirty="0">
                          <a:effectLst/>
                        </a:rPr>
                        <a:t>Nombre de clients</a:t>
                      </a:r>
                      <a:endParaRPr lang="ca-ES" sz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200" dirty="0">
                          <a:effectLst/>
                        </a:rPr>
                        <a:t>31. Cap d’ells accepta el vehicle més gran i 3 d’ells tampoc accepten el mitjà</a:t>
                      </a:r>
                      <a:endParaRPr lang="ca-ES" sz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200">
                          <a:effectLst/>
                        </a:rPr>
                        <a:t>Nombre de bases</a:t>
                      </a:r>
                      <a:endParaRPr lang="ca-ES" sz="12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200">
                          <a:effectLst/>
                        </a:rPr>
                        <a:t>3, una d’elles amb estoc mínim d’un dels productes</a:t>
                      </a:r>
                      <a:endParaRPr lang="ca-ES" sz="12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200">
                          <a:effectLst/>
                        </a:rPr>
                        <a:t>Nombre de magatzems</a:t>
                      </a:r>
                      <a:endParaRPr lang="ca-ES" sz="12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200" dirty="0">
                          <a:effectLst/>
                        </a:rPr>
                        <a:t>1</a:t>
                      </a:r>
                      <a:endParaRPr lang="ca-ES" sz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200">
                          <a:effectLst/>
                        </a:rPr>
                        <a:t>Nombre de productes</a:t>
                      </a:r>
                      <a:endParaRPr lang="ca-ES" sz="12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200">
                          <a:effectLst/>
                        </a:rPr>
                        <a:t>4 (A, B, C, C+)</a:t>
                      </a:r>
                      <a:endParaRPr lang="ca-ES" sz="12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200">
                          <a:effectLst/>
                        </a:rPr>
                        <a:t>Nombre de tipus de vehicles</a:t>
                      </a:r>
                      <a:endParaRPr lang="ca-ES" sz="12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200">
                          <a:effectLst/>
                        </a:rPr>
                        <a:t>3, que anomenarem gran, mitjà i petit</a:t>
                      </a:r>
                      <a:endParaRPr lang="ca-ES" sz="12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200" dirty="0">
                          <a:effectLst/>
                        </a:rPr>
                        <a:t>Cabal de càrrega</a:t>
                      </a:r>
                      <a:endParaRPr lang="ca-ES" sz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200">
                          <a:effectLst/>
                        </a:rPr>
                        <a:t>200 l/min</a:t>
                      </a:r>
                      <a:endParaRPr lang="ca-ES" sz="12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200">
                          <a:effectLst/>
                        </a:rPr>
                        <a:t>Temps d’establiment de trajecte</a:t>
                      </a:r>
                      <a:endParaRPr lang="ca-ES" sz="12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200">
                          <a:effectLst/>
                        </a:rPr>
                        <a:t>5 min</a:t>
                      </a:r>
                      <a:endParaRPr lang="ca-ES" sz="12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200">
                          <a:effectLst/>
                        </a:rPr>
                        <a:t>Temps de penalització intra-ciutat</a:t>
                      </a:r>
                      <a:endParaRPr lang="ca-ES" sz="12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200" dirty="0">
                          <a:effectLst/>
                        </a:rPr>
                        <a:t>10 min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200" dirty="0">
                          <a:effectLst/>
                        </a:rPr>
                        <a:t> </a:t>
                      </a:r>
                      <a:endParaRPr lang="ca-ES" sz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5" name="4 CuadroTexto"/>
          <p:cNvSpPr txBox="1"/>
          <p:nvPr/>
        </p:nvSpPr>
        <p:spPr>
          <a:xfrm>
            <a:off x="1408916" y="3873572"/>
            <a:ext cx="34385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400" dirty="0" smtClean="0"/>
              <a:t>Paràmetres del problema:</a:t>
            </a:r>
            <a:endParaRPr lang="ca-ES" sz="1400" dirty="0"/>
          </a:p>
        </p:txBody>
      </p:sp>
      <p:graphicFrame>
        <p:nvGraphicFramePr>
          <p:cNvPr id="16" name="Taula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7328372"/>
              </p:ext>
            </p:extLst>
          </p:nvPr>
        </p:nvGraphicFramePr>
        <p:xfrm>
          <a:off x="2566577" y="2862675"/>
          <a:ext cx="6181638" cy="1051560"/>
        </p:xfrm>
        <a:graphic>
          <a:graphicData uri="http://schemas.openxmlformats.org/drawingml/2006/table">
            <a:tbl>
              <a:tblPr firstRow="1" firstCol="1">
                <a:tableStyleId>{F5AB1C69-6EDB-4FF4-983F-18BD219EF322}</a:tableStyleId>
              </a:tblPr>
              <a:tblGrid>
                <a:gridCol w="601108"/>
                <a:gridCol w="1960392"/>
                <a:gridCol w="2220870"/>
                <a:gridCol w="1399268"/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200" dirty="0">
                          <a:effectLst/>
                        </a:rPr>
                        <a:t>Base</a:t>
                      </a:r>
                      <a:endParaRPr lang="ca-ES" sz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200">
                          <a:effectLst/>
                        </a:rPr>
                        <a:t>Vehicles</a:t>
                      </a:r>
                      <a:endParaRPr lang="ca-ES" sz="12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200" dirty="0">
                          <a:effectLst/>
                        </a:rPr>
                        <a:t>Estocs inicials</a:t>
                      </a:r>
                      <a:endParaRPr lang="ca-ES" sz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200" dirty="0">
                          <a:effectLst/>
                        </a:rPr>
                        <a:t>Estocs de seguretat</a:t>
                      </a:r>
                      <a:endParaRPr lang="ca-ES" sz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200">
                          <a:effectLst/>
                        </a:rPr>
                        <a:t>1</a:t>
                      </a:r>
                      <a:endParaRPr lang="ca-ES" sz="12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200">
                          <a:effectLst/>
                        </a:rPr>
                        <a:t>1 petit, 2 mitjans, 1 gran</a:t>
                      </a:r>
                      <a:endParaRPr lang="ca-ES" sz="12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200" dirty="0">
                          <a:effectLst/>
                        </a:rPr>
                        <a:t>12000, 17000, 18000, 14000</a:t>
                      </a:r>
                      <a:endParaRPr lang="ca-ES" sz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200">
                          <a:effectLst/>
                        </a:rPr>
                        <a:t>15000, 0, 0, 0,</a:t>
                      </a:r>
                      <a:endParaRPr lang="ca-ES" sz="12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200">
                          <a:effectLst/>
                        </a:rPr>
                        <a:t>2</a:t>
                      </a:r>
                      <a:endParaRPr lang="ca-ES" sz="12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200">
                          <a:effectLst/>
                        </a:rPr>
                        <a:t>1 mitjà, 1 gran</a:t>
                      </a:r>
                      <a:endParaRPr lang="ca-ES" sz="12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200" dirty="0">
                          <a:effectLst/>
                        </a:rPr>
                        <a:t>0, 8000, 1000, 0</a:t>
                      </a:r>
                      <a:endParaRPr lang="ca-ES" sz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200">
                          <a:effectLst/>
                        </a:rPr>
                        <a:t>0, 0, 0, 0</a:t>
                      </a:r>
                      <a:endParaRPr lang="ca-ES" sz="12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200">
                          <a:effectLst/>
                        </a:rPr>
                        <a:t>3</a:t>
                      </a:r>
                      <a:endParaRPr lang="ca-ES" sz="12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200" dirty="0">
                          <a:effectLst/>
                        </a:rPr>
                        <a:t>2 mitjans</a:t>
                      </a:r>
                      <a:endParaRPr lang="ca-ES" sz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200">
                          <a:effectLst/>
                        </a:rPr>
                        <a:t>25000, 7000, 22000, 0</a:t>
                      </a:r>
                      <a:endParaRPr lang="ca-ES" sz="12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200" dirty="0">
                          <a:effectLst/>
                        </a:rPr>
                        <a:t>0, 0, 0, 0</a:t>
                      </a:r>
                      <a:endParaRPr lang="ca-ES" sz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7" name="4 CuadroTexto"/>
          <p:cNvSpPr txBox="1"/>
          <p:nvPr/>
        </p:nvSpPr>
        <p:spPr>
          <a:xfrm>
            <a:off x="2568975" y="2523404"/>
            <a:ext cx="31903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400" dirty="0" smtClean="0"/>
              <a:t>Característiques de les bases:</a:t>
            </a:r>
            <a:endParaRPr lang="ca-ES" sz="1400" dirty="0"/>
          </a:p>
        </p:txBody>
      </p:sp>
    </p:spTree>
    <p:extLst>
      <p:ext uri="{BB962C8B-B14F-4D97-AF65-F5344CB8AC3E}">
        <p14:creationId xmlns:p14="http://schemas.microsoft.com/office/powerpoint/2010/main" val="2932067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1 CuadroTexto"/>
          <p:cNvSpPr txBox="1"/>
          <p:nvPr/>
        </p:nvSpPr>
        <p:spPr>
          <a:xfrm>
            <a:off x="233227" y="977503"/>
            <a:ext cx="19501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3200" b="1" dirty="0" smtClean="0"/>
              <a:t>Resultats: </a:t>
            </a:r>
            <a:endParaRPr lang="ca-ES" sz="3200" b="1" dirty="0"/>
          </a:p>
        </p:txBody>
      </p:sp>
      <p:graphicFrame>
        <p:nvGraphicFramePr>
          <p:cNvPr id="11" name="Gràfic 10"/>
          <p:cNvGraphicFramePr/>
          <p:nvPr>
            <p:extLst>
              <p:ext uri="{D42A27DB-BD31-4B8C-83A1-F6EECF244321}">
                <p14:modId xmlns:p14="http://schemas.microsoft.com/office/powerpoint/2010/main" val="504531839"/>
              </p:ext>
            </p:extLst>
          </p:nvPr>
        </p:nvGraphicFramePr>
        <p:xfrm>
          <a:off x="2988593" y="1147060"/>
          <a:ext cx="5153025" cy="25419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Gràfic 11"/>
          <p:cNvGraphicFramePr/>
          <p:nvPr>
            <p:extLst>
              <p:ext uri="{D42A27DB-BD31-4B8C-83A1-F6EECF244321}">
                <p14:modId xmlns:p14="http://schemas.microsoft.com/office/powerpoint/2010/main" val="3456263691"/>
              </p:ext>
            </p:extLst>
          </p:nvPr>
        </p:nvGraphicFramePr>
        <p:xfrm>
          <a:off x="2998322" y="3846886"/>
          <a:ext cx="3993515" cy="2494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QuadreDeText 1"/>
          <p:cNvSpPr txBox="1"/>
          <p:nvPr/>
        </p:nvSpPr>
        <p:spPr>
          <a:xfrm>
            <a:off x="423081" y="3084394"/>
            <a:ext cx="1910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 smtClean="0"/>
              <a:t>Mapatge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225965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 CuadroTexto"/>
          <p:cNvSpPr txBox="1"/>
          <p:nvPr/>
        </p:nvSpPr>
        <p:spPr>
          <a:xfrm>
            <a:off x="233227" y="977503"/>
            <a:ext cx="19501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3200" b="1" dirty="0" smtClean="0"/>
              <a:t>Resultats: </a:t>
            </a:r>
            <a:endParaRPr lang="ca-ES" sz="3200" b="1" dirty="0"/>
          </a:p>
        </p:txBody>
      </p:sp>
      <p:graphicFrame>
        <p:nvGraphicFramePr>
          <p:cNvPr id="13" name="Gràfic 12"/>
          <p:cNvGraphicFramePr/>
          <p:nvPr>
            <p:extLst>
              <p:ext uri="{D42A27DB-BD31-4B8C-83A1-F6EECF244321}">
                <p14:modId xmlns:p14="http://schemas.microsoft.com/office/powerpoint/2010/main" val="3496501560"/>
              </p:ext>
            </p:extLst>
          </p:nvPr>
        </p:nvGraphicFramePr>
        <p:xfrm>
          <a:off x="3600289" y="1562278"/>
          <a:ext cx="4700270" cy="4362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Rectangle 1"/>
          <p:cNvSpPr/>
          <p:nvPr/>
        </p:nvSpPr>
        <p:spPr>
          <a:xfrm>
            <a:off x="798394" y="2545308"/>
            <a:ext cx="254530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dirty="0"/>
              <a:t>Amb un cost total de 827,38, l’algorisme proposa una solució un 25,21% millor que la humana amb el mateix temps de servei de 608 minuts. </a:t>
            </a:r>
          </a:p>
        </p:txBody>
      </p:sp>
    </p:spTree>
    <p:extLst>
      <p:ext uri="{BB962C8B-B14F-4D97-AF65-F5344CB8AC3E}">
        <p14:creationId xmlns:p14="http://schemas.microsoft.com/office/powerpoint/2010/main" val="1525283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436243" y="1529344"/>
            <a:ext cx="4950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 smtClean="0"/>
              <a:t>Proves amb problemes de dimensió més alta</a:t>
            </a:r>
            <a:endParaRPr lang="ca-ES" dirty="0"/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8026138"/>
              </p:ext>
            </p:extLst>
          </p:nvPr>
        </p:nvGraphicFramePr>
        <p:xfrm>
          <a:off x="434198" y="2018434"/>
          <a:ext cx="3946733" cy="1962912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139460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55213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400" dirty="0">
                          <a:effectLst/>
                        </a:rPr>
                        <a:t>Test8</a:t>
                      </a:r>
                      <a:endParaRPr lang="ca-ES" sz="14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400">
                          <a:effectLst/>
                        </a:rPr>
                        <a:t> </a:t>
                      </a:r>
                      <a:endParaRPr lang="ca-ES" sz="14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400" dirty="0" err="1">
                          <a:effectLst/>
                        </a:rPr>
                        <a:t>N</a:t>
                      </a:r>
                      <a:r>
                        <a:rPr lang="ca-ES" sz="1400" dirty="0">
                          <a:effectLst/>
                        </a:rPr>
                        <a:t>. clients</a:t>
                      </a:r>
                      <a:endParaRPr lang="ca-ES" sz="14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400" dirty="0">
                          <a:effectLst/>
                        </a:rPr>
                        <a:t>120 (dels quals 29 en un clúster separat)</a:t>
                      </a:r>
                      <a:endParaRPr lang="ca-ES" sz="14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400">
                          <a:effectLst/>
                        </a:rPr>
                        <a:t>N. bases</a:t>
                      </a:r>
                      <a:endParaRPr lang="ca-ES" sz="14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400" dirty="0">
                          <a:effectLst/>
                        </a:rPr>
                        <a:t>4 </a:t>
                      </a:r>
                      <a:r>
                        <a:rPr lang="ca-ES" sz="1400" dirty="0" smtClean="0">
                          <a:effectLst/>
                        </a:rPr>
                        <a:t>(2 d’elles sense prou estoc)</a:t>
                      </a:r>
                      <a:endParaRPr lang="ca-ES" sz="14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400">
                          <a:effectLst/>
                        </a:rPr>
                        <a:t>N. productes</a:t>
                      </a:r>
                      <a:endParaRPr lang="ca-ES" sz="14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400" dirty="0">
                          <a:effectLst/>
                        </a:rPr>
                        <a:t>4</a:t>
                      </a:r>
                      <a:endParaRPr lang="ca-ES" sz="14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400">
                          <a:effectLst/>
                        </a:rPr>
                        <a:t>Tipus vehicle</a:t>
                      </a:r>
                      <a:endParaRPr lang="ca-ES" sz="14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400" dirty="0">
                          <a:effectLst/>
                        </a:rPr>
                        <a:t>Els indicats </a:t>
                      </a:r>
                      <a:r>
                        <a:rPr lang="ca-ES" sz="1400" dirty="0" smtClean="0">
                          <a:effectLst/>
                        </a:rPr>
                        <a:t>anteriorment</a:t>
                      </a:r>
                      <a:endParaRPr lang="ca-ES" sz="14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400" dirty="0" err="1" smtClean="0">
                          <a:effectLst/>
                        </a:rPr>
                        <a:t>Distrib</a:t>
                      </a:r>
                      <a:r>
                        <a:rPr lang="ca-ES" sz="1400" dirty="0" smtClean="0">
                          <a:effectLst/>
                        </a:rPr>
                        <a:t>.</a:t>
                      </a:r>
                      <a:r>
                        <a:rPr lang="ca-ES" sz="1400" baseline="0" dirty="0" smtClean="0">
                          <a:effectLst/>
                        </a:rPr>
                        <a:t> </a:t>
                      </a:r>
                      <a:r>
                        <a:rPr lang="ca-ES" sz="1400" dirty="0" smtClean="0">
                          <a:effectLst/>
                        </a:rPr>
                        <a:t>Vehicles</a:t>
                      </a:r>
                      <a:endParaRPr lang="ca-ES" sz="14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4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r>
                        <a:rPr lang="ca-ES" sz="14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x 0, 7 x 1, 1 x 2 a cada base</a:t>
                      </a:r>
                      <a:endParaRPr lang="ca-ES" sz="14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TMS</a:t>
                      </a:r>
                      <a:endParaRPr lang="ca-ES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800 min</a:t>
                      </a:r>
                      <a:endParaRPr lang="ca-ES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5" name="4 Rectángulo"/>
          <p:cNvSpPr/>
          <p:nvPr/>
        </p:nvSpPr>
        <p:spPr>
          <a:xfrm>
            <a:off x="233227" y="4154911"/>
            <a:ext cx="5153388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a-ES" dirty="0" smtClean="0"/>
              <a:t>Nodes </a:t>
            </a:r>
            <a:r>
              <a:rPr lang="ca-ES" dirty="0"/>
              <a:t>ben repartits entre les </a:t>
            </a:r>
            <a:r>
              <a:rPr lang="ca-ES" dirty="0" smtClean="0"/>
              <a:t>bases.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a-ES" dirty="0" smtClean="0"/>
              <a:t>Clústers </a:t>
            </a:r>
            <a:r>
              <a:rPr lang="ca-ES" dirty="0"/>
              <a:t>de clients amb la bora ben </a:t>
            </a:r>
            <a:r>
              <a:rPr lang="ca-ES" dirty="0" smtClean="0"/>
              <a:t>definida.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a-ES" dirty="0" smtClean="0"/>
              <a:t>Alguns clients no abastits per la base més propera.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a-ES" dirty="0" smtClean="0"/>
              <a:t>Visites al magatzem optimitzades per a la ruta.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a-ES" dirty="0" smtClean="0"/>
              <a:t>Solució prou bona en menys de 4 s!</a:t>
            </a:r>
          </a:p>
        </p:txBody>
      </p:sp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0771901"/>
              </p:ext>
            </p:extLst>
          </p:nvPr>
        </p:nvGraphicFramePr>
        <p:xfrm>
          <a:off x="6217227" y="5290355"/>
          <a:ext cx="2458940" cy="1015237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85593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5012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5287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52450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400" dirty="0" smtClean="0">
                          <a:effectLst/>
                        </a:rPr>
                        <a:t>Solució</a:t>
                      </a:r>
                      <a:endParaRPr lang="ca-ES" sz="14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400" dirty="0" smtClean="0">
                          <a:effectLst/>
                        </a:rPr>
                        <a:t>Cost</a:t>
                      </a:r>
                      <a:endParaRPr lang="ca-ES" sz="14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400" dirty="0" smtClean="0">
                          <a:effectLst/>
                        </a:rPr>
                        <a:t>Temps càlcul (s)</a:t>
                      </a:r>
                      <a:endParaRPr lang="ca-ES" sz="14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4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27</a:t>
                      </a:r>
                      <a:endParaRPr lang="ca-ES" sz="14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4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5505.52</a:t>
                      </a:r>
                      <a:endParaRPr lang="ca-ES" sz="14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4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3,87</a:t>
                      </a:r>
                      <a:endParaRPr lang="ca-ES" sz="14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4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513</a:t>
                      </a:r>
                      <a:endParaRPr lang="ca-ES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400" dirty="0" smtClean="0">
                          <a:effectLst/>
                        </a:rPr>
                        <a:t>3485,58</a:t>
                      </a:r>
                      <a:endParaRPr lang="ca-ES" sz="14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4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40,19</a:t>
                      </a:r>
                      <a:endParaRPr lang="ca-ES" sz="14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" name="1 CuadroTexto"/>
          <p:cNvSpPr txBox="1"/>
          <p:nvPr/>
        </p:nvSpPr>
        <p:spPr>
          <a:xfrm>
            <a:off x="233227" y="977503"/>
            <a:ext cx="19501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3200" b="1" dirty="0" smtClean="0"/>
              <a:t>Resultats: </a:t>
            </a:r>
            <a:endParaRPr lang="ca-ES" sz="3200" b="1" dirty="0"/>
          </a:p>
        </p:txBody>
      </p:sp>
      <p:pic>
        <p:nvPicPr>
          <p:cNvPr id="9" name="Imatge 8"/>
          <p:cNvPicPr/>
          <p:nvPr/>
        </p:nvPicPr>
        <p:blipFill>
          <a:blip r:embed="rId3"/>
          <a:stretch>
            <a:fillRect/>
          </a:stretch>
        </p:blipFill>
        <p:spPr>
          <a:xfrm>
            <a:off x="4656122" y="1908030"/>
            <a:ext cx="4244873" cy="2894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571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33227" y="989345"/>
            <a:ext cx="24112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3200" b="1" dirty="0" smtClean="0"/>
              <a:t>Conclusions: </a:t>
            </a:r>
            <a:endParaRPr lang="ca-ES" sz="3200" b="1" dirty="0"/>
          </a:p>
        </p:txBody>
      </p:sp>
      <p:sp>
        <p:nvSpPr>
          <p:cNvPr id="3" name="2 Rectángulo"/>
          <p:cNvSpPr/>
          <p:nvPr/>
        </p:nvSpPr>
        <p:spPr>
          <a:xfrm>
            <a:off x="668655" y="1876739"/>
            <a:ext cx="7497150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ca-ES" dirty="0" smtClean="0"/>
              <a:t>Hem </a:t>
            </a:r>
            <a:r>
              <a:rPr lang="ca-ES" dirty="0"/>
              <a:t>estudiat la necessitat específica d’una empresa de </a:t>
            </a:r>
            <a:r>
              <a:rPr lang="ca-ES" dirty="0" smtClean="0"/>
              <a:t>distribució, descrivint </a:t>
            </a:r>
            <a:r>
              <a:rPr lang="ca-ES" dirty="0"/>
              <a:t>el problema i </a:t>
            </a:r>
            <a:r>
              <a:rPr lang="ca-ES" dirty="0" smtClean="0"/>
              <a:t>dissenyant </a:t>
            </a:r>
            <a:r>
              <a:rPr lang="ca-ES" dirty="0"/>
              <a:t>i </a:t>
            </a:r>
            <a:r>
              <a:rPr lang="ca-ES" dirty="0" smtClean="0"/>
              <a:t>implementant </a:t>
            </a:r>
            <a:r>
              <a:rPr lang="ca-ES" dirty="0"/>
              <a:t>un algorisme que, </a:t>
            </a:r>
            <a:r>
              <a:rPr lang="ca-ES" dirty="0" smtClean="0"/>
              <a:t>en combinar </a:t>
            </a:r>
            <a:r>
              <a:rPr lang="ca-ES" dirty="0"/>
              <a:t>diverses tècniques, el soluciona en un temps estrictament limitat</a:t>
            </a:r>
            <a:r>
              <a:rPr lang="ca-ES" dirty="0" smtClean="0"/>
              <a:t>.</a:t>
            </a:r>
          </a:p>
          <a:p>
            <a:pPr algn="just">
              <a:spcAft>
                <a:spcPts val="1200"/>
              </a:spcAft>
            </a:pPr>
            <a:r>
              <a:rPr lang="ca-ES" dirty="0" smtClean="0"/>
              <a:t>Hem experimentat en quines circumstàncies l’algorisme proporciona resultats més eficients, i hem trobat formes empíriques d’optimitzar els seus paràmetres.</a:t>
            </a:r>
          </a:p>
          <a:p>
            <a:pPr algn="just">
              <a:spcAft>
                <a:spcPts val="1200"/>
              </a:spcAft>
            </a:pPr>
            <a:r>
              <a:rPr lang="ca-ES" dirty="0"/>
              <a:t>Hem aplicat l’algorisme a un cas real, obtenint una </a:t>
            </a:r>
            <a:r>
              <a:rPr lang="ca-ES" dirty="0" smtClean="0"/>
              <a:t>solució, amb el mateix temps de servei, </a:t>
            </a:r>
            <a:r>
              <a:rPr lang="ca-ES" dirty="0"/>
              <a:t>un </a:t>
            </a:r>
            <a:r>
              <a:rPr lang="ca-ES" dirty="0" smtClean="0"/>
              <a:t>25% </a:t>
            </a:r>
            <a:r>
              <a:rPr lang="ca-ES" dirty="0"/>
              <a:t>millor que la confeccionada de forma </a:t>
            </a:r>
            <a:r>
              <a:rPr lang="ca-ES" dirty="0" smtClean="0"/>
              <a:t>manual. Ha estat calculada en 40 s</a:t>
            </a:r>
          </a:p>
          <a:p>
            <a:pPr algn="just">
              <a:spcAft>
                <a:spcPts val="1200"/>
              </a:spcAft>
            </a:pPr>
            <a:r>
              <a:rPr lang="ca-ES" dirty="0" smtClean="0"/>
              <a:t>El producte pot proporcionar estalvis importants en temps de transport in en cost. També pot ser de gran utilitat com a </a:t>
            </a:r>
            <a:r>
              <a:rPr lang="ca-ES" dirty="0"/>
              <a:t>assistent per a presa de </a:t>
            </a:r>
            <a:r>
              <a:rPr lang="ca-ES" dirty="0" smtClean="0"/>
              <a:t>decisions: adquirir més vehicles, obrir més bases, jugar amb estocs inicials ...</a:t>
            </a:r>
          </a:p>
          <a:p>
            <a:pPr algn="just">
              <a:spcAft>
                <a:spcPts val="1200"/>
              </a:spcAft>
            </a:pPr>
            <a:r>
              <a:rPr lang="ca-ES" dirty="0" smtClean="0"/>
              <a:t> 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1075527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uadroTexto"/>
          <p:cNvSpPr txBox="1"/>
          <p:nvPr/>
        </p:nvSpPr>
        <p:spPr>
          <a:xfrm>
            <a:off x="740385" y="2446566"/>
            <a:ext cx="1296144" cy="92333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Travelling Salesman Problem</a:t>
            </a:r>
            <a:endParaRPr lang="en-US" dirty="0"/>
          </a:p>
        </p:txBody>
      </p:sp>
      <p:sp>
        <p:nvSpPr>
          <p:cNvPr id="8" name="7 CuadroTexto"/>
          <p:cNvSpPr txBox="1"/>
          <p:nvPr/>
        </p:nvSpPr>
        <p:spPr>
          <a:xfrm>
            <a:off x="3080927" y="2412335"/>
            <a:ext cx="1080120" cy="92333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Vehicle Routing Problem</a:t>
            </a:r>
            <a:endParaRPr lang="en-US" dirty="0"/>
          </a:p>
        </p:txBody>
      </p:sp>
      <p:sp>
        <p:nvSpPr>
          <p:cNvPr id="9" name="8 CuadroTexto"/>
          <p:cNvSpPr txBox="1"/>
          <p:nvPr/>
        </p:nvSpPr>
        <p:spPr>
          <a:xfrm>
            <a:off x="5144558" y="2616762"/>
            <a:ext cx="1842120" cy="3693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Capacitated</a:t>
            </a:r>
            <a:r>
              <a:rPr lang="ca-ES" dirty="0" smtClean="0"/>
              <a:t>-VRP</a:t>
            </a:r>
            <a:endParaRPr lang="ca-ES" dirty="0"/>
          </a:p>
        </p:txBody>
      </p:sp>
      <p:sp>
        <p:nvSpPr>
          <p:cNvPr id="10" name="9 CuadroTexto"/>
          <p:cNvSpPr txBox="1"/>
          <p:nvPr/>
        </p:nvSpPr>
        <p:spPr>
          <a:xfrm>
            <a:off x="6459105" y="3691512"/>
            <a:ext cx="1944216" cy="3693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 smtClean="0"/>
              <a:t>MultiProduct</a:t>
            </a:r>
            <a:r>
              <a:rPr lang="ca-ES" dirty="0" smtClean="0"/>
              <a:t>-VRP</a:t>
            </a:r>
            <a:endParaRPr lang="ca-ES" dirty="0"/>
          </a:p>
        </p:txBody>
      </p:sp>
      <p:sp>
        <p:nvSpPr>
          <p:cNvPr id="11" name="10 CuadroTexto"/>
          <p:cNvSpPr txBox="1"/>
          <p:nvPr/>
        </p:nvSpPr>
        <p:spPr>
          <a:xfrm>
            <a:off x="3916465" y="5317247"/>
            <a:ext cx="1944216" cy="3693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a-ES" dirty="0" err="1" smtClean="0"/>
              <a:t>MultiDepot</a:t>
            </a:r>
            <a:r>
              <a:rPr lang="ca-ES" dirty="0" smtClean="0"/>
              <a:t>-VRP</a:t>
            </a:r>
            <a:endParaRPr lang="ca-ES" dirty="0"/>
          </a:p>
        </p:txBody>
      </p:sp>
      <p:sp>
        <p:nvSpPr>
          <p:cNvPr id="12" name="11 CuadroTexto"/>
          <p:cNvSpPr txBox="1"/>
          <p:nvPr/>
        </p:nvSpPr>
        <p:spPr>
          <a:xfrm>
            <a:off x="6204857" y="5213048"/>
            <a:ext cx="2465536" cy="64633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a-ES" dirty="0" err="1" smtClean="0"/>
              <a:t>MultiCompartment</a:t>
            </a:r>
            <a:r>
              <a:rPr lang="ca-ES" dirty="0" smtClean="0"/>
              <a:t>-VRP</a:t>
            </a:r>
            <a:endParaRPr lang="ca-ES" dirty="0"/>
          </a:p>
        </p:txBody>
      </p:sp>
      <p:sp>
        <p:nvSpPr>
          <p:cNvPr id="13" name="12 CuadroTexto"/>
          <p:cNvSpPr txBox="1"/>
          <p:nvPr/>
        </p:nvSpPr>
        <p:spPr>
          <a:xfrm>
            <a:off x="485614" y="5317248"/>
            <a:ext cx="2733131" cy="3693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a-ES" dirty="0" err="1" smtClean="0"/>
              <a:t>HeterogeneousFleet</a:t>
            </a:r>
            <a:r>
              <a:rPr lang="ca-ES" dirty="0" smtClean="0"/>
              <a:t>-VRP</a:t>
            </a:r>
            <a:endParaRPr lang="ca-ES" dirty="0"/>
          </a:p>
        </p:txBody>
      </p:sp>
      <p:sp>
        <p:nvSpPr>
          <p:cNvPr id="14" name="13 Flecha derecha"/>
          <p:cNvSpPr/>
          <p:nvPr/>
        </p:nvSpPr>
        <p:spPr>
          <a:xfrm>
            <a:off x="2207920" y="2645487"/>
            <a:ext cx="606152" cy="337316"/>
          </a:xfrm>
          <a:prstGeom prst="rightArrow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5" name="14 Flecha derecha"/>
          <p:cNvSpPr/>
          <p:nvPr/>
        </p:nvSpPr>
        <p:spPr>
          <a:xfrm>
            <a:off x="4334137" y="2702989"/>
            <a:ext cx="673596" cy="328194"/>
          </a:xfrm>
          <a:prstGeom prst="rightArrow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6" name="15 CuadroTexto"/>
          <p:cNvSpPr txBox="1"/>
          <p:nvPr/>
        </p:nvSpPr>
        <p:spPr>
          <a:xfrm>
            <a:off x="1978437" y="1575945"/>
            <a:ext cx="11108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 smtClean="0"/>
              <a:t>Múltiples vehicles</a:t>
            </a:r>
            <a:endParaRPr lang="ca-ES" dirty="0"/>
          </a:p>
        </p:txBody>
      </p:sp>
      <p:sp>
        <p:nvSpPr>
          <p:cNvPr id="17" name="16 Flecha abajo"/>
          <p:cNvSpPr/>
          <p:nvPr/>
        </p:nvSpPr>
        <p:spPr>
          <a:xfrm>
            <a:off x="2438425" y="2221658"/>
            <a:ext cx="45719" cy="431390"/>
          </a:xfrm>
          <a:prstGeom prst="downArrow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8" name="17 CuadroTexto"/>
          <p:cNvSpPr txBox="1"/>
          <p:nvPr/>
        </p:nvSpPr>
        <p:spPr>
          <a:xfrm>
            <a:off x="3967649" y="1575943"/>
            <a:ext cx="15275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 smtClean="0"/>
              <a:t>Repartiment de productes</a:t>
            </a:r>
            <a:endParaRPr lang="ca-ES" dirty="0"/>
          </a:p>
        </p:txBody>
      </p:sp>
      <p:sp>
        <p:nvSpPr>
          <p:cNvPr id="19" name="18 Flecha abajo"/>
          <p:cNvSpPr/>
          <p:nvPr/>
        </p:nvSpPr>
        <p:spPr>
          <a:xfrm>
            <a:off x="4599694" y="2215765"/>
            <a:ext cx="45719" cy="431390"/>
          </a:xfrm>
          <a:prstGeom prst="downArrow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20" name="19 Flecha derecha"/>
          <p:cNvSpPr/>
          <p:nvPr/>
        </p:nvSpPr>
        <p:spPr>
          <a:xfrm rot="4178252">
            <a:off x="6944320" y="3186932"/>
            <a:ext cx="495585" cy="328194"/>
          </a:xfrm>
          <a:prstGeom prst="rightArrow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21" name="20 Flecha derecha"/>
          <p:cNvSpPr/>
          <p:nvPr/>
        </p:nvSpPr>
        <p:spPr>
          <a:xfrm rot="6865767">
            <a:off x="4387945" y="4040107"/>
            <a:ext cx="2050058" cy="324087"/>
          </a:xfrm>
          <a:prstGeom prst="rightArrow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22" name="21 Flecha abajo"/>
          <p:cNvSpPr/>
          <p:nvPr/>
        </p:nvSpPr>
        <p:spPr>
          <a:xfrm>
            <a:off x="7149048" y="4190049"/>
            <a:ext cx="289523" cy="877855"/>
          </a:xfrm>
          <a:prstGeom prst="downArrow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24" name="23 Flecha derecha"/>
          <p:cNvSpPr/>
          <p:nvPr/>
        </p:nvSpPr>
        <p:spPr>
          <a:xfrm rot="9005819">
            <a:off x="1724176" y="4051423"/>
            <a:ext cx="3772418" cy="324220"/>
          </a:xfrm>
          <a:prstGeom prst="rightArrow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26" name="25 Forma libre"/>
          <p:cNvSpPr/>
          <p:nvPr/>
        </p:nvSpPr>
        <p:spPr>
          <a:xfrm>
            <a:off x="193524" y="4184952"/>
            <a:ext cx="8793237" cy="2419048"/>
          </a:xfrm>
          <a:custGeom>
            <a:avLst/>
            <a:gdLst>
              <a:gd name="connsiteX0" fmla="*/ 945253 w 8879925"/>
              <a:gd name="connsiteY0" fmla="*/ 207855 h 1983081"/>
              <a:gd name="connsiteX1" fmla="*/ 3979399 w 8879925"/>
              <a:gd name="connsiteY1" fmla="*/ 37 h 1983081"/>
              <a:gd name="connsiteX2" fmla="*/ 6791871 w 8879925"/>
              <a:gd name="connsiteY2" fmla="*/ 221710 h 1983081"/>
              <a:gd name="connsiteX3" fmla="*/ 8592962 w 8879925"/>
              <a:gd name="connsiteY3" fmla="*/ 637346 h 1983081"/>
              <a:gd name="connsiteX4" fmla="*/ 8759217 w 8879925"/>
              <a:gd name="connsiteY4" fmla="*/ 1011419 h 1983081"/>
              <a:gd name="connsiteX5" fmla="*/ 7415326 w 8879925"/>
              <a:gd name="connsiteY5" fmla="*/ 1565601 h 1983081"/>
              <a:gd name="connsiteX6" fmla="*/ 4117944 w 8879925"/>
              <a:gd name="connsiteY6" fmla="*/ 1842691 h 1983081"/>
              <a:gd name="connsiteX7" fmla="*/ 1305471 w 8879925"/>
              <a:gd name="connsiteY7" fmla="*/ 1939673 h 1983081"/>
              <a:gd name="connsiteX8" fmla="*/ 44708 w 8879925"/>
              <a:gd name="connsiteY8" fmla="*/ 1136110 h 1983081"/>
              <a:gd name="connsiteX9" fmla="*/ 404926 w 8879925"/>
              <a:gd name="connsiteY9" fmla="*/ 401819 h 1983081"/>
              <a:gd name="connsiteX0" fmla="*/ 945253 w 8879925"/>
              <a:gd name="connsiteY0" fmla="*/ 207855 h 1983081"/>
              <a:gd name="connsiteX1" fmla="*/ 3979399 w 8879925"/>
              <a:gd name="connsiteY1" fmla="*/ 37 h 1983081"/>
              <a:gd name="connsiteX2" fmla="*/ 6791871 w 8879925"/>
              <a:gd name="connsiteY2" fmla="*/ 221710 h 1983081"/>
              <a:gd name="connsiteX3" fmla="*/ 8592962 w 8879925"/>
              <a:gd name="connsiteY3" fmla="*/ 637346 h 1983081"/>
              <a:gd name="connsiteX4" fmla="*/ 8759217 w 8879925"/>
              <a:gd name="connsiteY4" fmla="*/ 1011419 h 1983081"/>
              <a:gd name="connsiteX5" fmla="*/ 7415326 w 8879925"/>
              <a:gd name="connsiteY5" fmla="*/ 1565601 h 1983081"/>
              <a:gd name="connsiteX6" fmla="*/ 4117944 w 8879925"/>
              <a:gd name="connsiteY6" fmla="*/ 1842691 h 1983081"/>
              <a:gd name="connsiteX7" fmla="*/ 1305471 w 8879925"/>
              <a:gd name="connsiteY7" fmla="*/ 1939673 h 1983081"/>
              <a:gd name="connsiteX8" fmla="*/ 44708 w 8879925"/>
              <a:gd name="connsiteY8" fmla="*/ 1136110 h 1983081"/>
              <a:gd name="connsiteX9" fmla="*/ 404926 w 8879925"/>
              <a:gd name="connsiteY9" fmla="*/ 401819 h 1983081"/>
              <a:gd name="connsiteX10" fmla="*/ 945253 w 8879925"/>
              <a:gd name="connsiteY10" fmla="*/ 207855 h 1983081"/>
              <a:gd name="connsiteX0" fmla="*/ 945253 w 8879925"/>
              <a:gd name="connsiteY0" fmla="*/ 207855 h 1983081"/>
              <a:gd name="connsiteX1" fmla="*/ 3979399 w 8879925"/>
              <a:gd name="connsiteY1" fmla="*/ 37 h 1983081"/>
              <a:gd name="connsiteX2" fmla="*/ 6791871 w 8879925"/>
              <a:gd name="connsiteY2" fmla="*/ 221710 h 1983081"/>
              <a:gd name="connsiteX3" fmla="*/ 8592962 w 8879925"/>
              <a:gd name="connsiteY3" fmla="*/ 637346 h 1983081"/>
              <a:gd name="connsiteX4" fmla="*/ 8759217 w 8879925"/>
              <a:gd name="connsiteY4" fmla="*/ 1011419 h 1983081"/>
              <a:gd name="connsiteX5" fmla="*/ 7415326 w 8879925"/>
              <a:gd name="connsiteY5" fmla="*/ 1565601 h 1983081"/>
              <a:gd name="connsiteX6" fmla="*/ 4117944 w 8879925"/>
              <a:gd name="connsiteY6" fmla="*/ 1842691 h 1983081"/>
              <a:gd name="connsiteX7" fmla="*/ 1305471 w 8879925"/>
              <a:gd name="connsiteY7" fmla="*/ 1939673 h 1983081"/>
              <a:gd name="connsiteX8" fmla="*/ 44708 w 8879925"/>
              <a:gd name="connsiteY8" fmla="*/ 1136110 h 1983081"/>
              <a:gd name="connsiteX9" fmla="*/ 404926 w 8879925"/>
              <a:gd name="connsiteY9" fmla="*/ 401819 h 1983081"/>
              <a:gd name="connsiteX10" fmla="*/ 945253 w 8879925"/>
              <a:gd name="connsiteY10" fmla="*/ 207855 h 1983081"/>
              <a:gd name="connsiteX0" fmla="*/ 936401 w 8871073"/>
              <a:gd name="connsiteY0" fmla="*/ 207855 h 1983081"/>
              <a:gd name="connsiteX1" fmla="*/ 3970547 w 8871073"/>
              <a:gd name="connsiteY1" fmla="*/ 37 h 1983081"/>
              <a:gd name="connsiteX2" fmla="*/ 6783019 w 8871073"/>
              <a:gd name="connsiteY2" fmla="*/ 221710 h 1983081"/>
              <a:gd name="connsiteX3" fmla="*/ 8584110 w 8871073"/>
              <a:gd name="connsiteY3" fmla="*/ 637346 h 1983081"/>
              <a:gd name="connsiteX4" fmla="*/ 8750365 w 8871073"/>
              <a:gd name="connsiteY4" fmla="*/ 1011419 h 1983081"/>
              <a:gd name="connsiteX5" fmla="*/ 7406474 w 8871073"/>
              <a:gd name="connsiteY5" fmla="*/ 1565601 h 1983081"/>
              <a:gd name="connsiteX6" fmla="*/ 4109092 w 8871073"/>
              <a:gd name="connsiteY6" fmla="*/ 1842691 h 1983081"/>
              <a:gd name="connsiteX7" fmla="*/ 1296619 w 8871073"/>
              <a:gd name="connsiteY7" fmla="*/ 1939673 h 1983081"/>
              <a:gd name="connsiteX8" fmla="*/ 35856 w 8871073"/>
              <a:gd name="connsiteY8" fmla="*/ 1136110 h 1983081"/>
              <a:gd name="connsiteX9" fmla="*/ 396074 w 8871073"/>
              <a:gd name="connsiteY9" fmla="*/ 401819 h 1983081"/>
              <a:gd name="connsiteX10" fmla="*/ 936401 w 8871073"/>
              <a:gd name="connsiteY10" fmla="*/ 207855 h 1983081"/>
              <a:gd name="connsiteX0" fmla="*/ 936401 w 8871073"/>
              <a:gd name="connsiteY0" fmla="*/ 207855 h 1983081"/>
              <a:gd name="connsiteX1" fmla="*/ 3970547 w 8871073"/>
              <a:gd name="connsiteY1" fmla="*/ 37 h 1983081"/>
              <a:gd name="connsiteX2" fmla="*/ 6783019 w 8871073"/>
              <a:gd name="connsiteY2" fmla="*/ 221710 h 1983081"/>
              <a:gd name="connsiteX3" fmla="*/ 8584110 w 8871073"/>
              <a:gd name="connsiteY3" fmla="*/ 637346 h 1983081"/>
              <a:gd name="connsiteX4" fmla="*/ 8750365 w 8871073"/>
              <a:gd name="connsiteY4" fmla="*/ 1011419 h 1983081"/>
              <a:gd name="connsiteX5" fmla="*/ 7406474 w 8871073"/>
              <a:gd name="connsiteY5" fmla="*/ 1565601 h 1983081"/>
              <a:gd name="connsiteX6" fmla="*/ 4109092 w 8871073"/>
              <a:gd name="connsiteY6" fmla="*/ 1842691 h 1983081"/>
              <a:gd name="connsiteX7" fmla="*/ 1296619 w 8871073"/>
              <a:gd name="connsiteY7" fmla="*/ 1939673 h 1983081"/>
              <a:gd name="connsiteX8" fmla="*/ 35856 w 8871073"/>
              <a:gd name="connsiteY8" fmla="*/ 1136110 h 1983081"/>
              <a:gd name="connsiteX9" fmla="*/ 396074 w 8871073"/>
              <a:gd name="connsiteY9" fmla="*/ 401819 h 1983081"/>
              <a:gd name="connsiteX10" fmla="*/ 936401 w 8871073"/>
              <a:gd name="connsiteY10" fmla="*/ 207855 h 1983081"/>
              <a:gd name="connsiteX0" fmla="*/ 936401 w 8871073"/>
              <a:gd name="connsiteY0" fmla="*/ 207841 h 1983067"/>
              <a:gd name="connsiteX1" fmla="*/ 3970547 w 8871073"/>
              <a:gd name="connsiteY1" fmla="*/ 23 h 1983067"/>
              <a:gd name="connsiteX2" fmla="*/ 6783019 w 8871073"/>
              <a:gd name="connsiteY2" fmla="*/ 221696 h 1983067"/>
              <a:gd name="connsiteX3" fmla="*/ 8584110 w 8871073"/>
              <a:gd name="connsiteY3" fmla="*/ 637332 h 1983067"/>
              <a:gd name="connsiteX4" fmla="*/ 8750365 w 8871073"/>
              <a:gd name="connsiteY4" fmla="*/ 1011405 h 1983067"/>
              <a:gd name="connsiteX5" fmla="*/ 7406474 w 8871073"/>
              <a:gd name="connsiteY5" fmla="*/ 1565587 h 1983067"/>
              <a:gd name="connsiteX6" fmla="*/ 4109092 w 8871073"/>
              <a:gd name="connsiteY6" fmla="*/ 1842677 h 1983067"/>
              <a:gd name="connsiteX7" fmla="*/ 1296619 w 8871073"/>
              <a:gd name="connsiteY7" fmla="*/ 1939659 h 1983067"/>
              <a:gd name="connsiteX8" fmla="*/ 35856 w 8871073"/>
              <a:gd name="connsiteY8" fmla="*/ 1136096 h 1983067"/>
              <a:gd name="connsiteX9" fmla="*/ 396074 w 8871073"/>
              <a:gd name="connsiteY9" fmla="*/ 401805 h 1983067"/>
              <a:gd name="connsiteX10" fmla="*/ 936401 w 8871073"/>
              <a:gd name="connsiteY10" fmla="*/ 207841 h 1983067"/>
              <a:gd name="connsiteX0" fmla="*/ 936401 w 8859171"/>
              <a:gd name="connsiteY0" fmla="*/ 207841 h 1979723"/>
              <a:gd name="connsiteX1" fmla="*/ 3970547 w 8859171"/>
              <a:gd name="connsiteY1" fmla="*/ 23 h 1979723"/>
              <a:gd name="connsiteX2" fmla="*/ 6783019 w 8859171"/>
              <a:gd name="connsiteY2" fmla="*/ 221696 h 1979723"/>
              <a:gd name="connsiteX3" fmla="*/ 8584110 w 8859171"/>
              <a:gd name="connsiteY3" fmla="*/ 637332 h 1979723"/>
              <a:gd name="connsiteX4" fmla="*/ 8750365 w 8859171"/>
              <a:gd name="connsiteY4" fmla="*/ 1011405 h 1979723"/>
              <a:gd name="connsiteX5" fmla="*/ 7572729 w 8859171"/>
              <a:gd name="connsiteY5" fmla="*/ 1704133 h 1979723"/>
              <a:gd name="connsiteX6" fmla="*/ 4109092 w 8859171"/>
              <a:gd name="connsiteY6" fmla="*/ 1842677 h 1979723"/>
              <a:gd name="connsiteX7" fmla="*/ 1296619 w 8859171"/>
              <a:gd name="connsiteY7" fmla="*/ 1939659 h 1979723"/>
              <a:gd name="connsiteX8" fmla="*/ 35856 w 8859171"/>
              <a:gd name="connsiteY8" fmla="*/ 1136096 h 1979723"/>
              <a:gd name="connsiteX9" fmla="*/ 396074 w 8859171"/>
              <a:gd name="connsiteY9" fmla="*/ 401805 h 1979723"/>
              <a:gd name="connsiteX10" fmla="*/ 936401 w 8859171"/>
              <a:gd name="connsiteY10" fmla="*/ 207841 h 1979723"/>
              <a:gd name="connsiteX0" fmla="*/ 936401 w 8823232"/>
              <a:gd name="connsiteY0" fmla="*/ 207841 h 1979723"/>
              <a:gd name="connsiteX1" fmla="*/ 3970547 w 8823232"/>
              <a:gd name="connsiteY1" fmla="*/ 23 h 1979723"/>
              <a:gd name="connsiteX2" fmla="*/ 6783019 w 8823232"/>
              <a:gd name="connsiteY2" fmla="*/ 221696 h 1979723"/>
              <a:gd name="connsiteX3" fmla="*/ 8584110 w 8823232"/>
              <a:gd name="connsiteY3" fmla="*/ 637332 h 1979723"/>
              <a:gd name="connsiteX4" fmla="*/ 8694947 w 8823232"/>
              <a:gd name="connsiteY4" fmla="*/ 1205368 h 1979723"/>
              <a:gd name="connsiteX5" fmla="*/ 7572729 w 8823232"/>
              <a:gd name="connsiteY5" fmla="*/ 1704133 h 1979723"/>
              <a:gd name="connsiteX6" fmla="*/ 4109092 w 8823232"/>
              <a:gd name="connsiteY6" fmla="*/ 1842677 h 1979723"/>
              <a:gd name="connsiteX7" fmla="*/ 1296619 w 8823232"/>
              <a:gd name="connsiteY7" fmla="*/ 1939659 h 1979723"/>
              <a:gd name="connsiteX8" fmla="*/ 35856 w 8823232"/>
              <a:gd name="connsiteY8" fmla="*/ 1136096 h 1979723"/>
              <a:gd name="connsiteX9" fmla="*/ 396074 w 8823232"/>
              <a:gd name="connsiteY9" fmla="*/ 401805 h 1979723"/>
              <a:gd name="connsiteX10" fmla="*/ 936401 w 8823232"/>
              <a:gd name="connsiteY10" fmla="*/ 207841 h 1979723"/>
              <a:gd name="connsiteX0" fmla="*/ 936401 w 8803197"/>
              <a:gd name="connsiteY0" fmla="*/ 207841 h 1979723"/>
              <a:gd name="connsiteX1" fmla="*/ 3970547 w 8803197"/>
              <a:gd name="connsiteY1" fmla="*/ 23 h 1979723"/>
              <a:gd name="connsiteX2" fmla="*/ 6783019 w 8803197"/>
              <a:gd name="connsiteY2" fmla="*/ 221696 h 1979723"/>
              <a:gd name="connsiteX3" fmla="*/ 8542546 w 8803197"/>
              <a:gd name="connsiteY3" fmla="*/ 471078 h 1979723"/>
              <a:gd name="connsiteX4" fmla="*/ 8694947 w 8803197"/>
              <a:gd name="connsiteY4" fmla="*/ 1205368 h 1979723"/>
              <a:gd name="connsiteX5" fmla="*/ 7572729 w 8803197"/>
              <a:gd name="connsiteY5" fmla="*/ 1704133 h 1979723"/>
              <a:gd name="connsiteX6" fmla="*/ 4109092 w 8803197"/>
              <a:gd name="connsiteY6" fmla="*/ 1842677 h 1979723"/>
              <a:gd name="connsiteX7" fmla="*/ 1296619 w 8803197"/>
              <a:gd name="connsiteY7" fmla="*/ 1939659 h 1979723"/>
              <a:gd name="connsiteX8" fmla="*/ 35856 w 8803197"/>
              <a:gd name="connsiteY8" fmla="*/ 1136096 h 1979723"/>
              <a:gd name="connsiteX9" fmla="*/ 396074 w 8803197"/>
              <a:gd name="connsiteY9" fmla="*/ 401805 h 1979723"/>
              <a:gd name="connsiteX10" fmla="*/ 936401 w 8803197"/>
              <a:gd name="connsiteY10" fmla="*/ 207841 h 1979723"/>
              <a:gd name="connsiteX0" fmla="*/ 936401 w 8783530"/>
              <a:gd name="connsiteY0" fmla="*/ 207841 h 1979723"/>
              <a:gd name="connsiteX1" fmla="*/ 3970547 w 8783530"/>
              <a:gd name="connsiteY1" fmla="*/ 23 h 1979723"/>
              <a:gd name="connsiteX2" fmla="*/ 6783019 w 8783530"/>
              <a:gd name="connsiteY2" fmla="*/ 221696 h 1979723"/>
              <a:gd name="connsiteX3" fmla="*/ 8542546 w 8783530"/>
              <a:gd name="connsiteY3" fmla="*/ 471078 h 1979723"/>
              <a:gd name="connsiteX4" fmla="*/ 8694947 w 8783530"/>
              <a:gd name="connsiteY4" fmla="*/ 1205368 h 1979723"/>
              <a:gd name="connsiteX5" fmla="*/ 7572729 w 8783530"/>
              <a:gd name="connsiteY5" fmla="*/ 1704133 h 1979723"/>
              <a:gd name="connsiteX6" fmla="*/ 4109092 w 8783530"/>
              <a:gd name="connsiteY6" fmla="*/ 1842677 h 1979723"/>
              <a:gd name="connsiteX7" fmla="*/ 1296619 w 8783530"/>
              <a:gd name="connsiteY7" fmla="*/ 1939659 h 1979723"/>
              <a:gd name="connsiteX8" fmla="*/ 35856 w 8783530"/>
              <a:gd name="connsiteY8" fmla="*/ 1136096 h 1979723"/>
              <a:gd name="connsiteX9" fmla="*/ 396074 w 8783530"/>
              <a:gd name="connsiteY9" fmla="*/ 401805 h 1979723"/>
              <a:gd name="connsiteX10" fmla="*/ 936401 w 8783530"/>
              <a:gd name="connsiteY10" fmla="*/ 207841 h 1979723"/>
              <a:gd name="connsiteX0" fmla="*/ 936401 w 8783530"/>
              <a:gd name="connsiteY0" fmla="*/ 207841 h 1979723"/>
              <a:gd name="connsiteX1" fmla="*/ 3970547 w 8783530"/>
              <a:gd name="connsiteY1" fmla="*/ 23 h 1979723"/>
              <a:gd name="connsiteX2" fmla="*/ 6783019 w 8783530"/>
              <a:gd name="connsiteY2" fmla="*/ 221696 h 1979723"/>
              <a:gd name="connsiteX3" fmla="*/ 8542546 w 8783530"/>
              <a:gd name="connsiteY3" fmla="*/ 471078 h 1979723"/>
              <a:gd name="connsiteX4" fmla="*/ 8694947 w 8783530"/>
              <a:gd name="connsiteY4" fmla="*/ 1205368 h 1979723"/>
              <a:gd name="connsiteX5" fmla="*/ 7572729 w 8783530"/>
              <a:gd name="connsiteY5" fmla="*/ 1704133 h 1979723"/>
              <a:gd name="connsiteX6" fmla="*/ 4109092 w 8783530"/>
              <a:gd name="connsiteY6" fmla="*/ 1842677 h 1979723"/>
              <a:gd name="connsiteX7" fmla="*/ 1296619 w 8783530"/>
              <a:gd name="connsiteY7" fmla="*/ 1939659 h 1979723"/>
              <a:gd name="connsiteX8" fmla="*/ 35856 w 8783530"/>
              <a:gd name="connsiteY8" fmla="*/ 1136096 h 1979723"/>
              <a:gd name="connsiteX9" fmla="*/ 396074 w 8783530"/>
              <a:gd name="connsiteY9" fmla="*/ 401805 h 1979723"/>
              <a:gd name="connsiteX10" fmla="*/ 936401 w 8783530"/>
              <a:gd name="connsiteY10" fmla="*/ 207841 h 1979723"/>
              <a:gd name="connsiteX0" fmla="*/ 936401 w 8785151"/>
              <a:gd name="connsiteY0" fmla="*/ 207841 h 1979723"/>
              <a:gd name="connsiteX1" fmla="*/ 3970547 w 8785151"/>
              <a:gd name="connsiteY1" fmla="*/ 23 h 1979723"/>
              <a:gd name="connsiteX2" fmla="*/ 6783019 w 8785151"/>
              <a:gd name="connsiteY2" fmla="*/ 221696 h 1979723"/>
              <a:gd name="connsiteX3" fmla="*/ 8542546 w 8785151"/>
              <a:gd name="connsiteY3" fmla="*/ 471078 h 1979723"/>
              <a:gd name="connsiteX4" fmla="*/ 8667238 w 8785151"/>
              <a:gd name="connsiteY4" fmla="*/ 983695 h 1979723"/>
              <a:gd name="connsiteX5" fmla="*/ 7572729 w 8785151"/>
              <a:gd name="connsiteY5" fmla="*/ 1704133 h 1979723"/>
              <a:gd name="connsiteX6" fmla="*/ 4109092 w 8785151"/>
              <a:gd name="connsiteY6" fmla="*/ 1842677 h 1979723"/>
              <a:gd name="connsiteX7" fmla="*/ 1296619 w 8785151"/>
              <a:gd name="connsiteY7" fmla="*/ 1939659 h 1979723"/>
              <a:gd name="connsiteX8" fmla="*/ 35856 w 8785151"/>
              <a:gd name="connsiteY8" fmla="*/ 1136096 h 1979723"/>
              <a:gd name="connsiteX9" fmla="*/ 396074 w 8785151"/>
              <a:gd name="connsiteY9" fmla="*/ 401805 h 1979723"/>
              <a:gd name="connsiteX10" fmla="*/ 936401 w 8785151"/>
              <a:gd name="connsiteY10" fmla="*/ 207841 h 1979723"/>
              <a:gd name="connsiteX0" fmla="*/ 936401 w 8726963"/>
              <a:gd name="connsiteY0" fmla="*/ 207841 h 1979723"/>
              <a:gd name="connsiteX1" fmla="*/ 3970547 w 8726963"/>
              <a:gd name="connsiteY1" fmla="*/ 23 h 1979723"/>
              <a:gd name="connsiteX2" fmla="*/ 6783019 w 8726963"/>
              <a:gd name="connsiteY2" fmla="*/ 221696 h 1979723"/>
              <a:gd name="connsiteX3" fmla="*/ 8542546 w 8726963"/>
              <a:gd name="connsiteY3" fmla="*/ 471078 h 1979723"/>
              <a:gd name="connsiteX4" fmla="*/ 8667238 w 8726963"/>
              <a:gd name="connsiteY4" fmla="*/ 983695 h 1979723"/>
              <a:gd name="connsiteX5" fmla="*/ 7572729 w 8726963"/>
              <a:gd name="connsiteY5" fmla="*/ 1704133 h 1979723"/>
              <a:gd name="connsiteX6" fmla="*/ 4109092 w 8726963"/>
              <a:gd name="connsiteY6" fmla="*/ 1842677 h 1979723"/>
              <a:gd name="connsiteX7" fmla="*/ 1296619 w 8726963"/>
              <a:gd name="connsiteY7" fmla="*/ 1939659 h 1979723"/>
              <a:gd name="connsiteX8" fmla="*/ 35856 w 8726963"/>
              <a:gd name="connsiteY8" fmla="*/ 1136096 h 1979723"/>
              <a:gd name="connsiteX9" fmla="*/ 396074 w 8726963"/>
              <a:gd name="connsiteY9" fmla="*/ 401805 h 1979723"/>
              <a:gd name="connsiteX10" fmla="*/ 936401 w 8726963"/>
              <a:gd name="connsiteY10" fmla="*/ 207841 h 1979723"/>
              <a:gd name="connsiteX0" fmla="*/ 936401 w 8674605"/>
              <a:gd name="connsiteY0" fmla="*/ 207841 h 1979723"/>
              <a:gd name="connsiteX1" fmla="*/ 3970547 w 8674605"/>
              <a:gd name="connsiteY1" fmla="*/ 23 h 1979723"/>
              <a:gd name="connsiteX2" fmla="*/ 6783019 w 8674605"/>
              <a:gd name="connsiteY2" fmla="*/ 221696 h 1979723"/>
              <a:gd name="connsiteX3" fmla="*/ 7988365 w 8674605"/>
              <a:gd name="connsiteY3" fmla="*/ 346387 h 1979723"/>
              <a:gd name="connsiteX4" fmla="*/ 8667238 w 8674605"/>
              <a:gd name="connsiteY4" fmla="*/ 983695 h 1979723"/>
              <a:gd name="connsiteX5" fmla="*/ 7572729 w 8674605"/>
              <a:gd name="connsiteY5" fmla="*/ 1704133 h 1979723"/>
              <a:gd name="connsiteX6" fmla="*/ 4109092 w 8674605"/>
              <a:gd name="connsiteY6" fmla="*/ 1842677 h 1979723"/>
              <a:gd name="connsiteX7" fmla="*/ 1296619 w 8674605"/>
              <a:gd name="connsiteY7" fmla="*/ 1939659 h 1979723"/>
              <a:gd name="connsiteX8" fmla="*/ 35856 w 8674605"/>
              <a:gd name="connsiteY8" fmla="*/ 1136096 h 1979723"/>
              <a:gd name="connsiteX9" fmla="*/ 396074 w 8674605"/>
              <a:gd name="connsiteY9" fmla="*/ 401805 h 1979723"/>
              <a:gd name="connsiteX10" fmla="*/ 936401 w 8674605"/>
              <a:gd name="connsiteY10" fmla="*/ 207841 h 1979723"/>
              <a:gd name="connsiteX0" fmla="*/ 936401 w 8675255"/>
              <a:gd name="connsiteY0" fmla="*/ 207841 h 1979723"/>
              <a:gd name="connsiteX1" fmla="*/ 3970547 w 8675255"/>
              <a:gd name="connsiteY1" fmla="*/ 23 h 1979723"/>
              <a:gd name="connsiteX2" fmla="*/ 6783019 w 8675255"/>
              <a:gd name="connsiteY2" fmla="*/ 221696 h 1979723"/>
              <a:gd name="connsiteX3" fmla="*/ 7988365 w 8675255"/>
              <a:gd name="connsiteY3" fmla="*/ 346387 h 1979723"/>
              <a:gd name="connsiteX4" fmla="*/ 8667238 w 8675255"/>
              <a:gd name="connsiteY4" fmla="*/ 983695 h 1979723"/>
              <a:gd name="connsiteX5" fmla="*/ 7572729 w 8675255"/>
              <a:gd name="connsiteY5" fmla="*/ 1704133 h 1979723"/>
              <a:gd name="connsiteX6" fmla="*/ 4109092 w 8675255"/>
              <a:gd name="connsiteY6" fmla="*/ 1842677 h 1979723"/>
              <a:gd name="connsiteX7" fmla="*/ 1296619 w 8675255"/>
              <a:gd name="connsiteY7" fmla="*/ 1939659 h 1979723"/>
              <a:gd name="connsiteX8" fmla="*/ 35856 w 8675255"/>
              <a:gd name="connsiteY8" fmla="*/ 1136096 h 1979723"/>
              <a:gd name="connsiteX9" fmla="*/ 396074 w 8675255"/>
              <a:gd name="connsiteY9" fmla="*/ 401805 h 1979723"/>
              <a:gd name="connsiteX10" fmla="*/ 936401 w 8675255"/>
              <a:gd name="connsiteY10" fmla="*/ 207841 h 1979723"/>
              <a:gd name="connsiteX0" fmla="*/ 936401 w 8674514"/>
              <a:gd name="connsiteY0" fmla="*/ 686914 h 2458796"/>
              <a:gd name="connsiteX1" fmla="*/ 3970547 w 8674514"/>
              <a:gd name="connsiteY1" fmla="*/ 479096 h 2458796"/>
              <a:gd name="connsiteX2" fmla="*/ 6821119 w 8674514"/>
              <a:gd name="connsiteY2" fmla="*/ 5444 h 2458796"/>
              <a:gd name="connsiteX3" fmla="*/ 7988365 w 8674514"/>
              <a:gd name="connsiteY3" fmla="*/ 825460 h 2458796"/>
              <a:gd name="connsiteX4" fmla="*/ 8667238 w 8674514"/>
              <a:gd name="connsiteY4" fmla="*/ 1462768 h 2458796"/>
              <a:gd name="connsiteX5" fmla="*/ 7572729 w 8674514"/>
              <a:gd name="connsiteY5" fmla="*/ 2183206 h 2458796"/>
              <a:gd name="connsiteX6" fmla="*/ 4109092 w 8674514"/>
              <a:gd name="connsiteY6" fmla="*/ 2321750 h 2458796"/>
              <a:gd name="connsiteX7" fmla="*/ 1296619 w 8674514"/>
              <a:gd name="connsiteY7" fmla="*/ 2418732 h 2458796"/>
              <a:gd name="connsiteX8" fmla="*/ 35856 w 8674514"/>
              <a:gd name="connsiteY8" fmla="*/ 1615169 h 2458796"/>
              <a:gd name="connsiteX9" fmla="*/ 396074 w 8674514"/>
              <a:gd name="connsiteY9" fmla="*/ 880878 h 2458796"/>
              <a:gd name="connsiteX10" fmla="*/ 936401 w 8674514"/>
              <a:gd name="connsiteY10" fmla="*/ 686914 h 2458796"/>
              <a:gd name="connsiteX0" fmla="*/ 936401 w 8700793"/>
              <a:gd name="connsiteY0" fmla="*/ 815359 h 2587241"/>
              <a:gd name="connsiteX1" fmla="*/ 3970547 w 8700793"/>
              <a:gd name="connsiteY1" fmla="*/ 607541 h 2587241"/>
              <a:gd name="connsiteX2" fmla="*/ 6821119 w 8700793"/>
              <a:gd name="connsiteY2" fmla="*/ 133889 h 2587241"/>
              <a:gd name="connsiteX3" fmla="*/ 8274115 w 8700793"/>
              <a:gd name="connsiteY3" fmla="*/ 125230 h 2587241"/>
              <a:gd name="connsiteX4" fmla="*/ 8667238 w 8700793"/>
              <a:gd name="connsiteY4" fmla="*/ 1591213 h 2587241"/>
              <a:gd name="connsiteX5" fmla="*/ 7572729 w 8700793"/>
              <a:gd name="connsiteY5" fmla="*/ 2311651 h 2587241"/>
              <a:gd name="connsiteX6" fmla="*/ 4109092 w 8700793"/>
              <a:gd name="connsiteY6" fmla="*/ 2450195 h 2587241"/>
              <a:gd name="connsiteX7" fmla="*/ 1296619 w 8700793"/>
              <a:gd name="connsiteY7" fmla="*/ 2547177 h 2587241"/>
              <a:gd name="connsiteX8" fmla="*/ 35856 w 8700793"/>
              <a:gd name="connsiteY8" fmla="*/ 1743614 h 2587241"/>
              <a:gd name="connsiteX9" fmla="*/ 396074 w 8700793"/>
              <a:gd name="connsiteY9" fmla="*/ 1009323 h 2587241"/>
              <a:gd name="connsiteX10" fmla="*/ 936401 w 8700793"/>
              <a:gd name="connsiteY10" fmla="*/ 815359 h 2587241"/>
              <a:gd name="connsiteX0" fmla="*/ 936401 w 8758532"/>
              <a:gd name="connsiteY0" fmla="*/ 844631 h 2616513"/>
              <a:gd name="connsiteX1" fmla="*/ 3970547 w 8758532"/>
              <a:gd name="connsiteY1" fmla="*/ 636813 h 2616513"/>
              <a:gd name="connsiteX2" fmla="*/ 6821119 w 8758532"/>
              <a:gd name="connsiteY2" fmla="*/ 163161 h 2616513"/>
              <a:gd name="connsiteX3" fmla="*/ 8274115 w 8758532"/>
              <a:gd name="connsiteY3" fmla="*/ 154502 h 2616513"/>
              <a:gd name="connsiteX4" fmla="*/ 8667238 w 8758532"/>
              <a:gd name="connsiteY4" fmla="*/ 1620485 h 2616513"/>
              <a:gd name="connsiteX5" fmla="*/ 7572729 w 8758532"/>
              <a:gd name="connsiteY5" fmla="*/ 2340923 h 2616513"/>
              <a:gd name="connsiteX6" fmla="*/ 4109092 w 8758532"/>
              <a:gd name="connsiteY6" fmla="*/ 2479467 h 2616513"/>
              <a:gd name="connsiteX7" fmla="*/ 1296619 w 8758532"/>
              <a:gd name="connsiteY7" fmla="*/ 2576449 h 2616513"/>
              <a:gd name="connsiteX8" fmla="*/ 35856 w 8758532"/>
              <a:gd name="connsiteY8" fmla="*/ 1772886 h 2616513"/>
              <a:gd name="connsiteX9" fmla="*/ 396074 w 8758532"/>
              <a:gd name="connsiteY9" fmla="*/ 1038595 h 2616513"/>
              <a:gd name="connsiteX10" fmla="*/ 936401 w 8758532"/>
              <a:gd name="connsiteY10" fmla="*/ 844631 h 2616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758532" h="2616513">
                <a:moveTo>
                  <a:pt x="936401" y="844631"/>
                </a:moveTo>
                <a:cubicBezTo>
                  <a:pt x="1134984" y="808839"/>
                  <a:pt x="2989761" y="750391"/>
                  <a:pt x="3970547" y="636813"/>
                </a:cubicBezTo>
                <a:cubicBezTo>
                  <a:pt x="4951333" y="523235"/>
                  <a:pt x="6103858" y="243546"/>
                  <a:pt x="6821119" y="163161"/>
                </a:cubicBezTo>
                <a:cubicBezTo>
                  <a:pt x="7538380" y="82776"/>
                  <a:pt x="7652104" y="-155060"/>
                  <a:pt x="8274115" y="154502"/>
                </a:cubicBezTo>
                <a:cubicBezTo>
                  <a:pt x="8896126" y="464064"/>
                  <a:pt x="8784136" y="1256082"/>
                  <a:pt x="8667238" y="1620485"/>
                </a:cubicBezTo>
                <a:cubicBezTo>
                  <a:pt x="8550340" y="1984888"/>
                  <a:pt x="8332420" y="2197759"/>
                  <a:pt x="7572729" y="2340923"/>
                </a:cubicBezTo>
                <a:cubicBezTo>
                  <a:pt x="6813038" y="2484087"/>
                  <a:pt x="5155110" y="2440213"/>
                  <a:pt x="4109092" y="2479467"/>
                </a:cubicBezTo>
                <a:cubicBezTo>
                  <a:pt x="3063074" y="2518721"/>
                  <a:pt x="1975491" y="2694212"/>
                  <a:pt x="1296619" y="2576449"/>
                </a:cubicBezTo>
                <a:cubicBezTo>
                  <a:pt x="617747" y="2458686"/>
                  <a:pt x="185947" y="2029195"/>
                  <a:pt x="35856" y="1772886"/>
                </a:cubicBezTo>
                <a:cubicBezTo>
                  <a:pt x="-114235" y="1516577"/>
                  <a:pt x="245983" y="1193304"/>
                  <a:pt x="396074" y="1038595"/>
                </a:cubicBezTo>
                <a:cubicBezTo>
                  <a:pt x="546165" y="883886"/>
                  <a:pt x="737818" y="880423"/>
                  <a:pt x="936401" y="844631"/>
                </a:cubicBezTo>
                <a:close/>
              </a:path>
            </a:pathLst>
          </a:custGeom>
          <a:noFill/>
          <a:ln>
            <a:solidFill>
              <a:schemeClr val="accent2">
                <a:lumMod val="75000"/>
              </a:schemeClr>
            </a:solidFill>
          </a:ln>
          <a:effectLst>
            <a:outerShdw blurRad="63500" dist="38100" dir="5400000" algn="ctr" rotWithShape="0">
              <a:schemeClr val="accent2">
                <a:lumMod val="60000"/>
                <a:lumOff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27" name="26 CuadroTexto"/>
          <p:cNvSpPr txBox="1"/>
          <p:nvPr/>
        </p:nvSpPr>
        <p:spPr>
          <a:xfrm>
            <a:off x="234796" y="914712"/>
            <a:ext cx="398644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3200" b="1" dirty="0" smtClean="0"/>
              <a:t>Abast del problema</a:t>
            </a:r>
            <a:endParaRPr lang="ca-ES" sz="3200" b="1" dirty="0"/>
          </a:p>
        </p:txBody>
      </p:sp>
    </p:spTree>
    <p:extLst>
      <p:ext uri="{BB962C8B-B14F-4D97-AF65-F5344CB8AC3E}">
        <p14:creationId xmlns:p14="http://schemas.microsoft.com/office/powerpoint/2010/main" val="3434655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357709" y="1628800"/>
            <a:ext cx="203773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dirty="0" smtClean="0"/>
              <a:t>Bases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dirty="0" smtClean="0"/>
              <a:t>Magatzems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dirty="0" smtClean="0"/>
              <a:t>Clients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dirty="0" smtClean="0"/>
              <a:t>Productes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dirty="0" smtClean="0"/>
              <a:t>Vehicles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dirty="0" smtClean="0"/>
              <a:t>Compartiments</a:t>
            </a:r>
            <a:endParaRPr lang="ca-ES" dirty="0"/>
          </a:p>
        </p:txBody>
      </p:sp>
      <p:sp>
        <p:nvSpPr>
          <p:cNvPr id="2" name="1 CuadroTexto"/>
          <p:cNvSpPr txBox="1"/>
          <p:nvPr/>
        </p:nvSpPr>
        <p:spPr>
          <a:xfrm>
            <a:off x="368555" y="4747747"/>
            <a:ext cx="18341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3200" b="1" dirty="0" smtClean="0"/>
              <a:t>Objectiu: </a:t>
            </a:r>
            <a:endParaRPr lang="ca-ES" sz="32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3 CuadroTexto"/>
              <p:cNvSpPr txBox="1"/>
              <p:nvPr/>
            </p:nvSpPr>
            <p:spPr>
              <a:xfrm>
                <a:off x="1600110" y="5332522"/>
                <a:ext cx="6694776" cy="7315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a-ES" sz="2000" dirty="0" smtClean="0"/>
                  <a:t>Repartir, amb cost mínim, les quantitats demanades 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a-ES" sz="200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ca-ES" sz="2000" i="1" dirty="0" smtClean="0"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ca-ES" sz="2000" i="1" dirty="0" smtClean="0">
                            <a:latin typeface="Cambria Math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ca-ES" sz="2000" dirty="0" smtClean="0"/>
                  <a:t> productes 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a-ES" sz="200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ca-ES" sz="2000" i="1" dirty="0" smtClean="0"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ca-ES" sz="2000" i="1" dirty="0" smtClean="0">
                            <a:latin typeface="Cambria Math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ca-ES" sz="2000" dirty="0" smtClean="0"/>
                  <a:t> clients assignant-los prèviament 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a-ES" sz="200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ca-ES" sz="2000" i="1" dirty="0" smtClean="0"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ca-ES" sz="2000" i="1" dirty="0" smtClean="0">
                            <a:latin typeface="Cambria Math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ca-ES" sz="2000" dirty="0" smtClean="0"/>
                  <a:t> bases.</a:t>
                </a:r>
                <a:endParaRPr lang="ca-ES" sz="2000" dirty="0"/>
              </a:p>
            </p:txBody>
          </p:sp>
        </mc:Choice>
        <mc:Fallback xmlns="">
          <p:sp>
            <p:nvSpPr>
              <p:cNvPr id="4" name="3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110" y="5332522"/>
                <a:ext cx="6694776" cy="731547"/>
              </a:xfrm>
              <a:prstGeom prst="rect">
                <a:avLst/>
              </a:prstGeom>
              <a:blipFill rotWithShape="0">
                <a:blip r:embed="rId3"/>
                <a:stretch>
                  <a:fillRect l="-910" t="-4167" b="-14167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9 CuadroTexto"/>
          <p:cNvSpPr txBox="1"/>
          <p:nvPr/>
        </p:nvSpPr>
        <p:spPr>
          <a:xfrm>
            <a:off x="236757" y="947263"/>
            <a:ext cx="25533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3200" b="1" dirty="0" smtClean="0"/>
              <a:t>Components: </a:t>
            </a:r>
            <a:endParaRPr lang="ca-ES" sz="3200" b="1" dirty="0"/>
          </a:p>
        </p:txBody>
      </p:sp>
      <p:grpSp>
        <p:nvGrpSpPr>
          <p:cNvPr id="13" name="Lienzo 2"/>
          <p:cNvGrpSpPr/>
          <p:nvPr/>
        </p:nvGrpSpPr>
        <p:grpSpPr>
          <a:xfrm>
            <a:off x="3029713" y="1564017"/>
            <a:ext cx="5622290" cy="3451151"/>
            <a:chOff x="24190" y="-217715"/>
            <a:chExt cx="5622290" cy="3451151"/>
          </a:xfrm>
        </p:grpSpPr>
        <p:sp>
          <p:nvSpPr>
            <p:cNvPr id="14" name="57 Rectángulo"/>
            <p:cNvSpPr/>
            <p:nvPr/>
          </p:nvSpPr>
          <p:spPr>
            <a:xfrm>
              <a:off x="24190" y="-217715"/>
              <a:ext cx="5622290" cy="3261360"/>
            </a:xfrm>
            <a:prstGeom prst="rect">
              <a:avLst/>
            </a:prstGeom>
            <a:solidFill>
              <a:schemeClr val="bg1"/>
            </a:solidFill>
          </p:spPr>
        </p:sp>
        <p:sp>
          <p:nvSpPr>
            <p:cNvPr id="15" name="49 Cuadro de texto"/>
            <p:cNvSpPr txBox="1"/>
            <p:nvPr/>
          </p:nvSpPr>
          <p:spPr>
            <a:xfrm>
              <a:off x="4762491" y="2451969"/>
              <a:ext cx="732347" cy="271145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just">
                <a:lnSpc>
                  <a:spcPct val="115000"/>
                </a:lnSpc>
                <a:spcAft>
                  <a:spcPts val="1000"/>
                </a:spcAft>
              </a:pPr>
              <a:r>
                <a:rPr lang="ca-ES" sz="1100">
                  <a:solidFill>
                    <a:srgbClr val="000000"/>
                  </a:solidFill>
                  <a:effectLst/>
                  <a:ea typeface="Calibri"/>
                </a:rPr>
                <a:t>(A,B,C,D)</a:t>
              </a:r>
              <a:endParaRPr lang="ca-ES" sz="1200">
                <a:effectLst/>
                <a:latin typeface="Times New Roman"/>
                <a:ea typeface="Times New Roman"/>
              </a:endParaRPr>
            </a:p>
          </p:txBody>
        </p:sp>
        <p:pic>
          <p:nvPicPr>
            <p:cNvPr id="16" name="34 Imagen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0570" y="884203"/>
              <a:ext cx="874470" cy="624805"/>
            </a:xfrm>
            <a:prstGeom prst="rect">
              <a:avLst/>
            </a:prstGeom>
          </p:spPr>
        </p:pic>
        <p:cxnSp>
          <p:nvCxnSpPr>
            <p:cNvPr id="17" name="22 Conector recto de flecha"/>
            <p:cNvCxnSpPr>
              <a:stCxn id="16" idx="0"/>
              <a:endCxn id="57" idx="2"/>
            </p:cNvCxnSpPr>
            <p:nvPr/>
          </p:nvCxnSpPr>
          <p:spPr>
            <a:xfrm flipV="1">
              <a:off x="907805" y="516049"/>
              <a:ext cx="99386" cy="368154"/>
            </a:xfrm>
            <a:prstGeom prst="straightConnector1">
              <a:avLst/>
            </a:prstGeom>
            <a:ln w="158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27 Conector recto de flecha"/>
            <p:cNvCxnSpPr>
              <a:stCxn id="58" idx="2"/>
              <a:endCxn id="60" idx="3"/>
            </p:cNvCxnSpPr>
            <p:nvPr/>
          </p:nvCxnSpPr>
          <p:spPr>
            <a:xfrm flipH="1">
              <a:off x="850843" y="1703147"/>
              <a:ext cx="527278" cy="580702"/>
            </a:xfrm>
            <a:prstGeom prst="straightConnector1">
              <a:avLst/>
            </a:prstGeom>
            <a:ln w="158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28 Conector recto de flecha"/>
            <p:cNvCxnSpPr>
              <a:stCxn id="16" idx="0"/>
              <a:endCxn id="56" idx="1"/>
            </p:cNvCxnSpPr>
            <p:nvPr/>
          </p:nvCxnSpPr>
          <p:spPr>
            <a:xfrm flipV="1">
              <a:off x="907805" y="570967"/>
              <a:ext cx="819515" cy="313236"/>
            </a:xfrm>
            <a:prstGeom prst="straightConnector1">
              <a:avLst/>
            </a:prstGeom>
            <a:ln w="15875"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0" name="28 Conector recto de flecha"/>
            <p:cNvCxnSpPr>
              <a:stCxn id="59" idx="1"/>
              <a:endCxn id="60" idx="3"/>
            </p:cNvCxnSpPr>
            <p:nvPr/>
          </p:nvCxnSpPr>
          <p:spPr>
            <a:xfrm flipH="1">
              <a:off x="850843" y="2241789"/>
              <a:ext cx="729039" cy="42060"/>
            </a:xfrm>
            <a:prstGeom prst="straightConnector1">
              <a:avLst/>
            </a:prstGeom>
            <a:ln w="15875"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1" name="24 Conector recto de flecha"/>
            <p:cNvCxnSpPr>
              <a:stCxn id="60" idx="1"/>
              <a:endCxn id="16" idx="1"/>
            </p:cNvCxnSpPr>
            <p:nvPr/>
          </p:nvCxnSpPr>
          <p:spPr>
            <a:xfrm rot="10800000">
              <a:off x="470570" y="1196607"/>
              <a:ext cx="82680" cy="1087243"/>
            </a:xfrm>
            <a:prstGeom prst="curvedConnector3">
              <a:avLst>
                <a:gd name="adj1" fmla="val 376488"/>
              </a:avLst>
            </a:prstGeom>
            <a:ln w="158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28 Conector recto de flecha"/>
            <p:cNvCxnSpPr>
              <a:stCxn id="60" idx="0"/>
              <a:endCxn id="16" idx="2"/>
            </p:cNvCxnSpPr>
            <p:nvPr/>
          </p:nvCxnSpPr>
          <p:spPr>
            <a:xfrm flipV="1">
              <a:off x="702047" y="1509008"/>
              <a:ext cx="205758" cy="564705"/>
            </a:xfrm>
            <a:prstGeom prst="straightConnector1">
              <a:avLst/>
            </a:prstGeom>
            <a:ln w="15875"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pic>
          <p:nvPicPr>
            <p:cNvPr id="23" name="35 Imagen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096727" y="1838058"/>
              <a:ext cx="874470" cy="624805"/>
            </a:xfrm>
            <a:prstGeom prst="rect">
              <a:avLst/>
            </a:prstGeom>
          </p:spPr>
        </p:pic>
        <p:cxnSp>
          <p:nvCxnSpPr>
            <p:cNvPr id="24" name="37 Conector curvado"/>
            <p:cNvCxnSpPr>
              <a:stCxn id="28" idx="0"/>
              <a:endCxn id="53" idx="1"/>
            </p:cNvCxnSpPr>
            <p:nvPr/>
          </p:nvCxnSpPr>
          <p:spPr>
            <a:xfrm rot="5400000" flipH="1" flipV="1">
              <a:off x="3226765" y="200343"/>
              <a:ext cx="436486" cy="1181651"/>
            </a:xfrm>
            <a:prstGeom prst="curvedConnector2">
              <a:avLst/>
            </a:prstGeom>
            <a:ln w="158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40 Conector curvado"/>
            <p:cNvCxnSpPr>
              <a:stCxn id="53" idx="3"/>
              <a:endCxn id="54" idx="0"/>
            </p:cNvCxnSpPr>
            <p:nvPr/>
          </p:nvCxnSpPr>
          <p:spPr>
            <a:xfrm>
              <a:off x="4333427" y="572925"/>
              <a:ext cx="386459" cy="559386"/>
            </a:xfrm>
            <a:prstGeom prst="curvedConnector2">
              <a:avLst/>
            </a:prstGeom>
            <a:ln w="158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41 Conector curvado"/>
            <p:cNvCxnSpPr>
              <a:stCxn id="54" idx="2"/>
              <a:endCxn id="55" idx="0"/>
            </p:cNvCxnSpPr>
            <p:nvPr/>
          </p:nvCxnSpPr>
          <p:spPr>
            <a:xfrm flipH="1">
              <a:off x="4657623" y="1552583"/>
              <a:ext cx="62263" cy="700691"/>
            </a:xfrm>
            <a:prstGeom prst="straightConnector1">
              <a:avLst/>
            </a:prstGeom>
            <a:ln w="158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42 Conector curvado"/>
            <p:cNvCxnSpPr>
              <a:stCxn id="55" idx="2"/>
              <a:endCxn id="23" idx="2"/>
            </p:cNvCxnSpPr>
            <p:nvPr/>
          </p:nvCxnSpPr>
          <p:spPr>
            <a:xfrm rot="5400000" flipH="1">
              <a:off x="3990451" y="2006375"/>
              <a:ext cx="210683" cy="1123661"/>
            </a:xfrm>
            <a:prstGeom prst="curvedConnector3">
              <a:avLst>
                <a:gd name="adj1" fmla="val -108504"/>
              </a:avLst>
            </a:prstGeom>
            <a:ln w="158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8" name="43 Imagen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266483" y="1009411"/>
              <a:ext cx="1175399" cy="543335"/>
            </a:xfrm>
            <a:prstGeom prst="rect">
              <a:avLst/>
            </a:prstGeom>
          </p:spPr>
        </p:pic>
        <p:cxnSp>
          <p:nvCxnSpPr>
            <p:cNvPr id="29" name="40 Conector curvado"/>
            <p:cNvCxnSpPr>
              <a:stCxn id="23" idx="1"/>
              <a:endCxn id="28" idx="2"/>
            </p:cNvCxnSpPr>
            <p:nvPr/>
          </p:nvCxnSpPr>
          <p:spPr>
            <a:xfrm rot="10800000">
              <a:off x="2854183" y="1552747"/>
              <a:ext cx="242544" cy="597715"/>
            </a:xfrm>
            <a:prstGeom prst="curvedConnector2">
              <a:avLst/>
            </a:prstGeom>
            <a:ln w="158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28 Conector recto de flecha"/>
            <p:cNvCxnSpPr>
              <a:stCxn id="23" idx="0"/>
              <a:endCxn id="54" idx="1"/>
            </p:cNvCxnSpPr>
            <p:nvPr/>
          </p:nvCxnSpPr>
          <p:spPr>
            <a:xfrm rot="5400000" flipH="1" flipV="1">
              <a:off x="3804720" y="1071690"/>
              <a:ext cx="495611" cy="1037127"/>
            </a:xfrm>
            <a:prstGeom prst="curvedConnector2">
              <a:avLst/>
            </a:prstGeom>
            <a:ln w="15875"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1" name="28 Conector recto de flecha"/>
            <p:cNvCxnSpPr>
              <a:stCxn id="55" idx="1"/>
              <a:endCxn id="23" idx="3"/>
            </p:cNvCxnSpPr>
            <p:nvPr/>
          </p:nvCxnSpPr>
          <p:spPr>
            <a:xfrm flipH="1" flipV="1">
              <a:off x="3971197" y="2150461"/>
              <a:ext cx="537629" cy="312949"/>
            </a:xfrm>
            <a:prstGeom prst="straightConnector1">
              <a:avLst/>
            </a:prstGeom>
            <a:ln w="15875"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2" name="28 Conector recto de flecha"/>
            <p:cNvCxnSpPr>
              <a:stCxn id="54" idx="3"/>
              <a:endCxn id="55" idx="3"/>
            </p:cNvCxnSpPr>
            <p:nvPr/>
          </p:nvCxnSpPr>
          <p:spPr>
            <a:xfrm flipH="1">
              <a:off x="4806419" y="1342447"/>
              <a:ext cx="62263" cy="1120963"/>
            </a:xfrm>
            <a:prstGeom prst="curvedConnector3">
              <a:avLst>
                <a:gd name="adj1" fmla="val -367152"/>
              </a:avLst>
            </a:prstGeom>
            <a:ln w="15875"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33" name="49 Cuadro de texto"/>
            <p:cNvSpPr txBox="1"/>
            <p:nvPr/>
          </p:nvSpPr>
          <p:spPr>
            <a:xfrm>
              <a:off x="553265" y="2690531"/>
              <a:ext cx="1420477" cy="271760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just">
                <a:lnSpc>
                  <a:spcPct val="115000"/>
                </a:lnSpc>
                <a:spcAft>
                  <a:spcPts val="1000"/>
                </a:spcAft>
              </a:pPr>
              <a:r>
                <a:rPr lang="ca-ES" sz="1100">
                  <a:effectLst/>
                  <a:ea typeface="Calibri"/>
                  <a:cs typeface="Times New Roman"/>
                </a:rPr>
                <a:t>Rutes productes A, B</a:t>
              </a:r>
              <a:endParaRPr lang="ca-ES" sz="1100">
                <a:effectLst/>
                <a:latin typeface="Arial"/>
                <a:ea typeface="Calibri"/>
                <a:cs typeface="Times New Roman"/>
              </a:endParaRPr>
            </a:p>
          </p:txBody>
        </p:sp>
        <p:cxnSp>
          <p:nvCxnSpPr>
            <p:cNvPr id="34" name="50 Conector recto de flecha"/>
            <p:cNvCxnSpPr/>
            <p:nvPr/>
          </p:nvCxnSpPr>
          <p:spPr>
            <a:xfrm>
              <a:off x="2011680" y="2830983"/>
              <a:ext cx="526694" cy="0"/>
            </a:xfrm>
            <a:prstGeom prst="straightConnector1">
              <a:avLst/>
            </a:prstGeom>
            <a:ln w="158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49 Cuadro de texto"/>
            <p:cNvSpPr txBox="1"/>
            <p:nvPr/>
          </p:nvSpPr>
          <p:spPr>
            <a:xfrm>
              <a:off x="553248" y="2962291"/>
              <a:ext cx="1419860" cy="271145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just">
                <a:lnSpc>
                  <a:spcPct val="115000"/>
                </a:lnSpc>
                <a:spcAft>
                  <a:spcPts val="1000"/>
                </a:spcAft>
              </a:pPr>
              <a:r>
                <a:rPr lang="ca-ES" sz="1100">
                  <a:solidFill>
                    <a:srgbClr val="000000"/>
                  </a:solidFill>
                  <a:effectLst/>
                  <a:ea typeface="Calibri"/>
                </a:rPr>
                <a:t>Rutes productes C, D</a:t>
              </a:r>
              <a:endParaRPr lang="ca-ES" sz="1200">
                <a:effectLst/>
                <a:latin typeface="Times New Roman"/>
                <a:ea typeface="Times New Roman"/>
              </a:endParaRPr>
            </a:p>
          </p:txBody>
        </p:sp>
        <p:cxnSp>
          <p:nvCxnSpPr>
            <p:cNvPr id="36" name="50 Conector recto de flecha"/>
            <p:cNvCxnSpPr/>
            <p:nvPr/>
          </p:nvCxnSpPr>
          <p:spPr>
            <a:xfrm>
              <a:off x="2011208" y="3102626"/>
              <a:ext cx="526415" cy="0"/>
            </a:xfrm>
            <a:prstGeom prst="straightConnector1">
              <a:avLst/>
            </a:prstGeom>
            <a:ln w="15875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53 Cuadro de texto"/>
            <p:cNvSpPr txBox="1"/>
            <p:nvPr/>
          </p:nvSpPr>
          <p:spPr>
            <a:xfrm>
              <a:off x="4302865" y="311121"/>
              <a:ext cx="477096" cy="204921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just">
                <a:lnSpc>
                  <a:spcPct val="115000"/>
                </a:lnSpc>
                <a:spcAft>
                  <a:spcPts val="1000"/>
                </a:spcAft>
              </a:pPr>
              <a:r>
                <a:rPr lang="ca-ES" sz="800">
                  <a:effectLst/>
                  <a:latin typeface="Arial"/>
                  <a:ea typeface="Calibri"/>
                  <a:cs typeface="Times New Roman"/>
                </a:rPr>
                <a:t>Client</a:t>
              </a:r>
              <a:endParaRPr lang="ca-ES" sz="1100">
                <a:effectLst/>
                <a:latin typeface="Arial"/>
                <a:ea typeface="Calibri"/>
                <a:cs typeface="Times New Roman"/>
              </a:endParaRPr>
            </a:p>
          </p:txBody>
        </p:sp>
        <p:sp>
          <p:nvSpPr>
            <p:cNvPr id="38" name="54 Cuadro de texto"/>
            <p:cNvSpPr txBox="1"/>
            <p:nvPr/>
          </p:nvSpPr>
          <p:spPr>
            <a:xfrm>
              <a:off x="2981528" y="2287794"/>
              <a:ext cx="477096" cy="204921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just">
                <a:lnSpc>
                  <a:spcPct val="115000"/>
                </a:lnSpc>
                <a:spcAft>
                  <a:spcPts val="1000"/>
                </a:spcAft>
              </a:pPr>
              <a:r>
                <a:rPr lang="ca-ES" sz="800">
                  <a:solidFill>
                    <a:srgbClr val="000000"/>
                  </a:solidFill>
                  <a:effectLst/>
                  <a:latin typeface="Arial"/>
                  <a:ea typeface="Calibri"/>
                  <a:cs typeface="Times New Roman"/>
                </a:rPr>
                <a:t>Base</a:t>
              </a:r>
              <a:endParaRPr lang="ca-ES" sz="1100">
                <a:effectLst/>
                <a:latin typeface="Arial"/>
                <a:ea typeface="Calibri"/>
                <a:cs typeface="Times New Roman"/>
              </a:endParaRPr>
            </a:p>
          </p:txBody>
        </p:sp>
        <p:sp>
          <p:nvSpPr>
            <p:cNvPr id="39" name="55 Cuadro de texto"/>
            <p:cNvSpPr txBox="1"/>
            <p:nvPr/>
          </p:nvSpPr>
          <p:spPr>
            <a:xfrm>
              <a:off x="3232641" y="838165"/>
              <a:ext cx="688626" cy="229855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just">
                <a:lnSpc>
                  <a:spcPct val="115000"/>
                </a:lnSpc>
                <a:spcAft>
                  <a:spcPts val="1000"/>
                </a:spcAft>
              </a:pPr>
              <a:r>
                <a:rPr lang="ca-ES" sz="800">
                  <a:effectLst/>
                  <a:latin typeface="Arial"/>
                  <a:ea typeface="Calibri"/>
                  <a:cs typeface="Times New Roman"/>
                </a:rPr>
                <a:t>Magatzem</a:t>
              </a:r>
              <a:endParaRPr lang="ca-ES" sz="1100">
                <a:effectLst/>
                <a:latin typeface="Arial"/>
                <a:ea typeface="Calibri"/>
                <a:cs typeface="Times New Roman"/>
              </a:endParaRPr>
            </a:p>
          </p:txBody>
        </p:sp>
        <p:pic>
          <p:nvPicPr>
            <p:cNvPr id="40" name="56 Imagen"/>
            <p:cNvPicPr preferRelativeResize="0"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905064" y="2962284"/>
              <a:ext cx="590400" cy="233596"/>
            </a:xfrm>
            <a:prstGeom prst="rect">
              <a:avLst/>
            </a:prstGeom>
          </p:spPr>
        </p:pic>
        <p:sp>
          <p:nvSpPr>
            <p:cNvPr id="41" name="49 Cuadro de texto"/>
            <p:cNvSpPr txBox="1"/>
            <p:nvPr/>
          </p:nvSpPr>
          <p:spPr>
            <a:xfrm>
              <a:off x="1735001" y="141444"/>
              <a:ext cx="550998" cy="271145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just">
                <a:lnSpc>
                  <a:spcPct val="115000"/>
                </a:lnSpc>
                <a:spcAft>
                  <a:spcPts val="1000"/>
                </a:spcAft>
              </a:pPr>
              <a:r>
                <a:rPr lang="ca-ES" sz="1100">
                  <a:solidFill>
                    <a:srgbClr val="000000"/>
                  </a:solidFill>
                  <a:effectLst/>
                  <a:ea typeface="Calibri"/>
                </a:rPr>
                <a:t>(C, D)</a:t>
              </a:r>
              <a:endParaRPr lang="ca-ES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42" name="49 Cuadro de texto"/>
            <p:cNvSpPr txBox="1"/>
            <p:nvPr/>
          </p:nvSpPr>
          <p:spPr>
            <a:xfrm>
              <a:off x="1778133" y="2073761"/>
              <a:ext cx="550998" cy="271145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just">
                <a:lnSpc>
                  <a:spcPct val="115000"/>
                </a:lnSpc>
                <a:spcAft>
                  <a:spcPts val="1000"/>
                </a:spcAft>
              </a:pPr>
              <a:r>
                <a:rPr lang="ca-ES" sz="1100" dirty="0">
                  <a:solidFill>
                    <a:srgbClr val="000000"/>
                  </a:solidFill>
                  <a:effectLst/>
                  <a:ea typeface="Calibri"/>
                </a:rPr>
                <a:t>(C, D)</a:t>
              </a:r>
              <a:endParaRPr lang="ca-ES" sz="1200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43" name="49 Cuadro de texto"/>
            <p:cNvSpPr txBox="1"/>
            <p:nvPr/>
          </p:nvSpPr>
          <p:spPr>
            <a:xfrm>
              <a:off x="418469" y="187560"/>
              <a:ext cx="550998" cy="271145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just">
                <a:lnSpc>
                  <a:spcPct val="115000"/>
                </a:lnSpc>
                <a:spcAft>
                  <a:spcPts val="1000"/>
                </a:spcAft>
              </a:pPr>
              <a:r>
                <a:rPr lang="ca-ES" sz="1100">
                  <a:solidFill>
                    <a:srgbClr val="000000"/>
                  </a:solidFill>
                  <a:effectLst/>
                  <a:ea typeface="Calibri"/>
                </a:rPr>
                <a:t>(A,B)</a:t>
              </a:r>
              <a:endParaRPr lang="ca-ES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44" name="49 Cuadro de texto"/>
            <p:cNvSpPr txBox="1"/>
            <p:nvPr/>
          </p:nvSpPr>
          <p:spPr>
            <a:xfrm>
              <a:off x="1364065" y="1081724"/>
              <a:ext cx="550998" cy="271145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just">
                <a:lnSpc>
                  <a:spcPct val="115000"/>
                </a:lnSpc>
                <a:spcAft>
                  <a:spcPts val="1000"/>
                </a:spcAft>
              </a:pPr>
              <a:r>
                <a:rPr lang="ca-ES" sz="1100">
                  <a:solidFill>
                    <a:srgbClr val="000000"/>
                  </a:solidFill>
                  <a:effectLst/>
                  <a:ea typeface="Calibri"/>
                </a:rPr>
                <a:t>(B)</a:t>
              </a:r>
              <a:endParaRPr lang="ca-ES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45" name="49 Cuadro de texto"/>
            <p:cNvSpPr txBox="1"/>
            <p:nvPr/>
          </p:nvSpPr>
          <p:spPr>
            <a:xfrm>
              <a:off x="415127" y="2409688"/>
              <a:ext cx="740814" cy="271145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just">
                <a:lnSpc>
                  <a:spcPct val="115000"/>
                </a:lnSpc>
                <a:spcAft>
                  <a:spcPts val="1000"/>
                </a:spcAft>
              </a:pPr>
              <a:r>
                <a:rPr lang="ca-ES" sz="1100">
                  <a:solidFill>
                    <a:srgbClr val="000000"/>
                  </a:solidFill>
                  <a:effectLst/>
                  <a:ea typeface="Calibri"/>
                </a:rPr>
                <a:t>(A,B,C)</a:t>
              </a:r>
              <a:endParaRPr lang="ca-ES" sz="1200">
                <a:effectLst/>
                <a:latin typeface="Times New Roman"/>
                <a:ea typeface="Times New Roman"/>
              </a:endParaRPr>
            </a:p>
          </p:txBody>
        </p:sp>
        <p:cxnSp>
          <p:nvCxnSpPr>
            <p:cNvPr id="46" name="24 Conector recto de flecha"/>
            <p:cNvCxnSpPr>
              <a:stCxn id="57" idx="3"/>
              <a:endCxn id="58" idx="0"/>
            </p:cNvCxnSpPr>
            <p:nvPr/>
          </p:nvCxnSpPr>
          <p:spPr>
            <a:xfrm>
              <a:off x="1155987" y="305913"/>
              <a:ext cx="222134" cy="976962"/>
            </a:xfrm>
            <a:prstGeom prst="curvedConnector2">
              <a:avLst/>
            </a:prstGeom>
            <a:ln w="158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28 Conector recto de flecha"/>
            <p:cNvCxnSpPr>
              <a:stCxn id="56" idx="2"/>
              <a:endCxn id="59" idx="0"/>
            </p:cNvCxnSpPr>
            <p:nvPr/>
          </p:nvCxnSpPr>
          <p:spPr>
            <a:xfrm flipH="1">
              <a:off x="1728679" y="781103"/>
              <a:ext cx="147438" cy="1250550"/>
            </a:xfrm>
            <a:prstGeom prst="straightConnector1">
              <a:avLst/>
            </a:prstGeom>
            <a:ln w="15875"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48" name="49 Cuadro de texto"/>
            <p:cNvSpPr txBox="1"/>
            <p:nvPr/>
          </p:nvSpPr>
          <p:spPr>
            <a:xfrm>
              <a:off x="3857100" y="89686"/>
              <a:ext cx="550998" cy="271145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just">
                <a:lnSpc>
                  <a:spcPct val="115000"/>
                </a:lnSpc>
                <a:spcAft>
                  <a:spcPts val="1000"/>
                </a:spcAft>
              </a:pPr>
              <a:r>
                <a:rPr lang="ca-ES" sz="1100">
                  <a:solidFill>
                    <a:srgbClr val="000000"/>
                  </a:solidFill>
                  <a:effectLst/>
                  <a:ea typeface="Calibri"/>
                </a:rPr>
                <a:t>(A)</a:t>
              </a:r>
              <a:endParaRPr lang="ca-ES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49" name="49 Cuadro de texto"/>
            <p:cNvSpPr txBox="1"/>
            <p:nvPr/>
          </p:nvSpPr>
          <p:spPr>
            <a:xfrm>
              <a:off x="4762489" y="969506"/>
              <a:ext cx="551383" cy="271145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just">
                <a:lnSpc>
                  <a:spcPct val="115000"/>
                </a:lnSpc>
                <a:spcAft>
                  <a:spcPts val="1000"/>
                </a:spcAft>
              </a:pPr>
              <a:r>
                <a:rPr lang="ca-ES" sz="1100">
                  <a:solidFill>
                    <a:srgbClr val="000000"/>
                  </a:solidFill>
                  <a:effectLst/>
                  <a:ea typeface="Calibri"/>
                </a:rPr>
                <a:t>(B,D)</a:t>
              </a:r>
              <a:endParaRPr lang="ca-ES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50" name="341 Rectángulo"/>
            <p:cNvSpPr/>
            <p:nvPr/>
          </p:nvSpPr>
          <p:spPr>
            <a:xfrm>
              <a:off x="3034602" y="1498160"/>
              <a:ext cx="406920" cy="543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ca-ES"/>
            </a:p>
          </p:txBody>
        </p:sp>
        <p:sp>
          <p:nvSpPr>
            <p:cNvPr id="51" name="342 Rectángulo"/>
            <p:cNvSpPr/>
            <p:nvPr/>
          </p:nvSpPr>
          <p:spPr>
            <a:xfrm>
              <a:off x="3632479" y="2397597"/>
              <a:ext cx="406920" cy="543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ca-ES"/>
            </a:p>
          </p:txBody>
        </p:sp>
        <p:sp>
          <p:nvSpPr>
            <p:cNvPr id="52" name="343 Rectángulo"/>
            <p:cNvSpPr/>
            <p:nvPr/>
          </p:nvSpPr>
          <p:spPr>
            <a:xfrm>
              <a:off x="969473" y="1454770"/>
              <a:ext cx="406920" cy="543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ca-ES"/>
            </a:p>
          </p:txBody>
        </p:sp>
        <p:pic>
          <p:nvPicPr>
            <p:cNvPr id="53" name="344 Imagen"/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035834" y="362789"/>
              <a:ext cx="297593" cy="420272"/>
            </a:xfrm>
            <a:prstGeom prst="rect">
              <a:avLst/>
            </a:prstGeom>
          </p:spPr>
        </p:pic>
        <p:pic>
          <p:nvPicPr>
            <p:cNvPr id="54" name="345 Imagen"/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571089" y="1132311"/>
              <a:ext cx="297593" cy="420272"/>
            </a:xfrm>
            <a:prstGeom prst="rect">
              <a:avLst/>
            </a:prstGeom>
          </p:spPr>
        </p:pic>
        <p:pic>
          <p:nvPicPr>
            <p:cNvPr id="55" name="346 Imagen"/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508826" y="2253274"/>
              <a:ext cx="297593" cy="420272"/>
            </a:xfrm>
            <a:prstGeom prst="rect">
              <a:avLst/>
            </a:prstGeom>
          </p:spPr>
        </p:pic>
        <p:pic>
          <p:nvPicPr>
            <p:cNvPr id="56" name="347 Imagen"/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727320" y="360831"/>
              <a:ext cx="297593" cy="420272"/>
            </a:xfrm>
            <a:prstGeom prst="rect">
              <a:avLst/>
            </a:prstGeom>
          </p:spPr>
        </p:pic>
        <p:pic>
          <p:nvPicPr>
            <p:cNvPr id="57" name="348 Imagen"/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58394" y="95777"/>
              <a:ext cx="297593" cy="420272"/>
            </a:xfrm>
            <a:prstGeom prst="rect">
              <a:avLst/>
            </a:prstGeom>
          </p:spPr>
        </p:pic>
        <p:pic>
          <p:nvPicPr>
            <p:cNvPr id="58" name="349 Imagen"/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229324" y="1282875"/>
              <a:ext cx="297593" cy="420272"/>
            </a:xfrm>
            <a:prstGeom prst="rect">
              <a:avLst/>
            </a:prstGeom>
          </p:spPr>
        </p:pic>
        <p:pic>
          <p:nvPicPr>
            <p:cNvPr id="59" name="350 Imagen"/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579882" y="2031653"/>
              <a:ext cx="297593" cy="420272"/>
            </a:xfrm>
            <a:prstGeom prst="rect">
              <a:avLst/>
            </a:prstGeom>
          </p:spPr>
        </p:pic>
        <p:pic>
          <p:nvPicPr>
            <p:cNvPr id="60" name="351 Imagen"/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53250" y="2073713"/>
              <a:ext cx="297593" cy="4202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54558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45322" y="965408"/>
            <a:ext cx="54404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3200" b="1" dirty="0" smtClean="0"/>
              <a:t>Característiques i Restriccions: </a:t>
            </a:r>
            <a:endParaRPr lang="ca-ES" sz="3200" b="1" dirty="0"/>
          </a:p>
        </p:txBody>
      </p:sp>
      <p:sp>
        <p:nvSpPr>
          <p:cNvPr id="3" name="2 CuadroTexto"/>
          <p:cNvSpPr txBox="1"/>
          <p:nvPr/>
        </p:nvSpPr>
        <p:spPr>
          <a:xfrm>
            <a:off x="1043608" y="1685758"/>
            <a:ext cx="734481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ca-ES" sz="1600" dirty="0" smtClean="0"/>
              <a:t>Múltiples </a:t>
            </a:r>
            <a:r>
              <a:rPr lang="ca-ES" sz="1600" dirty="0"/>
              <a:t>tipus de </a:t>
            </a:r>
            <a:r>
              <a:rPr lang="ca-ES" sz="1600" dirty="0" smtClean="0"/>
              <a:t>vehicles.</a:t>
            </a:r>
          </a:p>
          <a:p>
            <a:pPr marL="342900" lvl="0" indent="-342900" algn="just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ca-ES" sz="1600" dirty="0"/>
              <a:t>Múltiples vehicles de cada tipus de vehicle assignats (de manera fixa) a cada base</a:t>
            </a:r>
            <a:r>
              <a:rPr lang="ca-ES" sz="1600" dirty="0" smtClean="0"/>
              <a:t>.</a:t>
            </a:r>
          </a:p>
          <a:p>
            <a:pPr marL="342900" lvl="0" indent="-342900" algn="just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ca-ES" sz="1600" dirty="0" smtClean="0"/>
              <a:t>Rutes comencen i acaben a la base assignada del vehicle, que disposa d'existències de productes.</a:t>
            </a:r>
          </a:p>
          <a:p>
            <a:pPr marL="342900" lvl="0" indent="-342900" algn="just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ca-ES" sz="1600" dirty="0" smtClean="0"/>
              <a:t>Possibilitat </a:t>
            </a:r>
            <a:r>
              <a:rPr lang="ca-ES" sz="1600" dirty="0"/>
              <a:t>d’iniciar cadascuna de les rutes en un magatzem de capacitats virtualment </a:t>
            </a:r>
            <a:r>
              <a:rPr lang="ca-ES" sz="1600" dirty="0" smtClean="0"/>
              <a:t>il·limitades en cas d’insuficiència de producte(s) en el base (limitat a certs tipus de vehicles).</a:t>
            </a:r>
          </a:p>
          <a:p>
            <a:pPr marL="342900" indent="-342900" algn="just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ca-ES" sz="1600" dirty="0"/>
              <a:t>Possibilitat per a un vehicle de fer seqüencialment varies rutes </a:t>
            </a:r>
          </a:p>
          <a:p>
            <a:pPr marL="342900" lvl="0" indent="-342900" algn="just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ca-ES" sz="1600" dirty="0" smtClean="0"/>
              <a:t>Temps màxim per operar la seqüència de rutes per part del vehicle.</a:t>
            </a:r>
          </a:p>
          <a:p>
            <a:pPr marL="342900" lvl="0" indent="-342900" algn="just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ca-ES" sz="1600" dirty="0" smtClean="0"/>
              <a:t>Incompatibilitats client-tipus de vehicle</a:t>
            </a:r>
          </a:p>
          <a:p>
            <a:pPr marL="342900" lvl="0" indent="-342900" algn="just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ca-ES" sz="1600" dirty="0" smtClean="0"/>
              <a:t>Consideració del temps de càrrega i descàrrega</a:t>
            </a:r>
          </a:p>
          <a:p>
            <a:pPr marL="342900" lvl="0" indent="-342900" algn="just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ca-ES" sz="1600" dirty="0" smtClean="0"/>
              <a:t>Consideració d’estocs de seguretat</a:t>
            </a:r>
          </a:p>
        </p:txBody>
      </p:sp>
    </p:spTree>
    <p:extLst>
      <p:ext uri="{BB962C8B-B14F-4D97-AF65-F5344CB8AC3E}">
        <p14:creationId xmlns:p14="http://schemas.microsoft.com/office/powerpoint/2010/main" val="325367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7363" y="1617663"/>
            <a:ext cx="5629275" cy="478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5" name="164 CuadroTexto"/>
          <p:cNvSpPr txBox="1"/>
          <p:nvPr/>
        </p:nvSpPr>
        <p:spPr>
          <a:xfrm>
            <a:off x="235444" y="980577"/>
            <a:ext cx="36168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3200" b="1" dirty="0" err="1" smtClean="0"/>
              <a:t>Flow</a:t>
            </a:r>
            <a:r>
              <a:rPr lang="ca-ES" sz="3200" b="1" dirty="0" smtClean="0"/>
              <a:t>-Chart general: </a:t>
            </a:r>
            <a:endParaRPr lang="ca-ES" sz="3200" b="1" dirty="0"/>
          </a:p>
        </p:txBody>
      </p:sp>
      <p:sp>
        <p:nvSpPr>
          <p:cNvPr id="3" name="2 Rectángulo"/>
          <p:cNvSpPr/>
          <p:nvPr/>
        </p:nvSpPr>
        <p:spPr>
          <a:xfrm>
            <a:off x="5712745" y="3016447"/>
            <a:ext cx="1179761" cy="37542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9" name="8 Rectángulo"/>
          <p:cNvSpPr/>
          <p:nvPr/>
        </p:nvSpPr>
        <p:spPr>
          <a:xfrm>
            <a:off x="2515810" y="3776106"/>
            <a:ext cx="1115911" cy="24182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60705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45323" y="965407"/>
            <a:ext cx="44893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3200" b="1" dirty="0" smtClean="0"/>
              <a:t>Generació de </a:t>
            </a:r>
            <a:r>
              <a:rPr lang="ca-ES" sz="3200" b="1" dirty="0" err="1" smtClean="0"/>
              <a:t>Submapes</a:t>
            </a:r>
            <a:r>
              <a:rPr lang="ca-ES" sz="3200" b="1" dirty="0" smtClean="0"/>
              <a:t>: </a:t>
            </a:r>
            <a:endParaRPr lang="ca-ES" sz="3200" b="1" dirty="0"/>
          </a:p>
        </p:txBody>
      </p:sp>
      <p:sp>
        <p:nvSpPr>
          <p:cNvPr id="3" name="2 CuadroTexto"/>
          <p:cNvSpPr txBox="1"/>
          <p:nvPr/>
        </p:nvSpPr>
        <p:spPr>
          <a:xfrm>
            <a:off x="1043606" y="1477879"/>
            <a:ext cx="3540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 smtClean="0"/>
              <a:t>Procés que assigna clients a bases</a:t>
            </a:r>
            <a:endParaRPr lang="ca-ES" dirty="0"/>
          </a:p>
        </p:txBody>
      </p:sp>
      <p:sp>
        <p:nvSpPr>
          <p:cNvPr id="4" name="3 Rectángulo"/>
          <p:cNvSpPr/>
          <p:nvPr/>
        </p:nvSpPr>
        <p:spPr>
          <a:xfrm>
            <a:off x="1674421" y="4085111"/>
            <a:ext cx="356260" cy="3087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dirty="0"/>
              <a:t>1</a:t>
            </a:r>
          </a:p>
        </p:txBody>
      </p:sp>
      <p:sp>
        <p:nvSpPr>
          <p:cNvPr id="5" name="4 Rectángulo"/>
          <p:cNvSpPr/>
          <p:nvPr/>
        </p:nvSpPr>
        <p:spPr>
          <a:xfrm>
            <a:off x="2779808" y="2855025"/>
            <a:ext cx="356260" cy="30875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dirty="0" smtClean="0"/>
              <a:t>2</a:t>
            </a:r>
            <a:endParaRPr lang="ca-ES" dirty="0"/>
          </a:p>
        </p:txBody>
      </p:sp>
      <p:sp>
        <p:nvSpPr>
          <p:cNvPr id="6" name="5 Rectángulo"/>
          <p:cNvSpPr/>
          <p:nvPr/>
        </p:nvSpPr>
        <p:spPr>
          <a:xfrm>
            <a:off x="4299858" y="4022766"/>
            <a:ext cx="356260" cy="308758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dirty="0" smtClean="0"/>
              <a:t>3</a:t>
            </a:r>
            <a:endParaRPr lang="ca-ES" dirty="0"/>
          </a:p>
        </p:txBody>
      </p:sp>
      <p:sp>
        <p:nvSpPr>
          <p:cNvPr id="7" name="6 Elipse"/>
          <p:cNvSpPr/>
          <p:nvPr/>
        </p:nvSpPr>
        <p:spPr>
          <a:xfrm>
            <a:off x="1377539" y="3608120"/>
            <a:ext cx="124690" cy="124690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8" name="7 Elipse"/>
          <p:cNvSpPr/>
          <p:nvPr/>
        </p:nvSpPr>
        <p:spPr>
          <a:xfrm>
            <a:off x="3791200" y="2562101"/>
            <a:ext cx="124690" cy="124690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9" name="8 Elipse"/>
          <p:cNvSpPr/>
          <p:nvPr/>
        </p:nvSpPr>
        <p:spPr>
          <a:xfrm>
            <a:off x="2303815" y="3468586"/>
            <a:ext cx="124690" cy="124690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0" name="9 Elipse"/>
          <p:cNvSpPr/>
          <p:nvPr/>
        </p:nvSpPr>
        <p:spPr>
          <a:xfrm>
            <a:off x="4237513" y="4676899"/>
            <a:ext cx="124690" cy="124690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1" name="10 Elipse"/>
          <p:cNvSpPr/>
          <p:nvPr/>
        </p:nvSpPr>
        <p:spPr>
          <a:xfrm>
            <a:off x="1852551" y="2855025"/>
            <a:ext cx="124690" cy="124690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2" name="11 Elipse"/>
          <p:cNvSpPr/>
          <p:nvPr/>
        </p:nvSpPr>
        <p:spPr>
          <a:xfrm>
            <a:off x="2652862" y="4613564"/>
            <a:ext cx="124690" cy="124690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3" name="12 Elipse"/>
          <p:cNvSpPr/>
          <p:nvPr/>
        </p:nvSpPr>
        <p:spPr>
          <a:xfrm>
            <a:off x="3003453" y="3709059"/>
            <a:ext cx="124690" cy="124690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4" name="13 Elipse"/>
          <p:cNvSpPr/>
          <p:nvPr/>
        </p:nvSpPr>
        <p:spPr>
          <a:xfrm>
            <a:off x="5054079" y="4801589"/>
            <a:ext cx="124690" cy="124690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5" name="14 Elipse"/>
          <p:cNvSpPr/>
          <p:nvPr/>
        </p:nvSpPr>
        <p:spPr>
          <a:xfrm>
            <a:off x="3800106" y="3584369"/>
            <a:ext cx="124690" cy="124690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6" name="15 Elipse"/>
          <p:cNvSpPr/>
          <p:nvPr/>
        </p:nvSpPr>
        <p:spPr>
          <a:xfrm>
            <a:off x="4237513" y="2978724"/>
            <a:ext cx="124690" cy="124690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7" name="16 Elipse"/>
          <p:cNvSpPr/>
          <p:nvPr/>
        </p:nvSpPr>
        <p:spPr>
          <a:xfrm>
            <a:off x="4822372" y="3543796"/>
            <a:ext cx="124690" cy="124690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8" name="17 Elipse"/>
          <p:cNvSpPr/>
          <p:nvPr/>
        </p:nvSpPr>
        <p:spPr>
          <a:xfrm>
            <a:off x="5178769" y="4191988"/>
            <a:ext cx="124690" cy="124690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9" name="18 Elipse"/>
          <p:cNvSpPr/>
          <p:nvPr/>
        </p:nvSpPr>
        <p:spPr>
          <a:xfrm>
            <a:off x="3477492" y="4540333"/>
            <a:ext cx="124690" cy="124690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20" name="19 Elipse"/>
          <p:cNvSpPr/>
          <p:nvPr/>
        </p:nvSpPr>
        <p:spPr>
          <a:xfrm>
            <a:off x="3424055" y="3341917"/>
            <a:ext cx="124690" cy="124690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21" name="20 Elipse"/>
          <p:cNvSpPr/>
          <p:nvPr/>
        </p:nvSpPr>
        <p:spPr>
          <a:xfrm>
            <a:off x="1844626" y="4735284"/>
            <a:ext cx="124690" cy="124690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22" name="21 Elipse"/>
          <p:cNvSpPr/>
          <p:nvPr/>
        </p:nvSpPr>
        <p:spPr>
          <a:xfrm>
            <a:off x="3371744" y="5181600"/>
            <a:ext cx="124690" cy="124690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23" name="22 Elipse"/>
          <p:cNvSpPr/>
          <p:nvPr/>
        </p:nvSpPr>
        <p:spPr>
          <a:xfrm>
            <a:off x="2450415" y="2499756"/>
            <a:ext cx="124690" cy="124690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24" name="23 CuadroTexto"/>
          <p:cNvSpPr txBox="1"/>
          <p:nvPr/>
        </p:nvSpPr>
        <p:spPr>
          <a:xfrm>
            <a:off x="5178769" y="1662545"/>
            <a:ext cx="32052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ca-ES" b="1" dirty="0" smtClean="0"/>
              <a:t>Cada base genera una llista de clients ordenats per </a:t>
            </a:r>
            <a:r>
              <a:rPr lang="ca-ES" b="1" i="1" dirty="0" smtClean="0"/>
              <a:t>estalvi. </a:t>
            </a:r>
            <a:endParaRPr lang="ca-ES" b="1" dirty="0"/>
          </a:p>
        </p:txBody>
      </p:sp>
      <p:cxnSp>
        <p:nvCxnSpPr>
          <p:cNvPr id="26" name="25 Conector recto de flecha"/>
          <p:cNvCxnSpPr>
            <a:stCxn id="13" idx="0"/>
            <a:endCxn id="5" idx="2"/>
          </p:cNvCxnSpPr>
          <p:nvPr/>
        </p:nvCxnSpPr>
        <p:spPr>
          <a:xfrm flipH="1" flipV="1">
            <a:off x="2957938" y="3163783"/>
            <a:ext cx="107860" cy="545276"/>
          </a:xfrm>
          <a:prstGeom prst="straightConnector1">
            <a:avLst/>
          </a:prstGeom>
          <a:ln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26 Conector recto de flecha"/>
          <p:cNvCxnSpPr>
            <a:stCxn id="13" idx="3"/>
            <a:endCxn id="4" idx="3"/>
          </p:cNvCxnSpPr>
          <p:nvPr/>
        </p:nvCxnSpPr>
        <p:spPr>
          <a:xfrm flipH="1">
            <a:off x="2030681" y="3815489"/>
            <a:ext cx="991032" cy="424001"/>
          </a:xfrm>
          <a:prstGeom prst="straightConnector1">
            <a:avLst/>
          </a:prstGeom>
          <a:ln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31 CuadroTexto"/>
              <p:cNvSpPr txBox="1"/>
              <p:nvPr/>
            </p:nvSpPr>
            <p:spPr>
              <a:xfrm>
                <a:off x="2875334" y="3793886"/>
                <a:ext cx="36036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a-ES" i="1" dirty="0" smtClean="0">
                          <a:latin typeface="Cambria Math"/>
                        </a:rPr>
                        <m:t>𝑐</m:t>
                      </m:r>
                    </m:oMath>
                  </m:oMathPara>
                </a14:m>
                <a:endParaRPr lang="ca-ES" dirty="0"/>
              </a:p>
            </p:txBody>
          </p:sp>
        </mc:Choice>
        <mc:Fallback xmlns="">
          <p:sp>
            <p:nvSpPr>
              <p:cNvPr id="32" name="31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5334" y="3793886"/>
                <a:ext cx="360366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32 CuadroTexto"/>
          <p:cNvSpPr txBox="1"/>
          <p:nvPr/>
        </p:nvSpPr>
        <p:spPr>
          <a:xfrm>
            <a:off x="2421856" y="5986680"/>
            <a:ext cx="2311321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a-ES" dirty="0" smtClean="0"/>
              <a:t>Distància fins al node  </a:t>
            </a:r>
            <a:endParaRPr lang="ca-ES" dirty="0"/>
          </a:p>
        </p:txBody>
      </p:sp>
      <p:cxnSp>
        <p:nvCxnSpPr>
          <p:cNvPr id="36" name="35 Conector recto de flecha"/>
          <p:cNvCxnSpPr>
            <a:stCxn id="13" idx="5"/>
            <a:endCxn id="6" idx="1"/>
          </p:cNvCxnSpPr>
          <p:nvPr/>
        </p:nvCxnSpPr>
        <p:spPr>
          <a:xfrm>
            <a:off x="3109883" y="3815489"/>
            <a:ext cx="1189975" cy="361656"/>
          </a:xfrm>
          <a:prstGeom prst="straightConnector1">
            <a:avLst/>
          </a:prstGeom>
          <a:ln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38 CuadroTexto"/>
              <p:cNvSpPr txBox="1"/>
              <p:nvPr/>
            </p:nvSpPr>
            <p:spPr>
              <a:xfrm>
                <a:off x="5303460" y="2787201"/>
                <a:ext cx="308052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a-ES" dirty="0" smtClean="0"/>
                  <a:t>Per exemple: </a:t>
                </a:r>
              </a:p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a-ES" i="1" dirty="0" smtClean="0">
                          <a:latin typeface="Cambria Math"/>
                        </a:rPr>
                        <m:t>𝐸𝑠𝑡𝑎𝑙𝑣</m:t>
                      </m:r>
                      <m:sSub>
                        <m:sSubPr>
                          <m:ctrlPr>
                            <a:rPr lang="ca-ES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ca-ES" i="1" dirty="0" smtClean="0">
                              <a:latin typeface="Cambria Math"/>
                            </a:rPr>
                            <m:t>𝑖</m:t>
                          </m:r>
                        </m:e>
                        <m:sub>
                          <m:r>
                            <a:rPr lang="ca-ES" i="1" dirty="0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ca-ES" b="0" i="1" dirty="0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ca-ES" i="1" dirty="0" smtClean="0">
                              <a:latin typeface="Cambria Math"/>
                            </a:rPr>
                            <m:t>𝑐</m:t>
                          </m:r>
                        </m:e>
                      </m:d>
                      <m:r>
                        <a:rPr lang="ca-ES" i="1" dirty="0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ca-ES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ca-ES" i="1" dirty="0" smtClean="0">
                              <a:latin typeface="Cambria Math"/>
                            </a:rPr>
                            <m:t>𝑑</m:t>
                          </m:r>
                        </m:e>
                        <m:sub>
                          <m:r>
                            <a:rPr lang="ca-ES" i="1" dirty="0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ca-ES" i="1" dirty="0" smtClean="0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ca-ES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ca-ES" i="1" dirty="0" smtClean="0">
                              <a:latin typeface="Cambria Math"/>
                            </a:rPr>
                            <m:t>𝑑</m:t>
                          </m:r>
                        </m:e>
                        <m:sub>
                          <m:r>
                            <a:rPr lang="ca-ES" i="1" dirty="0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ca-ES" dirty="0" smtClean="0"/>
              </a:p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a-ES" i="1" dirty="0" smtClean="0">
                          <a:latin typeface="Cambria Math"/>
                        </a:rPr>
                        <m:t>𝐸𝑠𝑡𝑎𝑙𝑣</m:t>
                      </m:r>
                      <m:sSub>
                        <m:sSubPr>
                          <m:ctrlPr>
                            <a:rPr lang="ca-ES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ca-ES" i="1" dirty="0" smtClean="0">
                              <a:latin typeface="Cambria Math"/>
                            </a:rPr>
                            <m:t>𝑖</m:t>
                          </m:r>
                        </m:e>
                        <m:sub>
                          <m:r>
                            <a:rPr lang="ca-ES" i="1" dirty="0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ca-ES" i="1" dirty="0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ca-ES" i="1" dirty="0" smtClean="0">
                              <a:latin typeface="Cambria Math"/>
                            </a:rPr>
                            <m:t>𝑐</m:t>
                          </m:r>
                        </m:e>
                      </m:d>
                      <m:r>
                        <a:rPr lang="ca-ES" i="1" dirty="0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ca-ES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ca-ES" i="1" dirty="0" smtClean="0">
                              <a:latin typeface="Cambria Math"/>
                            </a:rPr>
                            <m:t>𝑑</m:t>
                          </m:r>
                        </m:e>
                        <m:sub>
                          <m:r>
                            <a:rPr lang="ca-ES" i="1" dirty="0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ca-ES" i="1" dirty="0" smtClean="0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ca-ES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ca-ES" i="1" dirty="0" smtClean="0">
                              <a:latin typeface="Cambria Math"/>
                            </a:rPr>
                            <m:t>𝑑</m:t>
                          </m:r>
                        </m:e>
                        <m:sub>
                          <m:r>
                            <a:rPr lang="ca-ES" i="1" dirty="0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ca-ES" dirty="0" smtClean="0"/>
              </a:p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a-ES" i="1" dirty="0" smtClean="0">
                          <a:latin typeface="Cambria Math"/>
                        </a:rPr>
                        <m:t>𝐸𝑠𝑡𝑎𝑙𝑣</m:t>
                      </m:r>
                      <m:sSub>
                        <m:sSubPr>
                          <m:ctrlPr>
                            <a:rPr lang="ca-ES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ca-ES" i="1" dirty="0" smtClean="0">
                              <a:latin typeface="Cambria Math"/>
                            </a:rPr>
                            <m:t>𝑖</m:t>
                          </m:r>
                        </m:e>
                        <m:sub>
                          <m:r>
                            <a:rPr lang="ca-ES" b="0" i="1" dirty="0" smtClean="0">
                              <a:latin typeface="Cambria Math"/>
                            </a:rPr>
                            <m:t>3</m:t>
                          </m:r>
                        </m:sub>
                      </m:sSub>
                      <m:d>
                        <m:dPr>
                          <m:ctrlPr>
                            <a:rPr lang="ca-ES" i="1" dirty="0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ca-ES" i="1" dirty="0" smtClean="0">
                              <a:latin typeface="Cambria Math"/>
                            </a:rPr>
                            <m:t>𝑐</m:t>
                          </m:r>
                        </m:e>
                      </m:d>
                      <m:r>
                        <a:rPr lang="ca-ES" i="1" dirty="0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ca-ES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ca-ES" i="1" dirty="0" smtClean="0">
                              <a:latin typeface="Cambria Math"/>
                            </a:rPr>
                            <m:t>𝑑</m:t>
                          </m:r>
                        </m:e>
                        <m:sub>
                          <m:r>
                            <a:rPr lang="ca-ES" b="0" i="1" dirty="0" smtClean="0"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ca-ES" i="1" dirty="0" smtClean="0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ca-ES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ca-ES" i="1" dirty="0" smtClean="0">
                              <a:latin typeface="Cambria Math"/>
                            </a:rPr>
                            <m:t>𝑑</m:t>
                          </m:r>
                        </m:e>
                        <m:sub>
                          <m:r>
                            <a:rPr lang="ca-ES" b="0" i="1" dirty="0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ca-ES" dirty="0"/>
              </a:p>
            </p:txBody>
          </p:sp>
        </mc:Choice>
        <mc:Fallback xmlns="">
          <p:sp>
            <p:nvSpPr>
              <p:cNvPr id="39" name="38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3460" y="2787201"/>
                <a:ext cx="3080520" cy="1200329"/>
              </a:xfrm>
              <a:prstGeom prst="rect">
                <a:avLst/>
              </a:prstGeom>
              <a:blipFill rotWithShape="1">
                <a:blip r:embed="rId7"/>
                <a:stretch>
                  <a:fillRect l="-1782" t="-2538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39 CuadroTexto"/>
          <p:cNvSpPr txBox="1"/>
          <p:nvPr/>
        </p:nvSpPr>
        <p:spPr>
          <a:xfrm>
            <a:off x="5641955" y="5698887"/>
            <a:ext cx="2706281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a-ES" dirty="0" smtClean="0"/>
              <a:t>distància del node fins a la base més propera (diferent d’aquesta)</a:t>
            </a:r>
            <a:endParaRPr lang="ca-ES" dirty="0"/>
          </a:p>
        </p:txBody>
      </p:sp>
      <p:sp>
        <p:nvSpPr>
          <p:cNvPr id="41" name="40 Menos"/>
          <p:cNvSpPr/>
          <p:nvPr/>
        </p:nvSpPr>
        <p:spPr>
          <a:xfrm>
            <a:off x="4944726" y="6015493"/>
            <a:ext cx="592776" cy="311705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42" name="41 CuadroTexto"/>
          <p:cNvSpPr txBox="1"/>
          <p:nvPr/>
        </p:nvSpPr>
        <p:spPr>
          <a:xfrm>
            <a:off x="852217" y="5975681"/>
            <a:ext cx="82220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a-ES" dirty="0" smtClean="0"/>
              <a:t>Estalvi  </a:t>
            </a:r>
            <a:endParaRPr lang="ca-ES" dirty="0"/>
          </a:p>
        </p:txBody>
      </p:sp>
      <p:sp>
        <p:nvSpPr>
          <p:cNvPr id="43" name="42 Igual que"/>
          <p:cNvSpPr/>
          <p:nvPr/>
        </p:nvSpPr>
        <p:spPr>
          <a:xfrm>
            <a:off x="1865989" y="5986680"/>
            <a:ext cx="437826" cy="347331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37 CuadroTexto"/>
              <p:cNvSpPr txBox="1"/>
              <p:nvPr/>
            </p:nvSpPr>
            <p:spPr>
              <a:xfrm>
                <a:off x="3204275" y="3947346"/>
                <a:ext cx="67112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a-E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ca-ES" b="0" i="1" smtClean="0">
                              <a:latin typeface="Cambria Math"/>
                            </a:rPr>
                            <m:t>𝑑</m:t>
                          </m:r>
                        </m:e>
                        <m:sub>
                          <m:r>
                            <a:rPr lang="ca-ES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ca-ES" dirty="0"/>
              </a:p>
            </p:txBody>
          </p:sp>
        </mc:Choice>
        <mc:Fallback xmlns="">
          <p:sp>
            <p:nvSpPr>
              <p:cNvPr id="38" name="37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4275" y="3947346"/>
                <a:ext cx="671124" cy="36933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43 CuadroTexto"/>
              <p:cNvSpPr txBox="1"/>
              <p:nvPr/>
            </p:nvSpPr>
            <p:spPr>
              <a:xfrm>
                <a:off x="2132433" y="3700495"/>
                <a:ext cx="67112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a-E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ca-ES" b="0" i="1" smtClean="0">
                              <a:latin typeface="Cambria Math"/>
                            </a:rPr>
                            <m:t>𝑑</m:t>
                          </m:r>
                        </m:e>
                        <m:sub>
                          <m:r>
                            <a:rPr lang="ca-E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ca-ES" dirty="0"/>
              </a:p>
            </p:txBody>
          </p:sp>
        </mc:Choice>
        <mc:Fallback xmlns="">
          <p:sp>
            <p:nvSpPr>
              <p:cNvPr id="44" name="43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2433" y="3700495"/>
                <a:ext cx="671124" cy="369332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44 CuadroTexto"/>
              <p:cNvSpPr txBox="1"/>
              <p:nvPr/>
            </p:nvSpPr>
            <p:spPr>
              <a:xfrm>
                <a:off x="2800506" y="3202699"/>
                <a:ext cx="67112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a-E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ca-ES" b="0" i="1" smtClean="0">
                              <a:latin typeface="Cambria Math"/>
                            </a:rPr>
                            <m:t>𝑑</m:t>
                          </m:r>
                        </m:e>
                        <m:sub>
                          <m:r>
                            <a:rPr lang="ca-ES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ca-ES" dirty="0"/>
              </a:p>
            </p:txBody>
          </p:sp>
        </mc:Choice>
        <mc:Fallback xmlns="">
          <p:sp>
            <p:nvSpPr>
              <p:cNvPr id="45" name="44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0506" y="3202699"/>
                <a:ext cx="671124" cy="369332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96137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674421" y="4085111"/>
            <a:ext cx="356260" cy="3087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dirty="0"/>
              <a:t>1</a:t>
            </a:r>
          </a:p>
        </p:txBody>
      </p:sp>
      <p:sp>
        <p:nvSpPr>
          <p:cNvPr id="5" name="4 Rectángulo"/>
          <p:cNvSpPr/>
          <p:nvPr/>
        </p:nvSpPr>
        <p:spPr>
          <a:xfrm>
            <a:off x="2779808" y="2855025"/>
            <a:ext cx="356260" cy="30875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dirty="0" smtClean="0"/>
              <a:t>2</a:t>
            </a:r>
            <a:endParaRPr lang="ca-ES" dirty="0"/>
          </a:p>
        </p:txBody>
      </p:sp>
      <p:sp>
        <p:nvSpPr>
          <p:cNvPr id="6" name="5 Rectángulo"/>
          <p:cNvSpPr/>
          <p:nvPr/>
        </p:nvSpPr>
        <p:spPr>
          <a:xfrm>
            <a:off x="4299858" y="4022766"/>
            <a:ext cx="356260" cy="308758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dirty="0" smtClean="0"/>
              <a:t>3</a:t>
            </a:r>
            <a:endParaRPr lang="ca-ES" dirty="0"/>
          </a:p>
        </p:txBody>
      </p:sp>
      <p:sp>
        <p:nvSpPr>
          <p:cNvPr id="7" name="6 Elipse"/>
          <p:cNvSpPr/>
          <p:nvPr/>
        </p:nvSpPr>
        <p:spPr>
          <a:xfrm>
            <a:off x="1377539" y="3608120"/>
            <a:ext cx="124690" cy="12469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8" name="7 Elipse"/>
          <p:cNvSpPr/>
          <p:nvPr/>
        </p:nvSpPr>
        <p:spPr>
          <a:xfrm>
            <a:off x="3791200" y="2562101"/>
            <a:ext cx="124690" cy="12469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9" name="8 Elipse"/>
          <p:cNvSpPr/>
          <p:nvPr/>
        </p:nvSpPr>
        <p:spPr>
          <a:xfrm>
            <a:off x="2303815" y="3468586"/>
            <a:ext cx="124690" cy="12469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0" name="9 Elipse"/>
          <p:cNvSpPr/>
          <p:nvPr/>
        </p:nvSpPr>
        <p:spPr>
          <a:xfrm>
            <a:off x="4237513" y="4676899"/>
            <a:ext cx="124690" cy="12469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1" name="10 Elipse"/>
          <p:cNvSpPr/>
          <p:nvPr/>
        </p:nvSpPr>
        <p:spPr>
          <a:xfrm>
            <a:off x="1852551" y="2855025"/>
            <a:ext cx="124690" cy="12469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2" name="11 Elipse"/>
          <p:cNvSpPr/>
          <p:nvPr/>
        </p:nvSpPr>
        <p:spPr>
          <a:xfrm>
            <a:off x="2652862" y="4613564"/>
            <a:ext cx="124690" cy="12469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3" name="12 Elipse"/>
          <p:cNvSpPr/>
          <p:nvPr/>
        </p:nvSpPr>
        <p:spPr>
          <a:xfrm>
            <a:off x="3003453" y="3709059"/>
            <a:ext cx="124690" cy="12469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4" name="13 Elipse"/>
          <p:cNvSpPr/>
          <p:nvPr/>
        </p:nvSpPr>
        <p:spPr>
          <a:xfrm>
            <a:off x="5054079" y="4801589"/>
            <a:ext cx="124690" cy="12469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5" name="14 Elipse"/>
          <p:cNvSpPr/>
          <p:nvPr/>
        </p:nvSpPr>
        <p:spPr>
          <a:xfrm>
            <a:off x="3800106" y="3584369"/>
            <a:ext cx="124690" cy="12469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6" name="15 Elipse"/>
          <p:cNvSpPr/>
          <p:nvPr/>
        </p:nvSpPr>
        <p:spPr>
          <a:xfrm>
            <a:off x="4237513" y="2978724"/>
            <a:ext cx="124690" cy="12469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7" name="16 Elipse"/>
          <p:cNvSpPr/>
          <p:nvPr/>
        </p:nvSpPr>
        <p:spPr>
          <a:xfrm>
            <a:off x="4822372" y="3543796"/>
            <a:ext cx="124690" cy="12469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8" name="17 Elipse"/>
          <p:cNvSpPr/>
          <p:nvPr/>
        </p:nvSpPr>
        <p:spPr>
          <a:xfrm>
            <a:off x="5178769" y="4191988"/>
            <a:ext cx="124690" cy="12469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9" name="18 Elipse"/>
          <p:cNvSpPr/>
          <p:nvPr/>
        </p:nvSpPr>
        <p:spPr>
          <a:xfrm>
            <a:off x="3477492" y="4540333"/>
            <a:ext cx="124690" cy="12469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20" name="19 Elipse"/>
          <p:cNvSpPr/>
          <p:nvPr/>
        </p:nvSpPr>
        <p:spPr>
          <a:xfrm>
            <a:off x="3424055" y="3341917"/>
            <a:ext cx="124690" cy="12469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21" name="20 Elipse"/>
          <p:cNvSpPr/>
          <p:nvPr/>
        </p:nvSpPr>
        <p:spPr>
          <a:xfrm>
            <a:off x="1844626" y="4735284"/>
            <a:ext cx="124690" cy="12469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22" name="21 Elipse"/>
          <p:cNvSpPr/>
          <p:nvPr/>
        </p:nvSpPr>
        <p:spPr>
          <a:xfrm>
            <a:off x="3371744" y="5181600"/>
            <a:ext cx="124690" cy="12469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23" name="22 Elipse"/>
          <p:cNvSpPr/>
          <p:nvPr/>
        </p:nvSpPr>
        <p:spPr>
          <a:xfrm>
            <a:off x="2450415" y="2499756"/>
            <a:ext cx="124690" cy="12469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24" name="23 CuadroTexto"/>
          <p:cNvSpPr txBox="1"/>
          <p:nvPr/>
        </p:nvSpPr>
        <p:spPr>
          <a:xfrm>
            <a:off x="5303838" y="1662113"/>
            <a:ext cx="3263572" cy="1200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2"/>
            </a:pPr>
            <a:r>
              <a:rPr lang="ca-ES" b="1" dirty="0" smtClean="0"/>
              <a:t>Les bases trien els clients en funció dels estalvis que aporten i de la seva capacitat de transport.</a:t>
            </a:r>
            <a:endParaRPr lang="ca-ES" b="1" dirty="0"/>
          </a:p>
        </p:txBody>
      </p:sp>
      <p:sp>
        <p:nvSpPr>
          <p:cNvPr id="33" name="32 CuadroTexto"/>
          <p:cNvSpPr txBox="1"/>
          <p:nvPr/>
        </p:nvSpPr>
        <p:spPr>
          <a:xfrm>
            <a:off x="588099" y="5461964"/>
            <a:ext cx="4296618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a-ES" dirty="0" smtClean="0"/>
              <a:t>Biaix aleatori: Les bases no sempre trien el qui aporti més estalvi, sinó que aquest és el que més probabilitats té de ser triat.    </a:t>
            </a:r>
            <a:endParaRPr lang="ca-ES" dirty="0"/>
          </a:p>
        </p:txBody>
      </p:sp>
      <p:sp>
        <p:nvSpPr>
          <p:cNvPr id="25" name="24 CuadroTexto"/>
          <p:cNvSpPr txBox="1"/>
          <p:nvPr/>
        </p:nvSpPr>
        <p:spPr>
          <a:xfrm>
            <a:off x="5372306" y="3014378"/>
            <a:ext cx="296908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u="sng" dirty="0" smtClean="0"/>
              <a:t>Ordre de tria</a:t>
            </a:r>
            <a:r>
              <a:rPr lang="ca-ES" dirty="0" smtClean="0"/>
              <a:t>: </a:t>
            </a:r>
            <a:br>
              <a:rPr lang="ca-ES" dirty="0" smtClean="0"/>
            </a:br>
            <a:r>
              <a:rPr lang="ca-ES" dirty="0" smtClean="0"/>
              <a:t>Percentatge de capacitat de </a:t>
            </a:r>
            <a:br>
              <a:rPr lang="ca-ES" dirty="0" smtClean="0"/>
            </a:br>
            <a:r>
              <a:rPr lang="ca-ES" dirty="0" smtClean="0"/>
              <a:t>transport lliure</a:t>
            </a:r>
          </a:p>
          <a:p>
            <a:r>
              <a:rPr lang="ca-ES" i="1" u="sng" dirty="0" smtClean="0"/>
              <a:t>aleatòriament esbiaixat</a:t>
            </a:r>
            <a:endParaRPr lang="ca-ES" i="1" u="sng" dirty="0"/>
          </a:p>
        </p:txBody>
      </p:sp>
      <p:sp>
        <p:nvSpPr>
          <p:cNvPr id="28" name="27 CuadroTexto"/>
          <p:cNvSpPr txBox="1"/>
          <p:nvPr/>
        </p:nvSpPr>
        <p:spPr>
          <a:xfrm>
            <a:off x="5949538" y="5461964"/>
            <a:ext cx="2470067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a-ES" dirty="0" smtClean="0"/>
              <a:t>Generació de molts mapes per poder escollir la millor solució</a:t>
            </a:r>
            <a:endParaRPr lang="ca-ES" dirty="0"/>
          </a:p>
        </p:txBody>
      </p:sp>
      <p:sp>
        <p:nvSpPr>
          <p:cNvPr id="29" name="28 Flecha derecha"/>
          <p:cNvSpPr/>
          <p:nvPr/>
        </p:nvSpPr>
        <p:spPr>
          <a:xfrm>
            <a:off x="5178769" y="5775187"/>
            <a:ext cx="619358" cy="2968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30" name="1 CuadroTexto"/>
          <p:cNvSpPr txBox="1"/>
          <p:nvPr/>
        </p:nvSpPr>
        <p:spPr>
          <a:xfrm>
            <a:off x="245323" y="965407"/>
            <a:ext cx="44893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3200" b="1" dirty="0" smtClean="0"/>
              <a:t>Generació de </a:t>
            </a:r>
            <a:r>
              <a:rPr lang="ca-ES" sz="3200" b="1" dirty="0" err="1" smtClean="0"/>
              <a:t>Submapes</a:t>
            </a:r>
            <a:r>
              <a:rPr lang="ca-ES" sz="3200" b="1" dirty="0" smtClean="0"/>
              <a:t>: </a:t>
            </a:r>
            <a:endParaRPr lang="ca-ES" sz="3200" b="1" dirty="0"/>
          </a:p>
        </p:txBody>
      </p:sp>
    </p:spTree>
    <p:extLst>
      <p:ext uri="{BB962C8B-B14F-4D97-AF65-F5344CB8AC3E}">
        <p14:creationId xmlns:p14="http://schemas.microsoft.com/office/powerpoint/2010/main" val="1354972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33227" y="977503"/>
            <a:ext cx="34756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2800" b="1" dirty="0" smtClean="0"/>
              <a:t>Càlcul de </a:t>
            </a:r>
            <a:r>
              <a:rPr lang="ca-ES" sz="2800" b="1" dirty="0" err="1" smtClean="0"/>
              <a:t>Subsolució</a:t>
            </a:r>
            <a:r>
              <a:rPr lang="ca-ES" sz="2800" b="1" dirty="0" smtClean="0"/>
              <a:t>: </a:t>
            </a:r>
            <a:endParaRPr lang="ca-ES" sz="2800" b="1" dirty="0"/>
          </a:p>
        </p:txBody>
      </p:sp>
      <p:sp>
        <p:nvSpPr>
          <p:cNvPr id="3" name="2 CuadroTexto"/>
          <p:cNvSpPr txBox="1"/>
          <p:nvPr/>
        </p:nvSpPr>
        <p:spPr>
          <a:xfrm>
            <a:off x="241905" y="1596571"/>
            <a:ext cx="43437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 smtClean="0"/>
              <a:t>- Cada </a:t>
            </a:r>
            <a:r>
              <a:rPr lang="ca-ES" dirty="0" err="1" smtClean="0"/>
              <a:t>submapa</a:t>
            </a:r>
            <a:r>
              <a:rPr lang="ca-ES" dirty="0" smtClean="0"/>
              <a:t> es resol separadament</a:t>
            </a:r>
            <a:endParaRPr lang="ca-ES" dirty="0"/>
          </a:p>
        </p:txBody>
      </p:sp>
      <p:sp>
        <p:nvSpPr>
          <p:cNvPr id="12" name="11 CuadroTexto"/>
          <p:cNvSpPr txBox="1"/>
          <p:nvPr/>
        </p:nvSpPr>
        <p:spPr>
          <a:xfrm>
            <a:off x="447561" y="2099820"/>
            <a:ext cx="320521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ca-ES" sz="1400" b="1" dirty="0" smtClean="0"/>
              <a:t>Es considera un client diferent per a cada producte que demana (subclients). </a:t>
            </a:r>
            <a:endParaRPr lang="ca-ES" sz="1400" b="1" dirty="0"/>
          </a:p>
        </p:txBody>
      </p:sp>
      <p:sp>
        <p:nvSpPr>
          <p:cNvPr id="13" name="12 Flecha abajo"/>
          <p:cNvSpPr/>
          <p:nvPr/>
        </p:nvSpPr>
        <p:spPr>
          <a:xfrm rot="15282307">
            <a:off x="4182660" y="2455186"/>
            <a:ext cx="482330" cy="1466829"/>
          </a:xfrm>
          <a:prstGeom prst="downArrow">
            <a:avLst>
              <a:gd name="adj1" fmla="val 36182"/>
              <a:gd name="adj2" fmla="val 64763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pSp>
        <p:nvGrpSpPr>
          <p:cNvPr id="23" name="Agrupa 22"/>
          <p:cNvGrpSpPr/>
          <p:nvPr/>
        </p:nvGrpSpPr>
        <p:grpSpPr>
          <a:xfrm>
            <a:off x="748883" y="2959172"/>
            <a:ext cx="2666753" cy="1451172"/>
            <a:chOff x="444902" y="2335635"/>
            <a:chExt cx="2666753" cy="1451172"/>
          </a:xfrm>
        </p:grpSpPr>
        <p:sp>
          <p:nvSpPr>
            <p:cNvPr id="5" name="4 Rectángulo"/>
            <p:cNvSpPr/>
            <p:nvPr/>
          </p:nvSpPr>
          <p:spPr>
            <a:xfrm>
              <a:off x="1809583" y="2836773"/>
              <a:ext cx="356260" cy="308758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a-ES" sz="1400" dirty="0" smtClean="0"/>
                <a:t>3</a:t>
              </a:r>
              <a:endParaRPr lang="ca-ES" sz="1400" dirty="0"/>
            </a:p>
          </p:txBody>
        </p:sp>
        <p:sp>
          <p:nvSpPr>
            <p:cNvPr id="6" name="5 Elipse"/>
            <p:cNvSpPr/>
            <p:nvPr/>
          </p:nvSpPr>
          <p:spPr>
            <a:xfrm>
              <a:off x="1734160" y="3552148"/>
              <a:ext cx="124690" cy="12469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 sz="1400"/>
            </a:p>
          </p:txBody>
        </p:sp>
        <p:sp>
          <p:nvSpPr>
            <p:cNvPr id="7" name="6 Elipse"/>
            <p:cNvSpPr/>
            <p:nvPr/>
          </p:nvSpPr>
          <p:spPr>
            <a:xfrm>
              <a:off x="2563804" y="3615596"/>
              <a:ext cx="124690" cy="12469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 sz="1400"/>
            </a:p>
          </p:txBody>
        </p:sp>
        <p:sp>
          <p:nvSpPr>
            <p:cNvPr id="8" name="7 Elipse"/>
            <p:cNvSpPr/>
            <p:nvPr/>
          </p:nvSpPr>
          <p:spPr>
            <a:xfrm>
              <a:off x="2216958" y="2460721"/>
              <a:ext cx="124690" cy="12469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 sz="1400"/>
            </a:p>
          </p:txBody>
        </p:sp>
        <p:sp>
          <p:nvSpPr>
            <p:cNvPr id="9" name="8 Elipse"/>
            <p:cNvSpPr/>
            <p:nvPr/>
          </p:nvSpPr>
          <p:spPr>
            <a:xfrm>
              <a:off x="1187305" y="2427179"/>
              <a:ext cx="124690" cy="12469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 sz="1400"/>
            </a:p>
          </p:txBody>
        </p:sp>
        <p:sp>
          <p:nvSpPr>
            <p:cNvPr id="10" name="9 Elipse"/>
            <p:cNvSpPr/>
            <p:nvPr/>
          </p:nvSpPr>
          <p:spPr>
            <a:xfrm>
              <a:off x="2688494" y="3005995"/>
              <a:ext cx="124690" cy="12469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 sz="1400"/>
            </a:p>
          </p:txBody>
        </p:sp>
        <p:sp>
          <p:nvSpPr>
            <p:cNvPr id="11" name="10 Elipse"/>
            <p:cNvSpPr/>
            <p:nvPr/>
          </p:nvSpPr>
          <p:spPr>
            <a:xfrm>
              <a:off x="987217" y="3354340"/>
              <a:ext cx="124690" cy="12469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 sz="1400"/>
            </a:p>
          </p:txBody>
        </p:sp>
        <p:sp>
          <p:nvSpPr>
            <p:cNvPr id="4" name="3 CuadroTexto"/>
            <p:cNvSpPr txBox="1"/>
            <p:nvPr/>
          </p:nvSpPr>
          <p:spPr>
            <a:xfrm>
              <a:off x="2341648" y="2369177"/>
              <a:ext cx="69369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a-ES" sz="1400" dirty="0" err="1" smtClean="0"/>
                <a:t>a,b,c</a:t>
              </a:r>
              <a:endParaRPr lang="ca-ES" sz="1400" dirty="0"/>
            </a:p>
          </p:txBody>
        </p:sp>
        <p:sp>
          <p:nvSpPr>
            <p:cNvPr id="14" name="13 CuadroTexto"/>
            <p:cNvSpPr txBox="1"/>
            <p:nvPr/>
          </p:nvSpPr>
          <p:spPr>
            <a:xfrm>
              <a:off x="1318141" y="2335635"/>
              <a:ext cx="69369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a-ES" sz="1400" dirty="0" err="1" smtClean="0"/>
                <a:t>a,c</a:t>
              </a:r>
              <a:endParaRPr lang="ca-ES" sz="1400" dirty="0"/>
            </a:p>
          </p:txBody>
        </p:sp>
        <p:sp>
          <p:nvSpPr>
            <p:cNvPr id="15" name="14 CuadroTexto"/>
            <p:cNvSpPr txBox="1"/>
            <p:nvPr/>
          </p:nvSpPr>
          <p:spPr>
            <a:xfrm>
              <a:off x="2520503" y="2720985"/>
              <a:ext cx="33598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a-ES" sz="1400" dirty="0" smtClean="0"/>
                <a:t>c</a:t>
              </a:r>
              <a:endParaRPr lang="ca-ES" sz="1400" dirty="0"/>
            </a:p>
          </p:txBody>
        </p:sp>
        <p:sp>
          <p:nvSpPr>
            <p:cNvPr id="16" name="15 CuadroTexto"/>
            <p:cNvSpPr txBox="1"/>
            <p:nvPr/>
          </p:nvSpPr>
          <p:spPr>
            <a:xfrm>
              <a:off x="2417963" y="3282001"/>
              <a:ext cx="69369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a-ES" sz="1400" dirty="0" err="1" smtClean="0"/>
                <a:t>a,b</a:t>
              </a:r>
              <a:endParaRPr lang="ca-ES" sz="1400" dirty="0"/>
            </a:p>
          </p:txBody>
        </p:sp>
        <p:sp>
          <p:nvSpPr>
            <p:cNvPr id="17" name="16 CuadroTexto"/>
            <p:cNvSpPr txBox="1"/>
            <p:nvPr/>
          </p:nvSpPr>
          <p:spPr>
            <a:xfrm>
              <a:off x="1475801" y="3479030"/>
              <a:ext cx="69369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a-ES" sz="1400" dirty="0" smtClean="0"/>
                <a:t>b</a:t>
              </a:r>
              <a:endParaRPr lang="ca-ES" sz="1400" dirty="0"/>
            </a:p>
          </p:txBody>
        </p:sp>
        <p:sp>
          <p:nvSpPr>
            <p:cNvPr id="18" name="17 CuadroTexto"/>
            <p:cNvSpPr txBox="1"/>
            <p:nvPr/>
          </p:nvSpPr>
          <p:spPr>
            <a:xfrm>
              <a:off x="640371" y="3059661"/>
              <a:ext cx="69369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a-ES" sz="1400" dirty="0" err="1" smtClean="0"/>
                <a:t>a,c</a:t>
              </a:r>
              <a:endParaRPr lang="ca-ES" sz="1400" dirty="0"/>
            </a:p>
          </p:txBody>
        </p:sp>
        <p:sp>
          <p:nvSpPr>
            <p:cNvPr id="32" name="31 CuadroTexto"/>
            <p:cNvSpPr txBox="1"/>
            <p:nvPr/>
          </p:nvSpPr>
          <p:spPr>
            <a:xfrm>
              <a:off x="444902" y="2704833"/>
              <a:ext cx="813043" cy="30777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ca-ES" sz="1400" dirty="0" smtClean="0"/>
                <a:t>6 clients</a:t>
              </a:r>
              <a:endParaRPr lang="ca-ES" sz="1400" dirty="0"/>
            </a:p>
          </p:txBody>
        </p:sp>
      </p:grpSp>
      <p:grpSp>
        <p:nvGrpSpPr>
          <p:cNvPr id="22" name="Agrupa 21"/>
          <p:cNvGrpSpPr/>
          <p:nvPr/>
        </p:nvGrpSpPr>
        <p:grpSpPr>
          <a:xfrm>
            <a:off x="5311992" y="1975130"/>
            <a:ext cx="2220794" cy="1336564"/>
            <a:chOff x="5311992" y="3157311"/>
            <a:chExt cx="2220794" cy="1336564"/>
          </a:xfrm>
        </p:grpSpPr>
        <p:sp>
          <p:nvSpPr>
            <p:cNvPr id="19" name="18 Rectángulo"/>
            <p:cNvSpPr/>
            <p:nvPr/>
          </p:nvSpPr>
          <p:spPr>
            <a:xfrm>
              <a:off x="6588601" y="3599347"/>
              <a:ext cx="356260" cy="308758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a-ES" dirty="0" smtClean="0"/>
                <a:t>3</a:t>
              </a:r>
              <a:endParaRPr lang="ca-ES" dirty="0"/>
            </a:p>
          </p:txBody>
        </p:sp>
        <p:sp>
          <p:nvSpPr>
            <p:cNvPr id="20" name="19 Elipse"/>
            <p:cNvSpPr/>
            <p:nvPr/>
          </p:nvSpPr>
          <p:spPr>
            <a:xfrm>
              <a:off x="6526256" y="4253480"/>
              <a:ext cx="124690" cy="124690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  <p:sp>
          <p:nvSpPr>
            <p:cNvPr id="33" name="32 Elipse"/>
            <p:cNvSpPr/>
            <p:nvPr/>
          </p:nvSpPr>
          <p:spPr>
            <a:xfrm>
              <a:off x="5988391" y="3157311"/>
              <a:ext cx="124690" cy="124690"/>
            </a:xfrm>
            <a:prstGeom prst="ellipse">
              <a:avLst/>
            </a:prstGeom>
            <a:solidFill>
              <a:schemeClr val="accent3">
                <a:lumMod val="5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  <p:sp>
          <p:nvSpPr>
            <p:cNvPr id="34" name="33 Elipse"/>
            <p:cNvSpPr/>
            <p:nvPr/>
          </p:nvSpPr>
          <p:spPr>
            <a:xfrm>
              <a:off x="6945572" y="3157311"/>
              <a:ext cx="124690" cy="124690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  <p:sp>
          <p:nvSpPr>
            <p:cNvPr id="35" name="34 Elipse"/>
            <p:cNvSpPr/>
            <p:nvPr/>
          </p:nvSpPr>
          <p:spPr>
            <a:xfrm>
              <a:off x="5828580" y="3157311"/>
              <a:ext cx="124690" cy="12469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  <p:sp>
          <p:nvSpPr>
            <p:cNvPr id="36" name="35 Elipse"/>
            <p:cNvSpPr/>
            <p:nvPr/>
          </p:nvSpPr>
          <p:spPr>
            <a:xfrm>
              <a:off x="7021546" y="3157311"/>
              <a:ext cx="124690" cy="124690"/>
            </a:xfrm>
            <a:prstGeom prst="ellipse">
              <a:avLst/>
            </a:prstGeom>
            <a:solidFill>
              <a:schemeClr val="accent3">
                <a:lumMod val="5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  <p:sp>
          <p:nvSpPr>
            <p:cNvPr id="38" name="37 Elipse"/>
            <p:cNvSpPr/>
            <p:nvPr/>
          </p:nvSpPr>
          <p:spPr>
            <a:xfrm>
              <a:off x="6861735" y="3157311"/>
              <a:ext cx="124690" cy="12469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  <p:sp>
          <p:nvSpPr>
            <p:cNvPr id="39" name="38 Elipse"/>
            <p:cNvSpPr/>
            <p:nvPr/>
          </p:nvSpPr>
          <p:spPr>
            <a:xfrm>
              <a:off x="7408096" y="3753726"/>
              <a:ext cx="124690" cy="124690"/>
            </a:xfrm>
            <a:prstGeom prst="ellipse">
              <a:avLst/>
            </a:prstGeom>
            <a:solidFill>
              <a:schemeClr val="accent3">
                <a:lumMod val="5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  <p:sp>
          <p:nvSpPr>
            <p:cNvPr id="40" name="39 Elipse"/>
            <p:cNvSpPr/>
            <p:nvPr/>
          </p:nvSpPr>
          <p:spPr>
            <a:xfrm>
              <a:off x="7405167" y="4369185"/>
              <a:ext cx="124690" cy="124690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  <p:sp>
          <p:nvSpPr>
            <p:cNvPr id="41" name="40 Elipse"/>
            <p:cNvSpPr/>
            <p:nvPr/>
          </p:nvSpPr>
          <p:spPr>
            <a:xfrm>
              <a:off x="7328366" y="4369185"/>
              <a:ext cx="124690" cy="12469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  <p:sp>
          <p:nvSpPr>
            <p:cNvPr id="42" name="41 Elipse"/>
            <p:cNvSpPr/>
            <p:nvPr/>
          </p:nvSpPr>
          <p:spPr>
            <a:xfrm>
              <a:off x="5799802" y="4129222"/>
              <a:ext cx="124690" cy="124690"/>
            </a:xfrm>
            <a:prstGeom prst="ellipse">
              <a:avLst/>
            </a:prstGeom>
            <a:solidFill>
              <a:schemeClr val="accent3">
                <a:lumMod val="5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  <p:sp>
          <p:nvSpPr>
            <p:cNvPr id="43" name="42 Elipse"/>
            <p:cNvSpPr/>
            <p:nvPr/>
          </p:nvSpPr>
          <p:spPr>
            <a:xfrm>
              <a:off x="5639991" y="4129222"/>
              <a:ext cx="124690" cy="12469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  <p:sp>
          <p:nvSpPr>
            <p:cNvPr id="45" name="44 CuadroTexto"/>
            <p:cNvSpPr txBox="1"/>
            <p:nvPr/>
          </p:nvSpPr>
          <p:spPr>
            <a:xfrm>
              <a:off x="5311992" y="3508294"/>
              <a:ext cx="1100310" cy="30777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ca-ES" sz="1400" dirty="0" smtClean="0"/>
                <a:t>11 subclients</a:t>
              </a:r>
              <a:endParaRPr lang="ca-ES" sz="1400" dirty="0"/>
            </a:p>
          </p:txBody>
        </p:sp>
      </p:grpSp>
      <p:sp>
        <p:nvSpPr>
          <p:cNvPr id="21" name="QuadreDeText 20"/>
          <p:cNvSpPr txBox="1"/>
          <p:nvPr/>
        </p:nvSpPr>
        <p:spPr>
          <a:xfrm>
            <a:off x="4555181" y="3824731"/>
            <a:ext cx="355764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+mj-lt"/>
              <a:buAutoNum type="arabicPeriod" startAt="2"/>
            </a:pPr>
            <a:r>
              <a:rPr lang="ca-ES" sz="1400" b="1" dirty="0" smtClean="0"/>
              <a:t>Afegim </a:t>
            </a:r>
            <a:r>
              <a:rPr lang="ca-ES" sz="1400" b="1" dirty="0"/>
              <a:t>magatzem (si demanda </a:t>
            </a:r>
            <a:r>
              <a:rPr lang="ca-ES" sz="1400" b="1" dirty="0" smtClean="0"/>
              <a:t>pendent &gt; </a:t>
            </a:r>
            <a:r>
              <a:rPr lang="ca-ES" sz="1400" b="1" dirty="0"/>
              <a:t>existències</a:t>
            </a:r>
            <a:r>
              <a:rPr lang="ca-ES" sz="1400" b="1" dirty="0" smtClean="0"/>
              <a:t>)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 startAt="2"/>
            </a:pPr>
            <a:r>
              <a:rPr lang="ca-ES" sz="1400" b="1" dirty="0" smtClean="0">
                <a:solidFill>
                  <a:prstClr val="black"/>
                </a:solidFill>
              </a:rPr>
              <a:t>Es tria aleatòriament un tipus de vehicle</a:t>
            </a:r>
            <a:endParaRPr lang="ca-ES" sz="1400" b="1" dirty="0">
              <a:solidFill>
                <a:prstClr val="black"/>
              </a:solidFill>
            </a:endParaRPr>
          </a:p>
          <a:p>
            <a:pPr marL="342900" lvl="0" indent="-342900">
              <a:spcAft>
                <a:spcPts val="1200"/>
              </a:spcAft>
              <a:buFont typeface="+mj-lt"/>
              <a:buAutoNum type="arabicPeriod" startAt="2"/>
            </a:pPr>
            <a:r>
              <a:rPr lang="ca-ES" sz="1400" b="1" dirty="0" smtClean="0">
                <a:solidFill>
                  <a:prstClr val="black"/>
                </a:solidFill>
              </a:rPr>
              <a:t>Es </a:t>
            </a:r>
            <a:r>
              <a:rPr lang="ca-ES" sz="1400" b="1" dirty="0">
                <a:solidFill>
                  <a:prstClr val="black"/>
                </a:solidFill>
              </a:rPr>
              <a:t>resol el submapa </a:t>
            </a:r>
            <a:r>
              <a:rPr lang="ca-ES" sz="1400" b="1" dirty="0" smtClean="0">
                <a:solidFill>
                  <a:prstClr val="black"/>
                </a:solidFill>
              </a:rPr>
              <a:t>utilitzant vehicles  del tipus </a:t>
            </a:r>
            <a:r>
              <a:rPr lang="ca-ES" sz="1400" b="1" dirty="0">
                <a:solidFill>
                  <a:prstClr val="black"/>
                </a:solidFill>
              </a:rPr>
              <a:t>(flota </a:t>
            </a:r>
            <a:r>
              <a:rPr lang="ca-ES" sz="1400" b="1" dirty="0" smtClean="0">
                <a:solidFill>
                  <a:prstClr val="black"/>
                </a:solidFill>
              </a:rPr>
              <a:t>homogènia il·limitada) .</a:t>
            </a:r>
          </a:p>
          <a:p>
            <a:pPr marL="342900" lvl="0" indent="-342900">
              <a:spcAft>
                <a:spcPts val="1200"/>
              </a:spcAft>
              <a:buFont typeface="+mj-lt"/>
              <a:buAutoNum type="arabicPeriod" startAt="2"/>
            </a:pPr>
            <a:endParaRPr lang="ca-ES" sz="1400" b="1" dirty="0">
              <a:solidFill>
                <a:prstClr val="black"/>
              </a:solidFill>
            </a:endParaRPr>
          </a:p>
        </p:txBody>
      </p:sp>
      <p:grpSp>
        <p:nvGrpSpPr>
          <p:cNvPr id="57" name="Agrupa 56"/>
          <p:cNvGrpSpPr/>
          <p:nvPr/>
        </p:nvGrpSpPr>
        <p:grpSpPr>
          <a:xfrm>
            <a:off x="1429509" y="4969560"/>
            <a:ext cx="2297570" cy="1336564"/>
            <a:chOff x="5639991" y="3157311"/>
            <a:chExt cx="2297570" cy="1336564"/>
          </a:xfrm>
        </p:grpSpPr>
        <p:sp>
          <p:nvSpPr>
            <p:cNvPr id="58" name="18 Rectángulo"/>
            <p:cNvSpPr/>
            <p:nvPr/>
          </p:nvSpPr>
          <p:spPr>
            <a:xfrm>
              <a:off x="6588601" y="3599347"/>
              <a:ext cx="356260" cy="308758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a-ES" dirty="0" smtClean="0"/>
                <a:t>3</a:t>
              </a:r>
              <a:endParaRPr lang="ca-ES" dirty="0"/>
            </a:p>
          </p:txBody>
        </p:sp>
        <p:sp>
          <p:nvSpPr>
            <p:cNvPr id="59" name="19 Elipse"/>
            <p:cNvSpPr/>
            <p:nvPr/>
          </p:nvSpPr>
          <p:spPr>
            <a:xfrm>
              <a:off x="6526256" y="4253480"/>
              <a:ext cx="124690" cy="124690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  <p:sp>
          <p:nvSpPr>
            <p:cNvPr id="60" name="32 Elipse"/>
            <p:cNvSpPr/>
            <p:nvPr/>
          </p:nvSpPr>
          <p:spPr>
            <a:xfrm>
              <a:off x="5988391" y="3157311"/>
              <a:ext cx="124690" cy="124690"/>
            </a:xfrm>
            <a:prstGeom prst="ellipse">
              <a:avLst/>
            </a:prstGeom>
            <a:solidFill>
              <a:schemeClr val="accent3">
                <a:lumMod val="5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  <p:sp>
          <p:nvSpPr>
            <p:cNvPr id="61" name="33 Elipse"/>
            <p:cNvSpPr/>
            <p:nvPr/>
          </p:nvSpPr>
          <p:spPr>
            <a:xfrm>
              <a:off x="6945572" y="3157311"/>
              <a:ext cx="124690" cy="124690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  <p:sp>
          <p:nvSpPr>
            <p:cNvPr id="62" name="34 Elipse"/>
            <p:cNvSpPr/>
            <p:nvPr/>
          </p:nvSpPr>
          <p:spPr>
            <a:xfrm>
              <a:off x="5828580" y="3157311"/>
              <a:ext cx="124690" cy="12469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  <p:sp>
          <p:nvSpPr>
            <p:cNvPr id="63" name="35 Elipse"/>
            <p:cNvSpPr/>
            <p:nvPr/>
          </p:nvSpPr>
          <p:spPr>
            <a:xfrm>
              <a:off x="7021546" y="3157311"/>
              <a:ext cx="124690" cy="124690"/>
            </a:xfrm>
            <a:prstGeom prst="ellipse">
              <a:avLst/>
            </a:prstGeom>
            <a:solidFill>
              <a:schemeClr val="accent3">
                <a:lumMod val="5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  <p:sp>
          <p:nvSpPr>
            <p:cNvPr id="64" name="37 Elipse"/>
            <p:cNvSpPr/>
            <p:nvPr/>
          </p:nvSpPr>
          <p:spPr>
            <a:xfrm>
              <a:off x="6861735" y="3157311"/>
              <a:ext cx="124690" cy="12469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  <p:sp>
          <p:nvSpPr>
            <p:cNvPr id="65" name="38 Elipse"/>
            <p:cNvSpPr/>
            <p:nvPr/>
          </p:nvSpPr>
          <p:spPr>
            <a:xfrm>
              <a:off x="7408096" y="3753726"/>
              <a:ext cx="124690" cy="124690"/>
            </a:xfrm>
            <a:prstGeom prst="ellipse">
              <a:avLst/>
            </a:prstGeom>
            <a:solidFill>
              <a:schemeClr val="accent3">
                <a:lumMod val="5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  <p:sp>
          <p:nvSpPr>
            <p:cNvPr id="66" name="39 Elipse"/>
            <p:cNvSpPr/>
            <p:nvPr/>
          </p:nvSpPr>
          <p:spPr>
            <a:xfrm>
              <a:off x="7405167" y="4369185"/>
              <a:ext cx="124690" cy="124690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  <p:sp>
          <p:nvSpPr>
            <p:cNvPr id="67" name="40 Elipse"/>
            <p:cNvSpPr/>
            <p:nvPr/>
          </p:nvSpPr>
          <p:spPr>
            <a:xfrm>
              <a:off x="7328366" y="4369185"/>
              <a:ext cx="124690" cy="12469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  <p:sp>
          <p:nvSpPr>
            <p:cNvPr id="68" name="41 Elipse"/>
            <p:cNvSpPr/>
            <p:nvPr/>
          </p:nvSpPr>
          <p:spPr>
            <a:xfrm>
              <a:off x="5799802" y="4129222"/>
              <a:ext cx="124690" cy="124690"/>
            </a:xfrm>
            <a:prstGeom prst="ellipse">
              <a:avLst/>
            </a:prstGeom>
            <a:solidFill>
              <a:schemeClr val="accent3">
                <a:lumMod val="5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  <p:sp>
          <p:nvSpPr>
            <p:cNvPr id="69" name="42 Elipse"/>
            <p:cNvSpPr/>
            <p:nvPr/>
          </p:nvSpPr>
          <p:spPr>
            <a:xfrm>
              <a:off x="5639991" y="4129222"/>
              <a:ext cx="124690" cy="12469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  <p:sp>
          <p:nvSpPr>
            <p:cNvPr id="71" name="38 Elipse"/>
            <p:cNvSpPr/>
            <p:nvPr/>
          </p:nvSpPr>
          <p:spPr>
            <a:xfrm>
              <a:off x="7812871" y="3330022"/>
              <a:ext cx="124690" cy="124690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</p:grpSp>
      <p:sp>
        <p:nvSpPr>
          <p:cNvPr id="24" name="QuadreDeText 23"/>
          <p:cNvSpPr txBox="1"/>
          <p:nvPr/>
        </p:nvSpPr>
        <p:spPr>
          <a:xfrm>
            <a:off x="3174018" y="5225710"/>
            <a:ext cx="11061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200" dirty="0" smtClean="0"/>
              <a:t>Magatzem</a:t>
            </a:r>
            <a:endParaRPr lang="ca-ES" sz="1200" dirty="0"/>
          </a:p>
        </p:txBody>
      </p:sp>
      <p:sp>
        <p:nvSpPr>
          <p:cNvPr id="25" name="Oval 24"/>
          <p:cNvSpPr/>
          <p:nvPr/>
        </p:nvSpPr>
        <p:spPr>
          <a:xfrm>
            <a:off x="5103702" y="1760403"/>
            <a:ext cx="3009126" cy="185428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73" name="Oval 72"/>
          <p:cNvSpPr/>
          <p:nvPr/>
        </p:nvSpPr>
        <p:spPr>
          <a:xfrm>
            <a:off x="639830" y="2764734"/>
            <a:ext cx="3009126" cy="185428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74" name="Oval 73"/>
          <p:cNvSpPr/>
          <p:nvPr/>
        </p:nvSpPr>
        <p:spPr>
          <a:xfrm>
            <a:off x="1051686" y="4701177"/>
            <a:ext cx="3009126" cy="185428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cxnSp>
        <p:nvCxnSpPr>
          <p:cNvPr id="28" name="Connector de fletxa recta 27"/>
          <p:cNvCxnSpPr>
            <a:stCxn id="21" idx="0"/>
            <a:endCxn id="71" idx="6"/>
          </p:cNvCxnSpPr>
          <p:nvPr/>
        </p:nvCxnSpPr>
        <p:spPr>
          <a:xfrm rot="16200000" flipH="1" flipV="1">
            <a:off x="4340599" y="3211210"/>
            <a:ext cx="1379885" cy="2606926"/>
          </a:xfrm>
          <a:prstGeom prst="curvedConnector4">
            <a:avLst>
              <a:gd name="adj1" fmla="val -16567"/>
              <a:gd name="adj2" fmla="val 84117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3853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160126" y="2392504"/>
            <a:ext cx="1522333" cy="5238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lstStyle/>
          <a:p>
            <a:r>
              <a:rPr lang="ca-ES" sz="1400" dirty="0"/>
              <a:t>2 vehicles de </a:t>
            </a:r>
            <a:br>
              <a:rPr lang="ca-ES" sz="1400" dirty="0"/>
            </a:br>
            <a:r>
              <a:rPr lang="ca-ES" sz="1400" dirty="0"/>
              <a:t>2 compartiments</a:t>
            </a:r>
          </a:p>
        </p:txBody>
      </p:sp>
      <p:sp>
        <p:nvSpPr>
          <p:cNvPr id="12" name="11 CuadroTexto"/>
          <p:cNvSpPr txBox="1"/>
          <p:nvPr/>
        </p:nvSpPr>
        <p:spPr>
          <a:xfrm>
            <a:off x="4080370" y="991585"/>
            <a:ext cx="4610722" cy="369331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+mj-lt"/>
              <a:buAutoNum type="arabicPeriod" startAt="5"/>
            </a:pPr>
            <a:r>
              <a:rPr lang="ca-ES" sz="1400" b="1" dirty="0" smtClean="0"/>
              <a:t>Classifiquem les rutes que es pugui, assignant vehicle i temps d’inici.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 startAt="5"/>
            </a:pPr>
            <a:r>
              <a:rPr lang="ca-ES" sz="1400" b="1" dirty="0" smtClean="0"/>
              <a:t>Per les que es poden classificar: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a-ES" sz="1400" b="1" dirty="0"/>
              <a:t>E</a:t>
            </a:r>
            <a:r>
              <a:rPr lang="ca-ES" sz="1400" b="1" dirty="0" smtClean="0"/>
              <a:t>liminar els nodes visitats de la llista de pendents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a-ES" sz="1400" b="1" dirty="0" smtClean="0"/>
              <a:t>Decrementar demanda pendent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a-ES" sz="1400" b="1" dirty="0" smtClean="0"/>
              <a:t>Afegir la ruta a la solució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a-ES" sz="1400" b="1" dirty="0" smtClean="0"/>
              <a:t>Si és de provisió (passa per magatzem)</a:t>
            </a:r>
          </a:p>
          <a:p>
            <a:pPr marL="1200150" lvl="2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ca-ES" sz="1400" b="1" dirty="0" smtClean="0"/>
              <a:t>Tots els vehicles </a:t>
            </a:r>
            <a:r>
              <a:rPr lang="ca-ES" sz="1400" b="1" dirty="0" smtClean="0">
                <a:sym typeface="Wingdings" panose="05000000000000000000" pitchFamily="2" charset="2"/>
              </a:rPr>
              <a:t> </a:t>
            </a:r>
            <a:r>
              <a:rPr lang="ca-ES" sz="1400" b="1" dirty="0" smtClean="0"/>
              <a:t>seleccionables</a:t>
            </a:r>
          </a:p>
          <a:p>
            <a:pPr marL="1200150" lvl="2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ca-ES" sz="1400" b="1" dirty="0" smtClean="0"/>
              <a:t>Afegir disponibilitat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 startAt="7"/>
            </a:pPr>
            <a:r>
              <a:rPr lang="ca-ES" sz="1400" b="1" dirty="0" smtClean="0"/>
              <a:t>Si no s’ha afegit cap ruta </a:t>
            </a:r>
            <a:r>
              <a:rPr lang="ca-ES" sz="1400" b="1" dirty="0" smtClean="0">
                <a:sym typeface="Wingdings" panose="05000000000000000000" pitchFamily="2" charset="2"/>
              </a:rPr>
              <a:t> Vehicle no seleccionable</a:t>
            </a:r>
          </a:p>
        </p:txBody>
      </p:sp>
      <p:sp>
        <p:nvSpPr>
          <p:cNvPr id="19" name="18 Rectángulo"/>
          <p:cNvSpPr/>
          <p:nvPr/>
        </p:nvSpPr>
        <p:spPr>
          <a:xfrm>
            <a:off x="2506379" y="2714154"/>
            <a:ext cx="356260" cy="308758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dirty="0" smtClean="0"/>
              <a:t>3</a:t>
            </a:r>
            <a:endParaRPr lang="ca-ES" dirty="0"/>
          </a:p>
        </p:txBody>
      </p:sp>
      <p:sp>
        <p:nvSpPr>
          <p:cNvPr id="34" name="33 Elipse"/>
          <p:cNvSpPr/>
          <p:nvPr/>
        </p:nvSpPr>
        <p:spPr>
          <a:xfrm>
            <a:off x="1823159" y="2272118"/>
            <a:ext cx="124690" cy="12469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35" name="34 Elipse"/>
          <p:cNvSpPr/>
          <p:nvPr/>
        </p:nvSpPr>
        <p:spPr>
          <a:xfrm>
            <a:off x="1746358" y="2272118"/>
            <a:ext cx="124690" cy="12469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38" name="37 Elipse"/>
          <p:cNvSpPr/>
          <p:nvPr/>
        </p:nvSpPr>
        <p:spPr>
          <a:xfrm>
            <a:off x="2779513" y="2272118"/>
            <a:ext cx="124690" cy="12469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40" name="39 Elipse"/>
          <p:cNvSpPr/>
          <p:nvPr/>
        </p:nvSpPr>
        <p:spPr>
          <a:xfrm>
            <a:off x="3322945" y="3483992"/>
            <a:ext cx="124690" cy="12469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41" name="40 Elipse"/>
          <p:cNvSpPr/>
          <p:nvPr/>
        </p:nvSpPr>
        <p:spPr>
          <a:xfrm>
            <a:off x="3246144" y="3483992"/>
            <a:ext cx="124690" cy="12469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42" name="41 Elipse"/>
          <p:cNvSpPr/>
          <p:nvPr/>
        </p:nvSpPr>
        <p:spPr>
          <a:xfrm>
            <a:off x="1717580" y="3244029"/>
            <a:ext cx="124690" cy="124690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43" name="42 Elipse"/>
          <p:cNvSpPr/>
          <p:nvPr/>
        </p:nvSpPr>
        <p:spPr>
          <a:xfrm>
            <a:off x="1557769" y="3244029"/>
            <a:ext cx="124690" cy="12469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cxnSp>
        <p:nvCxnSpPr>
          <p:cNvPr id="22" name="21 Conector recto de flecha"/>
          <p:cNvCxnSpPr>
            <a:stCxn id="19" idx="3"/>
            <a:endCxn id="80" idx="4"/>
          </p:cNvCxnSpPr>
          <p:nvPr/>
        </p:nvCxnSpPr>
        <p:spPr>
          <a:xfrm flipV="1">
            <a:off x="2862639" y="2536628"/>
            <a:ext cx="784311" cy="331905"/>
          </a:xfrm>
          <a:prstGeom prst="curvedConnector2">
            <a:avLst/>
          </a:prstGeom>
          <a:ln w="15875">
            <a:tailEnd type="stealth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23 Conector recto de flecha"/>
          <p:cNvCxnSpPr>
            <a:stCxn id="34" idx="5"/>
            <a:endCxn id="35" idx="4"/>
          </p:cNvCxnSpPr>
          <p:nvPr/>
        </p:nvCxnSpPr>
        <p:spPr>
          <a:xfrm rot="5400000">
            <a:off x="1860016" y="2327235"/>
            <a:ext cx="18260" cy="120886"/>
          </a:xfrm>
          <a:prstGeom prst="curvedConnector3">
            <a:avLst>
              <a:gd name="adj1" fmla="val 1351917"/>
            </a:avLst>
          </a:prstGeom>
          <a:ln w="15875">
            <a:tailEnd type="stealth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26 Conector curvado"/>
          <p:cNvCxnSpPr>
            <a:stCxn id="38" idx="4"/>
            <a:endCxn id="34" idx="6"/>
          </p:cNvCxnSpPr>
          <p:nvPr/>
        </p:nvCxnSpPr>
        <p:spPr>
          <a:xfrm rot="5400000" flipH="1">
            <a:off x="2363681" y="1918632"/>
            <a:ext cx="62345" cy="894009"/>
          </a:xfrm>
          <a:prstGeom prst="curvedConnector4">
            <a:avLst>
              <a:gd name="adj1" fmla="val -366669"/>
              <a:gd name="adj2" fmla="val 53487"/>
            </a:avLst>
          </a:prstGeom>
          <a:ln w="15875">
            <a:tailEnd type="stealth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43 Conector curvado"/>
          <p:cNvCxnSpPr>
            <a:stCxn id="80" idx="0"/>
            <a:endCxn id="38" idx="0"/>
          </p:cNvCxnSpPr>
          <p:nvPr/>
        </p:nvCxnSpPr>
        <p:spPr>
          <a:xfrm rot="16200000" flipV="1">
            <a:off x="3174494" y="1939482"/>
            <a:ext cx="139820" cy="805092"/>
          </a:xfrm>
          <a:prstGeom prst="curvedConnector3">
            <a:avLst>
              <a:gd name="adj1" fmla="val 263496"/>
            </a:avLst>
          </a:prstGeom>
          <a:ln w="15875">
            <a:tailEnd type="stealth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44 Conector curvado"/>
          <p:cNvCxnSpPr>
            <a:stCxn id="35" idx="0"/>
            <a:endCxn id="40" idx="7"/>
          </p:cNvCxnSpPr>
          <p:nvPr/>
        </p:nvCxnSpPr>
        <p:spPr>
          <a:xfrm rot="16200000" flipH="1">
            <a:off x="2003972" y="2076849"/>
            <a:ext cx="1230134" cy="1620672"/>
          </a:xfrm>
          <a:prstGeom prst="curvedConnector3">
            <a:avLst>
              <a:gd name="adj1" fmla="val -18583"/>
            </a:avLst>
          </a:prstGeom>
          <a:ln w="15875">
            <a:tailEnd type="stealth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48 Conector curvado"/>
          <p:cNvCxnSpPr>
            <a:stCxn id="41" idx="0"/>
            <a:endCxn id="19" idx="2"/>
          </p:cNvCxnSpPr>
          <p:nvPr/>
        </p:nvCxnSpPr>
        <p:spPr>
          <a:xfrm rot="16200000" flipV="1">
            <a:off x="2765959" y="2941462"/>
            <a:ext cx="461080" cy="623980"/>
          </a:xfrm>
          <a:prstGeom prst="curvedConnector3">
            <a:avLst>
              <a:gd name="adj1" fmla="val 50000"/>
            </a:avLst>
          </a:prstGeom>
          <a:ln w="15875">
            <a:tailEnd type="stealth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66 Conector curvado"/>
          <p:cNvCxnSpPr>
            <a:stCxn id="19" idx="1"/>
            <a:endCxn id="42" idx="7"/>
          </p:cNvCxnSpPr>
          <p:nvPr/>
        </p:nvCxnSpPr>
        <p:spPr>
          <a:xfrm rot="10800000" flipV="1">
            <a:off x="1824011" y="2868533"/>
            <a:ext cx="682369" cy="393756"/>
          </a:xfrm>
          <a:prstGeom prst="curvedConnector2">
            <a:avLst/>
          </a:prstGeom>
          <a:ln w="15875">
            <a:solidFill>
              <a:srgbClr val="0070C0"/>
            </a:solidFill>
            <a:tailEnd type="stealth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70 Conector curvado"/>
          <p:cNvCxnSpPr>
            <a:stCxn id="42" idx="5"/>
            <a:endCxn id="43" idx="4"/>
          </p:cNvCxnSpPr>
          <p:nvPr/>
        </p:nvCxnSpPr>
        <p:spPr>
          <a:xfrm rot="5400000">
            <a:off x="1712932" y="3257641"/>
            <a:ext cx="18260" cy="203896"/>
          </a:xfrm>
          <a:prstGeom prst="curvedConnector3">
            <a:avLst>
              <a:gd name="adj1" fmla="val 1351917"/>
            </a:avLst>
          </a:prstGeom>
          <a:ln w="15875">
            <a:solidFill>
              <a:srgbClr val="0070C0"/>
            </a:solidFill>
            <a:tailEnd type="stealth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73 Conector curvado"/>
          <p:cNvCxnSpPr>
            <a:stCxn id="43" idx="0"/>
            <a:endCxn id="19" idx="1"/>
          </p:cNvCxnSpPr>
          <p:nvPr/>
        </p:nvCxnSpPr>
        <p:spPr>
          <a:xfrm rot="5400000" flipH="1" flipV="1">
            <a:off x="1875498" y="2613149"/>
            <a:ext cx="375496" cy="886265"/>
          </a:xfrm>
          <a:prstGeom prst="curvedConnector2">
            <a:avLst/>
          </a:prstGeom>
          <a:ln w="15875">
            <a:solidFill>
              <a:srgbClr val="0070C0"/>
            </a:solidFill>
            <a:tailEnd type="stealth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76 Rectángulo"/>
          <p:cNvSpPr/>
          <p:nvPr/>
        </p:nvSpPr>
        <p:spPr>
          <a:xfrm>
            <a:off x="2003870" y="5322470"/>
            <a:ext cx="356260" cy="308758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dirty="0" smtClean="0"/>
              <a:t>3</a:t>
            </a:r>
            <a:endParaRPr lang="ca-ES" dirty="0"/>
          </a:p>
        </p:txBody>
      </p:sp>
      <p:sp>
        <p:nvSpPr>
          <p:cNvPr id="78" name="77 Elipse"/>
          <p:cNvSpPr/>
          <p:nvPr/>
        </p:nvSpPr>
        <p:spPr>
          <a:xfrm>
            <a:off x="1941525" y="5976603"/>
            <a:ext cx="124690" cy="12469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79" name="78 Elipse"/>
          <p:cNvSpPr/>
          <p:nvPr/>
        </p:nvSpPr>
        <p:spPr>
          <a:xfrm>
            <a:off x="1403660" y="4880434"/>
            <a:ext cx="124690" cy="124690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82" name="81 Elipse"/>
          <p:cNvSpPr/>
          <p:nvPr/>
        </p:nvSpPr>
        <p:spPr>
          <a:xfrm>
            <a:off x="2436815" y="4880434"/>
            <a:ext cx="124690" cy="124690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84" name="83 Elipse"/>
          <p:cNvSpPr/>
          <p:nvPr/>
        </p:nvSpPr>
        <p:spPr>
          <a:xfrm>
            <a:off x="2823365" y="5476849"/>
            <a:ext cx="124690" cy="124690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cxnSp>
        <p:nvCxnSpPr>
          <p:cNvPr id="93" name="92 Conector curvado"/>
          <p:cNvCxnSpPr>
            <a:stCxn id="84" idx="5"/>
            <a:endCxn id="77" idx="3"/>
          </p:cNvCxnSpPr>
          <p:nvPr/>
        </p:nvCxnSpPr>
        <p:spPr>
          <a:xfrm rot="5400000" flipH="1">
            <a:off x="2591748" y="5245232"/>
            <a:ext cx="106430" cy="569665"/>
          </a:xfrm>
          <a:prstGeom prst="curvedConnector4">
            <a:avLst>
              <a:gd name="adj1" fmla="val -214789"/>
              <a:gd name="adj2" fmla="val 59341"/>
            </a:avLst>
          </a:prstGeom>
          <a:ln w="15875">
            <a:solidFill>
              <a:schemeClr val="accent2">
                <a:lumMod val="60000"/>
                <a:lumOff val="40000"/>
              </a:schemeClr>
            </a:solidFill>
            <a:tailEnd type="stealth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93 Conector curvado"/>
          <p:cNvCxnSpPr>
            <a:stCxn id="77" idx="0"/>
            <a:endCxn id="79" idx="4"/>
          </p:cNvCxnSpPr>
          <p:nvPr/>
        </p:nvCxnSpPr>
        <p:spPr>
          <a:xfrm rot="16200000" flipV="1">
            <a:off x="1665330" y="4805799"/>
            <a:ext cx="317346" cy="715995"/>
          </a:xfrm>
          <a:prstGeom prst="curvedConnector3">
            <a:avLst>
              <a:gd name="adj1" fmla="val 50000"/>
            </a:avLst>
          </a:prstGeom>
          <a:ln w="15875">
            <a:solidFill>
              <a:schemeClr val="accent2">
                <a:lumMod val="60000"/>
                <a:lumOff val="40000"/>
              </a:schemeClr>
            </a:solidFill>
            <a:tailEnd type="stealth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94 Conector curvado"/>
          <p:cNvCxnSpPr>
            <a:stCxn id="82" idx="5"/>
            <a:endCxn id="84" idx="0"/>
          </p:cNvCxnSpPr>
          <p:nvPr/>
        </p:nvCxnSpPr>
        <p:spPr>
          <a:xfrm rot="16200000" flipH="1">
            <a:off x="2469485" y="5060623"/>
            <a:ext cx="489985" cy="342465"/>
          </a:xfrm>
          <a:prstGeom prst="curvedConnector3">
            <a:avLst>
              <a:gd name="adj1" fmla="val 50000"/>
            </a:avLst>
          </a:prstGeom>
          <a:ln w="15875">
            <a:solidFill>
              <a:schemeClr val="accent2">
                <a:lumMod val="60000"/>
                <a:lumOff val="40000"/>
              </a:schemeClr>
            </a:solidFill>
            <a:tailEnd type="stealth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96 Conector curvado"/>
          <p:cNvCxnSpPr>
            <a:stCxn id="79" idx="7"/>
            <a:endCxn id="82" idx="0"/>
          </p:cNvCxnSpPr>
          <p:nvPr/>
        </p:nvCxnSpPr>
        <p:spPr>
          <a:xfrm rot="5400000" flipH="1" flipV="1">
            <a:off x="1995495" y="4395029"/>
            <a:ext cx="18260" cy="989070"/>
          </a:xfrm>
          <a:prstGeom prst="curvedConnector3">
            <a:avLst>
              <a:gd name="adj1" fmla="val 1351917"/>
            </a:avLst>
          </a:prstGeom>
          <a:ln w="15875">
            <a:solidFill>
              <a:schemeClr val="accent2">
                <a:lumMod val="60000"/>
                <a:lumOff val="40000"/>
              </a:schemeClr>
            </a:solidFill>
            <a:tailEnd type="stealth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99 Conector curvado"/>
          <p:cNvCxnSpPr>
            <a:stCxn id="78" idx="2"/>
            <a:endCxn id="77" idx="1"/>
          </p:cNvCxnSpPr>
          <p:nvPr/>
        </p:nvCxnSpPr>
        <p:spPr>
          <a:xfrm rot="10800000" flipH="1">
            <a:off x="1941524" y="5476850"/>
            <a:ext cx="62345" cy="562099"/>
          </a:xfrm>
          <a:prstGeom prst="curvedConnector3">
            <a:avLst>
              <a:gd name="adj1" fmla="val -366669"/>
            </a:avLst>
          </a:prstGeom>
          <a:ln w="15875">
            <a:solidFill>
              <a:schemeClr val="accent2">
                <a:lumMod val="60000"/>
                <a:lumOff val="40000"/>
              </a:schemeClr>
            </a:solidFill>
            <a:tailEnd type="stealth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161 Conector curvado"/>
          <p:cNvCxnSpPr>
            <a:stCxn id="77" idx="2"/>
            <a:endCxn id="78" idx="6"/>
          </p:cNvCxnSpPr>
          <p:nvPr/>
        </p:nvCxnSpPr>
        <p:spPr>
          <a:xfrm rot="5400000">
            <a:off x="1920248" y="5777196"/>
            <a:ext cx="407720" cy="115785"/>
          </a:xfrm>
          <a:prstGeom prst="curvedConnector2">
            <a:avLst/>
          </a:prstGeom>
          <a:ln w="15875">
            <a:solidFill>
              <a:schemeClr val="accent2">
                <a:lumMod val="60000"/>
                <a:lumOff val="40000"/>
              </a:schemeClr>
            </a:solidFill>
            <a:tailEnd type="stealth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6" name="165 CuadroTexto"/>
          <p:cNvSpPr txBox="1"/>
          <p:nvPr/>
        </p:nvSpPr>
        <p:spPr>
          <a:xfrm>
            <a:off x="1322053" y="4100945"/>
            <a:ext cx="21543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600" b="1" dirty="0" smtClean="0"/>
              <a:t>Rutes vehicles tipus 2</a:t>
            </a:r>
            <a:endParaRPr lang="ca-ES" sz="1600" b="1" dirty="0"/>
          </a:p>
        </p:txBody>
      </p:sp>
      <p:sp>
        <p:nvSpPr>
          <p:cNvPr id="167" name="166 CuadroTexto"/>
          <p:cNvSpPr txBox="1"/>
          <p:nvPr/>
        </p:nvSpPr>
        <p:spPr>
          <a:xfrm>
            <a:off x="160126" y="5175750"/>
            <a:ext cx="1493788" cy="5238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lstStyle/>
          <a:p>
            <a:r>
              <a:rPr lang="ca-ES" sz="1400" dirty="0"/>
              <a:t>2 vehicles de </a:t>
            </a:r>
            <a:br>
              <a:rPr lang="ca-ES" sz="1400" dirty="0"/>
            </a:br>
            <a:r>
              <a:rPr lang="ca-ES" sz="1400" dirty="0"/>
              <a:t>1 compartiment</a:t>
            </a:r>
          </a:p>
        </p:txBody>
      </p:sp>
      <p:cxnSp>
        <p:nvCxnSpPr>
          <p:cNvPr id="173" name="172 Conector angular"/>
          <p:cNvCxnSpPr>
            <a:stCxn id="18" idx="3"/>
            <a:endCxn id="26" idx="2"/>
          </p:cNvCxnSpPr>
          <p:nvPr/>
        </p:nvCxnSpPr>
        <p:spPr>
          <a:xfrm flipV="1">
            <a:off x="7537358" y="1935170"/>
            <a:ext cx="1153734" cy="3505225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9" name="178 CuadroTexto"/>
          <p:cNvSpPr txBox="1"/>
          <p:nvPr/>
        </p:nvSpPr>
        <p:spPr>
          <a:xfrm>
            <a:off x="1261577" y="1581227"/>
            <a:ext cx="22148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600" b="1" dirty="0" smtClean="0"/>
              <a:t>Rutes vehicles tipus 1</a:t>
            </a:r>
            <a:endParaRPr lang="ca-ES" sz="1600" b="1" dirty="0"/>
          </a:p>
        </p:txBody>
      </p:sp>
      <p:sp>
        <p:nvSpPr>
          <p:cNvPr id="53" name="1 CuadroTexto"/>
          <p:cNvSpPr txBox="1"/>
          <p:nvPr/>
        </p:nvSpPr>
        <p:spPr>
          <a:xfrm>
            <a:off x="233227" y="977503"/>
            <a:ext cx="34756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2800" b="1" dirty="0" smtClean="0"/>
              <a:t>Càlcul de </a:t>
            </a:r>
            <a:r>
              <a:rPr lang="ca-ES" sz="2800" b="1" dirty="0" err="1" smtClean="0"/>
              <a:t>Subsolució</a:t>
            </a:r>
            <a:r>
              <a:rPr lang="ca-ES" sz="2800" b="1" dirty="0" smtClean="0"/>
              <a:t>: </a:t>
            </a:r>
            <a:endParaRPr lang="ca-ES" sz="2800" b="1" dirty="0"/>
          </a:p>
        </p:txBody>
      </p:sp>
      <p:sp>
        <p:nvSpPr>
          <p:cNvPr id="18" name="Decisió 17"/>
          <p:cNvSpPr/>
          <p:nvPr/>
        </p:nvSpPr>
        <p:spPr>
          <a:xfrm>
            <a:off x="5423886" y="4986863"/>
            <a:ext cx="2113472" cy="907064"/>
          </a:xfrm>
          <a:prstGeom prst="flowChartDecisi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21" name="QuadreDeText 20"/>
          <p:cNvSpPr txBox="1"/>
          <p:nvPr/>
        </p:nvSpPr>
        <p:spPr>
          <a:xfrm>
            <a:off x="5856092" y="5189661"/>
            <a:ext cx="12490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1200" dirty="0" smtClean="0"/>
              <a:t>Queden vehicles</a:t>
            </a:r>
            <a:br>
              <a:rPr lang="ca-ES" sz="1200" dirty="0" smtClean="0"/>
            </a:br>
            <a:r>
              <a:rPr lang="ca-ES" sz="1200" dirty="0" smtClean="0"/>
              <a:t>i nodes?</a:t>
            </a:r>
            <a:endParaRPr lang="ca-ES" sz="1200" dirty="0"/>
          </a:p>
        </p:txBody>
      </p:sp>
      <p:sp>
        <p:nvSpPr>
          <p:cNvPr id="26" name="QuadreDeText 25"/>
          <p:cNvSpPr txBox="1"/>
          <p:nvPr/>
        </p:nvSpPr>
        <p:spPr>
          <a:xfrm>
            <a:off x="8518563" y="1565838"/>
            <a:ext cx="345057" cy="369332"/>
          </a:xfrm>
          <a:prstGeom prst="rect">
            <a:avLst/>
          </a:prstGeom>
          <a:noFill/>
          <a:ln>
            <a:solidFill>
              <a:schemeClr val="accent1">
                <a:shade val="50000"/>
                <a:shade val="75000"/>
                <a:lumMod val="8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ca-ES" dirty="0" smtClean="0"/>
              <a:t>2</a:t>
            </a:r>
            <a:endParaRPr lang="ca-ES" dirty="0"/>
          </a:p>
        </p:txBody>
      </p:sp>
      <p:sp>
        <p:nvSpPr>
          <p:cNvPr id="29" name="QuadreDeText 28"/>
          <p:cNvSpPr txBox="1"/>
          <p:nvPr/>
        </p:nvSpPr>
        <p:spPr>
          <a:xfrm>
            <a:off x="7712016" y="5124600"/>
            <a:ext cx="4830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 smtClean="0"/>
              <a:t>si</a:t>
            </a:r>
            <a:endParaRPr lang="ca-ES" dirty="0"/>
          </a:p>
        </p:txBody>
      </p:sp>
      <p:cxnSp>
        <p:nvCxnSpPr>
          <p:cNvPr id="31" name="Connector de fletxa recta 30"/>
          <p:cNvCxnSpPr>
            <a:endCxn id="18" idx="0"/>
          </p:cNvCxnSpPr>
          <p:nvPr/>
        </p:nvCxnSpPr>
        <p:spPr>
          <a:xfrm>
            <a:off x="6480622" y="4749202"/>
            <a:ext cx="0" cy="23766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38 Elipse"/>
          <p:cNvSpPr/>
          <p:nvPr/>
        </p:nvSpPr>
        <p:spPr>
          <a:xfrm>
            <a:off x="3584605" y="2411938"/>
            <a:ext cx="124690" cy="124690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cxnSp>
        <p:nvCxnSpPr>
          <p:cNvPr id="96" name="23 Conector recto de flecha"/>
          <p:cNvCxnSpPr>
            <a:stCxn id="40" idx="4"/>
            <a:endCxn id="41" idx="3"/>
          </p:cNvCxnSpPr>
          <p:nvPr/>
        </p:nvCxnSpPr>
        <p:spPr>
          <a:xfrm rot="5400000" flipH="1">
            <a:off x="3315717" y="3539109"/>
            <a:ext cx="18260" cy="120886"/>
          </a:xfrm>
          <a:prstGeom prst="curvedConnector3">
            <a:avLst>
              <a:gd name="adj1" fmla="val -1251917"/>
            </a:avLst>
          </a:prstGeom>
          <a:ln w="15875">
            <a:tailEnd type="stealth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QuadreDeText 74"/>
          <p:cNvSpPr txBox="1"/>
          <p:nvPr/>
        </p:nvSpPr>
        <p:spPr>
          <a:xfrm>
            <a:off x="4830869" y="6043299"/>
            <a:ext cx="34569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400" b="1" dirty="0" smtClean="0"/>
              <a:t>Tenim solució si no queden nodes</a:t>
            </a:r>
            <a:endParaRPr lang="ca-ES" sz="1400" b="1" dirty="0"/>
          </a:p>
        </p:txBody>
      </p:sp>
      <p:cxnSp>
        <p:nvCxnSpPr>
          <p:cNvPr id="101" name="Connector de fletxa recta 100"/>
          <p:cNvCxnSpPr>
            <a:stCxn id="18" idx="1"/>
            <a:endCxn id="75" idx="1"/>
          </p:cNvCxnSpPr>
          <p:nvPr/>
        </p:nvCxnSpPr>
        <p:spPr>
          <a:xfrm rot="10800000" flipV="1">
            <a:off x="4830870" y="5440394"/>
            <a:ext cx="593017" cy="756793"/>
          </a:xfrm>
          <a:prstGeom prst="bentConnector3">
            <a:avLst>
              <a:gd name="adj1" fmla="val 138549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QuadreDeText 104"/>
          <p:cNvSpPr txBox="1"/>
          <p:nvPr/>
        </p:nvSpPr>
        <p:spPr>
          <a:xfrm>
            <a:off x="4727276" y="5159417"/>
            <a:ext cx="4830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 smtClean="0"/>
              <a:t>no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1784995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7465</TotalTime>
  <Words>1413</Words>
  <Application>Microsoft Office PowerPoint</Application>
  <PresentationFormat>Presentació en pantalla (4:3)</PresentationFormat>
  <Paragraphs>315</Paragraphs>
  <Slides>19</Slides>
  <Notes>19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Títols de les diapositives</vt:lpstr>
      </vt:variant>
      <vt:variant>
        <vt:i4>19</vt:i4>
      </vt:variant>
    </vt:vector>
  </HeadingPairs>
  <TitlesOfParts>
    <vt:vector size="20" baseType="lpstr">
      <vt:lpstr>Waveform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gabi</dc:creator>
  <cp:lastModifiedBy>gabi</cp:lastModifiedBy>
  <cp:revision>118</cp:revision>
  <dcterms:created xsi:type="dcterms:W3CDTF">2015-06-13T17:14:47Z</dcterms:created>
  <dcterms:modified xsi:type="dcterms:W3CDTF">2016-01-22T17:31:23Z</dcterms:modified>
</cp:coreProperties>
</file>