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0" r:id="rId8"/>
    <p:sldId id="262" r:id="rId9"/>
    <p:sldId id="264" r:id="rId10"/>
    <p:sldId id="271" r:id="rId11"/>
    <p:sldId id="265" r:id="rId12"/>
    <p:sldId id="270" r:id="rId13"/>
    <p:sldId id="266" r:id="rId14"/>
    <p:sldId id="272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41" d="100"/>
          <a:sy n="41" d="100"/>
        </p:scale>
        <p:origin x="-13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3866CB-58A1-4EB3-B32E-291C9292C02C}" type="datetimeFigureOut">
              <a:rPr lang="es-ES" smtClean="0"/>
              <a:t>08/01/2016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1F5725-4B70-4C25-B7C4-91AAECC8D51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3866CB-58A1-4EB3-B32E-291C9292C02C}" type="datetimeFigureOut">
              <a:rPr lang="es-ES" smtClean="0"/>
              <a:t>08/01/2016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1F5725-4B70-4C25-B7C4-91AAECC8D51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3866CB-58A1-4EB3-B32E-291C9292C02C}" type="datetimeFigureOut">
              <a:rPr lang="es-ES" smtClean="0"/>
              <a:t>08/01/2016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1F5725-4B70-4C25-B7C4-91AAECC8D51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3866CB-58A1-4EB3-B32E-291C9292C02C}" type="datetimeFigureOut">
              <a:rPr lang="es-ES" smtClean="0"/>
              <a:t>08/01/2016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1F5725-4B70-4C25-B7C4-91AAECC8D51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3866CB-58A1-4EB3-B32E-291C9292C02C}" type="datetimeFigureOut">
              <a:rPr lang="es-ES" smtClean="0"/>
              <a:t>08/01/2016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1F5725-4B70-4C25-B7C4-91AAECC8D51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3866CB-58A1-4EB3-B32E-291C9292C02C}" type="datetimeFigureOut">
              <a:rPr lang="es-ES" smtClean="0"/>
              <a:t>08/01/2016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1F5725-4B70-4C25-B7C4-91AAECC8D51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3866CB-58A1-4EB3-B32E-291C9292C02C}" type="datetimeFigureOut">
              <a:rPr lang="es-ES" smtClean="0"/>
              <a:t>08/01/2016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1F5725-4B70-4C25-B7C4-91AAECC8D51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3866CB-58A1-4EB3-B32E-291C9292C02C}" type="datetimeFigureOut">
              <a:rPr lang="es-ES" smtClean="0"/>
              <a:t>08/01/2016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1F5725-4B70-4C25-B7C4-91AAECC8D51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3866CB-58A1-4EB3-B32E-291C9292C02C}" type="datetimeFigureOut">
              <a:rPr lang="es-ES" smtClean="0"/>
              <a:t>08/01/2016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1F5725-4B70-4C25-B7C4-91AAECC8D51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3866CB-58A1-4EB3-B32E-291C9292C02C}" type="datetimeFigureOut">
              <a:rPr lang="es-ES" smtClean="0"/>
              <a:t>08/01/2016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1F5725-4B70-4C25-B7C4-91AAECC8D51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3866CB-58A1-4EB3-B32E-291C9292C02C}" type="datetimeFigureOut">
              <a:rPr lang="es-ES" smtClean="0"/>
              <a:t>08/01/2016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1F5725-4B70-4C25-B7C4-91AAECC8D510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13866CB-58A1-4EB3-B32E-291C9292C02C}" type="datetimeFigureOut">
              <a:rPr lang="es-ES" smtClean="0"/>
              <a:t>08/01/2016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41F5725-4B70-4C25-B7C4-91AAECC8D51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a-ES" dirty="0"/>
              <a:t>Disseny i implementació d’una base de dades relacional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5085184"/>
            <a:ext cx="7772400" cy="1274440"/>
          </a:xfrm>
        </p:spPr>
        <p:txBody>
          <a:bodyPr>
            <a:normAutofit fontScale="70000" lnSpcReduction="20000"/>
          </a:bodyPr>
          <a:lstStyle/>
          <a:p>
            <a:r>
              <a:rPr lang="es-ES" b="1" dirty="0" smtClean="0"/>
              <a:t>Gerardo Aceituna </a:t>
            </a:r>
            <a:r>
              <a:rPr lang="es-ES" b="1" dirty="0" err="1" smtClean="0"/>
              <a:t>Ibañez</a:t>
            </a:r>
            <a:endParaRPr lang="es-ES" b="1" dirty="0" smtClean="0"/>
          </a:p>
          <a:p>
            <a:r>
              <a:rPr lang="es-ES" dirty="0" smtClean="0"/>
              <a:t>E.T. </a:t>
            </a:r>
            <a:r>
              <a:rPr lang="es-ES" dirty="0" err="1" smtClean="0"/>
              <a:t>Informàtica</a:t>
            </a:r>
            <a:r>
              <a:rPr lang="es-ES" dirty="0" smtClean="0"/>
              <a:t> de </a:t>
            </a:r>
            <a:r>
              <a:rPr lang="es-ES" dirty="0" err="1" smtClean="0"/>
              <a:t>Gestió</a:t>
            </a:r>
            <a:endParaRPr lang="es-ES" dirty="0" smtClean="0"/>
          </a:p>
          <a:p>
            <a:endParaRPr lang="es-ES" dirty="0" smtClean="0"/>
          </a:p>
          <a:p>
            <a:r>
              <a:rPr lang="es-ES" b="1" dirty="0" smtClean="0"/>
              <a:t>Juan </a:t>
            </a:r>
            <a:r>
              <a:rPr lang="es-ES" b="1" dirty="0" err="1" smtClean="0"/>
              <a:t>Martinez</a:t>
            </a:r>
            <a:r>
              <a:rPr lang="es-ES" b="1" dirty="0" smtClean="0"/>
              <a:t> Bolaños</a:t>
            </a:r>
          </a:p>
          <a:p>
            <a:r>
              <a:rPr lang="es-ES" dirty="0" smtClean="0"/>
              <a:t>Consultor TFC</a:t>
            </a:r>
          </a:p>
          <a:p>
            <a:endParaRPr lang="es-ES" dirty="0" smtClean="0"/>
          </a:p>
          <a:p>
            <a:r>
              <a:rPr lang="es-ES" dirty="0" smtClean="0"/>
              <a:t>11 de </a:t>
            </a:r>
            <a:r>
              <a:rPr lang="es-ES" dirty="0" err="1" smtClean="0"/>
              <a:t>gener</a:t>
            </a:r>
            <a:r>
              <a:rPr lang="es-ES" dirty="0" smtClean="0"/>
              <a:t> de 2016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BBDD - </a:t>
            </a:r>
            <a:r>
              <a:rPr lang="es-ES" dirty="0" err="1" smtClean="0"/>
              <a:t>Disseny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err="1" smtClean="0"/>
              <a:t>Disseny</a:t>
            </a:r>
            <a:r>
              <a:rPr lang="es-ES" sz="2400" dirty="0" smtClean="0"/>
              <a:t> </a:t>
            </a:r>
            <a:r>
              <a:rPr lang="es-ES" sz="2400" dirty="0" err="1" smtClean="0"/>
              <a:t>lògic</a:t>
            </a:r>
            <a:endParaRPr lang="es-ES" sz="2400" dirty="0" smtClean="0"/>
          </a:p>
          <a:p>
            <a:pPr lvl="1">
              <a:buFont typeface="Wingdings" pitchFamily="2" charset="2"/>
              <a:buChar char="§"/>
            </a:pPr>
            <a:r>
              <a:rPr lang="es-ES" dirty="0" smtClean="0"/>
              <a:t>Es </a:t>
            </a:r>
            <a:r>
              <a:rPr lang="es-ES" dirty="0" err="1" smtClean="0"/>
              <a:t>generà</a:t>
            </a:r>
            <a:r>
              <a:rPr lang="es-ES" dirty="0" smtClean="0"/>
              <a:t> un </a:t>
            </a:r>
            <a:r>
              <a:rPr lang="es-ES" dirty="0" err="1" smtClean="0"/>
              <a:t>disseny</a:t>
            </a:r>
            <a:r>
              <a:rPr lang="es-ES" dirty="0" smtClean="0"/>
              <a:t> conceptual que </a:t>
            </a:r>
            <a:r>
              <a:rPr lang="es-ES" dirty="0" err="1" smtClean="0"/>
              <a:t>abasti</a:t>
            </a:r>
            <a:r>
              <a:rPr lang="es-ES" dirty="0" smtClean="0"/>
              <a:t> </a:t>
            </a:r>
            <a:r>
              <a:rPr lang="es-ES" dirty="0" err="1" smtClean="0"/>
              <a:t>tots</a:t>
            </a:r>
            <a:r>
              <a:rPr lang="es-ES" dirty="0" smtClean="0"/>
              <a:t>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requeriments</a:t>
            </a:r>
            <a:r>
              <a:rPr lang="es-ES" dirty="0" smtClean="0"/>
              <a:t> </a:t>
            </a:r>
            <a:r>
              <a:rPr lang="es-ES" dirty="0" err="1" smtClean="0"/>
              <a:t>plantejats</a:t>
            </a:r>
            <a:endParaRPr lang="es-ES" dirty="0" smtClean="0"/>
          </a:p>
          <a:p>
            <a:pPr lvl="1">
              <a:buFont typeface="Wingdings" pitchFamily="2" charset="2"/>
              <a:buChar char="§"/>
            </a:pPr>
            <a:r>
              <a:rPr lang="es-ES" dirty="0" smtClean="0"/>
              <a:t>Es transforma el </a:t>
            </a:r>
            <a:r>
              <a:rPr lang="es-ES" dirty="0" err="1" smtClean="0"/>
              <a:t>disseny</a:t>
            </a:r>
            <a:r>
              <a:rPr lang="es-ES" dirty="0" smtClean="0"/>
              <a:t> conceptual en un </a:t>
            </a:r>
            <a:r>
              <a:rPr lang="es-ES" dirty="0" err="1" smtClean="0"/>
              <a:t>model</a:t>
            </a:r>
            <a:r>
              <a:rPr lang="es-ES" dirty="0" smtClean="0"/>
              <a:t> relacional</a:t>
            </a:r>
          </a:p>
          <a:p>
            <a:pPr lvl="1">
              <a:buFont typeface="Wingdings" pitchFamily="2" charset="2"/>
              <a:buChar char="§"/>
            </a:pPr>
            <a:r>
              <a:rPr lang="es-ES" dirty="0" err="1" smtClean="0"/>
              <a:t>S'obté</a:t>
            </a:r>
            <a:r>
              <a:rPr lang="es-ES" dirty="0" smtClean="0"/>
              <a:t> un </a:t>
            </a:r>
            <a:r>
              <a:rPr lang="es-ES" dirty="0" err="1" smtClean="0"/>
              <a:t>conjunt</a:t>
            </a:r>
            <a:r>
              <a:rPr lang="es-ES" dirty="0" smtClean="0"/>
              <a:t> </a:t>
            </a:r>
            <a:r>
              <a:rPr lang="es-ES" dirty="0" err="1" smtClean="0"/>
              <a:t>d'entitats</a:t>
            </a:r>
            <a:r>
              <a:rPr lang="es-ES" dirty="0" smtClean="0"/>
              <a:t> </a:t>
            </a:r>
            <a:r>
              <a:rPr lang="es-ES" dirty="0" err="1" smtClean="0"/>
              <a:t>relacionades</a:t>
            </a:r>
            <a:r>
              <a:rPr lang="es-ES" dirty="0" smtClean="0"/>
              <a:t> entre elles a partir de </a:t>
            </a:r>
            <a:r>
              <a:rPr lang="es-ES" dirty="0" err="1" smtClean="0"/>
              <a:t>claus</a:t>
            </a:r>
            <a:r>
              <a:rPr lang="es-ES" dirty="0" smtClean="0"/>
              <a:t> </a:t>
            </a:r>
            <a:r>
              <a:rPr lang="es-ES" dirty="0" err="1" smtClean="0"/>
              <a:t>primàries</a:t>
            </a:r>
            <a:r>
              <a:rPr lang="es-ES" dirty="0" smtClean="0"/>
              <a:t> i </a:t>
            </a:r>
            <a:r>
              <a:rPr lang="es-ES" dirty="0" err="1" smtClean="0"/>
              <a:t>claus</a:t>
            </a:r>
            <a:r>
              <a:rPr lang="es-ES" dirty="0" smtClean="0"/>
              <a:t> foranes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BBDD </a:t>
            </a:r>
            <a:r>
              <a:rPr lang="es-ES" dirty="0" smtClean="0"/>
              <a:t>– </a:t>
            </a:r>
            <a:r>
              <a:rPr lang="es-ES" dirty="0" err="1" smtClean="0"/>
              <a:t>Disseny</a:t>
            </a:r>
            <a:endParaRPr lang="es-ES" dirty="0"/>
          </a:p>
        </p:txBody>
      </p:sp>
      <p:pic>
        <p:nvPicPr>
          <p:cNvPr id="4" name="3 Marcador de contenido" descr="UM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67944" y="836712"/>
            <a:ext cx="4104456" cy="4626538"/>
          </a:xfrm>
        </p:spPr>
      </p:pic>
      <p:sp>
        <p:nvSpPr>
          <p:cNvPr id="5" name="4 Rectángulo"/>
          <p:cNvSpPr/>
          <p:nvPr/>
        </p:nvSpPr>
        <p:spPr>
          <a:xfrm>
            <a:off x="827584" y="764704"/>
            <a:ext cx="3005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Diagrama </a:t>
            </a:r>
            <a:r>
              <a:rPr lang="es-ES" dirty="0" err="1" smtClean="0"/>
              <a:t>entitat-relació</a:t>
            </a:r>
            <a:endParaRPr lang="es-E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BBDD </a:t>
            </a:r>
            <a:r>
              <a:rPr lang="es-ES" dirty="0" smtClean="0"/>
              <a:t>– </a:t>
            </a:r>
            <a:r>
              <a:rPr lang="es-ES" dirty="0" err="1" smtClean="0"/>
              <a:t>Disseny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sz="2400" dirty="0" smtClean="0"/>
          </a:p>
          <a:p>
            <a:endParaRPr lang="es-ES" sz="2400" dirty="0" smtClean="0"/>
          </a:p>
          <a:p>
            <a:endParaRPr lang="es-ES" sz="2400" dirty="0" smtClean="0"/>
          </a:p>
          <a:p>
            <a:endParaRPr lang="es-ES" sz="2400" dirty="0" smtClean="0"/>
          </a:p>
          <a:p>
            <a:endParaRPr lang="es-ES" sz="2400" dirty="0" smtClean="0"/>
          </a:p>
          <a:p>
            <a:r>
              <a:rPr lang="es-ES" sz="2400" dirty="0" err="1" smtClean="0"/>
              <a:t>Creació</a:t>
            </a:r>
            <a:r>
              <a:rPr lang="es-ES" sz="2400" dirty="0" smtClean="0"/>
              <a:t> </a:t>
            </a:r>
            <a:r>
              <a:rPr lang="es-ES" sz="2400" dirty="0" smtClean="0"/>
              <a:t>de la base </a:t>
            </a:r>
            <a:r>
              <a:rPr lang="es-ES" sz="2400" dirty="0" err="1" smtClean="0"/>
              <a:t>dades</a:t>
            </a:r>
            <a:endParaRPr lang="es-ES" sz="2400" dirty="0" smtClean="0"/>
          </a:p>
          <a:p>
            <a:r>
              <a:rPr lang="es-ES" sz="2400" dirty="0" err="1" smtClean="0"/>
              <a:t>Definició</a:t>
            </a:r>
            <a:r>
              <a:rPr lang="es-ES" sz="2400" dirty="0" smtClean="0"/>
              <a:t> </a:t>
            </a:r>
            <a:r>
              <a:rPr lang="es-ES" sz="2400" dirty="0" err="1" smtClean="0"/>
              <a:t>dels</a:t>
            </a:r>
            <a:r>
              <a:rPr lang="es-ES" sz="2400" dirty="0" smtClean="0"/>
              <a:t> </a:t>
            </a:r>
            <a:r>
              <a:rPr lang="es-ES" sz="2400" dirty="0" err="1" smtClean="0"/>
              <a:t>tipus</a:t>
            </a:r>
            <a:r>
              <a:rPr lang="es-ES" sz="2400" dirty="0" smtClean="0"/>
              <a:t> de </a:t>
            </a:r>
            <a:r>
              <a:rPr lang="es-ES" sz="2400" dirty="0" err="1" smtClean="0"/>
              <a:t>dades</a:t>
            </a:r>
            <a:r>
              <a:rPr lang="es-ES" sz="2400" dirty="0" smtClean="0"/>
              <a:t> </a:t>
            </a:r>
            <a:r>
              <a:rPr lang="es-ES" sz="2400" dirty="0" err="1" smtClean="0"/>
              <a:t>emprats</a:t>
            </a:r>
            <a:r>
              <a:rPr lang="es-ES" sz="2400" dirty="0" smtClean="0"/>
              <a:t> en </a:t>
            </a:r>
            <a:r>
              <a:rPr lang="es-ES" sz="2400" dirty="0" err="1" smtClean="0"/>
              <a:t>cadascun</a:t>
            </a:r>
            <a:r>
              <a:rPr lang="es-ES" sz="2400" dirty="0" smtClean="0"/>
              <a:t> </a:t>
            </a:r>
            <a:r>
              <a:rPr lang="es-ES" sz="2400" dirty="0" err="1" smtClean="0"/>
              <a:t>dels</a:t>
            </a:r>
            <a:r>
              <a:rPr lang="es-ES" sz="2400" dirty="0" smtClean="0"/>
              <a:t> </a:t>
            </a:r>
            <a:r>
              <a:rPr lang="es-ES" sz="2400" dirty="0" err="1" smtClean="0"/>
              <a:t>atributs</a:t>
            </a:r>
            <a:endParaRPr lang="es-ES" sz="2400" dirty="0" smtClean="0"/>
          </a:p>
          <a:p>
            <a:r>
              <a:rPr lang="es-ES" sz="2400" dirty="0" err="1" smtClean="0"/>
              <a:t>Creació</a:t>
            </a:r>
            <a:r>
              <a:rPr lang="es-ES" sz="2400" dirty="0" smtClean="0"/>
              <a:t> de les </a:t>
            </a:r>
            <a:r>
              <a:rPr lang="es-ES" sz="2400" dirty="0" err="1" smtClean="0"/>
              <a:t>taules</a:t>
            </a:r>
            <a:r>
              <a:rPr lang="es-ES" sz="2400" dirty="0" smtClean="0"/>
              <a:t> </a:t>
            </a:r>
            <a:r>
              <a:rPr lang="es-ES" sz="2400" dirty="0" err="1" smtClean="0"/>
              <a:t>amb</a:t>
            </a:r>
            <a:r>
              <a:rPr lang="es-ES" sz="2400" dirty="0" smtClean="0"/>
              <a:t> la </a:t>
            </a:r>
            <a:r>
              <a:rPr lang="es-ES" sz="2400" dirty="0" err="1" smtClean="0"/>
              <a:t>creació</a:t>
            </a:r>
            <a:r>
              <a:rPr lang="es-ES" sz="2400" dirty="0" smtClean="0"/>
              <a:t> de les </a:t>
            </a:r>
            <a:r>
              <a:rPr lang="es-ES" sz="2400" dirty="0" err="1" smtClean="0"/>
              <a:t>claus</a:t>
            </a:r>
            <a:r>
              <a:rPr lang="es-ES" sz="2400" dirty="0" smtClean="0"/>
              <a:t> </a:t>
            </a:r>
            <a:r>
              <a:rPr lang="es-ES" sz="2400" dirty="0" err="1" smtClean="0"/>
              <a:t>foranies</a:t>
            </a:r>
            <a:endParaRPr lang="es-ES" sz="2400" dirty="0"/>
          </a:p>
        </p:txBody>
      </p:sp>
      <p:sp>
        <p:nvSpPr>
          <p:cNvPr id="4" name="3 CuadroTexto"/>
          <p:cNvSpPr txBox="1"/>
          <p:nvPr/>
        </p:nvSpPr>
        <p:spPr>
          <a:xfrm>
            <a:off x="683568" y="620688"/>
            <a:ext cx="7984302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Un </a:t>
            </a:r>
            <a:r>
              <a:rPr lang="es-ES" sz="2400" dirty="0" err="1" smtClean="0"/>
              <a:t>cop</a:t>
            </a:r>
            <a:r>
              <a:rPr lang="es-ES" sz="2400" dirty="0" smtClean="0"/>
              <a:t> </a:t>
            </a:r>
            <a:r>
              <a:rPr lang="es-ES" sz="2400" dirty="0" err="1" smtClean="0"/>
              <a:t>seleccionat</a:t>
            </a:r>
            <a:r>
              <a:rPr lang="es-ES" sz="2400" dirty="0" smtClean="0"/>
              <a:t> el sistema gestor de base de </a:t>
            </a:r>
          </a:p>
          <a:p>
            <a:r>
              <a:rPr lang="es-ES" sz="2400" dirty="0" err="1" smtClean="0"/>
              <a:t>dades</a:t>
            </a:r>
            <a:r>
              <a:rPr lang="es-ES" sz="2400" dirty="0" smtClean="0"/>
              <a:t>, </a:t>
            </a:r>
            <a:r>
              <a:rPr lang="es-ES" sz="2400" dirty="0" err="1" smtClean="0"/>
              <a:t>s'ha</a:t>
            </a:r>
            <a:r>
              <a:rPr lang="es-ES" sz="2400" dirty="0" smtClean="0"/>
              <a:t> de definir les </a:t>
            </a:r>
            <a:r>
              <a:rPr lang="es-ES" sz="2400" dirty="0" err="1" smtClean="0"/>
              <a:t>característiques</a:t>
            </a:r>
            <a:r>
              <a:rPr lang="es-ES" sz="2400" dirty="0" smtClean="0"/>
              <a:t> </a:t>
            </a:r>
            <a:r>
              <a:rPr lang="es-ES" sz="2400" dirty="0" err="1" smtClean="0"/>
              <a:t>físiques</a:t>
            </a:r>
            <a:r>
              <a:rPr lang="es-ES" sz="2400" dirty="0" smtClean="0"/>
              <a:t> </a:t>
            </a:r>
          </a:p>
          <a:p>
            <a:r>
              <a:rPr lang="es-ES" sz="2400" dirty="0" smtClean="0"/>
              <a:t>de les </a:t>
            </a:r>
            <a:r>
              <a:rPr lang="es-ES" sz="2400" dirty="0" err="1" smtClean="0"/>
              <a:t>entitats</a:t>
            </a:r>
            <a:r>
              <a:rPr lang="es-ES" sz="2400" dirty="0" smtClean="0"/>
              <a:t> en </a:t>
            </a:r>
            <a:r>
              <a:rPr lang="es-ES" sz="2400" dirty="0" err="1" smtClean="0"/>
              <a:t>funció</a:t>
            </a:r>
            <a:r>
              <a:rPr lang="es-ES" sz="2400" dirty="0" smtClean="0"/>
              <a:t> de les </a:t>
            </a:r>
            <a:r>
              <a:rPr lang="es-ES" sz="2400" dirty="0" err="1" smtClean="0"/>
              <a:t>particularitats</a:t>
            </a:r>
            <a:r>
              <a:rPr lang="es-ES" sz="2400" dirty="0" smtClean="0"/>
              <a:t> </a:t>
            </a:r>
          </a:p>
          <a:p>
            <a:r>
              <a:rPr lang="es-ES" sz="2400" dirty="0" err="1" smtClean="0"/>
              <a:t>d'aquesta</a:t>
            </a:r>
            <a:r>
              <a:rPr lang="es-ES" sz="2400" dirty="0" smtClean="0"/>
              <a:t> </a:t>
            </a:r>
            <a:r>
              <a:rPr lang="es-ES" sz="2400" dirty="0" err="1" smtClean="0"/>
              <a:t>eina</a:t>
            </a:r>
            <a:r>
              <a:rPr lang="es-ES" sz="2400" dirty="0" smtClean="0"/>
              <a:t>. En el </a:t>
            </a:r>
            <a:r>
              <a:rPr lang="es-ES" sz="2400" dirty="0" err="1" smtClean="0"/>
              <a:t>nostre</a:t>
            </a:r>
            <a:r>
              <a:rPr lang="es-ES" sz="2400" dirty="0" smtClean="0"/>
              <a:t> cas, en </a:t>
            </a:r>
            <a:r>
              <a:rPr lang="es-ES" sz="2400" dirty="0" err="1" smtClean="0"/>
              <a:t>fer</a:t>
            </a:r>
            <a:r>
              <a:rPr lang="es-ES" sz="2400" dirty="0" smtClean="0"/>
              <a:t> servir un </a:t>
            </a:r>
          </a:p>
          <a:p>
            <a:r>
              <a:rPr lang="es-ES" sz="2400" dirty="0" smtClean="0"/>
              <a:t>SQL Server </a:t>
            </a:r>
            <a:r>
              <a:rPr lang="es-ES" sz="2400" dirty="0" err="1" smtClean="0"/>
              <a:t>ens</a:t>
            </a:r>
            <a:r>
              <a:rPr lang="es-ES" sz="2400" dirty="0" smtClean="0"/>
              <a:t> cal </a:t>
            </a:r>
            <a:r>
              <a:rPr lang="es-ES" sz="2400" dirty="0" err="1" smtClean="0"/>
              <a:t>fer</a:t>
            </a:r>
            <a:r>
              <a:rPr lang="es-ES" sz="2400" dirty="0" smtClean="0"/>
              <a:t>: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BBDD - </a:t>
            </a:r>
            <a:r>
              <a:rPr lang="es-ES" dirty="0" err="1" smtClean="0"/>
              <a:t>Implementació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ES" dirty="0" smtClean="0"/>
              <a:t>	La </a:t>
            </a:r>
            <a:r>
              <a:rPr lang="es-ES" dirty="0" err="1" smtClean="0"/>
              <a:t>implementació</a:t>
            </a:r>
            <a:r>
              <a:rPr lang="es-ES" dirty="0" smtClean="0"/>
              <a:t> del </a:t>
            </a:r>
            <a:r>
              <a:rPr lang="es-ES" dirty="0" err="1" smtClean="0"/>
              <a:t>projecte</a:t>
            </a:r>
            <a:r>
              <a:rPr lang="es-ES" dirty="0" smtClean="0"/>
              <a:t> es </a:t>
            </a:r>
            <a:r>
              <a:rPr lang="es-ES" dirty="0" err="1" smtClean="0"/>
              <a:t>defineix</a:t>
            </a:r>
            <a:r>
              <a:rPr lang="es-ES" dirty="0" smtClean="0"/>
              <a:t> a partir de </a:t>
            </a:r>
            <a:r>
              <a:rPr lang="es-ES" dirty="0" smtClean="0"/>
              <a:t>set </a:t>
            </a:r>
            <a:r>
              <a:rPr lang="es-ES" dirty="0" err="1" smtClean="0"/>
              <a:t>fitxers</a:t>
            </a:r>
            <a:r>
              <a:rPr lang="es-ES" dirty="0" smtClean="0"/>
              <a:t>, que es </a:t>
            </a:r>
            <a:r>
              <a:rPr lang="es-ES" dirty="0" err="1" smtClean="0"/>
              <a:t>divideixen</a:t>
            </a:r>
            <a:r>
              <a:rPr lang="es-ES" dirty="0" smtClean="0"/>
              <a:t> en </a:t>
            </a:r>
            <a:r>
              <a:rPr lang="es-ES" dirty="0" err="1" smtClean="0"/>
              <a:t>quatre</a:t>
            </a:r>
            <a:r>
              <a:rPr lang="es-ES" dirty="0" smtClean="0"/>
              <a:t> </a:t>
            </a:r>
            <a:r>
              <a:rPr lang="es-ES" dirty="0" err="1" smtClean="0"/>
              <a:t>aspectes</a:t>
            </a:r>
            <a:r>
              <a:rPr lang="es-ES" dirty="0" smtClean="0"/>
              <a:t> </a:t>
            </a:r>
            <a:r>
              <a:rPr lang="es-ES" dirty="0" err="1" smtClean="0"/>
              <a:t>fonamentals</a:t>
            </a:r>
            <a:r>
              <a:rPr lang="es-ES" dirty="0" smtClean="0"/>
              <a:t>: </a:t>
            </a:r>
            <a:r>
              <a:rPr lang="es-ES" dirty="0" err="1" smtClean="0"/>
              <a:t>creació</a:t>
            </a:r>
            <a:r>
              <a:rPr lang="es-ES" dirty="0" smtClean="0"/>
              <a:t> de la base de </a:t>
            </a:r>
            <a:r>
              <a:rPr lang="es-ES" dirty="0" err="1" smtClean="0"/>
              <a:t>dades</a:t>
            </a:r>
            <a:r>
              <a:rPr lang="es-ES" dirty="0" smtClean="0"/>
              <a:t>, </a:t>
            </a:r>
            <a:r>
              <a:rPr lang="es-ES" dirty="0" err="1" smtClean="0"/>
              <a:t>creació</a:t>
            </a:r>
            <a:r>
              <a:rPr lang="es-ES" dirty="0" smtClean="0"/>
              <a:t> de les </a:t>
            </a:r>
            <a:r>
              <a:rPr lang="es-ES" dirty="0" err="1" smtClean="0"/>
              <a:t>taules</a:t>
            </a:r>
            <a:r>
              <a:rPr lang="es-ES" dirty="0" smtClean="0"/>
              <a:t>, </a:t>
            </a:r>
            <a:r>
              <a:rPr lang="es-ES" dirty="0" err="1" smtClean="0"/>
              <a:t>creació</a:t>
            </a:r>
            <a:r>
              <a:rPr lang="es-ES" dirty="0" smtClean="0"/>
              <a:t> del disparador i </a:t>
            </a:r>
            <a:r>
              <a:rPr lang="es-ES" dirty="0" err="1" smtClean="0"/>
              <a:t>creació</a:t>
            </a:r>
            <a:r>
              <a:rPr lang="es-ES" dirty="0" smtClean="0"/>
              <a:t>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procediments</a:t>
            </a:r>
            <a:r>
              <a:rPr lang="es-ES" dirty="0" smtClean="0"/>
              <a:t> </a:t>
            </a:r>
            <a:r>
              <a:rPr lang="es-ES" dirty="0" err="1" smtClean="0"/>
              <a:t>emmagatzemats</a:t>
            </a:r>
            <a:r>
              <a:rPr lang="es-ES" dirty="0" smtClean="0"/>
              <a:t>.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Per facilitar el </a:t>
            </a:r>
            <a:r>
              <a:rPr lang="es-ES" dirty="0" err="1" smtClean="0"/>
              <a:t>manteniment</a:t>
            </a:r>
            <a:r>
              <a:rPr lang="es-ES" dirty="0" smtClean="0"/>
              <a:t> </a:t>
            </a:r>
            <a:r>
              <a:rPr lang="es-ES" dirty="0" err="1" smtClean="0"/>
              <a:t>futur</a:t>
            </a:r>
            <a:r>
              <a:rPr lang="es-ES" dirty="0" smtClean="0"/>
              <a:t>,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procediments</a:t>
            </a:r>
            <a:r>
              <a:rPr lang="es-ES" dirty="0" smtClean="0"/>
              <a:t> </a:t>
            </a:r>
            <a:r>
              <a:rPr lang="es-ES" dirty="0" err="1" smtClean="0"/>
              <a:t>agrupats</a:t>
            </a:r>
            <a:r>
              <a:rPr lang="es-ES" dirty="0" smtClean="0"/>
              <a:t> en un </a:t>
            </a:r>
            <a:r>
              <a:rPr lang="es-ES" dirty="0" err="1" smtClean="0"/>
              <a:t>fitxer</a:t>
            </a:r>
            <a:r>
              <a:rPr lang="es-ES" dirty="0" smtClean="0"/>
              <a:t> o un </a:t>
            </a:r>
            <a:r>
              <a:rPr lang="es-ES" dirty="0" err="1" smtClean="0"/>
              <a:t>altre</a:t>
            </a:r>
            <a:r>
              <a:rPr lang="es-ES" dirty="0" smtClean="0"/>
              <a:t>, en </a:t>
            </a:r>
            <a:r>
              <a:rPr lang="es-ES" dirty="0" err="1" smtClean="0"/>
              <a:t>funció</a:t>
            </a:r>
            <a:r>
              <a:rPr lang="es-ES" dirty="0" smtClean="0"/>
              <a:t> de la </a:t>
            </a:r>
            <a:r>
              <a:rPr lang="es-ES" dirty="0" err="1" smtClean="0"/>
              <a:t>funcionalitat</a:t>
            </a:r>
            <a:r>
              <a:rPr lang="es-ES" dirty="0" smtClean="0"/>
              <a:t> que </a:t>
            </a:r>
            <a:r>
              <a:rPr lang="es-ES" dirty="0" err="1" smtClean="0"/>
              <a:t>tinguin</a:t>
            </a:r>
            <a:r>
              <a:rPr lang="es-ES" dirty="0" smtClean="0"/>
              <a:t>. Per </a:t>
            </a:r>
            <a:r>
              <a:rPr lang="es-ES" dirty="0" err="1" smtClean="0"/>
              <a:t>exemple</a:t>
            </a:r>
            <a:r>
              <a:rPr lang="es-ES" dirty="0" smtClean="0"/>
              <a:t>,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procediments</a:t>
            </a:r>
            <a:r>
              <a:rPr lang="es-ES" dirty="0" smtClean="0"/>
              <a:t> de consulta es </a:t>
            </a:r>
            <a:r>
              <a:rPr lang="es-ES" dirty="0" err="1" smtClean="0"/>
              <a:t>troben</a:t>
            </a:r>
            <a:r>
              <a:rPr lang="es-ES" dirty="0" smtClean="0"/>
              <a:t> al </a:t>
            </a:r>
            <a:r>
              <a:rPr lang="es-ES" dirty="0" err="1" smtClean="0"/>
              <a:t>fitxer</a:t>
            </a:r>
            <a:r>
              <a:rPr lang="es-ES" dirty="0" smtClean="0"/>
              <a:t> </a:t>
            </a:r>
            <a:r>
              <a:rPr lang="es-ES" dirty="0" smtClean="0"/>
              <a:t>07-Procediments_consulta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BBDD - </a:t>
            </a:r>
            <a:r>
              <a:rPr lang="es-ES" dirty="0" err="1" smtClean="0"/>
              <a:t>Implementació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2400" dirty="0" smtClean="0"/>
              <a:t>A </a:t>
            </a:r>
            <a:r>
              <a:rPr lang="es-ES" sz="2400" dirty="0" err="1" smtClean="0"/>
              <a:t>continuació</a:t>
            </a:r>
            <a:r>
              <a:rPr lang="es-ES" sz="2400" dirty="0" smtClean="0"/>
              <a:t> la </a:t>
            </a:r>
            <a:r>
              <a:rPr lang="es-ES" sz="2400" dirty="0" err="1" smtClean="0"/>
              <a:t>llista</a:t>
            </a:r>
            <a:r>
              <a:rPr lang="es-ES" sz="2400" dirty="0" smtClean="0"/>
              <a:t> de </a:t>
            </a:r>
            <a:r>
              <a:rPr lang="es-ES" sz="2400" dirty="0" err="1" smtClean="0"/>
              <a:t>fitxers</a:t>
            </a:r>
            <a:r>
              <a:rPr lang="es-ES" sz="2400" dirty="0" smtClean="0"/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s-ES" dirty="0" smtClean="0"/>
              <a:t>01-Script_base_de_dades</a:t>
            </a:r>
          </a:p>
          <a:p>
            <a:pPr lvl="1">
              <a:buFont typeface="Wingdings" pitchFamily="2" charset="2"/>
              <a:buChar char="§"/>
            </a:pPr>
            <a:r>
              <a:rPr lang="es-ES" dirty="0" smtClean="0"/>
              <a:t>02-Script_creacio_taules</a:t>
            </a:r>
          </a:p>
          <a:p>
            <a:pPr lvl="1">
              <a:buFont typeface="Wingdings" pitchFamily="2" charset="2"/>
              <a:buChar char="§"/>
            </a:pPr>
            <a:r>
              <a:rPr lang="es-ES" dirty="0" smtClean="0"/>
              <a:t>03-Script_creacio_disparador</a:t>
            </a:r>
          </a:p>
          <a:p>
            <a:pPr lvl="1">
              <a:buFont typeface="Wingdings" pitchFamily="2" charset="2"/>
              <a:buChar char="§"/>
            </a:pPr>
            <a:r>
              <a:rPr lang="es-ES" dirty="0" smtClean="0"/>
              <a:t>05-Procediments_transversals</a:t>
            </a:r>
          </a:p>
          <a:p>
            <a:pPr lvl="1">
              <a:buFont typeface="Wingdings" pitchFamily="2" charset="2"/>
              <a:buChar char="§"/>
            </a:pPr>
            <a:r>
              <a:rPr lang="es-ES" dirty="0" smtClean="0"/>
              <a:t>06-Procediments_ABM</a:t>
            </a:r>
          </a:p>
          <a:p>
            <a:pPr lvl="1">
              <a:buFont typeface="Wingdings" pitchFamily="2" charset="2"/>
              <a:buChar char="§"/>
            </a:pPr>
            <a:r>
              <a:rPr lang="es-ES" dirty="0" smtClean="0"/>
              <a:t>07-Procediments_consulta</a:t>
            </a:r>
          </a:p>
          <a:p>
            <a:pPr lvl="1">
              <a:buFont typeface="Wingdings" pitchFamily="2" charset="2"/>
              <a:buChar char="§"/>
            </a:pPr>
            <a:r>
              <a:rPr lang="es-ES" dirty="0" smtClean="0"/>
              <a:t>08-Procediments_estadistics</a:t>
            </a:r>
            <a:endParaRPr lang="es-E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BBDD - </a:t>
            </a:r>
            <a:r>
              <a:rPr lang="es-ES" dirty="0" err="1" smtClean="0"/>
              <a:t>Proves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sz="2400" dirty="0" smtClean="0"/>
          </a:p>
          <a:p>
            <a:pPr>
              <a:buNone/>
            </a:pPr>
            <a:endParaRPr lang="es-ES" sz="2400" dirty="0" smtClean="0"/>
          </a:p>
          <a:p>
            <a:r>
              <a:rPr lang="es-ES" sz="2400" dirty="0" err="1" smtClean="0"/>
              <a:t>Creació</a:t>
            </a:r>
            <a:r>
              <a:rPr lang="es-ES" sz="2400" dirty="0" smtClean="0"/>
              <a:t> </a:t>
            </a:r>
            <a:r>
              <a:rPr lang="es-ES" sz="2400" dirty="0" smtClean="0"/>
              <a:t>de </a:t>
            </a:r>
            <a:r>
              <a:rPr lang="es-ES" sz="2400" dirty="0" err="1" smtClean="0"/>
              <a:t>dades</a:t>
            </a:r>
            <a:r>
              <a:rPr lang="es-ES" sz="2400" dirty="0" smtClean="0"/>
              <a:t> de </a:t>
            </a:r>
            <a:r>
              <a:rPr lang="es-ES" sz="2400" dirty="0" err="1" smtClean="0"/>
              <a:t>proves</a:t>
            </a:r>
            <a:endParaRPr lang="es-ES" sz="2400" dirty="0" smtClean="0"/>
          </a:p>
          <a:p>
            <a:r>
              <a:rPr lang="es-ES" sz="2400" dirty="0" err="1" smtClean="0"/>
              <a:t>Proves</a:t>
            </a:r>
            <a:r>
              <a:rPr lang="es-ES" sz="2400" dirty="0" smtClean="0"/>
              <a:t> </a:t>
            </a:r>
            <a:r>
              <a:rPr lang="es-ES" sz="2400" dirty="0" err="1" smtClean="0"/>
              <a:t>unitàries</a:t>
            </a:r>
            <a:r>
              <a:rPr lang="es-ES" sz="2400" dirty="0" smtClean="0"/>
              <a:t> de </a:t>
            </a:r>
            <a:r>
              <a:rPr lang="es-ES" sz="2400" dirty="0" err="1" smtClean="0"/>
              <a:t>cadascun</a:t>
            </a:r>
            <a:r>
              <a:rPr lang="es-ES" sz="2400" dirty="0" smtClean="0"/>
              <a:t> </a:t>
            </a:r>
            <a:r>
              <a:rPr lang="es-ES" sz="2400" dirty="0" err="1" smtClean="0"/>
              <a:t>dels</a:t>
            </a:r>
            <a:r>
              <a:rPr lang="es-ES" sz="2400" dirty="0" smtClean="0"/>
              <a:t> </a:t>
            </a:r>
            <a:r>
              <a:rPr lang="es-ES" sz="2400" dirty="0" err="1" smtClean="0"/>
              <a:t>procediments</a:t>
            </a:r>
            <a:r>
              <a:rPr lang="es-ES" sz="2400" dirty="0" smtClean="0"/>
              <a:t> </a:t>
            </a:r>
            <a:r>
              <a:rPr lang="es-ES" sz="2400" dirty="0" err="1" smtClean="0"/>
              <a:t>emmagatzemats</a:t>
            </a:r>
            <a:r>
              <a:rPr lang="es-ES" sz="2400" dirty="0" smtClean="0"/>
              <a:t> de consulta i ABM, i posterior </a:t>
            </a:r>
            <a:r>
              <a:rPr lang="es-ES" sz="2400" dirty="0" err="1" smtClean="0"/>
              <a:t>revisió</a:t>
            </a:r>
            <a:r>
              <a:rPr lang="es-ES" sz="2400" dirty="0" smtClean="0"/>
              <a:t> de la taula de registres (</a:t>
            </a:r>
            <a:r>
              <a:rPr lang="es-ES" sz="2400" dirty="0" err="1" smtClean="0"/>
              <a:t>tw_log</a:t>
            </a:r>
            <a:r>
              <a:rPr lang="es-ES" sz="2400" dirty="0" smtClean="0"/>
              <a:t>)</a:t>
            </a:r>
          </a:p>
          <a:p>
            <a:r>
              <a:rPr lang="es-ES" sz="2400" dirty="0" err="1" smtClean="0"/>
              <a:t>Proves</a:t>
            </a:r>
            <a:r>
              <a:rPr lang="es-ES" sz="2400" dirty="0" smtClean="0"/>
              <a:t> </a:t>
            </a:r>
            <a:r>
              <a:rPr lang="es-ES" sz="2400" dirty="0" err="1" smtClean="0"/>
              <a:t>unitàries</a:t>
            </a:r>
            <a:r>
              <a:rPr lang="es-ES" sz="2400" dirty="0" smtClean="0"/>
              <a:t> del </a:t>
            </a:r>
            <a:r>
              <a:rPr lang="es-ES" sz="2400" dirty="0" err="1" smtClean="0"/>
              <a:t>procediment</a:t>
            </a:r>
            <a:r>
              <a:rPr lang="es-ES" sz="2400" dirty="0" smtClean="0"/>
              <a:t> </a:t>
            </a:r>
            <a:r>
              <a:rPr lang="es-ES" sz="2400" dirty="0" err="1" smtClean="0"/>
              <a:t>emmagatzemat</a:t>
            </a:r>
            <a:r>
              <a:rPr lang="es-ES" sz="2400" dirty="0" smtClean="0"/>
              <a:t> del </a:t>
            </a:r>
            <a:r>
              <a:rPr lang="es-ES" sz="2400" dirty="0" err="1" smtClean="0"/>
              <a:t>mòdul</a:t>
            </a:r>
            <a:r>
              <a:rPr lang="es-ES" sz="2400" dirty="0" smtClean="0"/>
              <a:t> </a:t>
            </a:r>
            <a:r>
              <a:rPr lang="es-ES" sz="2400" dirty="0" err="1" smtClean="0"/>
              <a:t>estadístic</a:t>
            </a:r>
            <a:endParaRPr lang="es-ES" sz="2400" dirty="0"/>
          </a:p>
        </p:txBody>
      </p:sp>
      <p:sp>
        <p:nvSpPr>
          <p:cNvPr id="4" name="3 CuadroTexto"/>
          <p:cNvSpPr txBox="1"/>
          <p:nvPr/>
        </p:nvSpPr>
        <p:spPr>
          <a:xfrm>
            <a:off x="611560" y="548680"/>
            <a:ext cx="6529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El </a:t>
            </a:r>
            <a:r>
              <a:rPr lang="es-ES" sz="2400" dirty="0" err="1" smtClean="0"/>
              <a:t>procés</a:t>
            </a:r>
            <a:r>
              <a:rPr lang="es-ES" sz="2400" dirty="0" smtClean="0"/>
              <a:t> de </a:t>
            </a:r>
            <a:r>
              <a:rPr lang="es-ES" sz="2400" dirty="0" err="1" smtClean="0"/>
              <a:t>proves</a:t>
            </a:r>
            <a:r>
              <a:rPr lang="es-ES" sz="2400" dirty="0" smtClean="0"/>
              <a:t> </a:t>
            </a:r>
            <a:r>
              <a:rPr lang="es-ES" sz="2400" dirty="0" err="1" smtClean="0"/>
              <a:t>constà</a:t>
            </a:r>
            <a:r>
              <a:rPr lang="es-ES" sz="2400" dirty="0" smtClean="0"/>
              <a:t> de tres </a:t>
            </a:r>
            <a:r>
              <a:rPr lang="es-ES" sz="2400" dirty="0" err="1" smtClean="0"/>
              <a:t>parts</a:t>
            </a:r>
            <a:r>
              <a:rPr lang="es-ES" sz="2400" dirty="0" smtClean="0"/>
              <a:t> </a:t>
            </a:r>
          </a:p>
          <a:p>
            <a:r>
              <a:rPr lang="es-ES" sz="2400" dirty="0" err="1" smtClean="0"/>
              <a:t>diferenciades</a:t>
            </a:r>
            <a:r>
              <a:rPr lang="es-ES" sz="2400" dirty="0" smtClean="0"/>
              <a:t>: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Conclusions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2400" dirty="0" err="1" smtClean="0"/>
              <a:t>Experiència</a:t>
            </a:r>
            <a:r>
              <a:rPr lang="es-ES" sz="2400" dirty="0" smtClean="0"/>
              <a:t> </a:t>
            </a:r>
            <a:r>
              <a:rPr lang="es-ES" sz="2400" dirty="0" err="1" smtClean="0"/>
              <a:t>enriquidora</a:t>
            </a:r>
            <a:endParaRPr lang="es-ES" sz="2400" dirty="0" smtClean="0"/>
          </a:p>
          <a:p>
            <a:r>
              <a:rPr lang="es-ES" sz="2400" dirty="0" err="1" smtClean="0"/>
              <a:t>Ens</a:t>
            </a:r>
            <a:r>
              <a:rPr lang="es-ES" sz="2400" dirty="0" smtClean="0"/>
              <a:t> </a:t>
            </a:r>
            <a:r>
              <a:rPr lang="es-ES" sz="2400" dirty="0" err="1" smtClean="0"/>
              <a:t>recorda</a:t>
            </a:r>
            <a:r>
              <a:rPr lang="es-ES" sz="2400" dirty="0" smtClean="0"/>
              <a:t> que </a:t>
            </a:r>
            <a:r>
              <a:rPr lang="es-ES" sz="2400" dirty="0" err="1" smtClean="0"/>
              <a:t>ens</a:t>
            </a:r>
            <a:r>
              <a:rPr lang="es-ES" sz="2400" dirty="0" smtClean="0"/>
              <a:t> </a:t>
            </a:r>
            <a:r>
              <a:rPr lang="es-ES" sz="2400" dirty="0" err="1" smtClean="0"/>
              <a:t>hem</a:t>
            </a:r>
            <a:r>
              <a:rPr lang="es-ES" sz="2400" dirty="0" smtClean="0"/>
              <a:t> </a:t>
            </a:r>
            <a:r>
              <a:rPr lang="es-ES" sz="2400" dirty="0" err="1" smtClean="0"/>
              <a:t>d'autoimposar</a:t>
            </a:r>
            <a:r>
              <a:rPr lang="es-ES" sz="2400" dirty="0" smtClean="0"/>
              <a:t> una </a:t>
            </a:r>
            <a:r>
              <a:rPr lang="es-ES" sz="2400" dirty="0" err="1" smtClean="0"/>
              <a:t>constància</a:t>
            </a:r>
            <a:r>
              <a:rPr lang="es-ES" sz="2400" dirty="0" smtClean="0"/>
              <a:t> i </a:t>
            </a:r>
            <a:r>
              <a:rPr lang="es-ES" sz="2400" dirty="0" err="1" smtClean="0"/>
              <a:t>seriositat</a:t>
            </a:r>
            <a:r>
              <a:rPr lang="es-ES" sz="2400" dirty="0" smtClean="0"/>
              <a:t> en el </a:t>
            </a:r>
            <a:r>
              <a:rPr lang="es-ES" sz="2400" dirty="0" err="1" smtClean="0"/>
              <a:t>dia</a:t>
            </a:r>
            <a:r>
              <a:rPr lang="es-ES" sz="2400" dirty="0" smtClean="0"/>
              <a:t> a </a:t>
            </a:r>
            <a:r>
              <a:rPr lang="es-ES" sz="2400" dirty="0" err="1" smtClean="0"/>
              <a:t>dia</a:t>
            </a:r>
            <a:endParaRPr lang="es-ES" sz="2400" dirty="0" smtClean="0"/>
          </a:p>
          <a:p>
            <a:r>
              <a:rPr lang="es-ES" sz="2400" dirty="0" err="1" smtClean="0"/>
              <a:t>És</a:t>
            </a:r>
            <a:r>
              <a:rPr lang="es-ES" sz="2400" dirty="0" smtClean="0"/>
              <a:t> </a:t>
            </a:r>
            <a:r>
              <a:rPr lang="es-ES" sz="2400" dirty="0" err="1" smtClean="0"/>
              <a:t>molt</a:t>
            </a:r>
            <a:r>
              <a:rPr lang="es-ES" sz="2400" dirty="0" smtClean="0"/>
              <a:t> </a:t>
            </a:r>
            <a:r>
              <a:rPr lang="es-ES" sz="2400" dirty="0" err="1" smtClean="0"/>
              <a:t>important</a:t>
            </a:r>
            <a:r>
              <a:rPr lang="es-ES" sz="2400" dirty="0" smtClean="0"/>
              <a:t> </a:t>
            </a:r>
            <a:r>
              <a:rPr lang="es-ES" sz="2400" dirty="0" err="1" smtClean="0"/>
              <a:t>fer</a:t>
            </a:r>
            <a:r>
              <a:rPr lang="es-ES" sz="2400" dirty="0" smtClean="0"/>
              <a:t> una bona </a:t>
            </a:r>
            <a:r>
              <a:rPr lang="es-ES" sz="2400" dirty="0" err="1" smtClean="0"/>
              <a:t>planificació</a:t>
            </a:r>
            <a:r>
              <a:rPr lang="es-ES" sz="2400" dirty="0" smtClean="0"/>
              <a:t> a </a:t>
            </a:r>
            <a:r>
              <a:rPr lang="es-ES" sz="2400" dirty="0" err="1" smtClean="0"/>
              <a:t>l'inici</a:t>
            </a:r>
            <a:r>
              <a:rPr lang="es-ES" sz="2400" dirty="0" smtClean="0"/>
              <a:t> del </a:t>
            </a:r>
            <a:r>
              <a:rPr lang="es-ES" sz="2400" dirty="0" err="1" smtClean="0"/>
              <a:t>projecte</a:t>
            </a:r>
            <a:r>
              <a:rPr lang="es-ES" sz="2400" dirty="0" smtClean="0"/>
              <a:t>, i </a:t>
            </a:r>
            <a:r>
              <a:rPr lang="es-ES" sz="2400" dirty="0" err="1" smtClean="0"/>
              <a:t>més</a:t>
            </a:r>
            <a:r>
              <a:rPr lang="es-ES" sz="2400" dirty="0" smtClean="0"/>
              <a:t>, </a:t>
            </a:r>
            <a:r>
              <a:rPr lang="es-ES" sz="2400" dirty="0" err="1" smtClean="0"/>
              <a:t>quan</a:t>
            </a:r>
            <a:r>
              <a:rPr lang="es-ES" sz="2400" dirty="0" smtClean="0"/>
              <a:t> el </a:t>
            </a:r>
            <a:r>
              <a:rPr lang="es-ES" sz="2400" dirty="0" err="1" smtClean="0"/>
              <a:t>projecte</a:t>
            </a:r>
            <a:r>
              <a:rPr lang="es-ES" sz="2400" dirty="0" smtClean="0"/>
              <a:t> </a:t>
            </a:r>
            <a:r>
              <a:rPr lang="es-ES" sz="2400" dirty="0" err="1" smtClean="0"/>
              <a:t>és</a:t>
            </a:r>
            <a:r>
              <a:rPr lang="es-ES" sz="2400" dirty="0" smtClean="0"/>
              <a:t> </a:t>
            </a:r>
            <a:r>
              <a:rPr lang="es-ES" sz="2400" dirty="0" err="1" smtClean="0"/>
              <a:t>llarg</a:t>
            </a:r>
            <a:endParaRPr lang="es-ES" sz="2400" dirty="0" smtClean="0"/>
          </a:p>
          <a:p>
            <a:r>
              <a:rPr lang="es-ES" sz="2400" dirty="0" smtClean="0"/>
              <a:t>La </a:t>
            </a:r>
            <a:r>
              <a:rPr lang="es-ES" sz="2400" dirty="0" err="1" smtClean="0"/>
              <a:t>comunicació</a:t>
            </a:r>
            <a:r>
              <a:rPr lang="es-ES" sz="2400" dirty="0" smtClean="0"/>
              <a:t> </a:t>
            </a:r>
            <a:r>
              <a:rPr lang="es-ES" sz="2400" dirty="0" err="1" smtClean="0"/>
              <a:t>amb</a:t>
            </a:r>
            <a:r>
              <a:rPr lang="es-ES" sz="2400" dirty="0" smtClean="0"/>
              <a:t> el </a:t>
            </a:r>
            <a:r>
              <a:rPr lang="es-ES" sz="2400" dirty="0" err="1" smtClean="0"/>
              <a:t>client</a:t>
            </a:r>
            <a:r>
              <a:rPr lang="es-ES" sz="2400" dirty="0" smtClean="0"/>
              <a:t> </a:t>
            </a:r>
            <a:r>
              <a:rPr lang="es-ES" sz="2400" dirty="0" err="1" smtClean="0"/>
              <a:t>és</a:t>
            </a:r>
            <a:r>
              <a:rPr lang="es-ES" sz="2400" dirty="0" smtClean="0"/>
              <a:t> </a:t>
            </a:r>
            <a:r>
              <a:rPr lang="es-ES" sz="2400" dirty="0" err="1" smtClean="0"/>
              <a:t>fonamental</a:t>
            </a:r>
            <a:r>
              <a:rPr lang="es-ES" sz="2400" dirty="0" smtClean="0"/>
              <a:t>, una correcta </a:t>
            </a:r>
            <a:r>
              <a:rPr lang="es-ES" sz="2400" dirty="0" err="1" smtClean="0"/>
              <a:t>definició</a:t>
            </a:r>
            <a:r>
              <a:rPr lang="es-ES" sz="2400" dirty="0" smtClean="0"/>
              <a:t> </a:t>
            </a:r>
            <a:r>
              <a:rPr lang="es-ES" sz="2400" dirty="0" err="1" smtClean="0"/>
              <a:t>dels</a:t>
            </a:r>
            <a:r>
              <a:rPr lang="es-ES" sz="2400" dirty="0" smtClean="0"/>
              <a:t> </a:t>
            </a:r>
            <a:r>
              <a:rPr lang="es-ES" sz="2400" dirty="0" err="1" smtClean="0"/>
              <a:t>requeriments</a:t>
            </a:r>
            <a:r>
              <a:rPr lang="es-ES" sz="2400" dirty="0" smtClean="0"/>
              <a:t> </a:t>
            </a:r>
            <a:r>
              <a:rPr lang="es-ES" sz="2400" dirty="0" err="1" smtClean="0"/>
              <a:t>pot</a:t>
            </a:r>
            <a:r>
              <a:rPr lang="es-ES" sz="2400" dirty="0" smtClean="0"/>
              <a:t> marcar </a:t>
            </a:r>
            <a:r>
              <a:rPr lang="es-ES" sz="2400" dirty="0" err="1" smtClean="0"/>
              <a:t>l'èxit</a:t>
            </a:r>
            <a:r>
              <a:rPr lang="es-ES" sz="2400" dirty="0" smtClean="0"/>
              <a:t> o </a:t>
            </a:r>
            <a:r>
              <a:rPr lang="es-ES" sz="2400" dirty="0" err="1" smtClean="0"/>
              <a:t>fracàs</a:t>
            </a:r>
            <a:r>
              <a:rPr lang="es-ES" sz="2400" dirty="0" smtClean="0"/>
              <a:t> </a:t>
            </a:r>
            <a:r>
              <a:rPr lang="es-ES" sz="2400" dirty="0" err="1" smtClean="0"/>
              <a:t>d'un</a:t>
            </a:r>
            <a:r>
              <a:rPr lang="es-ES" sz="2400" dirty="0" smtClean="0"/>
              <a:t> </a:t>
            </a:r>
            <a:r>
              <a:rPr lang="es-ES" sz="2400" dirty="0" err="1" smtClean="0"/>
              <a:t>projecte</a:t>
            </a:r>
            <a:endParaRPr lang="es-ES" sz="2400" dirty="0" smtClean="0"/>
          </a:p>
          <a:p>
            <a:r>
              <a:rPr lang="es-ES" sz="2400" dirty="0" smtClean="0"/>
              <a:t>En general, </a:t>
            </a:r>
            <a:r>
              <a:rPr lang="es-ES" sz="2400" dirty="0" err="1" smtClean="0"/>
              <a:t>crec</a:t>
            </a:r>
            <a:r>
              <a:rPr lang="es-ES" sz="2400" dirty="0" smtClean="0"/>
              <a:t> que </a:t>
            </a:r>
            <a:r>
              <a:rPr lang="es-ES" sz="2400" dirty="0" err="1" smtClean="0"/>
              <a:t>s'han</a:t>
            </a:r>
            <a:r>
              <a:rPr lang="es-ES" sz="2400" dirty="0" smtClean="0"/>
              <a:t> </a:t>
            </a:r>
            <a:r>
              <a:rPr lang="es-ES" sz="2400" dirty="0" err="1" smtClean="0"/>
              <a:t>assolit</a:t>
            </a:r>
            <a:r>
              <a:rPr lang="es-ES" sz="2400" dirty="0" smtClean="0"/>
              <a:t> </a:t>
            </a:r>
            <a:r>
              <a:rPr lang="es-ES" sz="2400" dirty="0" err="1" smtClean="0"/>
              <a:t>els</a:t>
            </a:r>
            <a:r>
              <a:rPr lang="es-ES" sz="2400" dirty="0" smtClean="0"/>
              <a:t> </a:t>
            </a:r>
            <a:r>
              <a:rPr lang="es-ES" sz="2400" dirty="0" err="1" smtClean="0"/>
              <a:t>objectius</a:t>
            </a:r>
            <a:r>
              <a:rPr lang="es-ES" sz="2400" dirty="0" smtClean="0"/>
              <a:t> </a:t>
            </a:r>
            <a:r>
              <a:rPr lang="es-ES" sz="2400" dirty="0" err="1" smtClean="0"/>
              <a:t>prefixats</a:t>
            </a:r>
            <a:endParaRPr lang="es-E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899592" y="1373867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400" dirty="0" smtClean="0"/>
              <a:t>Disseny i implementació d’una base de dades relacional</a:t>
            </a:r>
            <a:endParaRPr lang="es-ES" sz="2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2987824" y="2708920"/>
            <a:ext cx="317747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200" dirty="0" err="1" smtClean="0"/>
              <a:t>Gràcies</a:t>
            </a:r>
            <a:r>
              <a:rPr lang="es-ES" sz="3200" dirty="0" smtClean="0"/>
              <a:t> per la </a:t>
            </a:r>
          </a:p>
          <a:p>
            <a:pPr algn="ctr"/>
            <a:r>
              <a:rPr lang="es-ES" sz="3200" dirty="0" err="1" smtClean="0"/>
              <a:t>seva</a:t>
            </a:r>
            <a:r>
              <a:rPr lang="es-ES" sz="3200" dirty="0" smtClean="0"/>
              <a:t> </a:t>
            </a:r>
            <a:r>
              <a:rPr lang="es-ES" sz="3200" dirty="0" err="1" smtClean="0"/>
              <a:t>atenció</a:t>
            </a:r>
            <a:r>
              <a:rPr lang="es-ES" sz="3200" dirty="0" smtClean="0"/>
              <a:t>!</a:t>
            </a:r>
            <a:endParaRPr lang="es-ES" sz="3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5468011" y="5445224"/>
            <a:ext cx="3064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Gerardo Aceituna </a:t>
            </a:r>
            <a:r>
              <a:rPr lang="es-ES" dirty="0" err="1" smtClean="0"/>
              <a:t>Ibañez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36000" cy="52749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Índex de </a:t>
            </a:r>
            <a:r>
              <a:rPr lang="es-ES" dirty="0" err="1" smtClean="0"/>
              <a:t>contingut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 lvl="2">
              <a:buFont typeface="Wingdings" pitchFamily="2" charset="2"/>
              <a:buChar char="Ø"/>
            </a:pPr>
            <a:r>
              <a:rPr lang="es-ES" sz="2400" dirty="0" err="1" smtClean="0"/>
              <a:t>Introducció</a:t>
            </a:r>
            <a:endParaRPr lang="es-ES" sz="2400" dirty="0" smtClean="0"/>
          </a:p>
          <a:p>
            <a:pPr lvl="3">
              <a:buFont typeface="Wingdings" pitchFamily="2" charset="2"/>
              <a:buChar char="§"/>
            </a:pPr>
            <a:r>
              <a:rPr lang="es-ES" sz="2400" dirty="0" err="1" smtClean="0"/>
              <a:t>Objectius</a:t>
            </a:r>
            <a:endParaRPr lang="es-ES" sz="2400" dirty="0" smtClean="0"/>
          </a:p>
          <a:p>
            <a:pPr lvl="3">
              <a:buFont typeface="Wingdings" pitchFamily="2" charset="2"/>
              <a:buChar char="§"/>
            </a:pPr>
            <a:r>
              <a:rPr lang="es-ES" sz="2400" dirty="0" err="1" smtClean="0"/>
              <a:t>Metodologia</a:t>
            </a:r>
            <a:endParaRPr lang="es-ES" sz="2400" dirty="0" smtClean="0"/>
          </a:p>
          <a:p>
            <a:pPr lvl="3">
              <a:buFont typeface="Wingdings" pitchFamily="2" charset="2"/>
              <a:buChar char="§"/>
            </a:pPr>
            <a:r>
              <a:rPr lang="es-ES" sz="2400" dirty="0" err="1" smtClean="0"/>
              <a:t>Planificació</a:t>
            </a:r>
            <a:endParaRPr lang="es-ES" sz="2400" dirty="0" smtClean="0"/>
          </a:p>
          <a:p>
            <a:pPr lvl="2">
              <a:buFont typeface="Wingdings" pitchFamily="2" charset="2"/>
              <a:buChar char="Ø"/>
            </a:pPr>
            <a:r>
              <a:rPr lang="es-ES" sz="2400" dirty="0" smtClean="0"/>
              <a:t>BBDD</a:t>
            </a:r>
          </a:p>
          <a:p>
            <a:pPr lvl="3">
              <a:buFont typeface="Wingdings" pitchFamily="2" charset="2"/>
              <a:buChar char="§"/>
            </a:pPr>
            <a:r>
              <a:rPr lang="es-ES" sz="2400" dirty="0" err="1" smtClean="0"/>
              <a:t>Anàlisi</a:t>
            </a:r>
            <a:r>
              <a:rPr lang="es-ES" sz="2400" dirty="0" smtClean="0"/>
              <a:t> de </a:t>
            </a:r>
            <a:r>
              <a:rPr lang="es-ES" sz="2400" dirty="0" err="1" smtClean="0"/>
              <a:t>requisits</a:t>
            </a:r>
            <a:endParaRPr lang="es-ES" sz="2400" dirty="0" smtClean="0"/>
          </a:p>
          <a:p>
            <a:pPr lvl="3">
              <a:buFont typeface="Wingdings" pitchFamily="2" charset="2"/>
              <a:buChar char="§"/>
            </a:pPr>
            <a:r>
              <a:rPr lang="es-ES" sz="2400" dirty="0" err="1" smtClean="0"/>
              <a:t>Disseny</a:t>
            </a:r>
            <a:endParaRPr lang="es-ES" sz="2400" dirty="0" smtClean="0"/>
          </a:p>
          <a:p>
            <a:pPr lvl="3">
              <a:buFont typeface="Wingdings" pitchFamily="2" charset="2"/>
              <a:buChar char="§"/>
            </a:pPr>
            <a:r>
              <a:rPr lang="es-ES" sz="2400" dirty="0" err="1" smtClean="0"/>
              <a:t>Implementació</a:t>
            </a:r>
            <a:endParaRPr lang="es-ES" sz="2400" dirty="0" smtClean="0"/>
          </a:p>
          <a:p>
            <a:pPr lvl="3">
              <a:buFont typeface="Wingdings" pitchFamily="2" charset="2"/>
              <a:buChar char="§"/>
            </a:pPr>
            <a:r>
              <a:rPr lang="es-ES" sz="2400" dirty="0" err="1" smtClean="0"/>
              <a:t>Proves</a:t>
            </a:r>
            <a:endParaRPr lang="es-ES" sz="2400" dirty="0" smtClean="0"/>
          </a:p>
          <a:p>
            <a:pPr lvl="2">
              <a:buFont typeface="Wingdings" pitchFamily="2" charset="2"/>
              <a:buChar char="Ø"/>
            </a:pPr>
            <a:r>
              <a:rPr lang="es-ES" sz="2400" dirty="0" err="1" smtClean="0"/>
              <a:t>Conclusions</a:t>
            </a:r>
            <a:endParaRPr 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5301208"/>
            <a:ext cx="8183880" cy="733832"/>
          </a:xfrm>
        </p:spPr>
        <p:txBody>
          <a:bodyPr/>
          <a:lstStyle/>
          <a:p>
            <a:r>
              <a:rPr lang="es-ES" dirty="0" err="1" smtClean="0"/>
              <a:t>Introducció</a:t>
            </a:r>
            <a:r>
              <a:rPr lang="es-ES" dirty="0" smtClean="0"/>
              <a:t> - </a:t>
            </a:r>
            <a:r>
              <a:rPr lang="es-ES" dirty="0" err="1" smtClean="0"/>
              <a:t>Objectius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>
            <a:normAutofit/>
          </a:bodyPr>
          <a:lstStyle/>
          <a:p>
            <a:r>
              <a:rPr lang="es-ES" sz="2400" dirty="0" smtClean="0"/>
              <a:t>Proporcionar un </a:t>
            </a:r>
            <a:r>
              <a:rPr lang="es-ES" sz="2400" dirty="0" err="1" smtClean="0"/>
              <a:t>entorn</a:t>
            </a:r>
            <a:r>
              <a:rPr lang="es-ES" sz="2400" dirty="0" smtClean="0"/>
              <a:t> </a:t>
            </a:r>
            <a:r>
              <a:rPr lang="es-ES" sz="2400" dirty="0" err="1" smtClean="0"/>
              <a:t>on</a:t>
            </a:r>
            <a:r>
              <a:rPr lang="es-ES" sz="2400" dirty="0" smtClean="0"/>
              <a:t> </a:t>
            </a:r>
            <a:r>
              <a:rPr lang="es-ES" sz="2400" dirty="0" err="1" smtClean="0"/>
              <a:t>emmagatzemar</a:t>
            </a:r>
            <a:r>
              <a:rPr lang="es-ES" sz="2400" dirty="0" smtClean="0"/>
              <a:t> tota la </a:t>
            </a:r>
            <a:r>
              <a:rPr lang="es-ES" sz="2400" dirty="0" err="1" smtClean="0"/>
              <a:t>informació</a:t>
            </a:r>
            <a:r>
              <a:rPr lang="es-ES" sz="2400" dirty="0" smtClean="0"/>
              <a:t> generada a </a:t>
            </a:r>
            <a:r>
              <a:rPr lang="es-ES" sz="2400" dirty="0" err="1" smtClean="0"/>
              <a:t>l’empresa</a:t>
            </a:r>
            <a:r>
              <a:rPr lang="es-ES" sz="2400" dirty="0" smtClean="0"/>
              <a:t> </a:t>
            </a:r>
            <a:r>
              <a:rPr lang="es-ES" sz="2400" dirty="0" err="1" smtClean="0"/>
              <a:t>mitjançant</a:t>
            </a:r>
            <a:r>
              <a:rPr lang="es-ES" sz="2400" dirty="0" smtClean="0"/>
              <a:t> </a:t>
            </a:r>
            <a:r>
              <a:rPr lang="es-ES" sz="2400" dirty="0" err="1" smtClean="0"/>
              <a:t>procediments</a:t>
            </a:r>
            <a:r>
              <a:rPr lang="es-ES" sz="2400" dirty="0" smtClean="0"/>
              <a:t> </a:t>
            </a:r>
            <a:r>
              <a:rPr lang="es-ES" sz="2400" dirty="0" err="1" smtClean="0"/>
              <a:t>emmagatzemats</a:t>
            </a:r>
            <a:r>
              <a:rPr lang="es-ES" sz="2400" dirty="0" smtClean="0"/>
              <a:t>.</a:t>
            </a:r>
          </a:p>
          <a:p>
            <a:r>
              <a:rPr lang="es-ES" sz="2400" dirty="0" err="1" smtClean="0"/>
              <a:t>Consolidació</a:t>
            </a:r>
            <a:r>
              <a:rPr lang="es-ES" sz="2400" dirty="0" smtClean="0"/>
              <a:t> de les </a:t>
            </a:r>
            <a:r>
              <a:rPr lang="es-ES" sz="2400" dirty="0" err="1" smtClean="0"/>
              <a:t>dades</a:t>
            </a:r>
            <a:r>
              <a:rPr lang="es-ES" sz="2400" dirty="0" smtClean="0"/>
              <a:t> per tal de </a:t>
            </a:r>
            <a:r>
              <a:rPr lang="es-ES" sz="2400" dirty="0" err="1" smtClean="0"/>
              <a:t>proveir</a:t>
            </a:r>
            <a:r>
              <a:rPr lang="es-ES" sz="2400" dirty="0" smtClean="0"/>
              <a:t> </a:t>
            </a:r>
            <a:r>
              <a:rPr lang="es-ES" sz="2400" dirty="0" err="1" smtClean="0"/>
              <a:t>als</a:t>
            </a:r>
            <a:r>
              <a:rPr lang="es-ES" sz="2400" dirty="0" smtClean="0"/>
              <a:t> </a:t>
            </a:r>
            <a:r>
              <a:rPr lang="es-ES" sz="2400" dirty="0" err="1" smtClean="0"/>
              <a:t>directius</a:t>
            </a:r>
            <a:r>
              <a:rPr lang="es-ES" sz="2400" dirty="0" smtClean="0"/>
              <a:t> </a:t>
            </a:r>
            <a:r>
              <a:rPr lang="es-ES" sz="2400" dirty="0" err="1" smtClean="0"/>
              <a:t>d’informació</a:t>
            </a:r>
            <a:r>
              <a:rPr lang="es-ES" sz="2400" dirty="0" smtClean="0"/>
              <a:t> estadística en </a:t>
            </a:r>
            <a:r>
              <a:rPr lang="es-ES" sz="2400" dirty="0" err="1" smtClean="0"/>
              <a:t>temps</a:t>
            </a:r>
            <a:r>
              <a:rPr lang="es-ES" sz="2400" dirty="0" smtClean="0"/>
              <a:t> real.</a:t>
            </a:r>
          </a:p>
          <a:p>
            <a:r>
              <a:rPr lang="es-ES" sz="2400" dirty="0" err="1" smtClean="0"/>
              <a:t>Altra</a:t>
            </a:r>
            <a:r>
              <a:rPr lang="es-ES" sz="2400" dirty="0" smtClean="0"/>
              <a:t> </a:t>
            </a:r>
            <a:r>
              <a:rPr lang="es-ES" sz="2400" dirty="0" err="1" smtClean="0"/>
              <a:t>informació</a:t>
            </a:r>
            <a:r>
              <a:rPr lang="es-ES" sz="2400" dirty="0" smtClean="0"/>
              <a:t> relativa al bon </a:t>
            </a:r>
            <a:r>
              <a:rPr lang="es-ES" sz="2400" dirty="0" err="1" smtClean="0"/>
              <a:t>funcionament</a:t>
            </a:r>
            <a:r>
              <a:rPr lang="es-ES" sz="2400" dirty="0" smtClean="0"/>
              <a:t> de </a:t>
            </a:r>
            <a:r>
              <a:rPr lang="es-ES" sz="2400" dirty="0" err="1" smtClean="0"/>
              <a:t>l’empresa</a:t>
            </a:r>
            <a:r>
              <a:rPr lang="es-ES" sz="2400" dirty="0" smtClean="0"/>
              <a:t> i les </a:t>
            </a:r>
            <a:r>
              <a:rPr lang="es-ES" sz="2400" dirty="0" err="1" smtClean="0"/>
              <a:t>seves</a:t>
            </a:r>
            <a:r>
              <a:rPr lang="es-ES" sz="2400" dirty="0" smtClean="0"/>
              <a:t> </a:t>
            </a:r>
            <a:r>
              <a:rPr lang="es-ES" sz="2400" dirty="0" err="1" smtClean="0"/>
              <a:t>botigues</a:t>
            </a:r>
            <a:r>
              <a:rPr lang="es-ES" sz="2400" dirty="0" smtClean="0"/>
              <a:t>.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5301208"/>
            <a:ext cx="8183880" cy="733832"/>
          </a:xfrm>
        </p:spPr>
        <p:txBody>
          <a:bodyPr/>
          <a:lstStyle/>
          <a:p>
            <a:r>
              <a:rPr lang="es-ES" dirty="0" err="1" smtClean="0"/>
              <a:t>Introducció</a:t>
            </a:r>
            <a:r>
              <a:rPr lang="es-ES" dirty="0" smtClean="0"/>
              <a:t> – </a:t>
            </a:r>
            <a:r>
              <a:rPr lang="es-ES" dirty="0" err="1" smtClean="0"/>
              <a:t>Metodologia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>
            <a:normAutofit/>
          </a:bodyPr>
          <a:lstStyle/>
          <a:p>
            <a:pPr>
              <a:buNone/>
            </a:pPr>
            <a:endParaRPr lang="es-ES" sz="2400" dirty="0" smtClean="0"/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endParaRPr lang="es-ES" sz="2400" dirty="0" smtClean="0"/>
          </a:p>
          <a:p>
            <a:r>
              <a:rPr lang="es-ES" sz="2400" dirty="0" err="1" smtClean="0"/>
              <a:t>Facilitat</a:t>
            </a:r>
            <a:r>
              <a:rPr lang="es-ES" sz="2400" dirty="0" smtClean="0"/>
              <a:t> </a:t>
            </a:r>
            <a:r>
              <a:rPr lang="es-ES" sz="2400" dirty="0" smtClean="0"/>
              <a:t>per gestionar el </a:t>
            </a:r>
            <a:r>
              <a:rPr lang="es-ES" sz="2400" dirty="0" err="1" smtClean="0"/>
              <a:t>projecte</a:t>
            </a:r>
            <a:endParaRPr lang="es-ES" sz="2400" dirty="0" smtClean="0"/>
          </a:p>
          <a:p>
            <a:r>
              <a:rPr lang="es-ES" sz="2400" dirty="0" err="1" smtClean="0"/>
              <a:t>Assegura</a:t>
            </a:r>
            <a:r>
              <a:rPr lang="es-ES" sz="2400" dirty="0" smtClean="0"/>
              <a:t> completar una tasca </a:t>
            </a:r>
            <a:r>
              <a:rPr lang="es-ES" sz="2400" dirty="0" err="1" smtClean="0"/>
              <a:t>abans</a:t>
            </a:r>
            <a:r>
              <a:rPr lang="es-ES" sz="2400" dirty="0" smtClean="0"/>
              <a:t> de saltar a la </a:t>
            </a:r>
            <a:r>
              <a:rPr lang="es-ES" sz="2400" dirty="0" err="1" smtClean="0"/>
              <a:t>següent</a:t>
            </a:r>
            <a:endParaRPr lang="es-ES" sz="2400" dirty="0" smtClean="0"/>
          </a:p>
          <a:p>
            <a:r>
              <a:rPr lang="es-ES" sz="2400" dirty="0" smtClean="0"/>
              <a:t>Controlar </a:t>
            </a:r>
            <a:r>
              <a:rPr lang="es-ES" sz="2400" dirty="0" err="1" smtClean="0"/>
              <a:t>fàcilment</a:t>
            </a:r>
            <a:r>
              <a:rPr lang="es-ES" sz="2400" dirty="0" smtClean="0"/>
              <a:t> les </a:t>
            </a:r>
            <a:r>
              <a:rPr lang="es-ES" sz="2400" dirty="0" err="1" smtClean="0"/>
              <a:t>possibles</a:t>
            </a:r>
            <a:r>
              <a:rPr lang="es-ES" sz="2400" dirty="0" smtClean="0"/>
              <a:t> </a:t>
            </a:r>
            <a:r>
              <a:rPr lang="es-ES" sz="2400" dirty="0" err="1" smtClean="0"/>
              <a:t>desviacions</a:t>
            </a:r>
            <a:r>
              <a:rPr lang="es-ES" sz="2400" dirty="0" smtClean="0"/>
              <a:t> en </a:t>
            </a:r>
            <a:r>
              <a:rPr lang="es-ES" sz="2400" dirty="0" err="1" smtClean="0"/>
              <a:t>els</a:t>
            </a:r>
            <a:r>
              <a:rPr lang="es-ES" sz="2400" dirty="0" smtClean="0"/>
              <a:t> </a:t>
            </a:r>
            <a:r>
              <a:rPr lang="es-ES" sz="2400" dirty="0" err="1" smtClean="0"/>
              <a:t>temps</a:t>
            </a:r>
            <a:r>
              <a:rPr lang="es-ES" sz="2400" dirty="0" smtClean="0"/>
              <a:t> previstos en </a:t>
            </a:r>
            <a:r>
              <a:rPr lang="es-ES" sz="2400" dirty="0" err="1" smtClean="0"/>
              <a:t>cadascuna</a:t>
            </a:r>
            <a:r>
              <a:rPr lang="es-ES" sz="2400" dirty="0" smtClean="0"/>
              <a:t> de les </a:t>
            </a:r>
            <a:r>
              <a:rPr lang="es-ES" sz="2400" dirty="0" err="1" smtClean="0"/>
              <a:t>activitats</a:t>
            </a:r>
            <a:endParaRPr lang="es-ES" sz="2400" dirty="0"/>
          </a:p>
        </p:txBody>
      </p:sp>
      <p:sp>
        <p:nvSpPr>
          <p:cNvPr id="4" name="3 CuadroTexto"/>
          <p:cNvSpPr txBox="1"/>
          <p:nvPr/>
        </p:nvSpPr>
        <p:spPr>
          <a:xfrm>
            <a:off x="539552" y="476672"/>
            <a:ext cx="838665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err="1" smtClean="0"/>
              <a:t>Farem</a:t>
            </a:r>
            <a:r>
              <a:rPr lang="es-ES" sz="2400" dirty="0" smtClean="0"/>
              <a:t> servir el cicle de vida en </a:t>
            </a:r>
            <a:r>
              <a:rPr lang="es-ES" sz="2400" b="1" dirty="0" smtClean="0"/>
              <a:t>cascada</a:t>
            </a:r>
            <a:r>
              <a:rPr lang="es-ES" sz="2400" dirty="0" smtClean="0"/>
              <a:t>, </a:t>
            </a:r>
            <a:r>
              <a:rPr lang="es-ES" sz="2400" dirty="0" err="1" smtClean="0"/>
              <a:t>donat</a:t>
            </a:r>
            <a:r>
              <a:rPr lang="es-ES" sz="2400" dirty="0" smtClean="0"/>
              <a:t> </a:t>
            </a:r>
            <a:r>
              <a:rPr lang="es-ES" sz="2400" dirty="0" err="1" smtClean="0"/>
              <a:t>què</a:t>
            </a:r>
            <a:r>
              <a:rPr lang="es-ES" sz="2400" dirty="0" smtClean="0"/>
              <a:t> </a:t>
            </a:r>
          </a:p>
          <a:p>
            <a:r>
              <a:rPr lang="es-ES" sz="2400" dirty="0" smtClean="0"/>
              <a:t>la magnitud del </a:t>
            </a:r>
            <a:r>
              <a:rPr lang="es-ES" sz="2400" dirty="0" err="1" smtClean="0"/>
              <a:t>treball</a:t>
            </a:r>
            <a:r>
              <a:rPr lang="es-ES" sz="2400" dirty="0" smtClean="0"/>
              <a:t> no </a:t>
            </a:r>
            <a:r>
              <a:rPr lang="es-ES" sz="2400" dirty="0" err="1" smtClean="0"/>
              <a:t>és</a:t>
            </a:r>
            <a:r>
              <a:rPr lang="es-ES" sz="2400" dirty="0" smtClean="0"/>
              <a:t> </a:t>
            </a:r>
            <a:r>
              <a:rPr lang="es-ES" sz="2400" dirty="0" err="1" smtClean="0"/>
              <a:t>massa</a:t>
            </a:r>
            <a:r>
              <a:rPr lang="es-ES" sz="2400" dirty="0" smtClean="0"/>
              <a:t> gran i </a:t>
            </a:r>
            <a:r>
              <a:rPr lang="es-ES" sz="2400" dirty="0" err="1" smtClean="0"/>
              <a:t>només</a:t>
            </a:r>
            <a:r>
              <a:rPr lang="es-ES" sz="2400" dirty="0" smtClean="0"/>
              <a:t> </a:t>
            </a:r>
          </a:p>
          <a:p>
            <a:r>
              <a:rPr lang="es-ES" sz="2400" dirty="0" err="1" smtClean="0"/>
              <a:t>comptem</a:t>
            </a:r>
            <a:r>
              <a:rPr lang="es-ES" sz="2400" dirty="0" smtClean="0"/>
              <a:t> </a:t>
            </a:r>
            <a:r>
              <a:rPr lang="es-ES" sz="2400" dirty="0" err="1" smtClean="0"/>
              <a:t>amb</a:t>
            </a:r>
            <a:r>
              <a:rPr lang="es-ES" sz="2400" dirty="0" smtClean="0"/>
              <a:t> una persona. </a:t>
            </a:r>
            <a:r>
              <a:rPr lang="es-ES" sz="2400" dirty="0" err="1" smtClean="0"/>
              <a:t>Això</a:t>
            </a:r>
            <a:r>
              <a:rPr lang="es-ES" sz="2400" dirty="0" smtClean="0"/>
              <a:t> </a:t>
            </a:r>
            <a:r>
              <a:rPr lang="es-ES" sz="2400" dirty="0" err="1" smtClean="0"/>
              <a:t>ens</a:t>
            </a:r>
            <a:r>
              <a:rPr lang="es-ES" sz="2400" dirty="0" smtClean="0"/>
              <a:t> proporciona: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5301208"/>
            <a:ext cx="8183880" cy="733832"/>
          </a:xfrm>
        </p:spPr>
        <p:txBody>
          <a:bodyPr/>
          <a:lstStyle/>
          <a:p>
            <a:r>
              <a:rPr lang="es-ES" dirty="0" err="1" smtClean="0"/>
              <a:t>Introducció</a:t>
            </a:r>
            <a:r>
              <a:rPr lang="es-ES" dirty="0" smtClean="0"/>
              <a:t> – </a:t>
            </a:r>
            <a:r>
              <a:rPr lang="es-ES" dirty="0" err="1" smtClean="0"/>
              <a:t>Metodologia</a:t>
            </a:r>
            <a:endParaRPr lang="es-ES" dirty="0"/>
          </a:p>
        </p:txBody>
      </p:sp>
      <p:pic>
        <p:nvPicPr>
          <p:cNvPr id="6" name="5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268760"/>
            <a:ext cx="440055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5301208"/>
            <a:ext cx="8183880" cy="733832"/>
          </a:xfrm>
        </p:spPr>
        <p:txBody>
          <a:bodyPr/>
          <a:lstStyle/>
          <a:p>
            <a:r>
              <a:rPr lang="es-ES" dirty="0" err="1" smtClean="0"/>
              <a:t>Introducció</a:t>
            </a:r>
            <a:r>
              <a:rPr lang="es-ES" dirty="0" smtClean="0"/>
              <a:t> - </a:t>
            </a:r>
            <a:r>
              <a:rPr lang="es-ES" dirty="0" err="1" smtClean="0"/>
              <a:t>Planificació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55576" y="1412776"/>
          <a:ext cx="7632849" cy="2488277"/>
        </p:xfrm>
        <a:graphic>
          <a:graphicData uri="http://schemas.openxmlformats.org/drawingml/2006/table">
            <a:tbl>
              <a:tblPr/>
              <a:tblGrid>
                <a:gridCol w="1722778"/>
                <a:gridCol w="4130780"/>
                <a:gridCol w="1779291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 b="1" dirty="0">
                          <a:solidFill>
                            <a:srgbClr val="FFFFFF"/>
                          </a:solidFill>
                          <a:highlight>
                            <a:srgbClr val="808080"/>
                          </a:highlight>
                          <a:latin typeface="Calibri"/>
                          <a:ea typeface="Calibri"/>
                          <a:cs typeface="Times New Roman"/>
                        </a:rPr>
                        <a:t>Nom lliurament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 b="1">
                          <a:solidFill>
                            <a:srgbClr val="FFFFFF"/>
                          </a:solidFill>
                          <a:highlight>
                            <a:srgbClr val="808080"/>
                          </a:highlight>
                          <a:latin typeface="Calibri"/>
                          <a:ea typeface="Calibri"/>
                          <a:cs typeface="Times New Roman"/>
                        </a:rPr>
                        <a:t>Contingut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 b="1">
                          <a:solidFill>
                            <a:srgbClr val="FFFFFF"/>
                          </a:solidFill>
                          <a:highlight>
                            <a:srgbClr val="808080"/>
                          </a:highlight>
                          <a:latin typeface="Calibri"/>
                          <a:ea typeface="Calibri"/>
                          <a:cs typeface="Times New Roman"/>
                        </a:rPr>
                        <a:t>Data de lliurament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 dirty="0">
                          <a:solidFill>
                            <a:srgbClr val="444444"/>
                          </a:solidFill>
                          <a:latin typeface="Calibri"/>
                          <a:ea typeface="Calibri"/>
                          <a:cs typeface="Times New Roman"/>
                        </a:rPr>
                        <a:t>PAC 1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>
                          <a:solidFill>
                            <a:srgbClr val="444444"/>
                          </a:solidFill>
                          <a:latin typeface="Calibri"/>
                          <a:ea typeface="Calibri"/>
                          <a:cs typeface="Times New Roman"/>
                        </a:rPr>
                        <a:t>Pla de treball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>
                          <a:solidFill>
                            <a:srgbClr val="444444"/>
                          </a:solidFill>
                          <a:latin typeface="Calibri"/>
                          <a:ea typeface="Calibri"/>
                          <a:cs typeface="Times New Roman"/>
                        </a:rPr>
                        <a:t>05/10/2015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 dirty="0">
                          <a:solidFill>
                            <a:srgbClr val="444444"/>
                          </a:solidFill>
                          <a:latin typeface="Calibri"/>
                          <a:ea typeface="Calibri"/>
                          <a:cs typeface="Times New Roman"/>
                        </a:rPr>
                        <a:t>PAC 2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 dirty="0">
                          <a:solidFill>
                            <a:srgbClr val="444444"/>
                          </a:solidFill>
                          <a:latin typeface="Calibri"/>
                          <a:ea typeface="Calibri"/>
                          <a:cs typeface="Times New Roman"/>
                        </a:rPr>
                        <a:t>Disseny de la base de dades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>
                          <a:solidFill>
                            <a:srgbClr val="444444"/>
                          </a:solidFill>
                          <a:latin typeface="Calibri"/>
                          <a:ea typeface="Calibri"/>
                          <a:cs typeface="Times New Roman"/>
                        </a:rPr>
                        <a:t>09/11/2015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>
                          <a:solidFill>
                            <a:srgbClr val="444444"/>
                          </a:solidFill>
                          <a:latin typeface="Calibri"/>
                          <a:ea typeface="Calibri"/>
                          <a:cs typeface="Times New Roman"/>
                        </a:rPr>
                        <a:t>PAC 3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 dirty="0" err="1">
                          <a:solidFill>
                            <a:srgbClr val="444444"/>
                          </a:solidFill>
                          <a:latin typeface="Calibri"/>
                          <a:ea typeface="Calibri"/>
                          <a:cs typeface="Times New Roman"/>
                        </a:rPr>
                        <a:t>Lógica</a:t>
                      </a:r>
                      <a:r>
                        <a:rPr lang="ca-ES" sz="1600" dirty="0">
                          <a:solidFill>
                            <a:srgbClr val="444444"/>
                          </a:solidFill>
                          <a:latin typeface="Calibri"/>
                          <a:ea typeface="Calibri"/>
                          <a:cs typeface="Times New Roman"/>
                        </a:rPr>
                        <a:t> del negoci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>
                          <a:solidFill>
                            <a:srgbClr val="444444"/>
                          </a:solidFill>
                          <a:latin typeface="Calibri"/>
                          <a:ea typeface="Calibri"/>
                          <a:cs typeface="Times New Roman"/>
                        </a:rPr>
                        <a:t>10/12/2015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>
                          <a:solidFill>
                            <a:srgbClr val="444444"/>
                          </a:solidFill>
                          <a:latin typeface="Calibri"/>
                          <a:ea typeface="Calibri"/>
                          <a:cs typeface="Times New Roman"/>
                        </a:rPr>
                        <a:t>Lliurament final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 dirty="0">
                          <a:solidFill>
                            <a:srgbClr val="444444"/>
                          </a:solidFill>
                          <a:latin typeface="Calibri"/>
                          <a:ea typeface="Calibri"/>
                          <a:cs typeface="Times New Roman"/>
                        </a:rPr>
                        <a:t>Redacció de la memòria, presentació final i agrupament dels fitxers per l’entrega del </a:t>
                      </a:r>
                      <a:r>
                        <a:rPr lang="ca-ES" sz="1600" dirty="0" err="1">
                          <a:solidFill>
                            <a:srgbClr val="444444"/>
                          </a:solidFill>
                          <a:latin typeface="Calibri"/>
                          <a:ea typeface="Calibri"/>
                          <a:cs typeface="Times New Roman"/>
                        </a:rPr>
                        <a:t>càs</a:t>
                      </a:r>
                      <a:r>
                        <a:rPr lang="ca-ES" sz="1600" dirty="0">
                          <a:solidFill>
                            <a:srgbClr val="444444"/>
                          </a:solidFill>
                          <a:latin typeface="Calibri"/>
                          <a:ea typeface="Calibri"/>
                          <a:cs typeface="Times New Roman"/>
                        </a:rPr>
                        <a:t> pràctic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>
                          <a:solidFill>
                            <a:srgbClr val="444444"/>
                          </a:solidFill>
                          <a:latin typeface="Calibri"/>
                          <a:ea typeface="Calibri"/>
                          <a:cs typeface="Times New Roman"/>
                        </a:rPr>
                        <a:t>11/01/2016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>
                          <a:solidFill>
                            <a:srgbClr val="444444"/>
                          </a:solidFill>
                          <a:latin typeface="Calibri"/>
                          <a:ea typeface="Calibri"/>
                          <a:cs typeface="Times New Roman"/>
                        </a:rPr>
                        <a:t>Tribunal virtual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 dirty="0">
                          <a:solidFill>
                            <a:srgbClr val="444444"/>
                          </a:solidFill>
                          <a:latin typeface="Calibri"/>
                          <a:ea typeface="Calibri"/>
                          <a:cs typeface="Times New Roman"/>
                        </a:rPr>
                        <a:t>Resolució de dubtes del Tribunal virtual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 dirty="0">
                          <a:solidFill>
                            <a:srgbClr val="444444"/>
                          </a:solidFill>
                          <a:latin typeface="Calibri"/>
                          <a:ea typeface="Calibri"/>
                          <a:cs typeface="Times New Roman"/>
                        </a:rPr>
                        <a:t>27/01/2016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611560" y="764704"/>
            <a:ext cx="910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err="1" smtClean="0"/>
              <a:t>Fites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5301208"/>
            <a:ext cx="8183880" cy="733832"/>
          </a:xfrm>
        </p:spPr>
        <p:txBody>
          <a:bodyPr/>
          <a:lstStyle/>
          <a:p>
            <a:r>
              <a:rPr lang="es-ES" dirty="0" err="1" smtClean="0"/>
              <a:t>Introducció</a:t>
            </a:r>
            <a:r>
              <a:rPr lang="es-ES" dirty="0" smtClean="0"/>
              <a:t> - </a:t>
            </a:r>
            <a:r>
              <a:rPr lang="es-ES" dirty="0" err="1" smtClean="0"/>
              <a:t>Planificació</a:t>
            </a:r>
            <a:endParaRPr lang="es-ES" dirty="0"/>
          </a:p>
        </p:txBody>
      </p:sp>
      <p:pic>
        <p:nvPicPr>
          <p:cNvPr id="5" name="1 Imagen" descr="Gantt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5576" y="1340768"/>
            <a:ext cx="7560840" cy="3816424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683568" y="764704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Diagrama de Gantt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BBDD - </a:t>
            </a:r>
            <a:r>
              <a:rPr lang="es-ES" dirty="0" err="1" smtClean="0"/>
              <a:t>Anàlisi</a:t>
            </a:r>
            <a:r>
              <a:rPr lang="es-ES" dirty="0" smtClean="0"/>
              <a:t> de </a:t>
            </a:r>
            <a:r>
              <a:rPr lang="es-ES" dirty="0" err="1" smtClean="0"/>
              <a:t>requisits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smtClean="0"/>
              <a:t>Regles de </a:t>
            </a:r>
            <a:r>
              <a:rPr lang="es-ES" sz="2400" dirty="0" err="1" smtClean="0"/>
              <a:t>negoci</a:t>
            </a:r>
            <a:endParaRPr lang="es-ES" sz="2400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827584" y="1124743"/>
          <a:ext cx="7488832" cy="2376264"/>
        </p:xfrm>
        <a:graphic>
          <a:graphicData uri="http://schemas.openxmlformats.org/drawingml/2006/table">
            <a:tbl>
              <a:tblPr/>
              <a:tblGrid>
                <a:gridCol w="1338887"/>
                <a:gridCol w="6149945"/>
              </a:tblGrid>
              <a:tr h="339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 b="1" dirty="0">
                          <a:solidFill>
                            <a:srgbClr val="FFFFFF"/>
                          </a:solidFill>
                          <a:highlight>
                            <a:srgbClr val="808080"/>
                          </a:highlight>
                          <a:latin typeface="Calibri"/>
                          <a:ea typeface="Calibri"/>
                          <a:cs typeface="Times New Roman"/>
                        </a:rPr>
                        <a:t>Identificador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 b="1">
                          <a:solidFill>
                            <a:srgbClr val="FFFFFF"/>
                          </a:solidFill>
                          <a:highlight>
                            <a:srgbClr val="808080"/>
                          </a:highlight>
                          <a:latin typeface="Calibri"/>
                          <a:ea typeface="Calibri"/>
                          <a:cs typeface="Times New Roman"/>
                        </a:rPr>
                        <a:t>Descripció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6789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 dirty="0">
                          <a:solidFill>
                            <a:srgbClr val="444444"/>
                          </a:solidFill>
                          <a:latin typeface="Calibri"/>
                          <a:ea typeface="Calibri"/>
                          <a:cs typeface="Times New Roman"/>
                        </a:rPr>
                        <a:t>RN1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 dirty="0">
                          <a:solidFill>
                            <a:srgbClr val="444444"/>
                          </a:solidFill>
                          <a:latin typeface="Calibri"/>
                          <a:ea typeface="Calibri"/>
                          <a:cs typeface="Times New Roman"/>
                        </a:rPr>
                        <a:t>Emmagatzemar el nombre de vendes realitzades diàriament de cadascun dels productes disponibles al catàleg.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9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>
                          <a:solidFill>
                            <a:srgbClr val="444444"/>
                          </a:solidFill>
                          <a:latin typeface="Calibri"/>
                          <a:ea typeface="Calibri"/>
                          <a:cs typeface="Times New Roman"/>
                        </a:rPr>
                        <a:t>RN2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 dirty="0">
                          <a:solidFill>
                            <a:srgbClr val="444444"/>
                          </a:solidFill>
                          <a:latin typeface="Calibri"/>
                          <a:ea typeface="Calibri"/>
                          <a:cs typeface="Times New Roman"/>
                        </a:rPr>
                        <a:t>Emmagatzemar informació estadística consultable en temps real per la direcció de la cadena que permetrà prendre decisions sobre el negoci.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>
                          <a:solidFill>
                            <a:srgbClr val="444444"/>
                          </a:solidFill>
                          <a:latin typeface="Calibri"/>
                          <a:ea typeface="Calibri"/>
                          <a:cs typeface="Times New Roman"/>
                        </a:rPr>
                        <a:t>RN3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 dirty="0">
                          <a:solidFill>
                            <a:srgbClr val="444444"/>
                          </a:solidFill>
                          <a:latin typeface="Calibri"/>
                          <a:ea typeface="Calibri"/>
                          <a:cs typeface="Times New Roman"/>
                        </a:rPr>
                        <a:t>Emmagatzemar informació diversa sobre les botigues de la cadena.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>
                          <a:solidFill>
                            <a:srgbClr val="444444"/>
                          </a:solidFill>
                          <a:latin typeface="Calibri"/>
                          <a:ea typeface="Calibri"/>
                          <a:cs typeface="Times New Roman"/>
                        </a:rPr>
                        <a:t>RN4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 dirty="0">
                          <a:solidFill>
                            <a:srgbClr val="444444"/>
                          </a:solidFill>
                          <a:latin typeface="Calibri"/>
                          <a:ea typeface="Calibri"/>
                          <a:cs typeface="Times New Roman"/>
                        </a:rPr>
                        <a:t>El producte esta centrat només en el disseny de la base de dades.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BBDD - </a:t>
            </a:r>
            <a:r>
              <a:rPr lang="es-ES" dirty="0" err="1" smtClean="0"/>
              <a:t>Anàlisi</a:t>
            </a:r>
            <a:r>
              <a:rPr lang="es-ES" dirty="0" smtClean="0"/>
              <a:t> de </a:t>
            </a:r>
            <a:r>
              <a:rPr lang="es-ES" dirty="0" err="1" smtClean="0"/>
              <a:t>requisits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err="1" smtClean="0"/>
              <a:t>Requisits</a:t>
            </a:r>
            <a:r>
              <a:rPr lang="es-ES" sz="2400" dirty="0" smtClean="0"/>
              <a:t> </a:t>
            </a:r>
            <a:r>
              <a:rPr lang="es-ES" sz="2400" dirty="0" err="1" smtClean="0"/>
              <a:t>funcionals</a:t>
            </a:r>
            <a:endParaRPr lang="es-ES" sz="2400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971600" y="1196750"/>
          <a:ext cx="7272808" cy="4221876"/>
        </p:xfrm>
        <a:graphic>
          <a:graphicData uri="http://schemas.openxmlformats.org/drawingml/2006/table">
            <a:tbl>
              <a:tblPr/>
              <a:tblGrid>
                <a:gridCol w="1300265"/>
                <a:gridCol w="5972543"/>
              </a:tblGrid>
              <a:tr h="2828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 b="1">
                          <a:solidFill>
                            <a:srgbClr val="FFFFFF"/>
                          </a:solidFill>
                          <a:highlight>
                            <a:srgbClr val="808080"/>
                          </a:highlight>
                          <a:latin typeface="Calibri"/>
                          <a:ea typeface="Calibri"/>
                          <a:cs typeface="Times New Roman"/>
                        </a:rPr>
                        <a:t>Identificador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 b="1">
                          <a:solidFill>
                            <a:srgbClr val="FFFFFF"/>
                          </a:solidFill>
                          <a:highlight>
                            <a:srgbClr val="808080"/>
                          </a:highlight>
                          <a:latin typeface="Calibri"/>
                          <a:ea typeface="Calibri"/>
                          <a:cs typeface="Times New Roman"/>
                        </a:rPr>
                        <a:t>Descripció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2828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>
                          <a:solidFill>
                            <a:srgbClr val="444444"/>
                          </a:solidFill>
                          <a:latin typeface="Calibri"/>
                          <a:ea typeface="Calibri"/>
                          <a:cs typeface="Times New Roman"/>
                        </a:rPr>
                        <a:t>RF1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>
                          <a:solidFill>
                            <a:srgbClr val="444444"/>
                          </a:solidFill>
                          <a:latin typeface="Calibri"/>
                          <a:ea typeface="Calibri"/>
                          <a:cs typeface="Times New Roman"/>
                        </a:rPr>
                        <a:t>Emmagatzemar dades bàsiques de cada botiga de la cadena.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7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>
                          <a:solidFill>
                            <a:srgbClr val="444444"/>
                          </a:solidFill>
                          <a:latin typeface="Calibri"/>
                          <a:ea typeface="Calibri"/>
                          <a:cs typeface="Times New Roman"/>
                        </a:rPr>
                        <a:t>RF2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>
                          <a:solidFill>
                            <a:srgbClr val="444444"/>
                          </a:solidFill>
                          <a:latin typeface="Calibri"/>
                          <a:ea typeface="Calibri"/>
                          <a:cs typeface="Times New Roman"/>
                        </a:rPr>
                        <a:t>Emmagatzemar el catàleg de productes que pot vendre cada botiga, sent aquest únic i comú per a totes les botigues.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>
                          <a:solidFill>
                            <a:srgbClr val="444444"/>
                          </a:solidFill>
                          <a:latin typeface="Calibri"/>
                          <a:ea typeface="Calibri"/>
                          <a:cs typeface="Times New Roman"/>
                        </a:rPr>
                        <a:t>RF3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>
                          <a:solidFill>
                            <a:srgbClr val="444444"/>
                          </a:solidFill>
                          <a:latin typeface="Calibri"/>
                          <a:ea typeface="Calibri"/>
                          <a:cs typeface="Times New Roman"/>
                        </a:rPr>
                        <a:t>Creació de taula de fets de les vendes realitzades.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>
                          <a:solidFill>
                            <a:srgbClr val="444444"/>
                          </a:solidFill>
                          <a:latin typeface="Calibri"/>
                          <a:ea typeface="Calibri"/>
                          <a:cs typeface="Times New Roman"/>
                        </a:rPr>
                        <a:t>RF4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>
                          <a:solidFill>
                            <a:srgbClr val="444444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Procediments d’ABM de les botigues, dels productes i de la taula de fets.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>
                          <a:solidFill>
                            <a:srgbClr val="444444"/>
                          </a:solidFill>
                          <a:latin typeface="Calibri"/>
                          <a:ea typeface="Calibri"/>
                          <a:cs typeface="Times New Roman"/>
                        </a:rPr>
                        <a:t>RF5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 dirty="0">
                          <a:solidFill>
                            <a:srgbClr val="444444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Procediments de consulta que permetin obtenir la informació següent: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 dirty="0">
                          <a:solidFill>
                            <a:srgbClr val="444444"/>
                          </a:solidFill>
                          <a:latin typeface="Calibri"/>
                          <a:ea typeface="Calibri"/>
                          <a:cs typeface="Times New Roman"/>
                        </a:rPr>
                        <a:t>Llistat de les botigues de la cadena incloent per cada botiga informació variada en relació de les vendes en un moment donat.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 dirty="0">
                          <a:solidFill>
                            <a:srgbClr val="444444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Productes del catàleg i informació variada de cadascun dels productes en un moment donat.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 dirty="0">
                          <a:solidFill>
                            <a:srgbClr val="444444"/>
                          </a:solidFill>
                          <a:latin typeface="Calibri"/>
                          <a:ea typeface="Calibri"/>
                          <a:cs typeface="Times New Roman"/>
                        </a:rPr>
                        <a:t>Relació de vendes i beneficis per botigues en cadascun dels dies del mes indicat.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>
                          <a:solidFill>
                            <a:srgbClr val="444444"/>
                          </a:solidFill>
                          <a:latin typeface="Calibri"/>
                          <a:ea typeface="Calibri"/>
                          <a:cs typeface="Times New Roman"/>
                        </a:rPr>
                        <a:t>RF6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 dirty="0">
                          <a:solidFill>
                            <a:srgbClr val="444444"/>
                          </a:solidFill>
                          <a:latin typeface="Calibri"/>
                          <a:ea typeface="Calibri"/>
                          <a:cs typeface="Times New Roman"/>
                        </a:rPr>
                        <a:t>Mòdul estadístic amb consultes sense funció agregades.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1076</TotalTime>
  <Words>706</Words>
  <Application>Microsoft Office PowerPoint</Application>
  <PresentationFormat>Presentación en pantalla (4:3)</PresentationFormat>
  <Paragraphs>142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Aspecto</vt:lpstr>
      <vt:lpstr>Disseny i implementació d’una base de dades relacional</vt:lpstr>
      <vt:lpstr>Diapositiva 2</vt:lpstr>
      <vt:lpstr>Introducció - Objectius</vt:lpstr>
      <vt:lpstr>Introducció – Metodologia</vt:lpstr>
      <vt:lpstr>Introducció – Metodologia</vt:lpstr>
      <vt:lpstr>Introducció - Planificació</vt:lpstr>
      <vt:lpstr>Introducció - Planificació</vt:lpstr>
      <vt:lpstr>BBDD - Anàlisi de requisits</vt:lpstr>
      <vt:lpstr>BBDD - Anàlisi de requisits</vt:lpstr>
      <vt:lpstr>BBDD - Disseny</vt:lpstr>
      <vt:lpstr>BBDD – Disseny</vt:lpstr>
      <vt:lpstr>BBDD – Disseny</vt:lpstr>
      <vt:lpstr>BBDD - Implementació</vt:lpstr>
      <vt:lpstr>BBDD - Implementació</vt:lpstr>
      <vt:lpstr>BBDD - Proves</vt:lpstr>
      <vt:lpstr>Conclusions</vt:lpstr>
      <vt:lpstr>Diapositiva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Disseny i implementació d’una base de dades relacional</dc:title>
  <dc:creator>Gerard</dc:creator>
  <cp:lastModifiedBy>Gerard</cp:lastModifiedBy>
  <cp:revision>38</cp:revision>
  <dcterms:created xsi:type="dcterms:W3CDTF">2016-01-08T18:45:34Z</dcterms:created>
  <dcterms:modified xsi:type="dcterms:W3CDTF">2016-01-09T12:41:56Z</dcterms:modified>
</cp:coreProperties>
</file>