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2D57B-EF9F-43A0-BA73-E1FA1A544E26}" type="datetimeFigureOut">
              <a:rPr lang="es-ES" smtClean="0"/>
              <a:t>10/01/2016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6C0E0-2BED-444E-950D-E470B693FC2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F7F1-2A22-4635-A577-B080730A244E}" type="datetime1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784F-64B3-4843-AE3E-D19CA4CD2364}" type="datetime1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221-F600-4F77-97CD-7DBFF96F70CA}" type="datetime1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FEA5-11C4-4ECF-A483-6EDB072BB002}" type="datetime1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A539-634B-4382-8CC0-ECA298833BA8}" type="datetime1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59FF-D066-497C-B15B-5C3510E9D2F4}" type="datetime1">
              <a:rPr lang="es-ES" smtClean="0"/>
              <a:t>10/01/2016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D4F8-B60B-4EEE-BC91-13E9C9229E42}" type="datetime1">
              <a:rPr lang="es-ES" smtClean="0"/>
              <a:t>10/01/2016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1394-6280-4E60-B2F0-717169F2ED41}" type="datetime1">
              <a:rPr lang="es-ES" smtClean="0"/>
              <a:t>10/01/2016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2C62-5F0A-476A-89A3-F38CCC9FF369}" type="datetime1">
              <a:rPr lang="es-ES" smtClean="0"/>
              <a:t>10/01/2016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F580-3A08-4B38-B226-C3F9A064FAD5}" type="datetime1">
              <a:rPr lang="es-ES" smtClean="0"/>
              <a:t>10/01/2016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76E7-06F5-4546-823A-84B46EBDD789}" type="datetime1">
              <a:rPr lang="es-ES" smtClean="0"/>
              <a:t>10/01/2016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51FC-F58D-4EA3-93E1-8C5D1FA6EF78}" type="datetime1">
              <a:rPr lang="es-ES" smtClean="0"/>
              <a:t>10/01/2016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793F-A536-48C7-ABF9-F2A98C659B7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9512" y="4006805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3491880" y="1918573"/>
            <a:ext cx="45719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851920" y="2134597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</a:rPr>
              <a:t>11 de enero</a:t>
            </a:r>
            <a:endParaRPr lang="es-E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875329" y="2638653"/>
            <a:ext cx="22621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2016</a:t>
            </a:r>
            <a:endParaRPr lang="es-E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39552" y="2206605"/>
            <a:ext cx="27363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rial" pitchFamily="34" charset="0"/>
              </a:rPr>
              <a:t>PFC</a:t>
            </a:r>
            <a:endParaRPr lang="es-E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499992" y="5805264"/>
            <a:ext cx="4038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cs typeface="Arial" pitchFamily="34" charset="0"/>
              </a:rPr>
              <a:t>Copyright </a:t>
            </a:r>
            <a:r>
              <a:rPr lang="es-ES" dirty="0"/>
              <a:t>©</a:t>
            </a:r>
            <a:r>
              <a:rPr lang="es-ES" dirty="0" smtClean="0">
                <a:cs typeface="Arial" pitchFamily="34" charset="0"/>
              </a:rPr>
              <a:t> 2016 Adrián Chavero Ramos</a:t>
            </a:r>
            <a:endParaRPr lang="es-ES" dirty="0"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51520" y="4366845"/>
            <a:ext cx="6809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cs typeface="Arial" pitchFamily="34" charset="0"/>
              </a:rPr>
              <a:t>Proyecto Final de Carrera – 2015 Semestre 2 – Oscar Escudero </a:t>
            </a:r>
            <a:r>
              <a:rPr lang="es-ES" dirty="0" err="1" smtClean="0">
                <a:cs typeface="Arial" pitchFamily="34" charset="0"/>
              </a:rPr>
              <a:t>Sanchez</a:t>
            </a:r>
            <a:endParaRPr lang="es-ES" dirty="0" smtClean="0">
              <a:cs typeface="Arial" pitchFamily="34" charset="0"/>
            </a:endParaRPr>
          </a:p>
          <a:p>
            <a:r>
              <a:rPr lang="es-ES" dirty="0" smtClean="0">
                <a:cs typeface="Arial" pitchFamily="34" charset="0"/>
              </a:rPr>
              <a:t>Andorra la Vella - Andorra</a:t>
            </a:r>
            <a:endParaRPr lang="es-ES" dirty="0">
              <a:cs typeface="Arial" pitchFamily="34" charset="0"/>
            </a:endParaRPr>
          </a:p>
        </p:txBody>
      </p:sp>
      <p:pic>
        <p:nvPicPr>
          <p:cNvPr id="1027" name="Picture 3" descr="F:\docs\uoc\EI\PFC\resources\logoUO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4248472" cy="518287"/>
          </a:xfrm>
          <a:prstGeom prst="rect">
            <a:avLst/>
          </a:prstGeom>
          <a:noFill/>
        </p:spPr>
      </p:pic>
      <p:sp>
        <p:nvSpPr>
          <p:cNvPr id="22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10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8366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Implementación del framework de presentación CVF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1844824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framework viene empaquetado en un JAR.</a:t>
            </a:r>
          </a:p>
          <a:p>
            <a:r>
              <a:rPr lang="es-ES" dirty="0" smtClean="0"/>
              <a:t>Su contenido es: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</a:t>
            </a:r>
            <a:r>
              <a:rPr lang="es-ES" dirty="0" err="1" smtClean="0"/>
              <a:t>com.achavero.cvf.core</a:t>
            </a:r>
            <a:r>
              <a:rPr lang="es-ES" dirty="0" smtClean="0"/>
              <a:t> : todas las clases que forman el </a:t>
            </a:r>
            <a:r>
              <a:rPr lang="es-ES" dirty="0" err="1" smtClean="0"/>
              <a:t>core</a:t>
            </a:r>
            <a:r>
              <a:rPr lang="es-ES" dirty="0" smtClean="0"/>
              <a:t> de CVF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</a:t>
            </a:r>
            <a:r>
              <a:rPr lang="es-ES" dirty="0" err="1" smtClean="0"/>
              <a:t>com.achavero.cvf.interceptors</a:t>
            </a:r>
            <a:r>
              <a:rPr lang="es-ES" dirty="0" smtClean="0"/>
              <a:t> : los interceptores ya creados por el framework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</a:t>
            </a:r>
            <a:r>
              <a:rPr lang="es-ES" dirty="0" err="1" smtClean="0"/>
              <a:t>com.achavero.cvf.view</a:t>
            </a:r>
            <a:r>
              <a:rPr lang="es-ES" dirty="0" smtClean="0"/>
              <a:t> : clases de ayuda para las vistas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</a:t>
            </a:r>
            <a:r>
              <a:rPr lang="es-ES" dirty="0" err="1" smtClean="0"/>
              <a:t>com.achavero.utils</a:t>
            </a:r>
            <a:r>
              <a:rPr lang="es-ES" dirty="0" smtClean="0"/>
              <a:t>: clases de </a:t>
            </a:r>
            <a:r>
              <a:rPr lang="es-ES" dirty="0" err="1" smtClean="0"/>
              <a:t>utildad</a:t>
            </a:r>
            <a:endParaRPr lang="es-ES" dirty="0"/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 META-INF/</a:t>
            </a:r>
            <a:r>
              <a:rPr lang="es-ES" dirty="0" err="1" smtClean="0"/>
              <a:t>tags</a:t>
            </a:r>
            <a:r>
              <a:rPr lang="es-ES" dirty="0" smtClean="0"/>
              <a:t> (mantField.tag: crear un campo de formulario, mantList.tag: crea un listado, navigation.tag: crea botones para la navegación, section.tag: crea secciones para cargar contenido, y más…)</a:t>
            </a:r>
          </a:p>
          <a:p>
            <a:endParaRPr lang="es-ES" dirty="0" smtClean="0"/>
          </a:p>
          <a:p>
            <a:r>
              <a:rPr lang="es-ES" dirty="0" smtClean="0"/>
              <a:t>Usar el framework CVF requiere: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 smtClean="0"/>
              <a:t>Modificar el archivo web.xml añadiendo el </a:t>
            </a:r>
            <a:r>
              <a:rPr lang="es-ES" dirty="0" err="1" smtClean="0"/>
              <a:t>filter</a:t>
            </a:r>
            <a:r>
              <a:rPr lang="es-ES" dirty="0" smtClean="0"/>
              <a:t> </a:t>
            </a:r>
            <a:r>
              <a:rPr lang="es-ES" dirty="0" err="1" smtClean="0"/>
              <a:t>dispatcher</a:t>
            </a:r>
            <a:r>
              <a:rPr lang="es-ES" dirty="0" smtClean="0"/>
              <a:t> como filtro y declarando los </a:t>
            </a:r>
            <a:r>
              <a:rPr lang="es-ES" dirty="0" err="1" smtClean="0"/>
              <a:t>tagfiles</a:t>
            </a:r>
            <a:r>
              <a:rPr lang="es-ES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Crear el archivo de configuración cvf.xml en la raíz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Importar el JAR con todos los archivos necesarios.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11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6538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4.3 Aplicación de prueba – </a:t>
            </a:r>
            <a:r>
              <a:rPr lang="es-E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Creu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roja </a:t>
            </a:r>
            <a:r>
              <a:rPr lang="es-E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gestio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51520" y="1700808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Para mostrar el uso del framework hemos creado un prototipo: </a:t>
            </a:r>
            <a:r>
              <a:rPr lang="es-ES" dirty="0" err="1" smtClean="0"/>
              <a:t>Creu</a:t>
            </a:r>
            <a:r>
              <a:rPr lang="es-ES" dirty="0" smtClean="0"/>
              <a:t> Roja </a:t>
            </a:r>
            <a:r>
              <a:rPr lang="es-ES" dirty="0" err="1" smtClean="0"/>
              <a:t>Gestio</a:t>
            </a:r>
            <a:r>
              <a:rPr lang="es-ES" dirty="0" smtClean="0"/>
              <a:t>. Más adelante, fuera del marco de este PFC, el programa lo terminaré para la Cruz roja andorrana.</a:t>
            </a:r>
            <a:endParaRPr lang="es-ES" dirty="0"/>
          </a:p>
        </p:txBody>
      </p:sp>
      <p:pic>
        <p:nvPicPr>
          <p:cNvPr id="14" name="13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403244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14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04864"/>
            <a:ext cx="432048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12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2491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5. Conclusiones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1652022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puede destacar los siguientes puntos:</a:t>
            </a:r>
            <a:r>
              <a:rPr lang="es-ES" b="1" dirty="0" smtClean="0"/>
              <a:t> </a:t>
            </a:r>
          </a:p>
          <a:p>
            <a:r>
              <a:rPr lang="es-ES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Consolidar los conocimientos </a:t>
            </a:r>
            <a:r>
              <a:rPr lang="es-ES" dirty="0"/>
              <a:t>en ingeniería de software. El PFC pasa por todas las etapas de desarrollo de un </a:t>
            </a:r>
            <a:r>
              <a:rPr lang="es-ES" dirty="0" smtClean="0"/>
              <a:t>software.</a:t>
            </a:r>
          </a:p>
          <a:p>
            <a:pPr>
              <a:buFont typeface="Wingdings" pitchFamily="2" charset="2"/>
              <a:buChar char="q"/>
            </a:pPr>
            <a:endParaRPr lang="es-ES" dirty="0" smtClean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 El </a:t>
            </a:r>
            <a:r>
              <a:rPr lang="es-ES" dirty="0"/>
              <a:t>análisis y diseño del framework han sido lo más instructivo, sobre todo por el estudio de los patrones de diseño y el framework </a:t>
            </a:r>
            <a:r>
              <a:rPr lang="es-ES" dirty="0" err="1"/>
              <a:t>Struts</a:t>
            </a:r>
            <a:r>
              <a:rPr lang="es-ES" dirty="0"/>
              <a:t> 2. </a:t>
            </a:r>
            <a:endParaRPr lang="es-ES" dirty="0" smtClean="0"/>
          </a:p>
          <a:p>
            <a:pPr>
              <a:buFont typeface="Wingdings" pitchFamily="2" charset="2"/>
              <a:buChar char="q"/>
            </a:pPr>
            <a:endParaRPr lang="es-ES" dirty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 La </a:t>
            </a:r>
            <a:r>
              <a:rPr lang="es-ES" dirty="0"/>
              <a:t>implementación </a:t>
            </a:r>
            <a:r>
              <a:rPr lang="es-ES" dirty="0" smtClean="0"/>
              <a:t>en paralelo del framework con el prototipo.</a:t>
            </a:r>
          </a:p>
          <a:p>
            <a:pPr>
              <a:buFont typeface="Wingdings" pitchFamily="2" charset="2"/>
              <a:buChar char="q"/>
            </a:pPr>
            <a:endParaRPr lang="es-ES" dirty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 La </a:t>
            </a:r>
            <a:r>
              <a:rPr lang="es-ES" dirty="0"/>
              <a:t>memoria </a:t>
            </a:r>
            <a:r>
              <a:rPr lang="es-ES" dirty="0" smtClean="0"/>
              <a:t>aporta el </a:t>
            </a:r>
            <a:r>
              <a:rPr lang="es-ES" dirty="0"/>
              <a:t>lado más académico, brindando una oportunidad de aprender a realizar trabajos en el ámbito de la informática de forma </a:t>
            </a:r>
            <a:r>
              <a:rPr lang="es-ES" dirty="0" smtClean="0"/>
              <a:t>formal </a:t>
            </a:r>
            <a:r>
              <a:rPr lang="es-ES" dirty="0"/>
              <a:t>y profesional</a:t>
            </a:r>
            <a:r>
              <a:rPr lang="es-ES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s-ES" dirty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 El </a:t>
            </a:r>
            <a:r>
              <a:rPr lang="es-ES" dirty="0"/>
              <a:t>proyecto no </a:t>
            </a:r>
            <a:r>
              <a:rPr lang="es-ES" dirty="0" smtClean="0"/>
              <a:t>termina </a:t>
            </a:r>
            <a:r>
              <a:rPr lang="es-ES" dirty="0"/>
              <a:t>aquí, </a:t>
            </a:r>
            <a:r>
              <a:rPr lang="es-ES" dirty="0" smtClean="0"/>
              <a:t>el </a:t>
            </a:r>
            <a:r>
              <a:rPr lang="es-ES" dirty="0"/>
              <a:t>prototipo </a:t>
            </a:r>
            <a:r>
              <a:rPr lang="es-ES" dirty="0" err="1"/>
              <a:t>Creu</a:t>
            </a:r>
            <a:r>
              <a:rPr lang="es-ES" dirty="0"/>
              <a:t> Roja (Andorra) </a:t>
            </a:r>
            <a:r>
              <a:rPr lang="es-ES" dirty="0" err="1"/>
              <a:t>Gestio</a:t>
            </a:r>
            <a:r>
              <a:rPr lang="es-ES" dirty="0"/>
              <a:t> pasará a ser un programa real y utilizado por usuarios de verdad</a:t>
            </a:r>
            <a:r>
              <a:rPr lang="es-ES" dirty="0" smtClean="0"/>
              <a:t>. Con </a:t>
            </a:r>
            <a:r>
              <a:rPr lang="es-ES" dirty="0"/>
              <a:t>los esfuerzos adecuados </a:t>
            </a:r>
            <a:r>
              <a:rPr lang="es-ES" dirty="0" smtClean="0"/>
              <a:t>se puede </a:t>
            </a:r>
            <a:r>
              <a:rPr lang="es-ES" dirty="0"/>
              <a:t>terminar el framework </a:t>
            </a:r>
            <a:r>
              <a:rPr lang="es-ES" dirty="0" smtClean="0"/>
              <a:t>para </a:t>
            </a:r>
            <a:r>
              <a:rPr lang="es-ES" dirty="0"/>
              <a:t>reutilizarlo en otros proyectos venideros.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2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95536" y="1426125"/>
            <a:ext cx="82809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s-ES" sz="3200" dirty="0" smtClean="0"/>
              <a:t>Introducción al PFC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s-ES" sz="3200" dirty="0" smtClean="0"/>
              <a:t>Investigación y estudio de frameworks de la capa presentación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s-ES" sz="3200" dirty="0" smtClean="0"/>
              <a:t>Análisis y diseño del framework de presentación CVF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s-ES" sz="3200" dirty="0" smtClean="0"/>
              <a:t>Implementación del framework de presentación CVF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s-ES" sz="3200" dirty="0" smtClean="0"/>
              <a:t>Conclusiones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3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3404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Introducción al PFC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1908115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El PFC (Proyecto de final de carrera) consta en hacer el análisis, diseño e implementación de un framework de la capa de presentación sobre la plataforma JEE.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 smtClean="0"/>
              <a:t>Para probar el framework, haremos un prototipo de aplicación que use dicho framework.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 smtClean="0"/>
              <a:t>En el proyecto prestaremos especial atención en utilizar patrones de diseño.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 smtClean="0"/>
              <a:t>Es un trabajo de síntesis de los conocimientos adquiridos durante toda la carrera.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Requiere que desempeñemos todos los roles posibles de un ingeniero  informático: gestor, diseñador, arquitecto, programador y probador de software.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4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2617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1.3 Planificación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1" name="graphics1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04864"/>
            <a:ext cx="6447656" cy="408545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11 CuadroTexto"/>
          <p:cNvSpPr txBox="1"/>
          <p:nvPr/>
        </p:nvSpPr>
        <p:spPr>
          <a:xfrm>
            <a:off x="251520" y="1628800"/>
            <a:ext cx="5462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 planificación queda definida por las metas de las PEC.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5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8192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Investigación y estudio de frameworks de la capa de presentación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1" y="2053872"/>
            <a:ext cx="856895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dirty="0" smtClean="0"/>
              <a:t> Investigar los </a:t>
            </a:r>
            <a:r>
              <a:rPr lang="es-ES" dirty="0"/>
              <a:t>diferentes frameworks existentes basados en la plataforma JEE. JEE es una plataforma de programación en lenguaje Java, para el desarrollo de aplicaciones empresariales </a:t>
            </a:r>
            <a:r>
              <a:rPr lang="es-ES" dirty="0" smtClean="0"/>
              <a:t>distribuidas</a:t>
            </a:r>
          </a:p>
          <a:p>
            <a:pPr algn="just"/>
            <a:endParaRPr lang="es-ES" dirty="0" smtClean="0"/>
          </a:p>
          <a:p>
            <a:pPr lvl="1"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b="1" dirty="0" smtClean="0"/>
              <a:t>Spring</a:t>
            </a:r>
            <a:r>
              <a:rPr lang="es-ES" dirty="0" smtClean="0"/>
              <a:t> - </a:t>
            </a:r>
            <a:r>
              <a:rPr lang="es-ES" dirty="0"/>
              <a:t>conjunto de módulos. La principal característica de Spring está en su </a:t>
            </a:r>
            <a:r>
              <a:rPr lang="es-ES" dirty="0" err="1"/>
              <a:t>core</a:t>
            </a:r>
            <a:r>
              <a:rPr lang="es-ES" dirty="0"/>
              <a:t> y es el uso de inversión de control</a:t>
            </a:r>
            <a:endParaRPr lang="es-ES" dirty="0" smtClean="0"/>
          </a:p>
          <a:p>
            <a:pPr lvl="1"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b="1" dirty="0" smtClean="0"/>
              <a:t>JSF</a:t>
            </a:r>
            <a:r>
              <a:rPr lang="es-ES" dirty="0" smtClean="0"/>
              <a:t> - </a:t>
            </a:r>
            <a:r>
              <a:rPr lang="es-ES" dirty="0"/>
              <a:t>desarrollado por el Java </a:t>
            </a:r>
            <a:r>
              <a:rPr lang="es-ES" dirty="0" err="1"/>
              <a:t>Community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es-ES" dirty="0" smtClean="0"/>
          </a:p>
          <a:p>
            <a:pPr lvl="1" algn="just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b="1" dirty="0" err="1" smtClean="0"/>
              <a:t>Vaadin</a:t>
            </a:r>
            <a:r>
              <a:rPr lang="es-ES" dirty="0" smtClean="0"/>
              <a:t> - </a:t>
            </a:r>
            <a:r>
              <a:rPr lang="es-ES" dirty="0"/>
              <a:t>permite crear Single Page </a:t>
            </a:r>
            <a:r>
              <a:rPr lang="es-ES" dirty="0" err="1" smtClean="0"/>
              <a:t>Applications</a:t>
            </a:r>
            <a:r>
              <a:rPr lang="es-ES" dirty="0" smtClean="0"/>
              <a:t>, puramente Java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b="1" dirty="0" smtClean="0"/>
              <a:t>Google Web </a:t>
            </a:r>
            <a:r>
              <a:rPr lang="es-ES" b="1" dirty="0" err="1" smtClean="0"/>
              <a:t>Toolkit</a:t>
            </a:r>
            <a:r>
              <a:rPr lang="es-ES" dirty="0" smtClean="0"/>
              <a:t> - </a:t>
            </a:r>
            <a:r>
              <a:rPr lang="es-ES" dirty="0"/>
              <a:t>crear aplicaciones web programando en </a:t>
            </a:r>
            <a:r>
              <a:rPr lang="es-ES" dirty="0" smtClean="0"/>
              <a:t>Java, se </a:t>
            </a:r>
            <a:r>
              <a:rPr lang="es-ES" dirty="0"/>
              <a:t>compila y genera </a:t>
            </a:r>
            <a:r>
              <a:rPr lang="es-ES" dirty="0" smtClean="0"/>
              <a:t>código </a:t>
            </a:r>
            <a:r>
              <a:rPr lang="es-ES" dirty="0" err="1"/>
              <a:t>Javascript</a:t>
            </a:r>
            <a:r>
              <a:rPr lang="es-ES" dirty="0"/>
              <a:t> y HTML </a:t>
            </a:r>
            <a:endParaRPr lang="es-ES" dirty="0" smtClean="0"/>
          </a:p>
          <a:p>
            <a:pPr lvl="1" algn="just">
              <a:buFont typeface="Wingdings" pitchFamily="2" charset="2"/>
              <a:buChar char="ü"/>
            </a:pPr>
            <a:r>
              <a:rPr lang="es-ES" b="1" dirty="0" err="1" smtClean="0"/>
              <a:t>Grails</a:t>
            </a:r>
            <a:r>
              <a:rPr lang="es-ES" dirty="0" smtClean="0"/>
              <a:t> - </a:t>
            </a:r>
            <a:r>
              <a:rPr lang="es-ES" dirty="0"/>
              <a:t>se despliegan en los contenedores web de Java y se programan en </a:t>
            </a:r>
            <a:r>
              <a:rPr lang="es-ES" dirty="0" err="1"/>
              <a:t>Groovy</a:t>
            </a:r>
            <a:r>
              <a:rPr lang="es-ES" dirty="0"/>
              <a:t> y </a:t>
            </a:r>
            <a:r>
              <a:rPr lang="es-ES" dirty="0" smtClean="0"/>
              <a:t>Java. Usa “</a:t>
            </a:r>
            <a:r>
              <a:rPr lang="es-ES" dirty="0" err="1" smtClean="0"/>
              <a:t>convention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configuration</a:t>
            </a:r>
            <a:r>
              <a:rPr lang="es-ES" dirty="0" smtClean="0"/>
              <a:t>”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b="1" dirty="0" smtClean="0"/>
              <a:t>Play2</a:t>
            </a:r>
            <a:r>
              <a:rPr lang="es-ES" dirty="0" smtClean="0"/>
              <a:t> - </a:t>
            </a:r>
            <a:r>
              <a:rPr lang="es-ES" dirty="0"/>
              <a:t>open </a:t>
            </a:r>
            <a:r>
              <a:rPr lang="es-ES" dirty="0" err="1"/>
              <a:t>source</a:t>
            </a:r>
            <a:r>
              <a:rPr lang="es-ES" dirty="0"/>
              <a:t> programado en </a:t>
            </a:r>
            <a:r>
              <a:rPr lang="es-ES" dirty="0" err="1"/>
              <a:t>Scala</a:t>
            </a:r>
            <a:r>
              <a:rPr lang="es-ES" dirty="0"/>
              <a:t> y </a:t>
            </a:r>
            <a:r>
              <a:rPr lang="es-ES" dirty="0" smtClean="0"/>
              <a:t>Java. Framework </a:t>
            </a:r>
            <a:r>
              <a:rPr lang="es-ES" dirty="0"/>
              <a:t>sin estado y tiene una arquitectura </a:t>
            </a:r>
            <a:r>
              <a:rPr lang="es-ES" dirty="0" smtClean="0"/>
              <a:t>modular. </a:t>
            </a:r>
          </a:p>
          <a:p>
            <a:pPr lvl="1" algn="just">
              <a:buFont typeface="Wingdings" pitchFamily="2" charset="2"/>
              <a:buChar char="ü"/>
            </a:pPr>
            <a:r>
              <a:rPr lang="es-ES" b="1" dirty="0" smtClean="0"/>
              <a:t>Struts2</a:t>
            </a:r>
            <a:r>
              <a:rPr lang="es-ES" dirty="0" smtClean="0"/>
              <a:t> – analizado en detalle a continuación 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6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8264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2.2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Patrones de diseño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1652607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dirty="0" smtClean="0"/>
              <a:t> Analizar los diferentes patrones de diseño que se pueden utilizar al crear un Framework. Los patrones describen, con algún nivel de abstracción, una solución experta a un problema que se repite en situaciones similares. Esta solución experta es por lo tanto una solución probada y beneficiosa para estos problemas recurrentes. </a:t>
            </a:r>
            <a:endParaRPr lang="es-ES" dirty="0"/>
          </a:p>
        </p:txBody>
      </p:sp>
      <p:pic>
        <p:nvPicPr>
          <p:cNvPr id="12" name="11 Imagen" descr="F:\docs\uoc\EI\PFC\patterns\2000px-MVC-Process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161460"/>
            <a:ext cx="2505075" cy="2571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755576" y="3053859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buFont typeface="Wingdings" pitchFamily="2" charset="2"/>
              <a:buChar char="ü"/>
            </a:pPr>
            <a:r>
              <a:rPr lang="es-ES" dirty="0" smtClean="0"/>
              <a:t> </a:t>
            </a:r>
            <a:r>
              <a:rPr lang="es-ES" b="1" dirty="0" smtClean="0"/>
              <a:t>MVC</a:t>
            </a:r>
            <a:r>
              <a:rPr lang="es-ES" dirty="0" smtClean="0"/>
              <a:t> - es un patrón de arquitectura que separa el código en tres capas diferentes, la capa Modelo, la capa Vistas y la capa Controladores. Cada capa tiene unas responsabilidades diferentes y está desacoplada de las demás.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7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6703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2.2.3 </a:t>
            </a: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Catalogo de patrones de diseño en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JEE</a:t>
            </a:r>
            <a:endParaRPr lang="es-ES" sz="2800" b="1" dirty="0"/>
          </a:p>
        </p:txBody>
      </p:sp>
      <p:pic>
        <p:nvPicPr>
          <p:cNvPr id="11" name="10 Imagen" descr="F:\docs\uoc\EI\PFC\patterns\CJP2Catalog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700808"/>
            <a:ext cx="439248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8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383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2.3.2 </a:t>
            </a:r>
            <a:r>
              <a:rPr lang="es-E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Struts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 por dentro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1520" y="2348880"/>
            <a:ext cx="4248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Para construir el </a:t>
            </a:r>
            <a:r>
              <a:rPr lang="es-ES" dirty="0" smtClean="0"/>
              <a:t>framework </a:t>
            </a:r>
            <a:r>
              <a:rPr lang="es-ES" dirty="0"/>
              <a:t>objeto de este PFC, nos basaremos en gran medida en el </a:t>
            </a:r>
            <a:r>
              <a:rPr lang="es-ES" dirty="0" smtClean="0"/>
              <a:t>framework Struts2. Es </a:t>
            </a:r>
            <a:r>
              <a:rPr lang="es-ES" dirty="0"/>
              <a:t>un framework de presentación y se puede integrar con otros frameworks como Hibernate y </a:t>
            </a:r>
            <a:r>
              <a:rPr lang="es-ES" dirty="0" smtClean="0"/>
              <a:t>Spring. </a:t>
            </a:r>
            <a:r>
              <a:rPr lang="es-ES" dirty="0"/>
              <a:t>El framework ya incluye una biblioteca de etiquetas web pero se puede agregarle funcionalidad mediante el uso de </a:t>
            </a:r>
            <a:r>
              <a:rPr lang="es-ES" dirty="0" err="1"/>
              <a:t>plugins</a:t>
            </a:r>
            <a:r>
              <a:rPr lang="es-ES" dirty="0"/>
              <a:t>. Su núcleo es un filtro llamado </a:t>
            </a:r>
            <a:r>
              <a:rPr lang="es-ES" dirty="0" err="1" smtClean="0"/>
              <a:t>FilterDispatcher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2" name="13 Imagen" descr="struts2-architectur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6016" y="1412776"/>
            <a:ext cx="4032448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3090"/>
            <a:ext cx="2592288" cy="31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179512" y="935009"/>
            <a:ext cx="871296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771800" y="262389"/>
            <a:ext cx="468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cs typeface="Arial" pitchFamily="34" charset="0"/>
              </a:rPr>
              <a:t>PFC - Framework CVF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8144" y="-27384"/>
            <a:ext cx="312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Arial" pitchFamily="34" charset="0"/>
              </a:rPr>
              <a:t>© 2016 Adrián Chavero Ramos</a:t>
            </a:r>
            <a:endParaRPr lang="es-E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793F-A536-48C7-ABF9-F2A98C659B73}" type="slidenum">
              <a:rPr lang="es-ES" smtClean="0"/>
              <a:t>9</a:t>
            </a:fld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83747" y="1052736"/>
            <a:ext cx="8443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</a:t>
            </a: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Análisis y diseño del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framework </a:t>
            </a: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 presentación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CVF</a:t>
            </a:r>
            <a:endParaRPr lang="es-ES" sz="28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3529" y="1844824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 smtClean="0"/>
              <a:t> El framework CVF, objeto de este PFC, es un framework de la capa de presentación similar a Struts2. Ofrece componentes para facilitar la creación de listados, formularios para añadir y modificar mantenimientos.</a:t>
            </a:r>
          </a:p>
          <a:p>
            <a:endParaRPr lang="es-ES" dirty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 Tiene un componente de concurrencia, que notifica el uso concurrente de varios usuarios sobre el mismo mantenimiento.</a:t>
            </a:r>
          </a:p>
          <a:p>
            <a:endParaRPr lang="es-ES" dirty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 El framework solo se ocupa de la capa presentación y deja de lado el modelo. El usuario es libre de usar cualquier framework de persistencia.</a:t>
            </a:r>
          </a:p>
          <a:p>
            <a:endParaRPr lang="es-ES" dirty="0"/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 Su arquitectura general se basa en el patrón de diseño </a:t>
            </a:r>
            <a:r>
              <a:rPr lang="es-ES" dirty="0" err="1" smtClean="0"/>
              <a:t>Service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worker</a:t>
            </a:r>
            <a:r>
              <a:rPr lang="es-ES" dirty="0" smtClean="0"/>
              <a:t>. Internamente usa: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err="1" smtClean="0"/>
              <a:t>Filter</a:t>
            </a:r>
            <a:r>
              <a:rPr lang="es-ES" dirty="0" smtClean="0"/>
              <a:t> </a:t>
            </a:r>
            <a:r>
              <a:rPr lang="es-ES" dirty="0" err="1" smtClean="0"/>
              <a:t>dispatcher</a:t>
            </a:r>
            <a:endParaRPr lang="es-ES" dirty="0" smtClean="0"/>
          </a:p>
          <a:p>
            <a:pPr lvl="1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Interceptores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err="1" smtClean="0"/>
              <a:t>Composite</a:t>
            </a:r>
            <a:r>
              <a:rPr lang="es-ES" dirty="0" smtClean="0"/>
              <a:t> </a:t>
            </a:r>
            <a:r>
              <a:rPr lang="es-ES" dirty="0" err="1" smtClean="0"/>
              <a:t>view</a:t>
            </a:r>
            <a:endParaRPr lang="es-ES" dirty="0" smtClean="0"/>
          </a:p>
          <a:p>
            <a:pPr lvl="1">
              <a:buFont typeface="Wingdings" pitchFamily="2" charset="2"/>
              <a:buChar char="ü"/>
            </a:pPr>
            <a:r>
              <a:rPr lang="es-ES" dirty="0"/>
              <a:t> </a:t>
            </a:r>
            <a:r>
              <a:rPr lang="es-ES" dirty="0" smtClean="0"/>
              <a:t>View </a:t>
            </a:r>
            <a:r>
              <a:rPr lang="es-ES" dirty="0" err="1" smtClean="0"/>
              <a:t>helpers</a:t>
            </a:r>
            <a:endParaRPr lang="es-ES" dirty="0" smtClean="0"/>
          </a:p>
          <a:p>
            <a:pPr lvl="1">
              <a:buFont typeface="Wingdings" pitchFamily="2" charset="2"/>
              <a:buChar char="ü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1060</Words>
  <Application>Microsoft Office PowerPoint</Application>
  <PresentationFormat>Presentación en pantalla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descra</dc:creator>
  <cp:lastModifiedBy>descra</cp:lastModifiedBy>
  <cp:revision>49</cp:revision>
  <dcterms:created xsi:type="dcterms:W3CDTF">2016-01-10T22:09:39Z</dcterms:created>
  <dcterms:modified xsi:type="dcterms:W3CDTF">2016-01-11T03:00:11Z</dcterms:modified>
</cp:coreProperties>
</file>