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262" r:id="rId3"/>
    <p:sldId id="257" r:id="rId4"/>
    <p:sldId id="258" r:id="rId5"/>
    <p:sldId id="259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60" r:id="rId14"/>
    <p:sldId id="261" r:id="rId15"/>
    <p:sldId id="271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5" autoAdjust="0"/>
    <p:restoredTop sz="94622" autoAdjust="0"/>
  </p:normalViewPr>
  <p:slideViewPr>
    <p:cSldViewPr>
      <p:cViewPr>
        <p:scale>
          <a:sx n="75" d="100"/>
          <a:sy n="75" d="100"/>
        </p:scale>
        <p:origin x="-2544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E6910-D0F2-4430-86F2-AE63B05F7E4E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0663B-1320-433F-A5BD-A626BB48CD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10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rgbClr val="FFFFFF">
              <a:shade val="85000"/>
            </a:srgb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B672F35-5885-4F2C-8938-09AA5F5699A8}" type="datetimeFigureOut">
              <a:rPr lang="es-ES" smtClean="0"/>
              <a:t>09/06/2016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EC3CBB0-EB94-45C9-9C70-3E4082003350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QKbtxaUbst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creativecommons.org/licenses/by-nc-nd/3.0/es/deed.ca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17860"/>
          <a:stretch/>
        </p:blipFill>
        <p:spPr>
          <a:xfrm>
            <a:off x="107504" y="116632"/>
            <a:ext cx="892899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3140968"/>
            <a:ext cx="9036496" cy="144016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Virtual Pis: </a:t>
            </a:r>
            <a:r>
              <a:rPr lang="es-ES" sz="4400" dirty="0" err="1" smtClean="0"/>
              <a:t>Previsualització</a:t>
            </a:r>
            <a:r>
              <a:rPr lang="es-ES" sz="4400" dirty="0" smtClean="0"/>
              <a:t> virtual </a:t>
            </a:r>
            <a:r>
              <a:rPr lang="es-ES" sz="4400" dirty="0" err="1" smtClean="0"/>
              <a:t>d’habitatges</a:t>
            </a:r>
            <a:r>
              <a:rPr lang="es-ES" sz="4400" dirty="0" smtClean="0"/>
              <a:t> en 360º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6021288"/>
            <a:ext cx="7772400" cy="648072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Josep Pascual Brea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UOC12-13\TFG\Entrega Final\PAC_FINAL_Pascual_Josep\PAC_FINAL_prj_Pascual_Josep\Logo_Pascual_Jose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4" y="5373216"/>
            <a:ext cx="1152128" cy="1152128"/>
          </a:xfrm>
          <a:prstGeom prst="rect">
            <a:avLst/>
          </a:prstGeom>
          <a:noFill/>
          <a:effectLst>
            <a:reflection blurRad="114300" stA="50000" endA="300" endPos="385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s-ES" dirty="0" err="1" smtClean="0"/>
              <a:t>Textures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  <p:pic>
        <p:nvPicPr>
          <p:cNvPr id="2050" name="Picture 2" descr="F:\UOC12-13\TFG\Entrega Final\Presentacion\textura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24071" r="18272" b="16317"/>
          <a:stretch/>
        </p:blipFill>
        <p:spPr bwMode="auto">
          <a:xfrm>
            <a:off x="539552" y="2420888"/>
            <a:ext cx="7416824" cy="33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ca-ES" dirty="0" smtClean="0"/>
              <a:t>Un cop s’aplica la il·luminació i s’utilitza el motor de render V-Ray, aquest és el resultat</a:t>
            </a:r>
            <a:endParaRPr lang="ca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  <p:pic>
        <p:nvPicPr>
          <p:cNvPr id="3086" name="Picture 14" descr="F:\UOC12-13\TFG\Entrega Final\Presentacion\asd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F:\UOC12-13\TFG\Entrega Final\Presentacion\asd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F:\UOC12-13\TFG\Entrega Final\Presentacion\asd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F:\UOC12-13\TFG\Entrega Final\Presentacion\asd\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F:\UOC12-13\TFG\Entrega Final\Presentacion\asd\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F:\UOC12-13\TFG\Entrega Final\Presentacion\asd\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F:\UOC12-13\TFG\Entrega Final\Presentacion\asd\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F:\UOC12-13\TFG\Entrega Final\Presentacion\asd\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F:\UOC12-13\TFG\Entrega Final\Presentacion\asd\0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F:\UOC12-13\TFG\Entrega Final\Presentacion\asd\1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F:\UOC12-13\TFG\Entrega Final\Presentacion\asd\1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059444" cy="3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El recorregut virtual s’ha generat mitjançant càmeres en 360º a una resolució de 1920x1080</a:t>
            </a:r>
          </a:p>
          <a:p>
            <a:r>
              <a:rPr lang="ca-ES" dirty="0" smtClean="0"/>
              <a:t>La composició dels renders resultants s’ha realitzat mitjançant </a:t>
            </a:r>
            <a:r>
              <a:rPr lang="ca-ES" dirty="0" err="1" smtClean="0"/>
              <a:t>Adobe</a:t>
            </a:r>
            <a:r>
              <a:rPr lang="ca-ES" dirty="0" smtClean="0"/>
              <a:t> </a:t>
            </a:r>
            <a:r>
              <a:rPr lang="ca-ES" dirty="0" err="1" smtClean="0"/>
              <a:t>Premiere</a:t>
            </a:r>
            <a:r>
              <a:rPr lang="ca-ES" dirty="0" smtClean="0"/>
              <a:t> CS5</a:t>
            </a:r>
          </a:p>
          <a:p>
            <a:r>
              <a:rPr lang="ca-ES" dirty="0" smtClean="0"/>
              <a:t>Postproducció del clip</a:t>
            </a:r>
            <a:endParaRPr lang="ca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76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RESULTAT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74848" y="5445224"/>
            <a:ext cx="8229600" cy="553561"/>
          </a:xfrm>
        </p:spPr>
        <p:txBody>
          <a:bodyPr/>
          <a:lstStyle/>
          <a:p>
            <a:pPr marL="109728" indent="0">
              <a:buNone/>
            </a:pPr>
            <a:r>
              <a:rPr lang="ca-ES" dirty="0" smtClean="0"/>
              <a:t>Per veure el recorregut virtual fes clic </a:t>
            </a:r>
            <a:r>
              <a:rPr lang="ca-ES" dirty="0" smtClean="0">
                <a:solidFill>
                  <a:srgbClr val="0000FF"/>
                </a:solidFill>
                <a:hlinkClick r:id="rId4"/>
              </a:rPr>
              <a:t>aquí</a:t>
            </a:r>
            <a:endParaRPr lang="ca-ES" dirty="0">
              <a:solidFill>
                <a:srgbClr val="0000FF"/>
              </a:solidFill>
            </a:endParaRPr>
          </a:p>
        </p:txBody>
      </p:sp>
      <p:pic>
        <p:nvPicPr>
          <p:cNvPr id="2" name="Secuencia 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52" r="1510"/>
          <a:stretch/>
        </p:blipFill>
        <p:spPr>
          <a:xfrm>
            <a:off x="869528" y="1196752"/>
            <a:ext cx="66548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8052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ca-ES" dirty="0" smtClean="0"/>
              <a:t>La realització del TFG m’ha ajudat a ampliar els meus coneixements en les narratives visuals 2D i 3D. </a:t>
            </a:r>
          </a:p>
          <a:p>
            <a:pPr marL="109728" indent="0">
              <a:buNone/>
            </a:pPr>
            <a:endParaRPr lang="ca-ES" dirty="0" smtClean="0"/>
          </a:p>
          <a:p>
            <a:pPr marL="109728" indent="0">
              <a:buNone/>
            </a:pPr>
            <a:r>
              <a:rPr lang="ca-ES" dirty="0" smtClean="0"/>
              <a:t>Sense una bona planificació, aquest projecte no s’hagués pogut portar a terme.</a:t>
            </a:r>
          </a:p>
          <a:p>
            <a:pPr marL="109728" indent="0">
              <a:buNone/>
            </a:pPr>
            <a:endParaRPr lang="ca-ES" dirty="0" smtClean="0"/>
          </a:p>
          <a:p>
            <a:pPr marL="109728" indent="0">
              <a:buNone/>
            </a:pPr>
            <a:r>
              <a:rPr lang="ca-ES" dirty="0" smtClean="0"/>
              <a:t>Desprès de testejar amb diferents perfils, puc dir que </a:t>
            </a:r>
            <a:r>
              <a:rPr lang="ca-ES" dirty="0" smtClean="0"/>
              <a:t>l</a:t>
            </a:r>
            <a:r>
              <a:rPr lang="ca-ES" dirty="0" smtClean="0"/>
              <a:t>a Realitat Virtual ha vingut per quedar-se, però com totes les noves tecnologies, necessita un temps d’adaptació.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695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1520" y="2985333"/>
            <a:ext cx="84969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 algn="ctr">
              <a:buNone/>
            </a:pPr>
            <a:endParaRPr lang="ca-ES" sz="2000" dirty="0"/>
          </a:p>
          <a:p>
            <a:pPr marL="109728" indent="0" algn="ctr">
              <a:buNone/>
            </a:pPr>
            <a:r>
              <a:rPr lang="ca-ES" dirty="0"/>
              <a:t>Autor: Josep Pascual Brea</a:t>
            </a:r>
          </a:p>
          <a:p>
            <a:pPr marL="109728" indent="0" algn="ctr">
              <a:buNone/>
            </a:pPr>
            <a:r>
              <a:rPr lang="ca-ES" dirty="0"/>
              <a:t>Grau en Multimèdia</a:t>
            </a:r>
          </a:p>
          <a:p>
            <a:pPr marL="109728" indent="0" algn="ctr">
              <a:buNone/>
            </a:pPr>
            <a:r>
              <a:rPr lang="ca-ES" dirty="0"/>
              <a:t>Narratives visuals 2D i 3D</a:t>
            </a:r>
          </a:p>
          <a:p>
            <a:pPr marL="109728" indent="0" algn="ctr">
              <a:buNone/>
            </a:pPr>
            <a:endParaRPr lang="ca-ES" dirty="0"/>
          </a:p>
          <a:p>
            <a:pPr marL="109728" indent="0" algn="ctr">
              <a:buNone/>
            </a:pPr>
            <a:r>
              <a:rPr lang="ca-ES" dirty="0"/>
              <a:t>Consultor: Andreu </a:t>
            </a:r>
            <a:r>
              <a:rPr lang="ca-ES" dirty="0" err="1"/>
              <a:t>Gilaberte</a:t>
            </a:r>
            <a:r>
              <a:rPr lang="ca-ES" dirty="0"/>
              <a:t> Redondo</a:t>
            </a:r>
          </a:p>
          <a:p>
            <a:pPr marL="109728" indent="0" algn="ctr">
              <a:buNone/>
            </a:pPr>
            <a:r>
              <a:rPr lang="ca-ES" dirty="0"/>
              <a:t>Professor: Antoni Marín </a:t>
            </a:r>
            <a:r>
              <a:rPr lang="ca-ES" dirty="0" err="1"/>
              <a:t>Amatller</a:t>
            </a:r>
            <a:endParaRPr lang="ca-ES" dirty="0"/>
          </a:p>
          <a:p>
            <a:pPr marL="109728" indent="0" algn="ctr">
              <a:buNone/>
            </a:pPr>
            <a:endParaRPr lang="ca-ES" sz="2000" dirty="0"/>
          </a:p>
          <a:p>
            <a:pPr marL="109728" indent="0" algn="ctr">
              <a:buNone/>
            </a:pPr>
            <a:endParaRPr lang="ca-ES" sz="1400" dirty="0"/>
          </a:p>
          <a:p>
            <a:pPr marL="109728" indent="0" algn="ctr">
              <a:buNone/>
            </a:pPr>
            <a:r>
              <a:rPr lang="ca-ES" sz="1400" dirty="0"/>
              <a:t>Aquesta obra està subjecta a una llicència de </a:t>
            </a:r>
            <a:r>
              <a:rPr lang="ca-ES" sz="1400" dirty="0" err="1"/>
              <a:t>Reconeixament-NoComercial-SenseObraDeribada</a:t>
            </a:r>
            <a:r>
              <a:rPr lang="ca-ES" sz="1400" dirty="0"/>
              <a:t> 3.0 Espanya </a:t>
            </a:r>
            <a:r>
              <a:rPr lang="ca-ES" sz="1400" u="sng" dirty="0">
                <a:hlinkClick r:id="rId2"/>
              </a:rPr>
              <a:t>(CC BY-NC-ND 3.0 ES)</a:t>
            </a:r>
            <a:endParaRPr lang="es-ES" sz="1400" dirty="0"/>
          </a:p>
          <a:p>
            <a:pPr marL="109728" indent="0" algn="ctr">
              <a:buNone/>
            </a:pPr>
            <a:endParaRPr lang="ca-ES" sz="2000" dirty="0"/>
          </a:p>
        </p:txBody>
      </p:sp>
      <p:pic>
        <p:nvPicPr>
          <p:cNvPr id="6" name="5 Imagen" descr="http://cuadernodemarketing.com/wp-content/uploads/2015/01/CreativeCommon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10" y="6074494"/>
            <a:ext cx="1287780" cy="4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17860"/>
          <a:stretch/>
        </p:blipFill>
        <p:spPr>
          <a:xfrm>
            <a:off x="107504" y="44624"/>
            <a:ext cx="892899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98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ca-ES" dirty="0" smtClean="0"/>
              <a:t>Virtual Pis és una nova empresa del sector immobiliari que incorpora la realitat virtual en les seves visites.</a:t>
            </a:r>
            <a:endParaRPr lang="ca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ÉS VIRTUAL PIS?</a:t>
            </a:r>
            <a:endParaRPr lang="es-ES" dirty="0"/>
          </a:p>
        </p:txBody>
      </p:sp>
      <p:pic>
        <p:nvPicPr>
          <p:cNvPr id="4" name="3 Imagen" descr="http://www.cosasdearquitectos.com/wp-content/uploads/Realidad-Virtual-Real-Estate-VR-venta-inmobiliari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3354322" cy="335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3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Posar en pràctica tots els coneixements apresos en Disseny 3D</a:t>
            </a:r>
          </a:p>
          <a:p>
            <a:r>
              <a:rPr lang="ca-ES" dirty="0" smtClean="0"/>
              <a:t>Dissenyar íntegrament l’interior d’un pis</a:t>
            </a:r>
          </a:p>
          <a:p>
            <a:r>
              <a:rPr lang="ca-ES" dirty="0" smtClean="0"/>
              <a:t>Creació d’un recorregut virtual</a:t>
            </a:r>
          </a:p>
          <a:p>
            <a:r>
              <a:rPr lang="ca-ES" dirty="0" smtClean="0"/>
              <a:t>Incorporar càmeres 360º</a:t>
            </a:r>
          </a:p>
          <a:p>
            <a:r>
              <a:rPr lang="ca-ES" dirty="0" smtClean="0"/>
              <a:t>Realitat virtual immersiva mitjançant unes </a:t>
            </a:r>
            <a:r>
              <a:rPr lang="ca-ES" dirty="0" err="1" smtClean="0"/>
              <a:t>Google</a:t>
            </a:r>
            <a:r>
              <a:rPr lang="ca-ES" dirty="0" smtClean="0"/>
              <a:t> </a:t>
            </a:r>
            <a:r>
              <a:rPr lang="ca-ES" dirty="0" err="1" smtClean="0"/>
              <a:t>Cardboard</a:t>
            </a:r>
            <a:endParaRPr lang="ca-ES" dirty="0" smtClean="0"/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OBJECTIUS</a:t>
            </a:r>
            <a:endParaRPr lang="es-ES" dirty="0"/>
          </a:p>
        </p:txBody>
      </p:sp>
      <p:pic>
        <p:nvPicPr>
          <p:cNvPr id="5" name="Picture 2" descr="http://www.neurosc.com/prod/wp-content/uploads/2014/09/s5_in_cardboar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13175"/>
            <a:ext cx="1800200" cy="15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ca-ES" dirty="0" smtClean="0"/>
              <a:t>El projecte s’ha dividit en dues parts</a:t>
            </a:r>
          </a:p>
          <a:p>
            <a:pPr marL="109728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PLANIFICACIÓ</a:t>
            </a:r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586970"/>
              </p:ext>
            </p:extLst>
          </p:nvPr>
        </p:nvGraphicFramePr>
        <p:xfrm>
          <a:off x="611560" y="2204864"/>
          <a:ext cx="7547611" cy="3240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689668"/>
                <a:gridCol w="3857943"/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ca-ES" sz="2400" noProof="0" dirty="0" smtClean="0"/>
                        <a:t>Construcció</a:t>
                      </a:r>
                      <a:endParaRPr lang="ca-ES" sz="24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noProof="0" dirty="0" smtClean="0"/>
                        <a:t>Composició</a:t>
                      </a:r>
                      <a:endParaRPr lang="ca-ES" sz="2400" b="0" noProof="0" dirty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1. Plànol 2D</a:t>
                      </a:r>
                      <a:endParaRPr lang="ca-E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1. Guió del recorregut</a:t>
                      </a:r>
                      <a:endParaRPr lang="ca-ES" sz="2000" noProof="0" dirty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2. Aixecament de les parets</a:t>
                      </a:r>
                      <a:endParaRPr lang="ca-E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2. Renderització</a:t>
                      </a:r>
                      <a:endParaRPr lang="ca-ES" sz="2000" noProof="0" dirty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3. Modelatge</a:t>
                      </a:r>
                      <a:endParaRPr lang="ca-E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2000" noProof="0" dirty="0" smtClean="0"/>
                        <a:t>3. Disseny del</a:t>
                      </a:r>
                      <a:r>
                        <a:rPr lang="ca-ES" sz="2000" baseline="0" noProof="0" dirty="0" smtClean="0"/>
                        <a:t> logotip</a:t>
                      </a:r>
                      <a:endParaRPr lang="ca-ES" sz="2000" noProof="0" dirty="0" smtClean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4. Textures</a:t>
                      </a:r>
                      <a:endParaRPr lang="ca-E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4. Composició del recorregut</a:t>
                      </a:r>
                      <a:endParaRPr lang="ca-ES" sz="2000" noProof="0" dirty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5. Il·luminació</a:t>
                      </a:r>
                      <a:endParaRPr lang="ca-E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2000" noProof="0" dirty="0" smtClean="0"/>
                        <a:t>5. Postproducció</a:t>
                      </a:r>
                      <a:endParaRPr lang="ca-ES" sz="20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7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2484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ca-ES" dirty="0" smtClean="0"/>
              <a:t>Els programes emprats per realitzar el recorregut virtual han sigut els següents:</a:t>
            </a:r>
          </a:p>
          <a:p>
            <a:pPr marL="109728" indent="0">
              <a:buNone/>
            </a:pPr>
            <a:endParaRPr lang="ca-ES" dirty="0" smtClean="0"/>
          </a:p>
          <a:p>
            <a:r>
              <a:rPr lang="ca-ES" dirty="0" smtClean="0"/>
              <a:t>Visio 2010</a:t>
            </a:r>
          </a:p>
          <a:p>
            <a:r>
              <a:rPr lang="ca-ES" dirty="0" smtClean="0"/>
              <a:t>3dsMax 2016</a:t>
            </a:r>
          </a:p>
          <a:p>
            <a:r>
              <a:rPr lang="ca-ES" dirty="0" err="1" smtClean="0"/>
              <a:t>Adobe</a:t>
            </a:r>
            <a:r>
              <a:rPr lang="ca-ES" dirty="0" smtClean="0"/>
              <a:t> </a:t>
            </a:r>
            <a:r>
              <a:rPr lang="ca-ES" dirty="0" err="1" smtClean="0"/>
              <a:t>Photoshop</a:t>
            </a:r>
            <a:r>
              <a:rPr lang="ca-ES" dirty="0" smtClean="0"/>
              <a:t> CS5</a:t>
            </a:r>
          </a:p>
          <a:p>
            <a:r>
              <a:rPr lang="ca-ES" dirty="0" err="1" smtClean="0"/>
              <a:t>Adobe</a:t>
            </a:r>
            <a:r>
              <a:rPr lang="ca-ES" dirty="0" smtClean="0"/>
              <a:t> </a:t>
            </a:r>
            <a:r>
              <a:rPr lang="ca-ES" dirty="0" err="1" smtClean="0"/>
              <a:t>Premiere</a:t>
            </a:r>
            <a:r>
              <a:rPr lang="ca-ES" dirty="0" smtClean="0"/>
              <a:t> Pro CS5</a:t>
            </a:r>
          </a:p>
          <a:p>
            <a:r>
              <a:rPr lang="ca-ES" dirty="0" err="1" smtClean="0"/>
              <a:t>YouTube</a:t>
            </a:r>
            <a:r>
              <a:rPr lang="ca-ES" dirty="0" smtClean="0"/>
              <a:t> </a:t>
            </a:r>
            <a:r>
              <a:rPr lang="ca-ES" dirty="0" err="1" smtClean="0"/>
              <a:t>App</a:t>
            </a:r>
            <a:endParaRPr lang="ca-ES" dirty="0" smtClean="0"/>
          </a:p>
          <a:p>
            <a:endParaRPr lang="es-ES" dirty="0" smtClean="0"/>
          </a:p>
          <a:p>
            <a:endParaRPr lang="es-ES" dirty="0" smtClean="0"/>
          </a:p>
          <a:p>
            <a:pPr marL="109728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09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s-ES" dirty="0" err="1" smtClean="0"/>
              <a:t>Plànol</a:t>
            </a:r>
            <a:r>
              <a:rPr lang="es-ES" dirty="0" smtClean="0"/>
              <a:t> 2D inicial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9499"/>
            <a:ext cx="7344816" cy="25638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57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ca-ES" dirty="0" smtClean="0"/>
              <a:t>Plànol</a:t>
            </a:r>
            <a:r>
              <a:rPr lang="es-ES" dirty="0" smtClean="0"/>
              <a:t> </a:t>
            </a:r>
            <a:r>
              <a:rPr lang="es-ES" dirty="0" smtClean="0"/>
              <a:t>2D final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1990"/>
            <a:ext cx="7344816" cy="25638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14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s-ES" dirty="0" err="1" smtClean="0"/>
              <a:t>Estrcutura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  <p:pic>
        <p:nvPicPr>
          <p:cNvPr id="4098" name="Picture 2" descr="F:\UOC12-13\TFG\Entrega Final\Presentacion\estrcutu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30741" r="28629" b="16666"/>
          <a:stretch/>
        </p:blipFill>
        <p:spPr bwMode="auto">
          <a:xfrm rot="21376546">
            <a:off x="572577" y="2090865"/>
            <a:ext cx="7324818" cy="40981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8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s-ES" dirty="0" err="1" smtClean="0"/>
              <a:t>Modelatge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DESENVOLUPAMENT</a:t>
            </a:r>
            <a:endParaRPr lang="es-ES" dirty="0"/>
          </a:p>
        </p:txBody>
      </p:sp>
      <p:pic>
        <p:nvPicPr>
          <p:cNvPr id="1026" name="Picture 2" descr="F:\UOC12-13\TFG\Entrega Final\Presentacion\modelad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2866" r="17063" b="17617"/>
          <a:stretch/>
        </p:blipFill>
        <p:spPr bwMode="auto">
          <a:xfrm>
            <a:off x="539552" y="2348879"/>
            <a:ext cx="7488832" cy="32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583</TotalTime>
  <Words>317</Words>
  <Application>Microsoft Office PowerPoint</Application>
  <PresentationFormat>Presentación en pantalla (4:3)</PresentationFormat>
  <Paragraphs>67</Paragraphs>
  <Slides>15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Concurrencia</vt:lpstr>
      <vt:lpstr>Virtual Pis: Previsualització virtual d’habitatges en 360º</vt:lpstr>
      <vt:lpstr>¿QUÉ ÉS VIRTUAL PIS?</vt:lpstr>
      <vt:lpstr>OBJECTIUS</vt:lpstr>
      <vt:lpstr>PLANIFICACIÓ</vt:lpstr>
      <vt:lpstr>DESENVOLUPAMENT</vt:lpstr>
      <vt:lpstr>DESENVOLUPAMENT</vt:lpstr>
      <vt:lpstr>DESENVOLUPAMENT</vt:lpstr>
      <vt:lpstr>DESENVOLUPAMENT</vt:lpstr>
      <vt:lpstr>DESENVOLUPAMENT</vt:lpstr>
      <vt:lpstr>DESENVOLUPAMENT</vt:lpstr>
      <vt:lpstr>DESENVOLUPAMENT</vt:lpstr>
      <vt:lpstr>DESENVOLUPAMENT</vt:lpstr>
      <vt:lpstr>RESULTAT</vt:lpstr>
      <vt:lpstr>CONCLUSIONS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Josep</dc:creator>
  <cp:lastModifiedBy>Josep</cp:lastModifiedBy>
  <cp:revision>42</cp:revision>
  <dcterms:created xsi:type="dcterms:W3CDTF">2016-06-05T22:32:21Z</dcterms:created>
  <dcterms:modified xsi:type="dcterms:W3CDTF">2016-06-09T08:40:35Z</dcterms:modified>
</cp:coreProperties>
</file>