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59" r:id="rId4"/>
    <p:sldId id="258" r:id="rId5"/>
    <p:sldId id="261" r:id="rId6"/>
    <p:sldId id="262" r:id="rId7"/>
    <p:sldId id="260" r:id="rId8"/>
    <p:sldId id="270" r:id="rId9"/>
    <p:sldId id="263" r:id="rId10"/>
    <p:sldId id="264" r:id="rId11"/>
    <p:sldId id="274" r:id="rId12"/>
    <p:sldId id="272" r:id="rId13"/>
    <p:sldId id="265" r:id="rId14"/>
    <p:sldId id="266" r:id="rId15"/>
    <p:sldId id="267" r:id="rId16"/>
    <p:sldId id="268" r:id="rId17"/>
    <p:sldId id="273" r:id="rId18"/>
    <p:sldId id="269"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7EAA"/>
    <a:srgbClr val="AB7A79"/>
    <a:srgbClr val="FFD4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390"/>
    <p:restoredTop sz="71004"/>
  </p:normalViewPr>
  <p:slideViewPr>
    <p:cSldViewPr snapToGrid="0" snapToObjects="1">
      <p:cViewPr>
        <p:scale>
          <a:sx n="92" d="100"/>
          <a:sy n="92" d="100"/>
        </p:scale>
        <p:origin x="144" y="456"/>
      </p:cViewPr>
      <p:guideLst/>
    </p:cSldViewPr>
  </p:slideViewPr>
  <p:notesTextViewPr>
    <p:cViewPr>
      <p:scale>
        <a:sx n="105" d="100"/>
        <a:sy n="105"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02C75D-A56A-C246-862E-1166D521E74C}" type="datetimeFigureOut">
              <a:rPr lang="en-US" smtClean="0"/>
              <a:t>6/7/16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6E3B44-7AD4-FB41-99B6-3BB8E0273F17}" type="slidenum">
              <a:rPr lang="en-US" smtClean="0"/>
              <a:t>‹#›</a:t>
            </a:fld>
            <a:endParaRPr lang="en-US"/>
          </a:p>
        </p:txBody>
      </p:sp>
    </p:spTree>
    <p:extLst>
      <p:ext uri="{BB962C8B-B14F-4D97-AF65-F5344CB8AC3E}">
        <p14:creationId xmlns:p14="http://schemas.microsoft.com/office/powerpoint/2010/main" val="2067899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s-ES" dirty="0"/>
              <a:t>Esta</a:t>
            </a:r>
            <a:r>
              <a:rPr lang="es-ES" baseline="0" dirty="0"/>
              <a:t> es la presentación del Master ...</a:t>
            </a:r>
          </a:p>
          <a:p>
            <a:pPr lvl="0">
              <a:spcBef>
                <a:spcPts val="0"/>
              </a:spcBef>
              <a:buNone/>
            </a:pPr>
            <a:endParaRPr lang="es-ES" baseline="0" dirty="0"/>
          </a:p>
          <a:p>
            <a:pPr lvl="0">
              <a:spcBef>
                <a:spcPts val="0"/>
              </a:spcBef>
              <a:buNone/>
            </a:pPr>
            <a:r>
              <a:rPr lang="es-ES" baseline="0" dirty="0"/>
              <a:t>Mi consultor durante </a:t>
            </a:r>
            <a:r>
              <a:rPr lang="es-ES" baseline="0" dirty="0" smtClean="0"/>
              <a:t>la realización del </a:t>
            </a:r>
            <a:r>
              <a:rPr lang="es-ES" baseline="0" dirty="0"/>
              <a:t>proyecto ha sido </a:t>
            </a:r>
            <a:r>
              <a:rPr lang="es-ES" baseline="0" dirty="0" err="1"/>
              <a:t>Eduard</a:t>
            </a:r>
            <a:r>
              <a:rPr lang="es-ES" baseline="0" dirty="0"/>
              <a:t> ...</a:t>
            </a:r>
          </a:p>
          <a:p>
            <a:pPr lvl="0">
              <a:spcBef>
                <a:spcPts val="0"/>
              </a:spcBef>
              <a:buNone/>
            </a:pPr>
            <a:endParaRPr lang="es-ES" baseline="0" dirty="0"/>
          </a:p>
          <a:p>
            <a:pPr lvl="0">
              <a:spcBef>
                <a:spcPts val="0"/>
              </a:spcBef>
              <a:buNone/>
            </a:pPr>
            <a:r>
              <a:rPr lang="es-ES" dirty="0"/>
              <a:t>Este</a:t>
            </a:r>
            <a:r>
              <a:rPr lang="es-ES" baseline="0" dirty="0"/>
              <a:t> proyecto se ha centrado en el desarrollo de un sistema de notificaciones para dispositivos móviles de incidencias acaecidas en analizadores de un laboratorio clínico.</a:t>
            </a:r>
            <a:endParaRPr dirty="0"/>
          </a:p>
        </p:txBody>
      </p:sp>
    </p:spTree>
    <p:extLst>
      <p:ext uri="{BB962C8B-B14F-4D97-AF65-F5344CB8AC3E}">
        <p14:creationId xmlns:p14="http://schemas.microsoft.com/office/powerpoint/2010/main" val="1128682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s-ES" dirty="0" smtClean="0"/>
              <a:t>Con la</a:t>
            </a:r>
            <a:r>
              <a:rPr lang="es-ES" baseline="0" dirty="0" smtClean="0"/>
              <a:t> intención de obtener un software robusto donde prime la facilidad de mantenimiento, se ha optado por usar la arquitectura Modelo – Vista – Controlador. </a:t>
            </a:r>
          </a:p>
          <a:p>
            <a:pPr lvl="0">
              <a:spcBef>
                <a:spcPts val="0"/>
              </a:spcBef>
              <a:buNone/>
            </a:pPr>
            <a:r>
              <a:rPr lang="es-ES" baseline="0" dirty="0" smtClean="0"/>
              <a:t>Donde la vista es la interfaz con el usuario (en nuestro caso son la aplicación móvil y el simulador de analizadores) y la parte que interacciona con el usuario.</a:t>
            </a:r>
          </a:p>
          <a:p>
            <a:pPr lvl="0">
              <a:spcBef>
                <a:spcPts val="0"/>
              </a:spcBef>
              <a:buNone/>
            </a:pPr>
            <a:r>
              <a:rPr lang="es-ES" baseline="0" dirty="0" smtClean="0"/>
              <a:t>El controlador es el responsable de gestionar los flujos de información, las notificaciones y los eventos entre la aplicación cliente y el servidor.</a:t>
            </a:r>
          </a:p>
          <a:p>
            <a:pPr lvl="0">
              <a:spcBef>
                <a:spcPts val="0"/>
              </a:spcBef>
              <a:buNone/>
            </a:pPr>
            <a:r>
              <a:rPr lang="es-ES" baseline="0" dirty="0" smtClean="0"/>
              <a:t>El modelo es el responsable de la capa de almacenamiento de base de datos. Tanto el simulador de analizadores, como el servidor de notificaciones, se basan en </a:t>
            </a:r>
            <a:r>
              <a:rPr lang="es-ES" baseline="0" dirty="0" err="1" smtClean="0"/>
              <a:t>MySQL</a:t>
            </a:r>
            <a:r>
              <a:rPr lang="es-ES" baseline="0" dirty="0" smtClean="0"/>
              <a:t> como gestor de base de datos para la persistencia de la información en el servidor.</a:t>
            </a:r>
            <a:endParaRPr dirty="0"/>
          </a:p>
        </p:txBody>
      </p:sp>
    </p:spTree>
    <p:extLst>
      <p:ext uri="{BB962C8B-B14F-4D97-AF65-F5344CB8AC3E}">
        <p14:creationId xmlns:p14="http://schemas.microsoft.com/office/powerpoint/2010/main" val="1101739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s-ES" dirty="0" smtClean="0"/>
              <a:t>Entrando en detalle con el</a:t>
            </a:r>
            <a:r>
              <a:rPr lang="es-ES" baseline="0" dirty="0" smtClean="0"/>
              <a:t> sistema de notificaciones </a:t>
            </a:r>
            <a:r>
              <a:rPr lang="es-ES" baseline="0" dirty="0" err="1" smtClean="0"/>
              <a:t>Push</a:t>
            </a:r>
            <a:r>
              <a:rPr lang="es-ES" baseline="0" dirty="0" smtClean="0"/>
              <a:t> </a:t>
            </a:r>
            <a:r>
              <a:rPr lang="es-ES" baseline="0" dirty="0" err="1" smtClean="0"/>
              <a:t>Aerogear</a:t>
            </a:r>
            <a:r>
              <a:rPr lang="es-ES" baseline="0" dirty="0" smtClean="0"/>
              <a:t> este se basa en:</a:t>
            </a:r>
          </a:p>
          <a:p>
            <a:pPr marL="171450" lvl="0" indent="-171450">
              <a:spcBef>
                <a:spcPts val="0"/>
              </a:spcBef>
              <a:buFontTx/>
              <a:buChar char="-"/>
            </a:pPr>
            <a:r>
              <a:rPr lang="es-ES" baseline="0" dirty="0" smtClean="0"/>
              <a:t>registrar aplicaciones a las que enviar notificaciones.</a:t>
            </a:r>
          </a:p>
          <a:p>
            <a:pPr marL="171450" lvl="0" indent="-171450">
              <a:spcBef>
                <a:spcPts val="0"/>
              </a:spcBef>
              <a:buFontTx/>
              <a:buChar char="-"/>
            </a:pPr>
            <a:r>
              <a:rPr lang="es-ES" baseline="0" dirty="0" smtClean="0"/>
              <a:t>Las credenciales de las aplicaciones se añaden al código fuente tanto en las aplicaciones móviles que deben de ser notificadas, como en las aplicaciones que generan dichas notificaciones.</a:t>
            </a:r>
          </a:p>
          <a:p>
            <a:pPr marL="171450" lvl="0" indent="-171450">
              <a:spcBef>
                <a:spcPts val="0"/>
              </a:spcBef>
              <a:buFontTx/>
              <a:buChar char="-"/>
            </a:pPr>
            <a:r>
              <a:rPr lang="es-ES" baseline="0" dirty="0" smtClean="0"/>
              <a:t>Es el responsable de enviar a través de la red </a:t>
            </a:r>
            <a:r>
              <a:rPr lang="es-ES" baseline="0" dirty="0" err="1" smtClean="0"/>
              <a:t>Push</a:t>
            </a:r>
            <a:r>
              <a:rPr lang="es-ES" baseline="0" dirty="0" smtClean="0"/>
              <a:t> del servidor </a:t>
            </a:r>
            <a:r>
              <a:rPr lang="es-ES" baseline="0" dirty="0" err="1" smtClean="0"/>
              <a:t>correspodiente</a:t>
            </a:r>
            <a:r>
              <a:rPr lang="es-ES" baseline="0" dirty="0" smtClean="0"/>
              <a:t> (Google, Apple, Windows, etc.), las notificaciones  según la aplicación y la configuración registrada de cada uno de los dispositivos.</a:t>
            </a:r>
          </a:p>
          <a:p>
            <a:pPr lvl="0">
              <a:spcBef>
                <a:spcPts val="0"/>
              </a:spcBef>
              <a:buNone/>
            </a:pPr>
            <a:endParaRPr lang="es-ES" baseline="0" dirty="0" smtClean="0"/>
          </a:p>
          <a:p>
            <a:pPr lvl="0">
              <a:spcBef>
                <a:spcPts val="0"/>
              </a:spcBef>
              <a:buNone/>
            </a:pPr>
            <a:r>
              <a:rPr lang="es-ES" baseline="0" dirty="0" smtClean="0"/>
              <a:t>Este sistema permite tener definidas diferentes aplicaciones, y a su vez dispositivos, en el sistema de notificaciones para diferentes propósitos fácilmente exportables a otras instalaciones.</a:t>
            </a:r>
          </a:p>
        </p:txBody>
      </p:sp>
    </p:spTree>
    <p:extLst>
      <p:ext uri="{BB962C8B-B14F-4D97-AF65-F5344CB8AC3E}">
        <p14:creationId xmlns:p14="http://schemas.microsoft.com/office/powerpoint/2010/main" val="1904046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s-ES" dirty="0" smtClean="0"/>
              <a:t>Un ejemplo</a:t>
            </a:r>
            <a:r>
              <a:rPr lang="es-ES" baseline="0" dirty="0" smtClean="0"/>
              <a:t> donde esta solución aporta valor sería cuando el analizador ha terminado una lista de trabajo y se tiene que configurar para seguir realizando muestras.</a:t>
            </a:r>
          </a:p>
          <a:p>
            <a:pPr lvl="0">
              <a:spcBef>
                <a:spcPts val="0"/>
              </a:spcBef>
              <a:buNone/>
            </a:pPr>
            <a:endParaRPr lang="es-ES" baseline="0" dirty="0" smtClean="0"/>
          </a:p>
          <a:p>
            <a:pPr lvl="0">
              <a:spcBef>
                <a:spcPts val="0"/>
              </a:spcBef>
              <a:buNone/>
            </a:pPr>
            <a:r>
              <a:rPr lang="es-ES" baseline="0" dirty="0" smtClean="0"/>
              <a:t>Cuando termina se envía un aviso y el facultativo responsable se acerca a continuar el trabajo. Sin tener que estar pendiente</a:t>
            </a:r>
            <a:r>
              <a:rPr lang="es-ES" dirty="0" smtClean="0"/>
              <a:t> </a:t>
            </a:r>
            <a:endParaRPr dirty="0"/>
          </a:p>
        </p:txBody>
      </p:sp>
    </p:spTree>
    <p:extLst>
      <p:ext uri="{BB962C8B-B14F-4D97-AF65-F5344CB8AC3E}">
        <p14:creationId xmlns:p14="http://schemas.microsoft.com/office/powerpoint/2010/main" val="1182665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47864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s-ES" dirty="0" smtClean="0"/>
              <a:t>La</a:t>
            </a:r>
            <a:r>
              <a:rPr lang="es-ES" baseline="0" dirty="0" smtClean="0"/>
              <a:t> metodología </a:t>
            </a:r>
            <a:r>
              <a:rPr lang="es-ES" baseline="0" dirty="0" err="1" smtClean="0"/>
              <a:t>Scrum</a:t>
            </a:r>
            <a:r>
              <a:rPr lang="es-ES" baseline="0" dirty="0" smtClean="0"/>
              <a:t> está englobada dentro de las conocidas metodologías ágiles.</a:t>
            </a:r>
          </a:p>
          <a:p>
            <a:pPr lvl="0">
              <a:spcBef>
                <a:spcPts val="0"/>
              </a:spcBef>
              <a:buNone/>
            </a:pPr>
            <a:r>
              <a:rPr lang="es-ES" baseline="0" dirty="0" smtClean="0"/>
              <a:t>Nos ha permitido ir realizando un desarrollo incremental a través de requerimientos priorizados y pudiendo realizar tareas no relacionadas entre si de forma paralela sin que unas fueran impedimento de poder realizar otras.</a:t>
            </a:r>
          </a:p>
          <a:p>
            <a:pPr lvl="0">
              <a:spcBef>
                <a:spcPts val="0"/>
              </a:spcBef>
              <a:buNone/>
            </a:pPr>
            <a:r>
              <a:rPr lang="es-ES" baseline="0" dirty="0" smtClean="0"/>
              <a:t>El hecho que permita entregas parciales nos ayuda a solventar imprevistos o malas decisiones de diseño antes de realizar la entrega final. De esta manera hemos conseguido un producto adecuado a los objetivos del proyecto.</a:t>
            </a:r>
          </a:p>
        </p:txBody>
      </p:sp>
    </p:spTree>
    <p:extLst>
      <p:ext uri="{BB962C8B-B14F-4D97-AF65-F5344CB8AC3E}">
        <p14:creationId xmlns:p14="http://schemas.microsoft.com/office/powerpoint/2010/main" val="1146667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8799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s-ES" dirty="0" smtClean="0"/>
              <a:t>Se ha cumplido</a:t>
            </a:r>
            <a:r>
              <a:rPr lang="es-ES" baseline="0" dirty="0" smtClean="0"/>
              <a:t> con el alcance definido para el proyecto </a:t>
            </a:r>
          </a:p>
          <a:p>
            <a:pPr marL="171450" lvl="0" indent="-171450">
              <a:spcBef>
                <a:spcPts val="0"/>
              </a:spcBef>
              <a:buFontTx/>
              <a:buChar char="-"/>
            </a:pPr>
            <a:r>
              <a:rPr lang="es-ES" baseline="0" dirty="0" smtClean="0"/>
              <a:t>Aplicación móvil de consulta de datos y recepción de notificaciones,</a:t>
            </a:r>
          </a:p>
          <a:p>
            <a:pPr marL="171450" lvl="0" indent="-171450">
              <a:spcBef>
                <a:spcPts val="0"/>
              </a:spcBef>
              <a:buFontTx/>
              <a:buChar char="-"/>
            </a:pPr>
            <a:r>
              <a:rPr lang="es-ES" baseline="0" dirty="0" smtClean="0"/>
              <a:t>Simulador de analizadores que permita la interacción con la aplicación móvil y la generación de notificaciones.</a:t>
            </a:r>
          </a:p>
          <a:p>
            <a:pPr marL="171450" lvl="0" indent="-171450">
              <a:spcBef>
                <a:spcPts val="0"/>
              </a:spcBef>
              <a:buFontTx/>
              <a:buChar char="-"/>
            </a:pPr>
            <a:r>
              <a:rPr lang="es-ES" baseline="0" dirty="0" smtClean="0"/>
              <a:t>Implementar un servidor de notificaciones</a:t>
            </a:r>
          </a:p>
          <a:p>
            <a:pPr marL="171450" lvl="0" indent="-171450">
              <a:spcBef>
                <a:spcPts val="0"/>
              </a:spcBef>
              <a:buFontTx/>
              <a:buChar char="-"/>
            </a:pPr>
            <a:endParaRPr lang="es-ES" baseline="0" dirty="0" smtClean="0"/>
          </a:p>
          <a:p>
            <a:pPr marL="0" lvl="0" indent="0">
              <a:spcBef>
                <a:spcPts val="0"/>
              </a:spcBef>
              <a:buFontTx/>
              <a:buNone/>
            </a:pPr>
            <a:r>
              <a:rPr lang="es-ES" baseline="0" dirty="0" smtClean="0"/>
              <a:t>La metodología ha sido la adecuada para la correcta finalización del proyecto.</a:t>
            </a:r>
          </a:p>
          <a:p>
            <a:pPr marL="0" marR="0" lvl="0" indent="0" algn="l" defTabSz="914400" rtl="0" eaLnBrk="1" fontAlgn="auto" latinLnBrk="0" hangingPunct="1">
              <a:lnSpc>
                <a:spcPct val="100000"/>
              </a:lnSpc>
              <a:spcBef>
                <a:spcPts val="0"/>
              </a:spcBef>
              <a:spcAft>
                <a:spcPts val="0"/>
              </a:spcAft>
              <a:buClrTx/>
              <a:buSzTx/>
              <a:buFontTx/>
              <a:buNone/>
              <a:tabLst/>
              <a:defRPr/>
            </a:pPr>
            <a:r>
              <a:rPr lang="es-ES" baseline="0" dirty="0" smtClean="0"/>
              <a:t>He conseguido ampliar mis conocimientos sobre el desarrollo de aplicaciones Android y los sistemas de notificación </a:t>
            </a:r>
            <a:r>
              <a:rPr lang="es-ES" baseline="0" dirty="0" err="1" smtClean="0"/>
              <a:t>Push</a:t>
            </a:r>
            <a:r>
              <a:rPr lang="es-ES" baseline="0" dirty="0" smtClean="0"/>
              <a:t>.</a:t>
            </a:r>
          </a:p>
          <a:p>
            <a:pPr marL="0" lvl="0" indent="0">
              <a:spcBef>
                <a:spcPts val="0"/>
              </a:spcBef>
              <a:buFontTx/>
              <a:buNone/>
            </a:pPr>
            <a:endParaRPr lang="es-ES" baseline="0" dirty="0" smtClean="0"/>
          </a:p>
          <a:p>
            <a:pPr marL="0" lvl="0" indent="0">
              <a:spcBef>
                <a:spcPts val="0"/>
              </a:spcBef>
              <a:buFontTx/>
              <a:buNone/>
            </a:pPr>
            <a:r>
              <a:rPr lang="es-ES" baseline="0" dirty="0" smtClean="0"/>
              <a:t>El sistema implementado es fácilmente exportable a servidores de aplicaciones externos y da pie a incluir mejoras a futuro de manera sencilla.</a:t>
            </a:r>
          </a:p>
        </p:txBody>
      </p:sp>
    </p:spTree>
    <p:extLst>
      <p:ext uri="{BB962C8B-B14F-4D97-AF65-F5344CB8AC3E}">
        <p14:creationId xmlns:p14="http://schemas.microsoft.com/office/powerpoint/2010/main" val="1712900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s-ES" dirty="0" smtClean="0"/>
              <a:t>Y como líneas de</a:t>
            </a:r>
            <a:r>
              <a:rPr lang="es-ES" baseline="0" dirty="0" smtClean="0"/>
              <a:t> futuro unos ejemplos serían:</a:t>
            </a:r>
          </a:p>
          <a:p>
            <a:pPr marL="171450" lvl="0" indent="-171450">
              <a:spcBef>
                <a:spcPts val="0"/>
              </a:spcBef>
              <a:buFontTx/>
              <a:buChar char="-"/>
            </a:pPr>
            <a:r>
              <a:rPr lang="es-ES" baseline="0" dirty="0" smtClean="0"/>
              <a:t>La más inmediata es la incorporar este sistema de notificaciones a un sistema de aplicaciones real.</a:t>
            </a:r>
          </a:p>
          <a:p>
            <a:pPr marL="171450" lvl="0" indent="-171450">
              <a:spcBef>
                <a:spcPts val="0"/>
              </a:spcBef>
              <a:buFontTx/>
              <a:buChar char="-"/>
            </a:pPr>
            <a:r>
              <a:rPr lang="es-ES" baseline="0" dirty="0" smtClean="0"/>
              <a:t>Aplicaciones híbridas.</a:t>
            </a:r>
          </a:p>
          <a:p>
            <a:pPr marL="171450" lvl="0" indent="-171450">
              <a:spcBef>
                <a:spcPts val="0"/>
              </a:spcBef>
              <a:buFontTx/>
              <a:buChar char="-"/>
            </a:pPr>
            <a:r>
              <a:rPr lang="es-ES" baseline="0" dirty="0" smtClean="0"/>
              <a:t>Realizar una ampliación más estricta de la información a notificar, valorando siempre la utilidad para el usuario.</a:t>
            </a:r>
          </a:p>
          <a:p>
            <a:pPr marL="171450" lvl="0" indent="-171450">
              <a:spcBef>
                <a:spcPts val="0"/>
              </a:spcBef>
              <a:buFontTx/>
              <a:buChar char="-"/>
            </a:pPr>
            <a:r>
              <a:rPr lang="es-ES" baseline="0" dirty="0" smtClean="0"/>
              <a:t>Incluir un sistema de reconocimiento de notificaciones, para solo mostrar en la aplicación móvil los avisos sobre las nuevas </a:t>
            </a:r>
            <a:r>
              <a:rPr lang="es-ES" baseline="0" smtClean="0"/>
              <a:t>notificaciones recibidas.</a:t>
            </a:r>
            <a:endParaRPr dirty="0"/>
          </a:p>
        </p:txBody>
      </p:sp>
    </p:spTree>
    <p:extLst>
      <p:ext uri="{BB962C8B-B14F-4D97-AF65-F5344CB8AC3E}">
        <p14:creationId xmlns:p14="http://schemas.microsoft.com/office/powerpoint/2010/main" val="5942930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599129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487423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s-ES" dirty="0"/>
              <a:t>En esta presentación daremos cobertura a</a:t>
            </a:r>
            <a:r>
              <a:rPr lang="es-ES" baseline="0" dirty="0"/>
              <a:t> los siguientes </a:t>
            </a:r>
            <a:r>
              <a:rPr lang="es-ES" baseline="0" dirty="0" smtClean="0"/>
              <a:t>puntos:</a:t>
            </a:r>
            <a:endParaRPr lang="es-ES" dirty="0"/>
          </a:p>
          <a:p>
            <a:pPr lvl="0">
              <a:spcBef>
                <a:spcPts val="0"/>
              </a:spcBef>
              <a:buNone/>
            </a:pPr>
            <a:endParaRPr lang="es-ES" dirty="0"/>
          </a:p>
          <a:p>
            <a:pPr lvl="0">
              <a:spcBef>
                <a:spcPts val="0"/>
              </a:spcBef>
              <a:buNone/>
            </a:pPr>
            <a:r>
              <a:rPr lang="es-ES" dirty="0"/>
              <a:t>Primeramente expondremos</a:t>
            </a:r>
            <a:r>
              <a:rPr lang="es-ES" baseline="0" dirty="0"/>
              <a:t> </a:t>
            </a:r>
            <a:r>
              <a:rPr lang="es-ES" dirty="0"/>
              <a:t>el contexto que ha motivado</a:t>
            </a:r>
            <a:r>
              <a:rPr lang="es-ES" baseline="0" dirty="0"/>
              <a:t> este proyecto.</a:t>
            </a:r>
          </a:p>
          <a:p>
            <a:pPr lvl="0">
              <a:spcBef>
                <a:spcPts val="0"/>
              </a:spcBef>
              <a:buNone/>
            </a:pPr>
            <a:endParaRPr lang="es-ES" dirty="0"/>
          </a:p>
          <a:p>
            <a:pPr lvl="0">
              <a:spcBef>
                <a:spcPts val="0"/>
              </a:spcBef>
              <a:buNone/>
            </a:pPr>
            <a:r>
              <a:rPr lang="es-ES" dirty="0"/>
              <a:t>Seguidamente</a:t>
            </a:r>
            <a:r>
              <a:rPr lang="es-ES" baseline="0" dirty="0"/>
              <a:t> </a:t>
            </a:r>
            <a:r>
              <a:rPr lang="es-ES" dirty="0"/>
              <a:t>se explicará cuales son los objetivos generales</a:t>
            </a:r>
            <a:r>
              <a:rPr lang="es-ES" baseline="0" dirty="0"/>
              <a:t> y específicos que cubre este </a:t>
            </a:r>
            <a:r>
              <a:rPr lang="es-ES" baseline="0" dirty="0" smtClean="0"/>
              <a:t>proyecto.</a:t>
            </a:r>
          </a:p>
          <a:p>
            <a:pPr lvl="0">
              <a:spcBef>
                <a:spcPts val="0"/>
              </a:spcBef>
              <a:buNone/>
            </a:pPr>
            <a:endParaRPr lang="es-ES" baseline="0" dirty="0"/>
          </a:p>
          <a:p>
            <a:pPr lvl="0">
              <a:spcBef>
                <a:spcPts val="0"/>
              </a:spcBef>
              <a:buNone/>
            </a:pPr>
            <a:r>
              <a:rPr lang="es-ES" baseline="0" dirty="0"/>
              <a:t>Más adelante expondré la solución tecnológica adoptada</a:t>
            </a:r>
          </a:p>
          <a:p>
            <a:pPr lvl="0">
              <a:spcBef>
                <a:spcPts val="0"/>
              </a:spcBef>
              <a:buNone/>
            </a:pPr>
            <a:r>
              <a:rPr lang="es-ES" baseline="0" dirty="0"/>
              <a:t>La metodología que he llevado a cabo durante el </a:t>
            </a:r>
            <a:r>
              <a:rPr lang="es-ES" baseline="0" dirty="0" smtClean="0"/>
              <a:t>proyecto.</a:t>
            </a:r>
            <a:endParaRPr lang="es-ES" baseline="0" dirty="0"/>
          </a:p>
          <a:p>
            <a:pPr lvl="0">
              <a:spcBef>
                <a:spcPts val="0"/>
              </a:spcBef>
              <a:buNone/>
            </a:pPr>
            <a:endParaRPr lang="es-ES" baseline="0" dirty="0"/>
          </a:p>
          <a:p>
            <a:pPr lvl="0">
              <a:spcBef>
                <a:spcPts val="0"/>
              </a:spcBef>
              <a:buNone/>
            </a:pPr>
            <a:r>
              <a:rPr lang="es-ES" baseline="0" dirty="0"/>
              <a:t>Y por último las conclusiones extraídas de la elaboración del proyecto así como una demostración del mismo.</a:t>
            </a:r>
          </a:p>
        </p:txBody>
      </p:sp>
    </p:spTree>
    <p:extLst>
      <p:ext uri="{BB962C8B-B14F-4D97-AF65-F5344CB8AC3E}">
        <p14:creationId xmlns:p14="http://schemas.microsoft.com/office/powerpoint/2010/main" val="397243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5079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s-ES" sz="2000" dirty="0"/>
              <a:t>El</a:t>
            </a:r>
            <a:r>
              <a:rPr lang="es-ES" sz="2000" baseline="0" dirty="0"/>
              <a:t> contexto sobre el que se ha realizado este proyecto tiene que ver con parte del trabajo que se realiza en un laboratorio clínico.</a:t>
            </a:r>
            <a:endParaRPr lang="es-ES" sz="2000" dirty="0"/>
          </a:p>
          <a:p>
            <a:pPr lvl="0">
              <a:spcBef>
                <a:spcPts val="0"/>
              </a:spcBef>
              <a:buNone/>
            </a:pPr>
            <a:endParaRPr lang="es-ES"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sz="2000" baseline="0" dirty="0" smtClean="0"/>
              <a:t>Analizadores – realizan análisis sobre las muestras mediante reactivos.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2000" baseline="0" dirty="0" smtClean="0"/>
          </a:p>
          <a:p>
            <a:pPr lvl="0">
              <a:spcBef>
                <a:spcPts val="0"/>
              </a:spcBef>
              <a:buNone/>
            </a:pPr>
            <a:r>
              <a:rPr lang="es-ES" sz="2000" dirty="0" smtClean="0"/>
              <a:t>Evaluación </a:t>
            </a:r>
            <a:r>
              <a:rPr lang="es-ES" sz="2000" dirty="0"/>
              <a:t>de muestras</a:t>
            </a:r>
            <a:r>
              <a:rPr lang="es-ES" sz="2000" baseline="0" dirty="0"/>
              <a:t> de pacientes – sangre, orina, heces, </a:t>
            </a:r>
            <a:r>
              <a:rPr lang="es-ES" sz="2000" baseline="0" dirty="0" smtClean="0"/>
              <a:t>etc.</a:t>
            </a:r>
          </a:p>
          <a:p>
            <a:pPr lvl="0">
              <a:spcBef>
                <a:spcPts val="0"/>
              </a:spcBef>
              <a:buNone/>
            </a:pPr>
            <a:endParaRPr lang="es-ES" sz="2000" baseline="0" dirty="0"/>
          </a:p>
          <a:p>
            <a:pPr lvl="0">
              <a:spcBef>
                <a:spcPts val="0"/>
              </a:spcBef>
              <a:buNone/>
            </a:pPr>
            <a:r>
              <a:rPr lang="es-ES" sz="2000" dirty="0" smtClean="0"/>
              <a:t>Listas</a:t>
            </a:r>
            <a:r>
              <a:rPr lang="es-ES" sz="2000" baseline="0" dirty="0" smtClean="0"/>
              <a:t> </a:t>
            </a:r>
            <a:r>
              <a:rPr lang="es-ES" sz="2000" baseline="0" dirty="0"/>
              <a:t>de trabajo – Durante un turno de trabajo los analizadores son configurados para realizar un conjunto de pruebas.</a:t>
            </a:r>
          </a:p>
          <a:p>
            <a:pPr lvl="0">
              <a:spcBef>
                <a:spcPts val="0"/>
              </a:spcBef>
              <a:buNone/>
            </a:pPr>
            <a:endParaRPr lang="es-ES" sz="2000" baseline="0" dirty="0" smtClean="0"/>
          </a:p>
          <a:p>
            <a:pPr lvl="0">
              <a:spcBef>
                <a:spcPts val="0"/>
              </a:spcBef>
              <a:buNone/>
            </a:pPr>
            <a:r>
              <a:rPr lang="es-ES" sz="2000" baseline="0" dirty="0" smtClean="0"/>
              <a:t>Resultados </a:t>
            </a:r>
            <a:r>
              <a:rPr lang="es-ES" sz="2000" baseline="0" dirty="0"/>
              <a:t>Críticos – Resultados que necesitan de la atención </a:t>
            </a:r>
          </a:p>
          <a:p>
            <a:pPr lvl="0">
              <a:spcBef>
                <a:spcPts val="0"/>
              </a:spcBef>
              <a:buNone/>
            </a:pPr>
            <a:r>
              <a:rPr lang="es-ES" sz="2000" baseline="0" dirty="0"/>
              <a:t>inmediata del facultativo para ponerse en contacto con el paciente porque alguna cosa grave pueden haberle encontrado.</a:t>
            </a:r>
          </a:p>
          <a:p>
            <a:pPr lvl="0">
              <a:spcBef>
                <a:spcPts val="0"/>
              </a:spcBef>
              <a:buNone/>
            </a:pPr>
            <a:endParaRPr lang="es-ES" sz="2000" baseline="0" dirty="0"/>
          </a:p>
          <a:p>
            <a:pPr lvl="0">
              <a:spcBef>
                <a:spcPts val="0"/>
              </a:spcBef>
              <a:buNone/>
            </a:pPr>
            <a:r>
              <a:rPr lang="es-ES" sz="2000" baseline="0" dirty="0"/>
              <a:t>Incidencias – relacionadas con los analizadores: desconexiones, errores en los análisis de las muestras (muestra coagulada, muestra insuficiente, etc</a:t>
            </a:r>
            <a:r>
              <a:rPr lang="es-ES" sz="2000" baseline="0" dirty="0" smtClean="0"/>
              <a:t>.)</a:t>
            </a:r>
          </a:p>
          <a:p>
            <a:pPr lvl="0">
              <a:spcBef>
                <a:spcPts val="0"/>
              </a:spcBef>
              <a:buNone/>
            </a:pPr>
            <a:endParaRPr lang="es-ES" sz="20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s-ES" sz="2000" baseline="0" dirty="0" smtClean="0"/>
              <a:t>Controles de Calidad – Certifican el buen funcionamiento de los analizadores</a:t>
            </a:r>
          </a:p>
          <a:p>
            <a:pPr lvl="0">
              <a:spcBef>
                <a:spcPts val="0"/>
              </a:spcBef>
              <a:buNone/>
            </a:pPr>
            <a:endParaRPr sz="2000" dirty="0"/>
          </a:p>
        </p:txBody>
      </p:sp>
    </p:spTree>
    <p:extLst>
      <p:ext uri="{BB962C8B-B14F-4D97-AF65-F5344CB8AC3E}">
        <p14:creationId xmlns:p14="http://schemas.microsoft.com/office/powerpoint/2010/main" val="710056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s-ES" sz="2000" dirty="0"/>
              <a:t>Mostrar el diagrama de un analizador y varias personas:</a:t>
            </a:r>
          </a:p>
          <a:p>
            <a:pPr marL="342900" lvl="0" indent="-342900">
              <a:spcBef>
                <a:spcPts val="0"/>
              </a:spcBef>
              <a:buFontTx/>
              <a:buChar char="-"/>
            </a:pPr>
            <a:r>
              <a:rPr lang="es-ES" sz="2000" dirty="0"/>
              <a:t>Configurar el analizador.</a:t>
            </a:r>
          </a:p>
          <a:p>
            <a:pPr marL="342900" lvl="0" indent="-342900">
              <a:spcBef>
                <a:spcPts val="0"/>
              </a:spcBef>
              <a:buFontTx/>
              <a:buChar char="-"/>
            </a:pPr>
            <a:r>
              <a:rPr lang="es-ES" sz="2000" dirty="0"/>
              <a:t>Cargar los reactivos en el analizador.</a:t>
            </a:r>
          </a:p>
          <a:p>
            <a:pPr marL="342900" lvl="0" indent="-342900">
              <a:spcBef>
                <a:spcPts val="0"/>
              </a:spcBef>
              <a:buFontTx/>
              <a:buChar char="-"/>
            </a:pPr>
            <a:r>
              <a:rPr lang="es-ES" sz="2000" dirty="0"/>
              <a:t>Cargar las muestras y establecer la</a:t>
            </a:r>
            <a:r>
              <a:rPr lang="es-ES" sz="2000" baseline="0" dirty="0"/>
              <a:t> lista de trabajo para ese analizador.</a:t>
            </a:r>
          </a:p>
          <a:p>
            <a:pPr marL="342900" lvl="0" indent="-342900">
              <a:spcBef>
                <a:spcPts val="0"/>
              </a:spcBef>
              <a:buFontTx/>
              <a:buChar char="-"/>
            </a:pPr>
            <a:r>
              <a:rPr lang="es-ES" sz="2000" baseline="0" dirty="0"/>
              <a:t>Irse a realizar otras tareas</a:t>
            </a:r>
          </a:p>
          <a:p>
            <a:pPr marL="342900" lvl="0" indent="-342900">
              <a:spcBef>
                <a:spcPts val="0"/>
              </a:spcBef>
              <a:buFontTx/>
              <a:buChar char="-"/>
            </a:pPr>
            <a:r>
              <a:rPr lang="es-ES" sz="2000" baseline="0" dirty="0"/>
              <a:t>El analizador ha obtenido un resultado crítico que debe de ser tratado.</a:t>
            </a:r>
          </a:p>
          <a:p>
            <a:pPr marL="342900" lvl="0" indent="-342900">
              <a:spcBef>
                <a:spcPts val="0"/>
              </a:spcBef>
              <a:buFontTx/>
              <a:buChar char="-"/>
            </a:pPr>
            <a:r>
              <a:rPr lang="es-ES" sz="2000" baseline="0" dirty="0"/>
              <a:t>El facultativo solo ve el resultado crítico cuando se acerca al analizador o consulta el resultado a través del LIS del laboratorio.</a:t>
            </a:r>
            <a:endParaRPr sz="2000" dirty="0"/>
          </a:p>
        </p:txBody>
      </p:sp>
    </p:spTree>
    <p:extLst>
      <p:ext uri="{BB962C8B-B14F-4D97-AF65-F5344CB8AC3E}">
        <p14:creationId xmlns:p14="http://schemas.microsoft.com/office/powerpoint/2010/main" val="343146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359359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s-ES" dirty="0"/>
              <a:t>Obtener conocimiento</a:t>
            </a:r>
            <a:r>
              <a:rPr lang="es-ES" baseline="0" dirty="0"/>
              <a:t> de qué son los sistemas de notificaciones </a:t>
            </a:r>
            <a:r>
              <a:rPr lang="es-ES" b="0" i="1" baseline="0" dirty="0" err="1"/>
              <a:t>push</a:t>
            </a:r>
            <a:r>
              <a:rPr lang="es-ES" baseline="0" dirty="0"/>
              <a:t>, cómo funcionan y que variantes hay.</a:t>
            </a:r>
          </a:p>
          <a:p>
            <a:pPr lvl="0">
              <a:spcBef>
                <a:spcPts val="0"/>
              </a:spcBef>
              <a:buNone/>
            </a:pPr>
            <a:r>
              <a:rPr lang="es-ES" baseline="0" dirty="0"/>
              <a:t>Realizar un estudio sobre el tipo y número de alarmas e incidencias que tienen los analizadores que son susceptibles de ser informados.</a:t>
            </a:r>
          </a:p>
          <a:p>
            <a:pPr lvl="0">
              <a:spcBef>
                <a:spcPts val="0"/>
              </a:spcBef>
              <a:buNone/>
            </a:pPr>
            <a:r>
              <a:rPr lang="es-ES" baseline="0" dirty="0"/>
              <a:t>Otro punto es el valorar qué actuaciones sobre los analizadores son interesantes de informar al usuario.</a:t>
            </a:r>
          </a:p>
          <a:p>
            <a:pPr lvl="0">
              <a:spcBef>
                <a:spcPts val="0"/>
              </a:spcBef>
              <a:buNone/>
            </a:pPr>
            <a:r>
              <a:rPr lang="es-ES" baseline="0" dirty="0"/>
              <a:t>Desarrollar una aplicación base que permita en un futuro la integración total con los sistemas de aplicaciones disponibles en los laboratorios clínicos.</a:t>
            </a:r>
          </a:p>
          <a:p>
            <a:pPr lvl="0">
              <a:spcBef>
                <a:spcPts val="0"/>
              </a:spcBef>
              <a:buNone/>
            </a:pPr>
            <a:r>
              <a:rPr lang="es-ES" baseline="0" dirty="0"/>
              <a:t>Realizar un estudio de las posibles nuevas funcionalidades que se puedan aplicar al producto en base a la experiencia adquirida.</a:t>
            </a:r>
            <a:endParaRPr dirty="0"/>
          </a:p>
        </p:txBody>
      </p:sp>
    </p:spTree>
    <p:extLst>
      <p:ext uri="{BB962C8B-B14F-4D97-AF65-F5344CB8AC3E}">
        <p14:creationId xmlns:p14="http://schemas.microsoft.com/office/powerpoint/2010/main" val="2126836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s-ES" dirty="0"/>
              <a:t>Obtener un servidor</a:t>
            </a:r>
            <a:r>
              <a:rPr lang="es-ES" baseline="0" dirty="0"/>
              <a:t> de notificaciones </a:t>
            </a:r>
            <a:r>
              <a:rPr lang="es-ES" baseline="0" dirty="0" err="1"/>
              <a:t>Push</a:t>
            </a:r>
            <a:r>
              <a:rPr lang="es-ES" baseline="0" dirty="0"/>
              <a:t> que se integre con el servidor de aplicaciones </a:t>
            </a:r>
            <a:r>
              <a:rPr lang="es-ES" baseline="0" dirty="0" err="1"/>
              <a:t>basd</a:t>
            </a:r>
            <a:endParaRPr lang="es-ES" baseline="0" dirty="0"/>
          </a:p>
          <a:p>
            <a:pPr lvl="0">
              <a:spcBef>
                <a:spcPts val="0"/>
              </a:spcBef>
              <a:buNone/>
            </a:pPr>
            <a:endParaRPr lang="es-ES" baseline="0" dirty="0"/>
          </a:p>
          <a:p>
            <a:pPr lvl="0">
              <a:spcBef>
                <a:spcPts val="0"/>
              </a:spcBef>
              <a:buNone/>
            </a:pPr>
            <a:r>
              <a:rPr lang="es-ES" baseline="0" dirty="0"/>
              <a:t>Debido a que es imposible disponer de un analizador real al que consultar, se ha tenido que realizar un simulador que permite reproducir cada una de las interacciones que se han considerado básicas y representativas de la comunicación con los analizadores reales.</a:t>
            </a:r>
          </a:p>
          <a:p>
            <a:pPr lvl="0">
              <a:spcBef>
                <a:spcPts val="0"/>
              </a:spcBef>
              <a:buNone/>
            </a:pPr>
            <a:endParaRPr lang="es-ES" baseline="0" dirty="0"/>
          </a:p>
          <a:p>
            <a:pPr lvl="0">
              <a:spcBef>
                <a:spcPts val="0"/>
              </a:spcBef>
              <a:buNone/>
            </a:pPr>
            <a:r>
              <a:rPr lang="es-ES" baseline="0" dirty="0"/>
              <a:t>Desarrollar una aplicación Android que interactúe con el simulador de analizadores y a la par sirva de receptor de las notificaciones lanzadas por parte del simulador a través del servidor de notificaciones. Además de ofrecer la posibilidad de consultar el trabajo en tiempo real de un analizador y la configuración del mismo.</a:t>
            </a:r>
          </a:p>
          <a:p>
            <a:pPr lvl="0">
              <a:spcBef>
                <a:spcPts val="0"/>
              </a:spcBef>
              <a:buNone/>
            </a:pPr>
            <a:endParaRPr lang="es-ES" baseline="0" dirty="0"/>
          </a:p>
          <a:p>
            <a:pPr lvl="0">
              <a:spcBef>
                <a:spcPts val="0"/>
              </a:spcBef>
              <a:buNone/>
            </a:pPr>
            <a:r>
              <a:rPr lang="es-ES" dirty="0"/>
              <a:t>Conseguir</a:t>
            </a:r>
            <a:r>
              <a:rPr lang="es-ES" baseline="0" dirty="0"/>
              <a:t> que el servidor de notificaciones se integre de manera satisfactoria en cualquier servidor de aplicaciones </a:t>
            </a:r>
            <a:r>
              <a:rPr lang="es-ES" baseline="0" dirty="0" err="1"/>
              <a:t>Wildfly</a:t>
            </a:r>
            <a:r>
              <a:rPr lang="es-ES" baseline="0" dirty="0"/>
              <a:t> 8.2 el cual es la base de nuestro servidor de aplicaciones.</a:t>
            </a:r>
          </a:p>
          <a:p>
            <a:pPr lvl="0">
              <a:spcBef>
                <a:spcPts val="0"/>
              </a:spcBef>
              <a:buNone/>
            </a:pPr>
            <a:endParaRPr lang="es-ES" baseline="0" dirty="0"/>
          </a:p>
          <a:p>
            <a:pPr lvl="0">
              <a:spcBef>
                <a:spcPts val="0"/>
              </a:spcBef>
              <a:buNone/>
            </a:pPr>
            <a:r>
              <a:rPr lang="es-ES" baseline="0" dirty="0"/>
              <a:t>Obtener unas aplicaciones intuitivas y eficientes, de manera que la curva de aprendizaje por parte del usuario sea la mínima posible y que sea lo suficientemente genérica para poder ampliarla en funcionalidades a futuro de manera sencilla.</a:t>
            </a:r>
            <a:endParaRPr dirty="0"/>
          </a:p>
        </p:txBody>
      </p:sp>
    </p:spTree>
    <p:extLst>
      <p:ext uri="{BB962C8B-B14F-4D97-AF65-F5344CB8AC3E}">
        <p14:creationId xmlns:p14="http://schemas.microsoft.com/office/powerpoint/2010/main" val="962507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4764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238E3ED-A406-AA44-9A67-C16A76A47759}" type="datetimeFigureOut">
              <a:rPr lang="en-US" smtClean="0"/>
              <a:t>6/7/16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EAC90-DCAF-8C40-BBAE-B94803A7A1DB}" type="slidenum">
              <a:rPr lang="en-US" smtClean="0"/>
              <a:t>‹#›</a:t>
            </a:fld>
            <a:endParaRPr lang="en-US"/>
          </a:p>
        </p:txBody>
      </p:sp>
    </p:spTree>
    <p:extLst>
      <p:ext uri="{BB962C8B-B14F-4D97-AF65-F5344CB8AC3E}">
        <p14:creationId xmlns:p14="http://schemas.microsoft.com/office/powerpoint/2010/main" val="197071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38E3ED-A406-AA44-9A67-C16A76A47759}" type="datetimeFigureOut">
              <a:rPr lang="en-US" smtClean="0"/>
              <a:t>6/7/16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EAC90-DCAF-8C40-BBAE-B94803A7A1DB}" type="slidenum">
              <a:rPr lang="en-US" smtClean="0"/>
              <a:t>‹#›</a:t>
            </a:fld>
            <a:endParaRPr lang="en-US"/>
          </a:p>
        </p:txBody>
      </p:sp>
    </p:spTree>
    <p:extLst>
      <p:ext uri="{BB962C8B-B14F-4D97-AF65-F5344CB8AC3E}">
        <p14:creationId xmlns:p14="http://schemas.microsoft.com/office/powerpoint/2010/main" val="87773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38E3ED-A406-AA44-9A67-C16A76A47759}" type="datetimeFigureOut">
              <a:rPr lang="en-US" smtClean="0"/>
              <a:t>6/7/16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EAC90-DCAF-8C40-BBAE-B94803A7A1DB}" type="slidenum">
              <a:rPr lang="en-US" smtClean="0"/>
              <a:t>‹#›</a:t>
            </a:fld>
            <a:endParaRPr lang="en-US"/>
          </a:p>
        </p:txBody>
      </p:sp>
    </p:spTree>
    <p:extLst>
      <p:ext uri="{BB962C8B-B14F-4D97-AF65-F5344CB8AC3E}">
        <p14:creationId xmlns:p14="http://schemas.microsoft.com/office/powerpoint/2010/main" val="2033079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p:nvPr/>
        </p:nvSpPr>
        <p:spPr>
          <a:xfrm>
            <a:off x="291901" y="-12899"/>
            <a:ext cx="7035833" cy="6889433"/>
          </a:xfrm>
          <a:custGeom>
            <a:avLst/>
            <a:gdLst/>
            <a:ahLst/>
            <a:cxnLst/>
            <a:rect l="0" t="0" r="0" b="0"/>
            <a:pathLst>
              <a:path w="211075" h="206683" extrusionOk="0">
                <a:moveTo>
                  <a:pt x="387" y="0"/>
                </a:moveTo>
                <a:lnTo>
                  <a:pt x="0" y="206683"/>
                </a:lnTo>
                <a:lnTo>
                  <a:pt x="211075" y="206545"/>
                </a:lnTo>
                <a:lnTo>
                  <a:pt x="155812" y="301"/>
                </a:lnTo>
                <a:close/>
              </a:path>
            </a:pathLst>
          </a:custGeom>
          <a:solidFill>
            <a:srgbClr val="000000">
              <a:alpha val="7310"/>
            </a:srgbClr>
          </a:solidFill>
          <a:ln>
            <a:noFill/>
          </a:ln>
        </p:spPr>
      </p:sp>
      <p:sp>
        <p:nvSpPr>
          <p:cNvPr id="10" name="Shape 10"/>
          <p:cNvSpPr/>
          <p:nvPr/>
        </p:nvSpPr>
        <p:spPr>
          <a:xfrm>
            <a:off x="-12899" y="-12899"/>
            <a:ext cx="7035833" cy="6889433"/>
          </a:xfrm>
          <a:custGeom>
            <a:avLst/>
            <a:gdLst/>
            <a:ahLst/>
            <a:cxnLst/>
            <a:rect l="0" t="0" r="0" b="0"/>
            <a:pathLst>
              <a:path w="211075" h="206683" extrusionOk="0">
                <a:moveTo>
                  <a:pt x="387" y="0"/>
                </a:moveTo>
                <a:lnTo>
                  <a:pt x="0" y="206683"/>
                </a:lnTo>
                <a:lnTo>
                  <a:pt x="211075" y="206545"/>
                </a:lnTo>
                <a:lnTo>
                  <a:pt x="155812" y="301"/>
                </a:lnTo>
                <a:close/>
              </a:path>
            </a:pathLst>
          </a:custGeom>
          <a:solidFill>
            <a:srgbClr val="FFFFFF"/>
          </a:solidFill>
          <a:ln>
            <a:noFill/>
          </a:ln>
        </p:spPr>
      </p:sp>
      <p:sp>
        <p:nvSpPr>
          <p:cNvPr id="11" name="Shape 11"/>
          <p:cNvSpPr txBox="1">
            <a:spLocks noGrp="1"/>
          </p:cNvSpPr>
          <p:nvPr>
            <p:ph type="ctrTitle"/>
          </p:nvPr>
        </p:nvSpPr>
        <p:spPr>
          <a:xfrm>
            <a:off x="864400" y="4539401"/>
            <a:ext cx="4707600" cy="1575999"/>
          </a:xfrm>
          <a:prstGeom prst="rect">
            <a:avLst/>
          </a:prstGeom>
        </p:spPr>
        <p:txBody>
          <a:bodyPr lIns="91425" tIns="91425" rIns="91425" bIns="91425" anchor="b"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Tree>
    <p:extLst>
      <p:ext uri="{BB962C8B-B14F-4D97-AF65-F5344CB8AC3E}">
        <p14:creationId xmlns:p14="http://schemas.microsoft.com/office/powerpoint/2010/main" val="1357840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36"/>
        <p:cNvGrpSpPr/>
        <p:nvPr/>
      </p:nvGrpSpPr>
      <p:grpSpPr>
        <a:xfrm>
          <a:off x="0" y="0"/>
          <a:ext cx="0" cy="0"/>
          <a:chOff x="0" y="0"/>
          <a:chExt cx="0" cy="0"/>
        </a:xfrm>
      </p:grpSpPr>
      <p:sp>
        <p:nvSpPr>
          <p:cNvPr id="37" name="Shape 37"/>
          <p:cNvSpPr/>
          <p:nvPr/>
        </p:nvSpPr>
        <p:spPr>
          <a:xfrm>
            <a:off x="304800" y="-13916"/>
            <a:ext cx="10972419" cy="6885848"/>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38" name="Shape 38"/>
          <p:cNvSpPr/>
          <p:nvPr/>
        </p:nvSpPr>
        <p:spPr>
          <a:xfrm>
            <a:off x="0" y="-13916"/>
            <a:ext cx="10972419" cy="6885848"/>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sp>
        <p:nvSpPr>
          <p:cNvPr id="39" name="Shape 39"/>
          <p:cNvSpPr txBox="1">
            <a:spLocks noGrp="1"/>
          </p:cNvSpPr>
          <p:nvPr>
            <p:ph type="title"/>
          </p:nvPr>
        </p:nvSpPr>
        <p:spPr>
          <a:xfrm>
            <a:off x="1121334" y="2512133"/>
            <a:ext cx="6401999" cy="546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1121333" y="3323233"/>
            <a:ext cx="3562400" cy="3244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1" name="Shape 41"/>
          <p:cNvSpPr txBox="1">
            <a:spLocks noGrp="1"/>
          </p:cNvSpPr>
          <p:nvPr>
            <p:ph type="body" idx="2"/>
          </p:nvPr>
        </p:nvSpPr>
        <p:spPr>
          <a:xfrm>
            <a:off x="4898456" y="3323233"/>
            <a:ext cx="3562400" cy="3244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1045572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Subtitle">
    <p:spTree>
      <p:nvGrpSpPr>
        <p:cNvPr id="1" name="Shape 12"/>
        <p:cNvGrpSpPr/>
        <p:nvPr/>
      </p:nvGrpSpPr>
      <p:grpSpPr>
        <a:xfrm>
          <a:off x="0" y="0"/>
          <a:ext cx="0" cy="0"/>
          <a:chOff x="0" y="0"/>
          <a:chExt cx="0" cy="0"/>
        </a:xfrm>
      </p:grpSpPr>
      <p:sp>
        <p:nvSpPr>
          <p:cNvPr id="13" name="Shape 13"/>
          <p:cNvSpPr/>
          <p:nvPr/>
        </p:nvSpPr>
        <p:spPr>
          <a:xfrm>
            <a:off x="291901" y="-12899"/>
            <a:ext cx="7035833" cy="6889433"/>
          </a:xfrm>
          <a:custGeom>
            <a:avLst/>
            <a:gdLst/>
            <a:ahLst/>
            <a:cxnLst/>
            <a:rect l="0" t="0" r="0" b="0"/>
            <a:pathLst>
              <a:path w="211075" h="206683" extrusionOk="0">
                <a:moveTo>
                  <a:pt x="387" y="0"/>
                </a:moveTo>
                <a:lnTo>
                  <a:pt x="0" y="206683"/>
                </a:lnTo>
                <a:lnTo>
                  <a:pt x="211075" y="206545"/>
                </a:lnTo>
                <a:lnTo>
                  <a:pt x="155812" y="301"/>
                </a:lnTo>
                <a:close/>
              </a:path>
            </a:pathLst>
          </a:custGeom>
          <a:solidFill>
            <a:srgbClr val="000000">
              <a:alpha val="7310"/>
            </a:srgbClr>
          </a:solidFill>
          <a:ln>
            <a:noFill/>
          </a:ln>
        </p:spPr>
      </p:sp>
      <p:sp>
        <p:nvSpPr>
          <p:cNvPr id="14" name="Shape 14"/>
          <p:cNvSpPr/>
          <p:nvPr/>
        </p:nvSpPr>
        <p:spPr>
          <a:xfrm>
            <a:off x="-12899" y="-12899"/>
            <a:ext cx="7035833" cy="6889433"/>
          </a:xfrm>
          <a:custGeom>
            <a:avLst/>
            <a:gdLst/>
            <a:ahLst/>
            <a:cxnLst/>
            <a:rect l="0" t="0" r="0" b="0"/>
            <a:pathLst>
              <a:path w="211075" h="206683" extrusionOk="0">
                <a:moveTo>
                  <a:pt x="387" y="0"/>
                </a:moveTo>
                <a:lnTo>
                  <a:pt x="0" y="206683"/>
                </a:lnTo>
                <a:lnTo>
                  <a:pt x="211075" y="206545"/>
                </a:lnTo>
                <a:lnTo>
                  <a:pt x="155812" y="301"/>
                </a:lnTo>
                <a:close/>
              </a:path>
            </a:pathLst>
          </a:custGeom>
          <a:solidFill>
            <a:srgbClr val="FFFFFF"/>
          </a:solidFill>
          <a:ln>
            <a:noFill/>
          </a:ln>
        </p:spPr>
      </p:sp>
      <p:sp>
        <p:nvSpPr>
          <p:cNvPr id="15" name="Shape 15"/>
          <p:cNvSpPr txBox="1">
            <a:spLocks noGrp="1"/>
          </p:cNvSpPr>
          <p:nvPr>
            <p:ph type="ctrTitle"/>
          </p:nvPr>
        </p:nvSpPr>
        <p:spPr>
          <a:xfrm>
            <a:off x="864400" y="2111134"/>
            <a:ext cx="4696400" cy="3986399"/>
          </a:xfrm>
          <a:prstGeom prst="rect">
            <a:avLst/>
          </a:prstGeom>
        </p:spPr>
        <p:txBody>
          <a:bodyPr lIns="91425" tIns="91425" rIns="91425" bIns="91425" anchor="b" anchorCtr="0"/>
          <a:lstStyle>
            <a:lvl1pPr lvl="0" rtl="0">
              <a:spcBef>
                <a:spcPts val="0"/>
              </a:spcBef>
              <a:buSzPct val="100000"/>
              <a:defRPr sz="4000"/>
            </a:lvl1pPr>
            <a:lvl2pPr lvl="1" rtl="0">
              <a:spcBef>
                <a:spcPts val="0"/>
              </a:spcBef>
              <a:buSzPct val="100000"/>
              <a:defRPr sz="4000"/>
            </a:lvl2pPr>
            <a:lvl3pPr lvl="2" rtl="0">
              <a:spcBef>
                <a:spcPts val="0"/>
              </a:spcBef>
              <a:buSzPct val="100000"/>
              <a:defRPr sz="4000"/>
            </a:lvl3pPr>
            <a:lvl4pPr lvl="3" rtl="0">
              <a:spcBef>
                <a:spcPts val="0"/>
              </a:spcBef>
              <a:buSzPct val="100000"/>
              <a:defRPr sz="4000"/>
            </a:lvl4pPr>
            <a:lvl5pPr lvl="4" rtl="0">
              <a:spcBef>
                <a:spcPts val="0"/>
              </a:spcBef>
              <a:buSzPct val="100000"/>
              <a:defRPr sz="4000"/>
            </a:lvl5pPr>
            <a:lvl6pPr lvl="5" rtl="0">
              <a:spcBef>
                <a:spcPts val="0"/>
              </a:spcBef>
              <a:buSzPct val="100000"/>
              <a:defRPr sz="4000"/>
            </a:lvl6pPr>
            <a:lvl7pPr lvl="6" rtl="0">
              <a:spcBef>
                <a:spcPts val="0"/>
              </a:spcBef>
              <a:buSzPct val="100000"/>
              <a:defRPr sz="4000"/>
            </a:lvl7pPr>
            <a:lvl8pPr lvl="7" rtl="0">
              <a:spcBef>
                <a:spcPts val="0"/>
              </a:spcBef>
              <a:buSzPct val="100000"/>
              <a:defRPr sz="4000"/>
            </a:lvl8pPr>
            <a:lvl9pPr lvl="8" rtl="0">
              <a:spcBef>
                <a:spcPts val="0"/>
              </a:spcBef>
              <a:buSzPct val="100000"/>
              <a:defRPr sz="4000"/>
            </a:lvl9pPr>
          </a:lstStyle>
          <a:p>
            <a:endParaRPr/>
          </a:p>
        </p:txBody>
      </p:sp>
      <p:sp>
        <p:nvSpPr>
          <p:cNvPr id="16" name="Shape 16"/>
          <p:cNvSpPr txBox="1">
            <a:spLocks noGrp="1"/>
          </p:cNvSpPr>
          <p:nvPr>
            <p:ph type="subTitle" idx="1"/>
          </p:nvPr>
        </p:nvSpPr>
        <p:spPr>
          <a:xfrm>
            <a:off x="8966601" y="4659067"/>
            <a:ext cx="2541599" cy="1375599"/>
          </a:xfrm>
          <a:prstGeom prst="rect">
            <a:avLst/>
          </a:prstGeom>
        </p:spPr>
        <p:txBody>
          <a:bodyPr lIns="91425" tIns="91425" rIns="91425" bIns="91425" anchor="b" anchorCtr="0"/>
          <a:lstStyle>
            <a:lvl1pPr lvl="0" algn="r" rtl="0">
              <a:spcBef>
                <a:spcPts val="0"/>
              </a:spcBef>
              <a:buClr>
                <a:srgbClr val="FFFFFF"/>
              </a:buClr>
              <a:buSzPct val="100000"/>
              <a:buNone/>
              <a:defRPr sz="2400">
                <a:solidFill>
                  <a:srgbClr val="FFFFFF"/>
                </a:solidFill>
              </a:defRPr>
            </a:lvl1pPr>
            <a:lvl2pPr lvl="1" algn="r" rtl="0">
              <a:spcBef>
                <a:spcPts val="0"/>
              </a:spcBef>
              <a:buClr>
                <a:srgbClr val="FFFFFF"/>
              </a:buClr>
              <a:buSzPct val="100000"/>
              <a:buNone/>
              <a:defRPr sz="2400">
                <a:solidFill>
                  <a:srgbClr val="FFFFFF"/>
                </a:solidFill>
              </a:defRPr>
            </a:lvl2pPr>
            <a:lvl3pPr lvl="2" algn="r" rtl="0">
              <a:spcBef>
                <a:spcPts val="0"/>
              </a:spcBef>
              <a:buClr>
                <a:srgbClr val="FFFFFF"/>
              </a:buClr>
              <a:buSzPct val="100000"/>
              <a:buNone/>
              <a:defRPr sz="2400">
                <a:solidFill>
                  <a:srgbClr val="FFFFFF"/>
                </a:solidFill>
              </a:defRPr>
            </a:lvl3pPr>
            <a:lvl4pPr lvl="3" algn="r" rtl="0">
              <a:spcBef>
                <a:spcPts val="0"/>
              </a:spcBef>
              <a:buClr>
                <a:srgbClr val="FFFFFF"/>
              </a:buClr>
              <a:buSzPct val="100000"/>
              <a:buNone/>
              <a:defRPr sz="2400">
                <a:solidFill>
                  <a:srgbClr val="FFFFFF"/>
                </a:solidFill>
              </a:defRPr>
            </a:lvl4pPr>
            <a:lvl5pPr lvl="4" algn="r" rtl="0">
              <a:spcBef>
                <a:spcPts val="0"/>
              </a:spcBef>
              <a:buClr>
                <a:srgbClr val="FFFFFF"/>
              </a:buClr>
              <a:buSzPct val="100000"/>
              <a:buNone/>
              <a:defRPr sz="2400">
                <a:solidFill>
                  <a:srgbClr val="FFFFFF"/>
                </a:solidFill>
              </a:defRPr>
            </a:lvl5pPr>
            <a:lvl6pPr lvl="5" algn="r" rtl="0">
              <a:spcBef>
                <a:spcPts val="0"/>
              </a:spcBef>
              <a:buClr>
                <a:srgbClr val="FFFFFF"/>
              </a:buClr>
              <a:buSzPct val="100000"/>
              <a:buNone/>
              <a:defRPr sz="2400">
                <a:solidFill>
                  <a:srgbClr val="FFFFFF"/>
                </a:solidFill>
              </a:defRPr>
            </a:lvl6pPr>
            <a:lvl7pPr lvl="6" algn="r" rtl="0">
              <a:spcBef>
                <a:spcPts val="0"/>
              </a:spcBef>
              <a:buClr>
                <a:srgbClr val="FFFFFF"/>
              </a:buClr>
              <a:buSzPct val="100000"/>
              <a:buNone/>
              <a:defRPr sz="2400">
                <a:solidFill>
                  <a:srgbClr val="FFFFFF"/>
                </a:solidFill>
              </a:defRPr>
            </a:lvl7pPr>
            <a:lvl8pPr lvl="7" algn="r" rtl="0">
              <a:spcBef>
                <a:spcPts val="0"/>
              </a:spcBef>
              <a:buClr>
                <a:srgbClr val="FFFFFF"/>
              </a:buClr>
              <a:buSzPct val="100000"/>
              <a:buNone/>
              <a:defRPr sz="2400">
                <a:solidFill>
                  <a:srgbClr val="FFFFFF"/>
                </a:solidFill>
              </a:defRPr>
            </a:lvl8pPr>
            <a:lvl9pPr lvl="8" algn="r" rtl="0">
              <a:spcBef>
                <a:spcPts val="0"/>
              </a:spcBef>
              <a:buClr>
                <a:srgbClr val="FFFFFF"/>
              </a:buClr>
              <a:buSzPct val="100000"/>
              <a:buNone/>
              <a:defRPr sz="2400">
                <a:solidFill>
                  <a:srgbClr val="FFFFFF"/>
                </a:solidFill>
              </a:defRPr>
            </a:lvl9pPr>
          </a:lstStyle>
          <a:p>
            <a:endParaRPr/>
          </a:p>
        </p:txBody>
      </p:sp>
    </p:spTree>
    <p:extLst>
      <p:ext uri="{BB962C8B-B14F-4D97-AF65-F5344CB8AC3E}">
        <p14:creationId xmlns:p14="http://schemas.microsoft.com/office/powerpoint/2010/main" val="2065947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38E3ED-A406-AA44-9A67-C16A76A47759}" type="datetimeFigureOut">
              <a:rPr lang="en-US" smtClean="0"/>
              <a:t>6/7/16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EAC90-DCAF-8C40-BBAE-B94803A7A1DB}" type="slidenum">
              <a:rPr lang="en-US" smtClean="0"/>
              <a:t>‹#›</a:t>
            </a:fld>
            <a:endParaRPr lang="en-US"/>
          </a:p>
        </p:txBody>
      </p:sp>
    </p:spTree>
    <p:extLst>
      <p:ext uri="{BB962C8B-B14F-4D97-AF65-F5344CB8AC3E}">
        <p14:creationId xmlns:p14="http://schemas.microsoft.com/office/powerpoint/2010/main" val="1098179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38E3ED-A406-AA44-9A67-C16A76A47759}" type="datetimeFigureOut">
              <a:rPr lang="en-US" smtClean="0"/>
              <a:t>6/7/16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EAC90-DCAF-8C40-BBAE-B94803A7A1DB}" type="slidenum">
              <a:rPr lang="en-US" smtClean="0"/>
              <a:t>‹#›</a:t>
            </a:fld>
            <a:endParaRPr lang="en-US"/>
          </a:p>
        </p:txBody>
      </p:sp>
    </p:spTree>
    <p:extLst>
      <p:ext uri="{BB962C8B-B14F-4D97-AF65-F5344CB8AC3E}">
        <p14:creationId xmlns:p14="http://schemas.microsoft.com/office/powerpoint/2010/main" val="1625688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38E3ED-A406-AA44-9A67-C16A76A47759}" type="datetimeFigureOut">
              <a:rPr lang="en-US" smtClean="0"/>
              <a:t>6/7/16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EAC90-DCAF-8C40-BBAE-B94803A7A1DB}" type="slidenum">
              <a:rPr lang="en-US" smtClean="0"/>
              <a:t>‹#›</a:t>
            </a:fld>
            <a:endParaRPr lang="en-US"/>
          </a:p>
        </p:txBody>
      </p:sp>
    </p:spTree>
    <p:extLst>
      <p:ext uri="{BB962C8B-B14F-4D97-AF65-F5344CB8AC3E}">
        <p14:creationId xmlns:p14="http://schemas.microsoft.com/office/powerpoint/2010/main" val="50806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38E3ED-A406-AA44-9A67-C16A76A47759}" type="datetimeFigureOut">
              <a:rPr lang="en-US" smtClean="0"/>
              <a:t>6/7/16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5EAC90-DCAF-8C40-BBAE-B94803A7A1DB}" type="slidenum">
              <a:rPr lang="en-US" smtClean="0"/>
              <a:t>‹#›</a:t>
            </a:fld>
            <a:endParaRPr lang="en-US"/>
          </a:p>
        </p:txBody>
      </p:sp>
    </p:spTree>
    <p:extLst>
      <p:ext uri="{BB962C8B-B14F-4D97-AF65-F5344CB8AC3E}">
        <p14:creationId xmlns:p14="http://schemas.microsoft.com/office/powerpoint/2010/main" val="586313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38E3ED-A406-AA44-9A67-C16A76A47759}" type="datetimeFigureOut">
              <a:rPr lang="en-US" smtClean="0"/>
              <a:t>6/7/16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5EAC90-DCAF-8C40-BBAE-B94803A7A1DB}" type="slidenum">
              <a:rPr lang="en-US" smtClean="0"/>
              <a:t>‹#›</a:t>
            </a:fld>
            <a:endParaRPr lang="en-US"/>
          </a:p>
        </p:txBody>
      </p:sp>
    </p:spTree>
    <p:extLst>
      <p:ext uri="{BB962C8B-B14F-4D97-AF65-F5344CB8AC3E}">
        <p14:creationId xmlns:p14="http://schemas.microsoft.com/office/powerpoint/2010/main" val="1520324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8E3ED-A406-AA44-9A67-C16A76A47759}" type="datetimeFigureOut">
              <a:rPr lang="en-US" smtClean="0"/>
              <a:t>6/7/16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5EAC90-DCAF-8C40-BBAE-B94803A7A1DB}" type="slidenum">
              <a:rPr lang="en-US" smtClean="0"/>
              <a:t>‹#›</a:t>
            </a:fld>
            <a:endParaRPr lang="en-US"/>
          </a:p>
        </p:txBody>
      </p:sp>
    </p:spTree>
    <p:extLst>
      <p:ext uri="{BB962C8B-B14F-4D97-AF65-F5344CB8AC3E}">
        <p14:creationId xmlns:p14="http://schemas.microsoft.com/office/powerpoint/2010/main" val="1336061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38E3ED-A406-AA44-9A67-C16A76A47759}" type="datetimeFigureOut">
              <a:rPr lang="en-US" smtClean="0"/>
              <a:t>6/7/16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EAC90-DCAF-8C40-BBAE-B94803A7A1DB}" type="slidenum">
              <a:rPr lang="en-US" smtClean="0"/>
              <a:t>‹#›</a:t>
            </a:fld>
            <a:endParaRPr lang="en-US"/>
          </a:p>
        </p:txBody>
      </p:sp>
    </p:spTree>
    <p:extLst>
      <p:ext uri="{BB962C8B-B14F-4D97-AF65-F5344CB8AC3E}">
        <p14:creationId xmlns:p14="http://schemas.microsoft.com/office/powerpoint/2010/main" val="1094701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38E3ED-A406-AA44-9A67-C16A76A47759}" type="datetimeFigureOut">
              <a:rPr lang="en-US" smtClean="0"/>
              <a:t>6/7/16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EAC90-DCAF-8C40-BBAE-B94803A7A1DB}" type="slidenum">
              <a:rPr lang="en-US" smtClean="0"/>
              <a:t>‹#›</a:t>
            </a:fld>
            <a:endParaRPr lang="en-US"/>
          </a:p>
        </p:txBody>
      </p:sp>
    </p:spTree>
    <p:extLst>
      <p:ext uri="{BB962C8B-B14F-4D97-AF65-F5344CB8AC3E}">
        <p14:creationId xmlns:p14="http://schemas.microsoft.com/office/powerpoint/2010/main" val="11552024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38E3ED-A406-AA44-9A67-C16A76A47759}" type="datetimeFigureOut">
              <a:rPr lang="en-US" smtClean="0"/>
              <a:t>6/7/16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5EAC90-DCAF-8C40-BBAE-B94803A7A1DB}" type="slidenum">
              <a:rPr lang="en-US" smtClean="0"/>
              <a:t>‹#›</a:t>
            </a:fld>
            <a:endParaRPr lang="en-US"/>
          </a:p>
        </p:txBody>
      </p:sp>
    </p:spTree>
    <p:extLst>
      <p:ext uri="{BB962C8B-B14F-4D97-AF65-F5344CB8AC3E}">
        <p14:creationId xmlns:p14="http://schemas.microsoft.com/office/powerpoint/2010/main" val="1816029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image" Target="../media/image14.tiff"/><Relationship Id="rId7" Type="http://schemas.openxmlformats.org/officeDocument/2006/relationships/image" Target="../media/image15.tiff"/><Relationship Id="rId8" Type="http://schemas.openxmlformats.org/officeDocument/2006/relationships/image" Target="../media/image16.png"/><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image" Target="../media/image17.png"/></Relationships>
</file>

<file path=ppt/slides/_rels/slide12.xml.rels><?xml version="1.0" encoding="UTF-8" standalone="yes"?>
<Relationships xmlns="http://schemas.openxmlformats.org/package/2006/relationships"><Relationship Id="rId11" Type="http://schemas.openxmlformats.org/officeDocument/2006/relationships/image" Target="../media/image21.png"/><Relationship Id="rId12" Type="http://schemas.openxmlformats.org/officeDocument/2006/relationships/image" Target="../media/image22.png"/><Relationship Id="rId13" Type="http://schemas.openxmlformats.org/officeDocument/2006/relationships/image" Target="../media/image15.tiff"/><Relationship Id="rId14" Type="http://schemas.openxmlformats.org/officeDocument/2006/relationships/image" Target="../media/image16.png"/><Relationship Id="rId15" Type="http://schemas.openxmlformats.org/officeDocument/2006/relationships/image" Target="../media/image14.tiff"/><Relationship Id="rId1" Type="http://schemas.openxmlformats.org/officeDocument/2006/relationships/slideLayout" Target="../slideLayouts/slideLayout13.xml"/><Relationship Id="rId2" Type="http://schemas.openxmlformats.org/officeDocument/2006/relationships/notesSlide" Target="../notesSlides/notesSlide12.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18.png"/><Relationship Id="rId8" Type="http://schemas.openxmlformats.org/officeDocument/2006/relationships/image" Target="../media/image19.png"/><Relationship Id="rId9" Type="http://schemas.openxmlformats.org/officeDocument/2006/relationships/image" Target="../media/image20.png"/><Relationship Id="rId10"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 Id="rId10" Type="http://schemas.openxmlformats.org/officeDocument/2006/relationships/image" Target="../media/image9.png"/><Relationship Id="rId11" Type="http://schemas.openxmlformats.org/officeDocument/2006/relationships/image" Target="../media/image10.png"/><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Shape 64"/>
        <p:cNvGrpSpPr/>
        <p:nvPr/>
      </p:nvGrpSpPr>
      <p:grpSpPr>
        <a:xfrm>
          <a:off x="0" y="0"/>
          <a:ext cx="0" cy="0"/>
          <a:chOff x="0" y="0"/>
          <a:chExt cx="0" cy="0"/>
        </a:xfrm>
      </p:grpSpPr>
      <p:sp>
        <p:nvSpPr>
          <p:cNvPr id="65" name="Shape 65"/>
          <p:cNvSpPr txBox="1">
            <a:spLocks noGrp="1"/>
          </p:cNvSpPr>
          <p:nvPr>
            <p:ph type="ctrTitle"/>
          </p:nvPr>
        </p:nvSpPr>
        <p:spPr>
          <a:xfrm>
            <a:off x="864400" y="2870523"/>
            <a:ext cx="4707600" cy="3244878"/>
          </a:xfrm>
          <a:prstGeom prst="rect">
            <a:avLst/>
          </a:prstGeom>
        </p:spPr>
        <p:txBody>
          <a:bodyPr vert="horz" lIns="121900" tIns="121900" rIns="121900" bIns="121900" rtlCol="0" anchor="b" anchorCtr="0">
            <a:noAutofit/>
          </a:bodyPr>
          <a:lstStyle/>
          <a:p>
            <a:r>
              <a:rPr lang="es-ES" b="0" dirty="0">
                <a:solidFill>
                  <a:schemeClr val="bg1">
                    <a:lumMod val="65000"/>
                  </a:schemeClr>
                </a:solidFill>
                <a:latin typeface="Helvetica Neue Thin" charset="0"/>
                <a:ea typeface="Helvetica Neue Thin" charset="0"/>
                <a:cs typeface="Helvetica Neue Thin" charset="0"/>
              </a:rPr>
              <a:t>Sistema de </a:t>
            </a:r>
            <a:r>
              <a:rPr lang="es-ES" b="0" dirty="0">
                <a:solidFill>
                  <a:srgbClr val="00ACFF"/>
                </a:solidFill>
                <a:latin typeface="Helvetica Neue Thin" charset="0"/>
                <a:ea typeface="Helvetica Neue Thin" charset="0"/>
                <a:cs typeface="Helvetica Neue Thin" charset="0"/>
              </a:rPr>
              <a:t>notificación </a:t>
            </a:r>
            <a:r>
              <a:rPr lang="es-ES" b="0" dirty="0">
                <a:solidFill>
                  <a:schemeClr val="bg1">
                    <a:lumMod val="65000"/>
                  </a:schemeClr>
                </a:solidFill>
                <a:latin typeface="Helvetica Neue Thin" charset="0"/>
                <a:ea typeface="Helvetica Neue Thin" charset="0"/>
                <a:cs typeface="Helvetica Neue Thin" charset="0"/>
              </a:rPr>
              <a:t>de incidencias de </a:t>
            </a:r>
            <a:r>
              <a:rPr lang="es-ES" b="0" dirty="0">
                <a:solidFill>
                  <a:srgbClr val="00ACFF"/>
                </a:solidFill>
                <a:latin typeface="Helvetica Neue Thin" charset="0"/>
                <a:ea typeface="Helvetica Neue Thin" charset="0"/>
                <a:cs typeface="Helvetica Neue Thin" charset="0"/>
              </a:rPr>
              <a:t>analizadores </a:t>
            </a:r>
            <a:r>
              <a:rPr lang="es-ES" b="0" dirty="0">
                <a:solidFill>
                  <a:schemeClr val="bg1">
                    <a:lumMod val="65000"/>
                  </a:schemeClr>
                </a:solidFill>
                <a:latin typeface="Helvetica Neue Thin" charset="0"/>
                <a:ea typeface="Helvetica Neue Thin" charset="0"/>
                <a:cs typeface="Helvetica Neue Thin" charset="0"/>
              </a:rPr>
              <a:t>para dispositivos </a:t>
            </a:r>
            <a:r>
              <a:rPr lang="es-ES" b="0" dirty="0">
                <a:solidFill>
                  <a:srgbClr val="00ACFF"/>
                </a:solidFill>
                <a:latin typeface="Helvetica Neue Thin" charset="0"/>
                <a:ea typeface="Helvetica Neue Thin" charset="0"/>
                <a:cs typeface="Helvetica Neue Thin" charset="0"/>
              </a:rPr>
              <a:t>móviles</a:t>
            </a:r>
            <a:endParaRPr lang="en" b="0" dirty="0">
              <a:solidFill>
                <a:srgbClr val="00ACFF"/>
              </a:solidFill>
              <a:latin typeface="Helvetica Neue Thin" charset="0"/>
              <a:ea typeface="Helvetica Neue Thin" charset="0"/>
              <a:cs typeface="Helvetica Neue Thin"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841" y="166094"/>
            <a:ext cx="1557279" cy="1143340"/>
          </a:xfrm>
          <a:prstGeom prst="rect">
            <a:avLst/>
          </a:prstGeom>
        </p:spPr>
      </p:pic>
      <p:sp>
        <p:nvSpPr>
          <p:cNvPr id="5" name="TextBox 4"/>
          <p:cNvSpPr txBox="1"/>
          <p:nvPr/>
        </p:nvSpPr>
        <p:spPr>
          <a:xfrm>
            <a:off x="6792686" y="348343"/>
            <a:ext cx="4851919" cy="2144498"/>
          </a:xfrm>
          <a:prstGeom prst="rect">
            <a:avLst/>
          </a:prstGeom>
          <a:noFill/>
        </p:spPr>
        <p:txBody>
          <a:bodyPr wrap="square" rtlCol="0">
            <a:spAutoFit/>
          </a:bodyPr>
          <a:lstStyle/>
          <a:p>
            <a:pPr algn="ctr"/>
            <a:r>
              <a:rPr lang="es-ES_tradnl" sz="2667" dirty="0">
                <a:solidFill>
                  <a:schemeClr val="bg1"/>
                </a:solidFill>
                <a:latin typeface="Helvetica Neue Medium" charset="0"/>
                <a:ea typeface="Helvetica Neue Medium" charset="0"/>
                <a:cs typeface="Helvetica Neue Medium" charset="0"/>
                <a:sym typeface="Montserrat"/>
              </a:rPr>
              <a:t>Master Universitario de Desarrollo de aplicaciones para dispositivos móviles</a:t>
            </a:r>
          </a:p>
          <a:p>
            <a:pPr algn="ctr"/>
            <a:endParaRPr lang="es-ES_tradnl" sz="2667" dirty="0">
              <a:solidFill>
                <a:schemeClr val="bg1"/>
              </a:solidFill>
              <a:latin typeface="Helvetica Neue Thin" charset="0"/>
              <a:ea typeface="Helvetica Neue Thin" charset="0"/>
              <a:cs typeface="Helvetica Neue Thin" charset="0"/>
              <a:sym typeface="Montserrat"/>
            </a:endParaRPr>
          </a:p>
          <a:p>
            <a:pPr algn="ctr"/>
            <a:r>
              <a:rPr lang="es-ES_tradnl" sz="2667" dirty="0">
                <a:solidFill>
                  <a:schemeClr val="bg1"/>
                </a:solidFill>
                <a:latin typeface="Helvetica Neue Thin" charset="0"/>
                <a:ea typeface="Helvetica Neue Thin" charset="0"/>
                <a:cs typeface="Helvetica Neue Thin" charset="0"/>
                <a:sym typeface="Montserrat"/>
              </a:rPr>
              <a:t>Junio 2016</a:t>
            </a:r>
          </a:p>
        </p:txBody>
      </p:sp>
      <p:sp>
        <p:nvSpPr>
          <p:cNvPr id="15" name="TextBox 14"/>
          <p:cNvSpPr txBox="1"/>
          <p:nvPr/>
        </p:nvSpPr>
        <p:spPr>
          <a:xfrm>
            <a:off x="7340081" y="4508767"/>
            <a:ext cx="4851919" cy="2349233"/>
          </a:xfrm>
          <a:prstGeom prst="rect">
            <a:avLst/>
          </a:prstGeom>
          <a:noFill/>
        </p:spPr>
        <p:txBody>
          <a:bodyPr wrap="square" rtlCol="0">
            <a:spAutoFit/>
          </a:bodyPr>
          <a:lstStyle/>
          <a:p>
            <a:pPr algn="r"/>
            <a:r>
              <a:rPr lang="es-ES_tradnl" sz="1600" dirty="0">
                <a:solidFill>
                  <a:schemeClr val="bg1"/>
                </a:solidFill>
                <a:latin typeface="Helvetica Neue Medium" charset="0"/>
                <a:ea typeface="Helvetica Neue Medium" charset="0"/>
                <a:cs typeface="Helvetica Neue Medium" charset="0"/>
                <a:sym typeface="Montserrat"/>
              </a:rPr>
              <a:t>Profesor R.A.: </a:t>
            </a:r>
            <a:r>
              <a:rPr lang="es-ES_tradnl" sz="2400" dirty="0">
                <a:solidFill>
                  <a:schemeClr val="bg1"/>
                </a:solidFill>
                <a:latin typeface="Helvetica Neue Thin" charset="0"/>
                <a:ea typeface="Helvetica Neue Thin" charset="0"/>
                <a:cs typeface="Helvetica Neue Thin" charset="0"/>
                <a:sym typeface="Montserrat"/>
              </a:rPr>
              <a:t>Carles </a:t>
            </a:r>
            <a:r>
              <a:rPr lang="es-ES_tradnl" sz="2400" dirty="0" err="1">
                <a:solidFill>
                  <a:schemeClr val="bg1"/>
                </a:solidFill>
                <a:latin typeface="Helvetica Neue Thin" charset="0"/>
                <a:ea typeface="Helvetica Neue Thin" charset="0"/>
                <a:cs typeface="Helvetica Neue Thin" charset="0"/>
                <a:sym typeface="Montserrat"/>
              </a:rPr>
              <a:t>Garrigues</a:t>
            </a:r>
            <a:r>
              <a:rPr lang="es-ES_tradnl" sz="2400" dirty="0">
                <a:solidFill>
                  <a:schemeClr val="bg1"/>
                </a:solidFill>
                <a:latin typeface="Helvetica Neue Thin" charset="0"/>
                <a:ea typeface="Helvetica Neue Thin" charset="0"/>
                <a:cs typeface="Helvetica Neue Thin" charset="0"/>
                <a:sym typeface="Montserrat"/>
              </a:rPr>
              <a:t> </a:t>
            </a:r>
            <a:r>
              <a:rPr lang="es-ES_tradnl" sz="2400" dirty="0" err="1">
                <a:solidFill>
                  <a:schemeClr val="bg1"/>
                </a:solidFill>
                <a:latin typeface="Helvetica Neue Thin" charset="0"/>
                <a:ea typeface="Helvetica Neue Thin" charset="0"/>
                <a:cs typeface="Helvetica Neue Thin" charset="0"/>
                <a:sym typeface="Montserrat"/>
              </a:rPr>
              <a:t>Olivella</a:t>
            </a:r>
            <a:endParaRPr lang="es-ES_tradnl" sz="2400" dirty="0">
              <a:solidFill>
                <a:schemeClr val="bg1"/>
              </a:solidFill>
              <a:latin typeface="Helvetica Neue Thin" charset="0"/>
              <a:ea typeface="Helvetica Neue Thin" charset="0"/>
              <a:cs typeface="Helvetica Neue Thin" charset="0"/>
              <a:sym typeface="Montserrat"/>
            </a:endParaRPr>
          </a:p>
          <a:p>
            <a:pPr algn="r"/>
            <a:r>
              <a:rPr lang="es-ES_tradnl" sz="1600" dirty="0">
                <a:solidFill>
                  <a:schemeClr val="bg1"/>
                </a:solidFill>
                <a:latin typeface="Helvetica Neue Medium" charset="0"/>
                <a:ea typeface="Helvetica Neue Medium" charset="0"/>
                <a:cs typeface="Helvetica Neue Medium" charset="0"/>
                <a:sym typeface="Montserrat"/>
              </a:rPr>
              <a:t>Consultor:</a:t>
            </a:r>
            <a:r>
              <a:rPr lang="es-ES_tradnl" sz="1600" dirty="0">
                <a:solidFill>
                  <a:schemeClr val="bg1"/>
                </a:solidFill>
                <a:latin typeface="Helvetica Neue Thin" charset="0"/>
                <a:ea typeface="Helvetica Neue Thin" charset="0"/>
                <a:cs typeface="Helvetica Neue Thin" charset="0"/>
                <a:sym typeface="Montserrat"/>
              </a:rPr>
              <a:t> </a:t>
            </a:r>
            <a:r>
              <a:rPr lang="es-ES_tradnl" sz="2400" dirty="0" err="1">
                <a:solidFill>
                  <a:schemeClr val="bg1"/>
                </a:solidFill>
                <a:latin typeface="Helvetica Neue Thin" charset="0"/>
                <a:ea typeface="Helvetica Neue Thin" charset="0"/>
                <a:cs typeface="Helvetica Neue Thin" charset="0"/>
                <a:sym typeface="Montserrat"/>
              </a:rPr>
              <a:t>Eduard</a:t>
            </a:r>
            <a:r>
              <a:rPr lang="es-ES_tradnl" sz="2400" dirty="0">
                <a:solidFill>
                  <a:schemeClr val="bg1"/>
                </a:solidFill>
                <a:latin typeface="Helvetica Neue Thin" charset="0"/>
                <a:ea typeface="Helvetica Neue Thin" charset="0"/>
                <a:cs typeface="Helvetica Neue Thin" charset="0"/>
                <a:sym typeface="Montserrat"/>
              </a:rPr>
              <a:t> </a:t>
            </a:r>
            <a:r>
              <a:rPr lang="es-ES_tradnl" sz="2400" dirty="0" err="1">
                <a:solidFill>
                  <a:schemeClr val="bg1"/>
                </a:solidFill>
                <a:latin typeface="Helvetica Neue Thin" charset="0"/>
                <a:ea typeface="Helvetica Neue Thin" charset="0"/>
                <a:cs typeface="Helvetica Neue Thin" charset="0"/>
                <a:sym typeface="Montserrat"/>
              </a:rPr>
              <a:t>Mart</a:t>
            </a:r>
            <a:r>
              <a:rPr lang="es-ES" sz="2400" dirty="0" err="1">
                <a:solidFill>
                  <a:schemeClr val="bg1"/>
                </a:solidFill>
                <a:latin typeface="Helvetica Neue Thin" charset="0"/>
                <a:ea typeface="Helvetica Neue Thin" charset="0"/>
                <a:cs typeface="Helvetica Neue Thin" charset="0"/>
                <a:sym typeface="Montserrat"/>
              </a:rPr>
              <a:t>ín</a:t>
            </a:r>
            <a:r>
              <a:rPr lang="es-ES" sz="2400" dirty="0">
                <a:solidFill>
                  <a:schemeClr val="bg1"/>
                </a:solidFill>
                <a:latin typeface="Helvetica Neue Thin" charset="0"/>
                <a:ea typeface="Helvetica Neue Thin" charset="0"/>
                <a:cs typeface="Helvetica Neue Thin" charset="0"/>
                <a:sym typeface="Montserrat"/>
              </a:rPr>
              <a:t> Lineros</a:t>
            </a:r>
          </a:p>
          <a:p>
            <a:pPr algn="r"/>
            <a:endParaRPr lang="es-ES_tradnl" sz="1600" dirty="0">
              <a:solidFill>
                <a:schemeClr val="bg1"/>
              </a:solidFill>
              <a:latin typeface="Helvetica Neue Thin" charset="0"/>
              <a:ea typeface="Helvetica Neue Thin" charset="0"/>
              <a:cs typeface="Helvetica Neue Thin" charset="0"/>
              <a:sym typeface="Montserrat"/>
            </a:endParaRPr>
          </a:p>
          <a:p>
            <a:pPr algn="r"/>
            <a:r>
              <a:rPr lang="es-ES_tradnl" sz="1600" dirty="0">
                <a:solidFill>
                  <a:schemeClr val="bg1"/>
                </a:solidFill>
                <a:latin typeface="Helvetica Neue Medium" charset="0"/>
                <a:ea typeface="Helvetica Neue Medium" charset="0"/>
                <a:cs typeface="Helvetica Neue Medium" charset="0"/>
                <a:sym typeface="Montserrat"/>
              </a:rPr>
              <a:t>Autor: </a:t>
            </a:r>
            <a:r>
              <a:rPr lang="es-ES_tradnl" sz="2400" dirty="0" err="1">
                <a:solidFill>
                  <a:schemeClr val="bg1"/>
                </a:solidFill>
                <a:latin typeface="Helvetica Neue Thin" charset="0"/>
                <a:ea typeface="Helvetica Neue Thin" charset="0"/>
                <a:cs typeface="Helvetica Neue Thin" charset="0"/>
                <a:sym typeface="Montserrat"/>
              </a:rPr>
              <a:t>Rub</a:t>
            </a:r>
            <a:r>
              <a:rPr lang="es-ES" sz="2400" dirty="0" err="1">
                <a:solidFill>
                  <a:schemeClr val="bg1"/>
                </a:solidFill>
                <a:latin typeface="Helvetica Neue Thin" charset="0"/>
                <a:ea typeface="Helvetica Neue Thin" charset="0"/>
                <a:cs typeface="Helvetica Neue Thin" charset="0"/>
                <a:sym typeface="Montserrat"/>
              </a:rPr>
              <a:t>én</a:t>
            </a:r>
            <a:r>
              <a:rPr lang="es-ES" sz="2400" dirty="0">
                <a:solidFill>
                  <a:schemeClr val="bg1"/>
                </a:solidFill>
                <a:latin typeface="Helvetica Neue Thin" charset="0"/>
                <a:ea typeface="Helvetica Neue Thin" charset="0"/>
                <a:cs typeface="Helvetica Neue Thin" charset="0"/>
                <a:sym typeface="Montserrat"/>
              </a:rPr>
              <a:t> Carmona Zurita</a:t>
            </a:r>
            <a:endParaRPr lang="es-ES" sz="1600" dirty="0">
              <a:solidFill>
                <a:schemeClr val="bg1"/>
              </a:solidFill>
              <a:latin typeface="Helvetica Neue Thin" charset="0"/>
              <a:ea typeface="Helvetica Neue Thin" charset="0"/>
              <a:cs typeface="Helvetica Neue Thin" charset="0"/>
              <a:sym typeface="Montserrat"/>
            </a:endParaRPr>
          </a:p>
          <a:p>
            <a:pPr algn="r"/>
            <a:endParaRPr lang="es-ES" sz="1600" dirty="0">
              <a:solidFill>
                <a:schemeClr val="bg1"/>
              </a:solidFill>
              <a:latin typeface="Helvetica Neue Thin" charset="0"/>
              <a:ea typeface="Helvetica Neue Thin" charset="0"/>
              <a:cs typeface="Helvetica Neue Thin" charset="0"/>
              <a:sym typeface="Montserrat"/>
            </a:endParaRPr>
          </a:p>
          <a:p>
            <a:pPr algn="r"/>
            <a:endParaRPr lang="es-ES" sz="1600" dirty="0">
              <a:solidFill>
                <a:schemeClr val="bg1"/>
              </a:solidFill>
              <a:latin typeface="Helvetica Neue Thin" charset="0"/>
              <a:ea typeface="Helvetica Neue Thin" charset="0"/>
              <a:cs typeface="Helvetica Neue Thin" charset="0"/>
              <a:sym typeface="Montserrat"/>
            </a:endParaRPr>
          </a:p>
          <a:p>
            <a:pPr algn="r"/>
            <a:r>
              <a:rPr lang="es-ES_tradnl" sz="1333" b="1" dirty="0">
                <a:solidFill>
                  <a:schemeClr val="bg1"/>
                </a:solidFill>
                <a:latin typeface="Helvetica Neue Thin" charset="0"/>
                <a:ea typeface="Helvetica Neue Thin" charset="0"/>
                <a:cs typeface="Helvetica Neue Thin" charset="0"/>
                <a:sym typeface="Montserrat"/>
              </a:rPr>
              <a:t>© </a:t>
            </a:r>
            <a:r>
              <a:rPr lang="es-ES_tradnl" sz="1333" b="1" dirty="0" err="1">
                <a:solidFill>
                  <a:schemeClr val="bg1"/>
                </a:solidFill>
                <a:latin typeface="Helvetica Neue Thin" charset="0"/>
                <a:ea typeface="Helvetica Neue Thin" charset="0"/>
                <a:cs typeface="Helvetica Neue Thin" charset="0"/>
                <a:sym typeface="Montserrat"/>
              </a:rPr>
              <a:t>Ruben</a:t>
            </a:r>
            <a:r>
              <a:rPr lang="es-ES_tradnl" sz="1333" b="1" dirty="0">
                <a:solidFill>
                  <a:schemeClr val="bg1"/>
                </a:solidFill>
                <a:latin typeface="Helvetica Neue Thin" charset="0"/>
                <a:ea typeface="Helvetica Neue Thin" charset="0"/>
                <a:cs typeface="Helvetica Neue Thin" charset="0"/>
                <a:sym typeface="Montserrat"/>
              </a:rPr>
              <a:t> Carmona Zurita</a:t>
            </a:r>
          </a:p>
          <a:p>
            <a:pPr algn="r"/>
            <a:r>
              <a:rPr lang="es-ES_tradnl" sz="1333" dirty="0">
                <a:solidFill>
                  <a:schemeClr val="bg1"/>
                </a:solidFill>
                <a:latin typeface="Helvetica Neue Thin" charset="0"/>
                <a:ea typeface="Helvetica Neue Thin" charset="0"/>
                <a:cs typeface="Helvetica Neue Thin" charset="0"/>
                <a:sym typeface="Montserrat"/>
              </a:rPr>
              <a:t>Todos los derechos reservados</a:t>
            </a:r>
          </a:p>
        </p:txBody>
      </p:sp>
    </p:spTree>
    <p:extLst>
      <p:ext uri="{BB962C8B-B14F-4D97-AF65-F5344CB8AC3E}">
        <p14:creationId xmlns:p14="http://schemas.microsoft.com/office/powerpoint/2010/main" val="307872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87EAA"/>
        </a:solidFill>
        <a:effectLst/>
      </p:bgPr>
    </p:bg>
    <p:spTree>
      <p:nvGrpSpPr>
        <p:cNvPr id="1" name="Shape 77"/>
        <p:cNvGrpSpPr/>
        <p:nvPr/>
      </p:nvGrpSpPr>
      <p:grpSpPr>
        <a:xfrm>
          <a:off x="0" y="0"/>
          <a:ext cx="0" cy="0"/>
          <a:chOff x="0" y="0"/>
          <a:chExt cx="0" cy="0"/>
        </a:xfrm>
      </p:grpSpPr>
      <p:sp>
        <p:nvSpPr>
          <p:cNvPr id="4" name="Shape 100"/>
          <p:cNvSpPr txBox="1">
            <a:spLocks/>
          </p:cNvSpPr>
          <p:nvPr/>
        </p:nvSpPr>
        <p:spPr>
          <a:xfrm>
            <a:off x="9650401" y="104086"/>
            <a:ext cx="2541599" cy="794933"/>
          </a:xfrm>
          <a:prstGeom prst="rect">
            <a:avLst/>
          </a:prstGeom>
        </p:spPr>
        <p:txBody>
          <a:bodyPr vert="horz" lIns="121900" tIns="121900" rIns="121900" bIns="121900" rtlCol="0" anchor="b" anchorCtr="0">
            <a:noAutofit/>
          </a:bodyPr>
          <a:lstStyle>
            <a:lvl1pPr lvl="0">
              <a:lnSpc>
                <a:spcPct val="90000"/>
              </a:lnSpc>
              <a:spcBef>
                <a:spcPts val="0"/>
              </a:spcBef>
              <a:buNone/>
              <a:defRPr sz="4267">
                <a:latin typeface="Helvetica Neue Thin" charset="0"/>
                <a:ea typeface="Helvetica Neue Thin" charset="0"/>
                <a:cs typeface="Helvetica Neue Thin" charset="0"/>
              </a:defRPr>
            </a:lvl1pPr>
            <a:lvl2pPr lvl="1">
              <a:spcBef>
                <a:spcPts val="0"/>
              </a:spcBef>
            </a:lvl2pPr>
            <a:lvl3pPr lvl="2">
              <a:spcBef>
                <a:spcPts val="0"/>
              </a:spcBef>
            </a:lvl3pPr>
            <a:lvl4pPr lvl="3">
              <a:spcBef>
                <a:spcPts val="0"/>
              </a:spcBef>
            </a:lvl4pPr>
            <a:lvl5pPr lvl="4">
              <a:spcBef>
                <a:spcPts val="0"/>
              </a:spcBef>
            </a:lvl5pPr>
            <a:lvl6pPr lvl="5">
              <a:spcBef>
                <a:spcPts val="0"/>
              </a:spcBef>
            </a:lvl6pPr>
            <a:lvl7pPr lvl="6">
              <a:spcBef>
                <a:spcPts val="0"/>
              </a:spcBef>
            </a:lvl7pPr>
            <a:lvl8pPr lvl="7">
              <a:spcBef>
                <a:spcPts val="0"/>
              </a:spcBef>
            </a:lvl8pPr>
            <a:lvl9pPr lvl="8">
              <a:spcBef>
                <a:spcPts val="0"/>
              </a:spcBef>
            </a:lvl9pPr>
          </a:lstStyle>
          <a:p>
            <a:pPr algn="r"/>
            <a:r>
              <a:rPr lang="es-ES_tradnl" sz="2400" dirty="0">
                <a:solidFill>
                  <a:schemeClr val="bg1"/>
                </a:solidFill>
              </a:rPr>
              <a:t>Solución tecnológica</a:t>
            </a:r>
          </a:p>
        </p:txBody>
      </p:sp>
      <p:sp>
        <p:nvSpPr>
          <p:cNvPr id="6" name="Rounded Rectangle 5"/>
          <p:cNvSpPr/>
          <p:nvPr/>
        </p:nvSpPr>
        <p:spPr>
          <a:xfrm>
            <a:off x="4001253" y="842713"/>
            <a:ext cx="2128414" cy="1767156"/>
          </a:xfrm>
          <a:prstGeom prst="roundRect">
            <a:avLst>
              <a:gd name="adj" fmla="val 7817"/>
            </a:avLst>
          </a:prstGeom>
          <a:solidFill>
            <a:schemeClr val="bg1"/>
          </a:solidFill>
          <a:ln w="28575">
            <a:solidFill>
              <a:schemeClr val="bg1">
                <a:lumMod val="85000"/>
              </a:schemeClr>
            </a:solid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567990" y="842713"/>
            <a:ext cx="2128414" cy="1767156"/>
          </a:xfrm>
          <a:prstGeom prst="roundRect">
            <a:avLst>
              <a:gd name="adj" fmla="val 7817"/>
            </a:avLst>
          </a:prstGeom>
          <a:solidFill>
            <a:schemeClr val="bg1"/>
          </a:solidFill>
          <a:ln w="28575">
            <a:solidFill>
              <a:schemeClr val="bg1">
                <a:lumMod val="85000"/>
              </a:schemeClr>
            </a:solid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558831" y="534936"/>
            <a:ext cx="2137573" cy="307777"/>
          </a:xfrm>
          <a:prstGeom prst="rect">
            <a:avLst/>
          </a:prstGeom>
          <a:noFill/>
        </p:spPr>
        <p:txBody>
          <a:bodyPr wrap="square" rtlCol="0">
            <a:spAutoFit/>
          </a:bodyPr>
          <a:lstStyle/>
          <a:p>
            <a:pPr algn="ctr"/>
            <a:r>
              <a:rPr lang="es-ES_tradnl" sz="1400" dirty="0">
                <a:solidFill>
                  <a:schemeClr val="bg1">
                    <a:lumMod val="50000"/>
                  </a:schemeClr>
                </a:solidFill>
              </a:rPr>
              <a:t>Simulador Analizadores</a:t>
            </a: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7197" y="1091291"/>
            <a:ext cx="1270000" cy="1270000"/>
          </a:xfrm>
          <a:prstGeom prst="rect">
            <a:avLst/>
          </a:prstGeom>
          <a:effectLst>
            <a:outerShdw blurRad="50800" dist="38100" dir="5400000" algn="t" rotWithShape="0">
              <a:prstClr val="black">
                <a:alpha val="40000"/>
              </a:prstClr>
            </a:outerShdw>
          </a:effectLst>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25611" y="1091291"/>
            <a:ext cx="1270000" cy="1270000"/>
          </a:xfrm>
          <a:prstGeom prst="rect">
            <a:avLst/>
          </a:prstGeom>
          <a:effectLst>
            <a:outerShdw blurRad="50800" dist="38100" dir="5400000" algn="t" rotWithShape="0">
              <a:prstClr val="black">
                <a:alpha val="40000"/>
              </a:prstClr>
            </a:outerShdw>
          </a:effectLst>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62322" y="1459163"/>
            <a:ext cx="902128" cy="902128"/>
          </a:xfrm>
          <a:prstGeom prst="rect">
            <a:avLst/>
          </a:prstGeom>
          <a:effectLst>
            <a:outerShdw blurRad="50800" dist="38100" dir="5400000" algn="t" rotWithShape="0">
              <a:prstClr val="black">
                <a:alpha val="40000"/>
              </a:prstClr>
            </a:outerShdw>
          </a:effectLst>
        </p:spPr>
      </p:pic>
      <p:sp>
        <p:nvSpPr>
          <p:cNvPr id="13" name="TextBox 12"/>
          <p:cNvSpPr txBox="1"/>
          <p:nvPr/>
        </p:nvSpPr>
        <p:spPr>
          <a:xfrm>
            <a:off x="3992094" y="504889"/>
            <a:ext cx="2137573" cy="307777"/>
          </a:xfrm>
          <a:prstGeom prst="rect">
            <a:avLst/>
          </a:prstGeom>
          <a:noFill/>
        </p:spPr>
        <p:txBody>
          <a:bodyPr wrap="square" rtlCol="0">
            <a:spAutoFit/>
          </a:bodyPr>
          <a:lstStyle/>
          <a:p>
            <a:pPr algn="ctr"/>
            <a:r>
              <a:rPr lang="es-ES" sz="1400" dirty="0">
                <a:solidFill>
                  <a:schemeClr val="bg1">
                    <a:lumMod val="50000"/>
                  </a:schemeClr>
                </a:solidFill>
              </a:rPr>
              <a:t>Aplicación Cliente</a:t>
            </a:r>
            <a:endParaRPr lang="es-ES_tradnl" sz="1400" dirty="0">
              <a:solidFill>
                <a:schemeClr val="bg1">
                  <a:lumMod val="50000"/>
                </a:schemeClr>
              </a:solidFill>
            </a:endParaRPr>
          </a:p>
        </p:txBody>
      </p:sp>
      <p:cxnSp>
        <p:nvCxnSpPr>
          <p:cNvPr id="14" name="Straight Arrow Connector 13"/>
          <p:cNvCxnSpPr/>
          <p:nvPr/>
        </p:nvCxnSpPr>
        <p:spPr>
          <a:xfrm flipH="1">
            <a:off x="6213658" y="1747060"/>
            <a:ext cx="366187" cy="0"/>
          </a:xfrm>
          <a:prstGeom prst="straightConnector1">
            <a:avLst/>
          </a:prstGeom>
          <a:ln w="28575">
            <a:solidFill>
              <a:srgbClr val="D87EAA"/>
            </a:solidFill>
            <a:prstDash val="dash"/>
            <a:tailEnd type="triangle"/>
          </a:ln>
        </p:spPr>
        <p:style>
          <a:lnRef idx="3">
            <a:schemeClr val="accent5"/>
          </a:lnRef>
          <a:fillRef idx="0">
            <a:schemeClr val="accent5"/>
          </a:fillRef>
          <a:effectRef idx="2">
            <a:schemeClr val="accent5"/>
          </a:effectRef>
          <a:fontRef idx="minor">
            <a:schemeClr val="tx1"/>
          </a:fontRef>
        </p:style>
      </p:cxnSp>
      <p:sp>
        <p:nvSpPr>
          <p:cNvPr id="15" name="Rounded Rectangle 14"/>
          <p:cNvSpPr/>
          <p:nvPr/>
        </p:nvSpPr>
        <p:spPr>
          <a:xfrm>
            <a:off x="1575427" y="3233139"/>
            <a:ext cx="6641110" cy="3151719"/>
          </a:xfrm>
          <a:prstGeom prst="roundRect">
            <a:avLst>
              <a:gd name="adj" fmla="val 7817"/>
            </a:avLst>
          </a:prstGeom>
          <a:solidFill>
            <a:schemeClr val="bg1"/>
          </a:solidFill>
          <a:ln w="28575">
            <a:solidFill>
              <a:schemeClr val="bg1">
                <a:lumMod val="85000"/>
              </a:schemeClr>
            </a:solid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a:off x="2985983" y="2665904"/>
            <a:ext cx="10359" cy="511200"/>
          </a:xfrm>
          <a:prstGeom prst="straightConnector1">
            <a:avLst/>
          </a:prstGeom>
          <a:ln w="28575">
            <a:solidFill>
              <a:srgbClr val="D87EAA"/>
            </a:solidFill>
            <a:prstDash val="dash"/>
            <a:tailEnd type="triangle"/>
          </a:ln>
        </p:spPr>
        <p:style>
          <a:lnRef idx="3">
            <a:schemeClr val="accent5"/>
          </a:lnRef>
          <a:fillRef idx="0">
            <a:schemeClr val="accent5"/>
          </a:fillRef>
          <a:effectRef idx="2">
            <a:schemeClr val="accent5"/>
          </a:effectRef>
          <a:fontRef idx="minor">
            <a:schemeClr val="tx1"/>
          </a:fontRef>
        </p:style>
      </p:cxnSp>
      <p:cxnSp>
        <p:nvCxnSpPr>
          <p:cNvPr id="17" name="Straight Arrow Connector 16"/>
          <p:cNvCxnSpPr/>
          <p:nvPr/>
        </p:nvCxnSpPr>
        <p:spPr>
          <a:xfrm flipV="1">
            <a:off x="2283022" y="2665904"/>
            <a:ext cx="1211" cy="511200"/>
          </a:xfrm>
          <a:prstGeom prst="straightConnector1">
            <a:avLst/>
          </a:prstGeom>
          <a:ln w="28575">
            <a:solidFill>
              <a:srgbClr val="D87EAA"/>
            </a:solidFill>
            <a:prstDash val="dash"/>
            <a:tailEnd type="triangle"/>
          </a:ln>
        </p:spPr>
        <p:style>
          <a:lnRef idx="3">
            <a:schemeClr val="accent5"/>
          </a:lnRef>
          <a:fillRef idx="0">
            <a:schemeClr val="accent5"/>
          </a:fillRef>
          <a:effectRef idx="2">
            <a:schemeClr val="accent5"/>
          </a:effectRef>
          <a:fontRef idx="minor">
            <a:schemeClr val="tx1"/>
          </a:fontRef>
        </p:style>
      </p:cxnSp>
      <p:cxnSp>
        <p:nvCxnSpPr>
          <p:cNvPr id="18" name="Straight Arrow Connector 17"/>
          <p:cNvCxnSpPr>
            <a:cxnSpLocks/>
          </p:cNvCxnSpPr>
          <p:nvPr/>
        </p:nvCxnSpPr>
        <p:spPr>
          <a:xfrm>
            <a:off x="4711675" y="2665904"/>
            <a:ext cx="4610" cy="511200"/>
          </a:xfrm>
          <a:prstGeom prst="straightConnector1">
            <a:avLst/>
          </a:prstGeom>
          <a:ln w="28575">
            <a:solidFill>
              <a:srgbClr val="D87EAA"/>
            </a:solidFill>
            <a:prstDash val="dash"/>
            <a:tailEnd type="triangle"/>
          </a:ln>
        </p:spPr>
        <p:style>
          <a:lnRef idx="3">
            <a:schemeClr val="accent5"/>
          </a:lnRef>
          <a:fillRef idx="0">
            <a:schemeClr val="accent5"/>
          </a:fillRef>
          <a:effectRef idx="2">
            <a:schemeClr val="accent5"/>
          </a:effectRef>
          <a:fontRef idx="minor">
            <a:schemeClr val="tx1"/>
          </a:fontRef>
        </p:style>
      </p:cxnSp>
      <p:cxnSp>
        <p:nvCxnSpPr>
          <p:cNvPr id="19" name="Straight Arrow Connector 18"/>
          <p:cNvCxnSpPr>
            <a:cxnSpLocks/>
          </p:cNvCxnSpPr>
          <p:nvPr/>
        </p:nvCxnSpPr>
        <p:spPr>
          <a:xfrm flipV="1">
            <a:off x="5419246" y="2665904"/>
            <a:ext cx="0" cy="511200"/>
          </a:xfrm>
          <a:prstGeom prst="straightConnector1">
            <a:avLst/>
          </a:prstGeom>
          <a:ln w="28575">
            <a:solidFill>
              <a:srgbClr val="D87EAA"/>
            </a:solidFill>
            <a:prstDash val="dash"/>
            <a:tailEnd type="triangle"/>
          </a:ln>
        </p:spPr>
        <p:style>
          <a:lnRef idx="3">
            <a:schemeClr val="accent5"/>
          </a:lnRef>
          <a:fillRef idx="0">
            <a:schemeClr val="accent5"/>
          </a:fillRef>
          <a:effectRef idx="2">
            <a:schemeClr val="accent5"/>
          </a:effectRef>
          <a:fontRef idx="minor">
            <a:schemeClr val="tx1"/>
          </a:fontRef>
        </p:style>
      </p:cxnSp>
      <p:cxnSp>
        <p:nvCxnSpPr>
          <p:cNvPr id="20" name="Elbow Connector 19"/>
          <p:cNvCxnSpPr/>
          <p:nvPr/>
        </p:nvCxnSpPr>
        <p:spPr>
          <a:xfrm rot="5400000" flipH="1" flipV="1">
            <a:off x="5795466" y="2994928"/>
            <a:ext cx="2332825" cy="1339856"/>
          </a:xfrm>
          <a:prstGeom prst="bentConnector3">
            <a:avLst>
              <a:gd name="adj1" fmla="val 322"/>
            </a:avLst>
          </a:prstGeom>
          <a:ln w="28575">
            <a:solidFill>
              <a:srgbClr val="D87EAA"/>
            </a:solidFill>
            <a:prstDash val="dash"/>
            <a:tailEnd type="triangle"/>
          </a:ln>
        </p:spPr>
        <p:style>
          <a:lnRef idx="3">
            <a:schemeClr val="accent5"/>
          </a:lnRef>
          <a:fillRef idx="0">
            <a:schemeClr val="accent5"/>
          </a:fillRef>
          <a:effectRef idx="2">
            <a:schemeClr val="accent5"/>
          </a:effectRef>
          <a:fontRef idx="minor">
            <a:schemeClr val="tx1"/>
          </a:fontRef>
        </p:style>
      </p:cxnSp>
      <p:sp>
        <p:nvSpPr>
          <p:cNvPr id="21" name="Rectangle 20"/>
          <p:cNvSpPr/>
          <p:nvPr/>
        </p:nvSpPr>
        <p:spPr>
          <a:xfrm>
            <a:off x="1977628" y="3354698"/>
            <a:ext cx="4200013" cy="695768"/>
          </a:xfrm>
          <a:prstGeom prst="rect">
            <a:avLst/>
          </a:prstGeom>
          <a:solidFill>
            <a:schemeClr val="bg1">
              <a:lumMod val="95000"/>
            </a:schemeClr>
          </a:solidFill>
        </p:spPr>
        <p:style>
          <a:lnRef idx="0">
            <a:schemeClr val="accent3"/>
          </a:lnRef>
          <a:fillRef idx="3">
            <a:schemeClr val="accent3"/>
          </a:fillRef>
          <a:effectRef idx="3">
            <a:schemeClr val="accent3"/>
          </a:effectRef>
          <a:fontRef idx="minor">
            <a:schemeClr val="lt1"/>
          </a:fontRef>
        </p:style>
        <p:txBody>
          <a:bodyPr rtlCol="0" anchor="ctr"/>
          <a:lstStyle/>
          <a:p>
            <a:r>
              <a:rPr lang="es-ES_tradnl" sz="1400" dirty="0">
                <a:solidFill>
                  <a:schemeClr val="bg2">
                    <a:lumMod val="75000"/>
                  </a:schemeClr>
                </a:solidFill>
              </a:rPr>
              <a:t>Vista:</a:t>
            </a:r>
          </a:p>
          <a:p>
            <a:pPr>
              <a:spcBef>
                <a:spcPts val="600"/>
              </a:spcBef>
            </a:pPr>
            <a:r>
              <a:rPr lang="es-ES_tradnl" sz="1100" dirty="0">
                <a:solidFill>
                  <a:schemeClr val="bg2">
                    <a:lumMod val="75000"/>
                  </a:schemeClr>
                </a:solidFill>
              </a:rPr>
              <a:t>Interfaz de usuario encargada de mostrar la información</a:t>
            </a:r>
            <a:r>
              <a:rPr lang="es-ES" sz="1100" dirty="0">
                <a:solidFill>
                  <a:schemeClr val="bg2">
                    <a:lumMod val="75000"/>
                  </a:schemeClr>
                </a:solidFill>
              </a:rPr>
              <a:t> del modelo al usuario y permite la interacción con este.</a:t>
            </a:r>
            <a:endParaRPr lang="es-ES_tradnl" sz="1100" dirty="0">
              <a:solidFill>
                <a:schemeClr val="bg2">
                  <a:lumMod val="75000"/>
                </a:schemeClr>
              </a:solidFill>
            </a:endParaRPr>
          </a:p>
        </p:txBody>
      </p:sp>
      <p:sp>
        <p:nvSpPr>
          <p:cNvPr id="22" name="Rectangle 21"/>
          <p:cNvSpPr/>
          <p:nvPr/>
        </p:nvSpPr>
        <p:spPr>
          <a:xfrm>
            <a:off x="1977629" y="4461114"/>
            <a:ext cx="4200013" cy="695768"/>
          </a:xfrm>
          <a:prstGeom prst="rect">
            <a:avLst/>
          </a:prstGeom>
          <a:solidFill>
            <a:schemeClr val="bg1">
              <a:lumMod val="95000"/>
            </a:schemeClr>
          </a:solidFill>
        </p:spPr>
        <p:style>
          <a:lnRef idx="0">
            <a:schemeClr val="accent3"/>
          </a:lnRef>
          <a:fillRef idx="3">
            <a:schemeClr val="accent3"/>
          </a:fillRef>
          <a:effectRef idx="3">
            <a:schemeClr val="accent3"/>
          </a:effectRef>
          <a:fontRef idx="minor">
            <a:schemeClr val="lt1"/>
          </a:fontRef>
        </p:style>
        <p:txBody>
          <a:bodyPr rtlCol="0" anchor="ctr"/>
          <a:lstStyle/>
          <a:p>
            <a:r>
              <a:rPr lang="es-ES_tradnl" sz="1400" dirty="0">
                <a:solidFill>
                  <a:schemeClr val="bg2">
                    <a:lumMod val="75000"/>
                  </a:schemeClr>
                </a:solidFill>
              </a:rPr>
              <a:t>Controlador:</a:t>
            </a:r>
          </a:p>
          <a:p>
            <a:pPr>
              <a:spcBef>
                <a:spcPts val="600"/>
              </a:spcBef>
            </a:pPr>
            <a:r>
              <a:rPr lang="es-ES" sz="1100" dirty="0">
                <a:solidFill>
                  <a:schemeClr val="bg2">
                    <a:lumMod val="75000"/>
                  </a:schemeClr>
                </a:solidFill>
              </a:rPr>
              <a:t>Gestiona el flujo de información y recibe las peticiones.</a:t>
            </a:r>
            <a:endParaRPr lang="es-ES_tradnl" sz="1100" dirty="0">
              <a:solidFill>
                <a:schemeClr val="bg2">
                  <a:lumMod val="75000"/>
                </a:schemeClr>
              </a:solidFill>
            </a:endParaRPr>
          </a:p>
        </p:txBody>
      </p:sp>
      <p:sp>
        <p:nvSpPr>
          <p:cNvPr id="23" name="Rectangle 22"/>
          <p:cNvSpPr/>
          <p:nvPr/>
        </p:nvSpPr>
        <p:spPr>
          <a:xfrm>
            <a:off x="1997197" y="5567530"/>
            <a:ext cx="4200013" cy="695768"/>
          </a:xfrm>
          <a:prstGeom prst="rect">
            <a:avLst/>
          </a:prstGeom>
          <a:solidFill>
            <a:schemeClr val="bg1">
              <a:lumMod val="95000"/>
            </a:schemeClr>
          </a:solidFill>
        </p:spPr>
        <p:style>
          <a:lnRef idx="0">
            <a:schemeClr val="accent3"/>
          </a:lnRef>
          <a:fillRef idx="3">
            <a:schemeClr val="accent3"/>
          </a:fillRef>
          <a:effectRef idx="3">
            <a:schemeClr val="accent3"/>
          </a:effectRef>
          <a:fontRef idx="minor">
            <a:schemeClr val="lt1"/>
          </a:fontRef>
        </p:style>
        <p:txBody>
          <a:bodyPr rtlCol="0" anchor="ctr"/>
          <a:lstStyle/>
          <a:p>
            <a:r>
              <a:rPr lang="es-ES_tradnl" sz="1400" dirty="0">
                <a:solidFill>
                  <a:schemeClr val="bg2">
                    <a:lumMod val="75000"/>
                  </a:schemeClr>
                </a:solidFill>
              </a:rPr>
              <a:t>Modelo:</a:t>
            </a:r>
          </a:p>
          <a:p>
            <a:pPr>
              <a:spcBef>
                <a:spcPts val="600"/>
              </a:spcBef>
            </a:pPr>
            <a:r>
              <a:rPr lang="es-ES" sz="1100" dirty="0">
                <a:solidFill>
                  <a:schemeClr val="bg2">
                    <a:lumMod val="75000"/>
                  </a:schemeClr>
                </a:solidFill>
              </a:rPr>
              <a:t>Contiene una representación de los datos, su lógica de </a:t>
            </a:r>
          </a:p>
          <a:p>
            <a:r>
              <a:rPr lang="es-ES" sz="1100" dirty="0">
                <a:solidFill>
                  <a:schemeClr val="bg2">
                    <a:lumMod val="75000"/>
                  </a:schemeClr>
                </a:solidFill>
              </a:rPr>
              <a:t>negocio y sus mecanismos de persistencia.</a:t>
            </a:r>
            <a:endParaRPr lang="es-ES_tradnl" sz="1100" dirty="0">
              <a:solidFill>
                <a:schemeClr val="bg2">
                  <a:lumMod val="75000"/>
                </a:schemeClr>
              </a:solidFill>
            </a:endParaRPr>
          </a:p>
        </p:txBody>
      </p:sp>
      <p:pic>
        <p:nvPicPr>
          <p:cNvPr id="24" name="Picture 23"/>
          <p:cNvPicPr>
            <a:picLocks noChangeAspect="1"/>
          </p:cNvPicPr>
          <p:nvPr/>
        </p:nvPicPr>
        <p:blipFill>
          <a:blip r:embed="rId6"/>
          <a:stretch>
            <a:fillRect/>
          </a:stretch>
        </p:blipFill>
        <p:spPr>
          <a:xfrm>
            <a:off x="7279251" y="5611514"/>
            <a:ext cx="592898" cy="592898"/>
          </a:xfrm>
          <a:prstGeom prst="rect">
            <a:avLst/>
          </a:prstGeom>
        </p:spPr>
      </p:pic>
      <p:pic>
        <p:nvPicPr>
          <p:cNvPr id="25" name="Picture 24"/>
          <p:cNvPicPr>
            <a:picLocks noChangeAspect="1"/>
          </p:cNvPicPr>
          <p:nvPr/>
        </p:nvPicPr>
        <p:blipFill>
          <a:blip r:embed="rId7"/>
          <a:stretch>
            <a:fillRect/>
          </a:stretch>
        </p:blipFill>
        <p:spPr>
          <a:xfrm>
            <a:off x="6410909" y="5611513"/>
            <a:ext cx="595721" cy="595721"/>
          </a:xfrm>
          <a:prstGeom prst="rect">
            <a:avLst/>
          </a:prstGeom>
        </p:spPr>
      </p:pic>
      <p:pic>
        <p:nvPicPr>
          <p:cNvPr id="26" name="Picture 2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579845" y="5011707"/>
            <a:ext cx="1051959" cy="331367"/>
          </a:xfrm>
          <a:prstGeom prst="rect">
            <a:avLst/>
          </a:prstGeom>
        </p:spPr>
      </p:pic>
      <p:sp>
        <p:nvSpPr>
          <p:cNvPr id="27" name="Cloud 26"/>
          <p:cNvSpPr/>
          <p:nvPr/>
        </p:nvSpPr>
        <p:spPr>
          <a:xfrm>
            <a:off x="6680282" y="1112060"/>
            <a:ext cx="1880521" cy="1270000"/>
          </a:xfrm>
          <a:prstGeom prst="cloud">
            <a:avLst/>
          </a:prstGeom>
          <a:solidFill>
            <a:schemeClr val="bg1"/>
          </a:solidFill>
          <a:ln w="28575">
            <a:solidFill>
              <a:schemeClr val="tx2">
                <a:lumMod val="40000"/>
                <a:lumOff val="6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0"/>
              <a:solidFill>
                <a:schemeClr val="accent1"/>
              </a:solidFill>
              <a:effectLst>
                <a:outerShdw blurRad="38100" dist="25400" dir="5400000" algn="ctr" rotWithShape="0">
                  <a:srgbClr val="6E747A">
                    <a:alpha val="43000"/>
                  </a:srgbClr>
                </a:outerShdw>
              </a:effectLst>
            </a:endParaRPr>
          </a:p>
        </p:txBody>
      </p:sp>
      <p:sp>
        <p:nvSpPr>
          <p:cNvPr id="28" name="TextBox 27"/>
          <p:cNvSpPr txBox="1"/>
          <p:nvPr/>
        </p:nvSpPr>
        <p:spPr>
          <a:xfrm>
            <a:off x="6998063" y="1228443"/>
            <a:ext cx="1244957" cy="954107"/>
          </a:xfrm>
          <a:prstGeom prst="rect">
            <a:avLst/>
          </a:prstGeom>
          <a:noFill/>
        </p:spPr>
        <p:txBody>
          <a:bodyPr wrap="none" rtlCol="0">
            <a:spAutoFit/>
          </a:bodyPr>
          <a:lstStyle/>
          <a:p>
            <a:pPr algn="ctr"/>
            <a:r>
              <a:rPr lang="es-ES_tradnl" sz="1400" b="1" dirty="0">
                <a:solidFill>
                  <a:schemeClr val="tx2">
                    <a:lumMod val="60000"/>
                    <a:lumOff val="40000"/>
                  </a:schemeClr>
                </a:solidFill>
                <a:latin typeface="+mj-lt"/>
              </a:rPr>
              <a:t>GCM</a:t>
            </a:r>
          </a:p>
          <a:p>
            <a:pPr algn="ctr"/>
            <a:r>
              <a:rPr lang="es-ES_tradnl" sz="1400" b="1" dirty="0">
                <a:solidFill>
                  <a:schemeClr val="tx2">
                    <a:lumMod val="60000"/>
                    <a:lumOff val="40000"/>
                  </a:schemeClr>
                </a:solidFill>
                <a:latin typeface="+mj-lt"/>
              </a:rPr>
              <a:t>APN</a:t>
            </a:r>
          </a:p>
          <a:p>
            <a:pPr algn="ctr"/>
            <a:r>
              <a:rPr lang="es-ES_tradnl" sz="1400" b="1" dirty="0">
                <a:solidFill>
                  <a:schemeClr val="tx2">
                    <a:lumMod val="60000"/>
                    <a:lumOff val="40000"/>
                  </a:schemeClr>
                </a:solidFill>
                <a:latin typeface="+mj-lt"/>
              </a:rPr>
              <a:t>. . .</a:t>
            </a:r>
          </a:p>
          <a:p>
            <a:pPr algn="ctr"/>
            <a:r>
              <a:rPr lang="es-ES_tradnl" sz="1400" b="1" dirty="0">
                <a:solidFill>
                  <a:schemeClr val="tx2">
                    <a:lumMod val="60000"/>
                    <a:lumOff val="40000"/>
                  </a:schemeClr>
                </a:solidFill>
                <a:latin typeface="+mj-lt"/>
              </a:rPr>
              <a:t>Notificaciones</a:t>
            </a:r>
            <a:endParaRPr lang="en-US" sz="1400" b="1" dirty="0">
              <a:solidFill>
                <a:schemeClr val="tx2">
                  <a:lumMod val="60000"/>
                  <a:lumOff val="40000"/>
                </a:schemeClr>
              </a:solidFill>
              <a:latin typeface="+mj-lt"/>
            </a:endParaRPr>
          </a:p>
        </p:txBody>
      </p:sp>
    </p:spTree>
    <p:extLst>
      <p:ext uri="{BB962C8B-B14F-4D97-AF65-F5344CB8AC3E}">
        <p14:creationId xmlns:p14="http://schemas.microsoft.com/office/powerpoint/2010/main" val="1876158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87EAA"/>
        </a:solidFill>
        <a:effectLst/>
      </p:bgPr>
    </p:bg>
    <p:spTree>
      <p:nvGrpSpPr>
        <p:cNvPr id="1" name="Shape 77"/>
        <p:cNvGrpSpPr/>
        <p:nvPr/>
      </p:nvGrpSpPr>
      <p:grpSpPr>
        <a:xfrm>
          <a:off x="0" y="0"/>
          <a:ext cx="0" cy="0"/>
          <a:chOff x="0" y="0"/>
          <a:chExt cx="0" cy="0"/>
        </a:xfrm>
      </p:grpSpPr>
      <p:sp>
        <p:nvSpPr>
          <p:cNvPr id="4" name="Shape 100"/>
          <p:cNvSpPr txBox="1">
            <a:spLocks/>
          </p:cNvSpPr>
          <p:nvPr/>
        </p:nvSpPr>
        <p:spPr>
          <a:xfrm>
            <a:off x="9650401" y="104086"/>
            <a:ext cx="2541599" cy="794933"/>
          </a:xfrm>
          <a:prstGeom prst="rect">
            <a:avLst/>
          </a:prstGeom>
        </p:spPr>
        <p:txBody>
          <a:bodyPr vert="horz" lIns="121900" tIns="121900" rIns="121900" bIns="121900" rtlCol="0" anchor="b" anchorCtr="0">
            <a:noAutofit/>
          </a:bodyPr>
          <a:lstStyle>
            <a:lvl1pPr lvl="0">
              <a:lnSpc>
                <a:spcPct val="90000"/>
              </a:lnSpc>
              <a:spcBef>
                <a:spcPts val="0"/>
              </a:spcBef>
              <a:buNone/>
              <a:defRPr sz="4267">
                <a:latin typeface="Helvetica Neue Thin" charset="0"/>
                <a:ea typeface="Helvetica Neue Thin" charset="0"/>
                <a:cs typeface="Helvetica Neue Thin" charset="0"/>
              </a:defRPr>
            </a:lvl1pPr>
            <a:lvl2pPr lvl="1">
              <a:spcBef>
                <a:spcPts val="0"/>
              </a:spcBef>
            </a:lvl2pPr>
            <a:lvl3pPr lvl="2">
              <a:spcBef>
                <a:spcPts val="0"/>
              </a:spcBef>
            </a:lvl3pPr>
            <a:lvl4pPr lvl="3">
              <a:spcBef>
                <a:spcPts val="0"/>
              </a:spcBef>
            </a:lvl4pPr>
            <a:lvl5pPr lvl="4">
              <a:spcBef>
                <a:spcPts val="0"/>
              </a:spcBef>
            </a:lvl5pPr>
            <a:lvl6pPr lvl="5">
              <a:spcBef>
                <a:spcPts val="0"/>
              </a:spcBef>
            </a:lvl6pPr>
            <a:lvl7pPr lvl="6">
              <a:spcBef>
                <a:spcPts val="0"/>
              </a:spcBef>
            </a:lvl7pPr>
            <a:lvl8pPr lvl="7">
              <a:spcBef>
                <a:spcPts val="0"/>
              </a:spcBef>
            </a:lvl8pPr>
            <a:lvl9pPr lvl="8">
              <a:spcBef>
                <a:spcPts val="0"/>
              </a:spcBef>
            </a:lvl9pPr>
          </a:lstStyle>
          <a:p>
            <a:pPr algn="r"/>
            <a:r>
              <a:rPr lang="es-ES_tradnl" sz="2400" dirty="0">
                <a:solidFill>
                  <a:schemeClr val="bg1"/>
                </a:solidFill>
              </a:rPr>
              <a:t>Solución tecnológica</a:t>
            </a:r>
          </a:p>
        </p:txBody>
      </p:sp>
      <p:pic>
        <p:nvPicPr>
          <p:cNvPr id="2" name="Picture 1"/>
          <p:cNvPicPr>
            <a:picLocks noChangeAspect="1"/>
          </p:cNvPicPr>
          <p:nvPr/>
        </p:nvPicPr>
        <p:blipFill>
          <a:blip r:embed="rId3"/>
          <a:stretch>
            <a:fillRect/>
          </a:stretch>
        </p:blipFill>
        <p:spPr>
          <a:xfrm>
            <a:off x="365760" y="899019"/>
            <a:ext cx="8845182" cy="4873876"/>
          </a:xfrm>
          <a:prstGeom prst="rect">
            <a:avLst/>
          </a:prstGeom>
        </p:spPr>
      </p:pic>
    </p:spTree>
    <p:extLst>
      <p:ext uri="{BB962C8B-B14F-4D97-AF65-F5344CB8AC3E}">
        <p14:creationId xmlns:p14="http://schemas.microsoft.com/office/powerpoint/2010/main" val="2686771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87EAA"/>
        </a:solidFill>
        <a:effectLst/>
      </p:bgPr>
    </p:bg>
    <p:spTree>
      <p:nvGrpSpPr>
        <p:cNvPr id="1" name="Shape 77"/>
        <p:cNvGrpSpPr/>
        <p:nvPr/>
      </p:nvGrpSpPr>
      <p:grpSpPr>
        <a:xfrm>
          <a:off x="0" y="0"/>
          <a:ext cx="0" cy="0"/>
          <a:chOff x="0" y="0"/>
          <a:chExt cx="0" cy="0"/>
        </a:xfrm>
      </p:grpSpPr>
      <p:sp>
        <p:nvSpPr>
          <p:cNvPr id="4" name="Shape 100"/>
          <p:cNvSpPr txBox="1">
            <a:spLocks/>
          </p:cNvSpPr>
          <p:nvPr/>
        </p:nvSpPr>
        <p:spPr>
          <a:xfrm>
            <a:off x="9650401" y="104086"/>
            <a:ext cx="2541599" cy="794933"/>
          </a:xfrm>
          <a:prstGeom prst="rect">
            <a:avLst/>
          </a:prstGeom>
        </p:spPr>
        <p:txBody>
          <a:bodyPr vert="horz" lIns="121900" tIns="121900" rIns="121900" bIns="121900" rtlCol="0" anchor="b" anchorCtr="0">
            <a:noAutofit/>
          </a:bodyPr>
          <a:lstStyle>
            <a:lvl1pPr lvl="0">
              <a:lnSpc>
                <a:spcPct val="90000"/>
              </a:lnSpc>
              <a:spcBef>
                <a:spcPts val="0"/>
              </a:spcBef>
              <a:buNone/>
              <a:defRPr sz="4267">
                <a:latin typeface="Helvetica Neue Thin" charset="0"/>
                <a:ea typeface="Helvetica Neue Thin" charset="0"/>
                <a:cs typeface="Helvetica Neue Thin" charset="0"/>
              </a:defRPr>
            </a:lvl1pPr>
            <a:lvl2pPr lvl="1">
              <a:spcBef>
                <a:spcPts val="0"/>
              </a:spcBef>
            </a:lvl2pPr>
            <a:lvl3pPr lvl="2">
              <a:spcBef>
                <a:spcPts val="0"/>
              </a:spcBef>
            </a:lvl3pPr>
            <a:lvl4pPr lvl="3">
              <a:spcBef>
                <a:spcPts val="0"/>
              </a:spcBef>
            </a:lvl4pPr>
            <a:lvl5pPr lvl="4">
              <a:spcBef>
                <a:spcPts val="0"/>
              </a:spcBef>
            </a:lvl5pPr>
            <a:lvl6pPr lvl="5">
              <a:spcBef>
                <a:spcPts val="0"/>
              </a:spcBef>
            </a:lvl6pPr>
            <a:lvl7pPr lvl="6">
              <a:spcBef>
                <a:spcPts val="0"/>
              </a:spcBef>
            </a:lvl7pPr>
            <a:lvl8pPr lvl="7">
              <a:spcBef>
                <a:spcPts val="0"/>
              </a:spcBef>
            </a:lvl8pPr>
            <a:lvl9pPr lvl="8">
              <a:spcBef>
                <a:spcPts val="0"/>
              </a:spcBef>
            </a:lvl9pPr>
          </a:lstStyle>
          <a:p>
            <a:pPr algn="r"/>
            <a:r>
              <a:rPr lang="es-ES_tradnl" sz="2400" dirty="0">
                <a:solidFill>
                  <a:schemeClr val="bg1"/>
                </a:solidFill>
              </a:rPr>
              <a:t>Solución tecnológica</a:t>
            </a:r>
          </a:p>
        </p:txBody>
      </p:sp>
      <p:grpSp>
        <p:nvGrpSpPr>
          <p:cNvPr id="29" name="Group 28"/>
          <p:cNvGrpSpPr/>
          <p:nvPr/>
        </p:nvGrpSpPr>
        <p:grpSpPr>
          <a:xfrm>
            <a:off x="3967785" y="1791144"/>
            <a:ext cx="1107727" cy="1107323"/>
            <a:chOff x="3712838" y="2804213"/>
            <a:chExt cx="1270000" cy="1270000"/>
          </a:xfrm>
        </p:grpSpPr>
        <p:pic>
          <p:nvPicPr>
            <p:cNvPr id="30" name="Picture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2838" y="2804213"/>
              <a:ext cx="1270000" cy="1270000"/>
            </a:xfrm>
            <a:prstGeom prst="rect">
              <a:avLst/>
            </a:prstGeom>
            <a:effectLst>
              <a:outerShdw blurRad="50800" dist="76200" dir="8100000" algn="tr" rotWithShape="0">
                <a:prstClr val="black">
                  <a:alpha val="40000"/>
                </a:prstClr>
              </a:outerShdw>
            </a:effectLst>
          </p:spPr>
        </p:pic>
        <p:grpSp>
          <p:nvGrpSpPr>
            <p:cNvPr id="31" name="Group 30"/>
            <p:cNvGrpSpPr/>
            <p:nvPr/>
          </p:nvGrpSpPr>
          <p:grpSpPr>
            <a:xfrm>
              <a:off x="4185182" y="3236522"/>
              <a:ext cx="320493" cy="186404"/>
              <a:chOff x="6131455" y="1389842"/>
              <a:chExt cx="320493" cy="186404"/>
            </a:xfrm>
          </p:grpSpPr>
          <p:sp>
            <p:nvSpPr>
              <p:cNvPr id="32" name="Oval 31"/>
              <p:cNvSpPr/>
              <p:nvPr/>
            </p:nvSpPr>
            <p:spPr>
              <a:xfrm>
                <a:off x="6131455" y="1389842"/>
                <a:ext cx="35647" cy="37193"/>
              </a:xfrm>
              <a:prstGeom prst="ellipse">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3" name="Oval 32"/>
              <p:cNvSpPr/>
              <p:nvPr/>
            </p:nvSpPr>
            <p:spPr>
              <a:xfrm>
                <a:off x="6131455" y="1464147"/>
                <a:ext cx="35647" cy="37193"/>
              </a:xfrm>
              <a:prstGeom prst="ellipse">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4" name="Oval 33"/>
              <p:cNvSpPr/>
              <p:nvPr/>
            </p:nvSpPr>
            <p:spPr>
              <a:xfrm>
                <a:off x="6131455" y="1539053"/>
                <a:ext cx="35647" cy="37193"/>
              </a:xfrm>
              <a:prstGeom prst="ellipse">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35" name="Straight Connector 34"/>
              <p:cNvCxnSpPr/>
              <p:nvPr/>
            </p:nvCxnSpPr>
            <p:spPr>
              <a:xfrm flipV="1">
                <a:off x="6202749" y="1414788"/>
                <a:ext cx="249199" cy="1"/>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6202749" y="1557649"/>
                <a:ext cx="249199" cy="1082"/>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6202749" y="1482743"/>
                <a:ext cx="249199" cy="1"/>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grpSp>
      </p:grpSp>
      <p:pic>
        <p:nvPicPr>
          <p:cNvPr id="38" name="Picture 3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0990" y="899019"/>
            <a:ext cx="4456386" cy="3342290"/>
          </a:xfrm>
          <a:prstGeom prst="rect">
            <a:avLst/>
          </a:prstGeom>
          <a:effectLst>
            <a:outerShdw blurRad="50800" dist="76200" dir="8100000" algn="tr" rotWithShape="0">
              <a:prstClr val="black">
                <a:alpha val="40000"/>
              </a:prstClr>
            </a:outerShdw>
          </a:effectLst>
        </p:spPr>
      </p:pic>
      <p:pic>
        <p:nvPicPr>
          <p:cNvPr id="39" name="Picture 3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82679" y="5423080"/>
            <a:ext cx="1219200" cy="1219200"/>
          </a:xfrm>
          <a:prstGeom prst="rect">
            <a:avLst/>
          </a:prstGeom>
          <a:effectLst>
            <a:outerShdw blurRad="76200" dir="18900000" sy="23000" kx="-1200000" algn="bl" rotWithShape="0">
              <a:prstClr val="black">
                <a:alpha val="20000"/>
              </a:prstClr>
            </a:outerShdw>
          </a:effectLst>
        </p:spPr>
      </p:pic>
      <p:pic>
        <p:nvPicPr>
          <p:cNvPr id="41" name="Picture 4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27736" y="5423080"/>
            <a:ext cx="1219200" cy="1219200"/>
          </a:xfrm>
          <a:prstGeom prst="rect">
            <a:avLst/>
          </a:prstGeom>
          <a:effectLst>
            <a:outerShdw blurRad="76200" dir="13500000" sy="23000" kx="1200000" algn="br" rotWithShape="0">
              <a:prstClr val="black">
                <a:alpha val="20000"/>
              </a:prstClr>
            </a:outerShdw>
          </a:effectLst>
        </p:spPr>
      </p:pic>
      <p:pic>
        <p:nvPicPr>
          <p:cNvPr id="42" name="Picture 4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39555" y="3690314"/>
            <a:ext cx="1140011" cy="1140011"/>
          </a:xfrm>
          <a:prstGeom prst="rect">
            <a:avLst/>
          </a:prstGeom>
          <a:effectLst>
            <a:outerShdw blurRad="50800" dist="76200" dir="8100000" algn="tr" rotWithShape="0">
              <a:prstClr val="black">
                <a:alpha val="40000"/>
              </a:prstClr>
            </a:outerShdw>
          </a:effectLst>
        </p:spPr>
      </p:pic>
      <p:pic>
        <p:nvPicPr>
          <p:cNvPr id="45" name="Picture 4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202291" y="5964286"/>
            <a:ext cx="635000" cy="635000"/>
          </a:xfrm>
          <a:prstGeom prst="rect">
            <a:avLst/>
          </a:prstGeom>
        </p:spPr>
      </p:pic>
      <p:pic>
        <p:nvPicPr>
          <p:cNvPr id="46" name="Picture 4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501581" y="5918787"/>
            <a:ext cx="411139" cy="411139"/>
          </a:xfrm>
          <a:prstGeom prst="rect">
            <a:avLst/>
          </a:prstGeom>
        </p:spPr>
      </p:pic>
      <p:pic>
        <p:nvPicPr>
          <p:cNvPr id="53" name="Picture 5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92111" y="5995319"/>
            <a:ext cx="655501" cy="655501"/>
          </a:xfrm>
          <a:prstGeom prst="rect">
            <a:avLst/>
          </a:prstGeom>
        </p:spPr>
      </p:pic>
      <p:pic>
        <p:nvPicPr>
          <p:cNvPr id="54" name="Picture 5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751209" y="5911930"/>
            <a:ext cx="411139" cy="411139"/>
          </a:xfrm>
          <a:prstGeom prst="rect">
            <a:avLst/>
          </a:prstGeom>
        </p:spPr>
      </p:pic>
      <p:cxnSp>
        <p:nvCxnSpPr>
          <p:cNvPr id="55" name="Straight Arrow Connector 54"/>
          <p:cNvCxnSpPr/>
          <p:nvPr/>
        </p:nvCxnSpPr>
        <p:spPr>
          <a:xfrm flipV="1">
            <a:off x="5313054" y="2344805"/>
            <a:ext cx="908592" cy="3310"/>
          </a:xfrm>
          <a:prstGeom prst="straightConnector1">
            <a:avLst/>
          </a:prstGeom>
          <a:ln w="57150">
            <a:solidFill>
              <a:srgbClr val="D87EAA"/>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56" name="Straight Arrow Connector 55"/>
          <p:cNvCxnSpPr>
            <a:stCxn id="42" idx="0"/>
            <a:endCxn id="59" idx="2"/>
          </p:cNvCxnSpPr>
          <p:nvPr/>
        </p:nvCxnSpPr>
        <p:spPr>
          <a:xfrm rot="5400000" flipH="1" flipV="1">
            <a:off x="5647900" y="2512029"/>
            <a:ext cx="839946" cy="1516625"/>
          </a:xfrm>
          <a:prstGeom prst="bentConnector3">
            <a:avLst>
              <a:gd name="adj1" fmla="val 50000"/>
            </a:avLst>
          </a:prstGeom>
          <a:ln w="57150">
            <a:solidFill>
              <a:srgbClr val="D87EAA"/>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7" name="Elbow Connector 56"/>
          <p:cNvCxnSpPr/>
          <p:nvPr/>
        </p:nvCxnSpPr>
        <p:spPr>
          <a:xfrm rot="5400000">
            <a:off x="4425364" y="5031097"/>
            <a:ext cx="1169478" cy="605903"/>
          </a:xfrm>
          <a:prstGeom prst="bentConnector3">
            <a:avLst>
              <a:gd name="adj1" fmla="val 50000"/>
            </a:avLst>
          </a:prstGeom>
          <a:ln w="57150">
            <a:solidFill>
              <a:srgbClr val="D87EAA"/>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58" name="Elbow Connector 57"/>
          <p:cNvCxnSpPr/>
          <p:nvPr/>
        </p:nvCxnSpPr>
        <p:spPr>
          <a:xfrm rot="16200000" flipH="1">
            <a:off x="5053606" y="5008756"/>
            <a:ext cx="1162621" cy="643725"/>
          </a:xfrm>
          <a:prstGeom prst="bentConnector3">
            <a:avLst>
              <a:gd name="adj1" fmla="val 50000"/>
            </a:avLst>
          </a:prstGeom>
          <a:ln w="57150">
            <a:solidFill>
              <a:srgbClr val="D87EAA"/>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pic>
        <p:nvPicPr>
          <p:cNvPr id="59" name="Picture 5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71969" y="1839243"/>
            <a:ext cx="908433" cy="1011125"/>
          </a:xfrm>
          <a:prstGeom prst="rect">
            <a:avLst/>
          </a:prstGeom>
          <a:effectLst>
            <a:outerShdw blurRad="50800" dist="76200" dir="8100000" algn="tr" rotWithShape="0">
              <a:prstClr val="black">
                <a:alpha val="40000"/>
              </a:prstClr>
            </a:outerShdw>
          </a:effectLst>
        </p:spPr>
      </p:pic>
      <p:pic>
        <p:nvPicPr>
          <p:cNvPr id="60" name="Picture 5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218683" y="1915850"/>
            <a:ext cx="634029" cy="634029"/>
          </a:xfrm>
          <a:prstGeom prst="rect">
            <a:avLst/>
          </a:prstGeom>
        </p:spPr>
      </p:pic>
      <p:pic>
        <p:nvPicPr>
          <p:cNvPr id="62" name="Picture 61"/>
          <p:cNvPicPr>
            <a:picLocks noChangeAspect="1"/>
          </p:cNvPicPr>
          <p:nvPr/>
        </p:nvPicPr>
        <p:blipFill>
          <a:blip r:embed="rId13"/>
          <a:stretch>
            <a:fillRect/>
          </a:stretch>
        </p:blipFill>
        <p:spPr>
          <a:xfrm>
            <a:off x="7658843" y="2364594"/>
            <a:ext cx="595721" cy="595721"/>
          </a:xfrm>
          <a:prstGeom prst="rect">
            <a:avLst/>
          </a:prstGeom>
        </p:spPr>
      </p:pic>
      <p:pic>
        <p:nvPicPr>
          <p:cNvPr id="63" name="Picture 62"/>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790348" y="1852925"/>
            <a:ext cx="1051959" cy="331367"/>
          </a:xfrm>
          <a:prstGeom prst="rect">
            <a:avLst/>
          </a:prstGeom>
        </p:spPr>
      </p:pic>
      <p:pic>
        <p:nvPicPr>
          <p:cNvPr id="28" name="Picture 27"/>
          <p:cNvPicPr>
            <a:picLocks noChangeAspect="1"/>
          </p:cNvPicPr>
          <p:nvPr/>
        </p:nvPicPr>
        <p:blipFill>
          <a:blip r:embed="rId15"/>
          <a:stretch>
            <a:fillRect/>
          </a:stretch>
        </p:blipFill>
        <p:spPr>
          <a:xfrm>
            <a:off x="8414648" y="2367417"/>
            <a:ext cx="592898" cy="592898"/>
          </a:xfrm>
          <a:prstGeom prst="rect">
            <a:avLst/>
          </a:prstGeom>
        </p:spPr>
      </p:pic>
      <p:sp>
        <p:nvSpPr>
          <p:cNvPr id="40" name="Shape 78"/>
          <p:cNvSpPr txBox="1">
            <a:spLocks noGrp="1"/>
          </p:cNvSpPr>
          <p:nvPr>
            <p:ph type="title"/>
          </p:nvPr>
        </p:nvSpPr>
        <p:spPr>
          <a:xfrm>
            <a:off x="864399" y="633984"/>
            <a:ext cx="6401999" cy="811036"/>
          </a:xfrm>
          <a:prstGeom prst="rect">
            <a:avLst/>
          </a:prstGeom>
        </p:spPr>
        <p:txBody>
          <a:bodyPr vert="horz" lIns="121900" tIns="121900" rIns="121900" bIns="121900" rtlCol="0" anchor="b" anchorCtr="0">
            <a:noAutofit/>
          </a:bodyPr>
          <a:lstStyle/>
          <a:p>
            <a:r>
              <a:rPr lang="es-ES" sz="4267" smtClean="0">
                <a:latin typeface="Helvetica Neue Thin" charset="0"/>
                <a:ea typeface="Helvetica Neue Thin" charset="0"/>
                <a:cs typeface="Helvetica Neue Thin" charset="0"/>
              </a:rPr>
              <a:t>Ejemplo:</a:t>
            </a:r>
            <a:endParaRPr lang="en" sz="4267" dirty="0">
              <a:solidFill>
                <a:srgbClr val="CDDC39"/>
              </a:solidFill>
              <a:latin typeface="Helvetica Neue Thin" charset="0"/>
              <a:ea typeface="Helvetica Neue Thin" charset="0"/>
              <a:cs typeface="Helvetica Neue Thin" charset="0"/>
            </a:endParaRPr>
          </a:p>
        </p:txBody>
      </p:sp>
    </p:spTree>
    <p:extLst>
      <p:ext uri="{BB962C8B-B14F-4D97-AF65-F5344CB8AC3E}">
        <p14:creationId xmlns:p14="http://schemas.microsoft.com/office/powerpoint/2010/main" val="1802694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p:cTn id="7" dur="500" fill="hold"/>
                                        <p:tgtEl>
                                          <p:spTgt spid="60"/>
                                        </p:tgtEl>
                                        <p:attrNameLst>
                                          <p:attrName>ppt_w</p:attrName>
                                        </p:attrNameLst>
                                      </p:cBhvr>
                                      <p:tavLst>
                                        <p:tav tm="0">
                                          <p:val>
                                            <p:fltVal val="0"/>
                                          </p:val>
                                        </p:tav>
                                        <p:tav tm="100000">
                                          <p:val>
                                            <p:strVal val="#ppt_w"/>
                                          </p:val>
                                        </p:tav>
                                      </p:tavLst>
                                    </p:anim>
                                    <p:anim calcmode="lin" valueType="num">
                                      <p:cBhvr>
                                        <p:cTn id="8" dur="500" fill="hold"/>
                                        <p:tgtEl>
                                          <p:spTgt spid="60"/>
                                        </p:tgtEl>
                                        <p:attrNameLst>
                                          <p:attrName>ppt_h</p:attrName>
                                        </p:attrNameLst>
                                      </p:cBhvr>
                                      <p:tavLst>
                                        <p:tav tm="0">
                                          <p:val>
                                            <p:fltVal val="0"/>
                                          </p:val>
                                        </p:tav>
                                        <p:tav tm="100000">
                                          <p:val>
                                            <p:strVal val="#ppt_h"/>
                                          </p:val>
                                        </p:tav>
                                      </p:tavLst>
                                    </p:anim>
                                    <p:animEffect transition="in" filter="fade">
                                      <p:cBhvr>
                                        <p:cTn id="9" dur="500"/>
                                        <p:tgtEl>
                                          <p:spTgt spid="60"/>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5"/>
                                        </p:tgtEl>
                                        <p:attrNameLst>
                                          <p:attrName>style.visibility</p:attrName>
                                        </p:attrNameLst>
                                      </p:cBhvr>
                                      <p:to>
                                        <p:strVal val="visible"/>
                                      </p:to>
                                    </p:set>
                                    <p:animEffect transition="in" filter="barn(inVertical)">
                                      <p:cBhvr>
                                        <p:cTn id="14" dur="500"/>
                                        <p:tgtEl>
                                          <p:spTgt spid="55"/>
                                        </p:tgtEl>
                                      </p:cBhvr>
                                    </p:animEffect>
                                  </p:childTnLst>
                                </p:cTn>
                              </p:par>
                              <p:par>
                                <p:cTn id="15" presetID="16" presetClass="entr" presetSubtype="21" fill="hold" nodeType="withEffect">
                                  <p:stCondLst>
                                    <p:cond delay="0"/>
                                  </p:stCondLst>
                                  <p:childTnLst>
                                    <p:set>
                                      <p:cBhvr>
                                        <p:cTn id="16" dur="1" fill="hold">
                                          <p:stCondLst>
                                            <p:cond delay="0"/>
                                          </p:stCondLst>
                                        </p:cTn>
                                        <p:tgtEl>
                                          <p:spTgt spid="56"/>
                                        </p:tgtEl>
                                        <p:attrNameLst>
                                          <p:attrName>style.visibility</p:attrName>
                                        </p:attrNameLst>
                                      </p:cBhvr>
                                      <p:to>
                                        <p:strVal val="visible"/>
                                      </p:to>
                                    </p:set>
                                    <p:animEffect transition="in" filter="barn(inVertical)">
                                      <p:cBhvr>
                                        <p:cTn id="17" dur="500"/>
                                        <p:tgtEl>
                                          <p:spTgt spid="56"/>
                                        </p:tgtEl>
                                      </p:cBhvr>
                                    </p:animEffect>
                                  </p:childTnLst>
                                </p:cTn>
                              </p:par>
                              <p:par>
                                <p:cTn id="18" presetID="16" presetClass="entr" presetSubtype="21" fill="hold" nodeType="withEffect">
                                  <p:stCondLst>
                                    <p:cond delay="0"/>
                                  </p:stCondLst>
                                  <p:childTnLst>
                                    <p:set>
                                      <p:cBhvr>
                                        <p:cTn id="19" dur="1" fill="hold">
                                          <p:stCondLst>
                                            <p:cond delay="0"/>
                                          </p:stCondLst>
                                        </p:cTn>
                                        <p:tgtEl>
                                          <p:spTgt spid="58"/>
                                        </p:tgtEl>
                                        <p:attrNameLst>
                                          <p:attrName>style.visibility</p:attrName>
                                        </p:attrNameLst>
                                      </p:cBhvr>
                                      <p:to>
                                        <p:strVal val="visible"/>
                                      </p:to>
                                    </p:set>
                                    <p:animEffect transition="in" filter="barn(inVertical)">
                                      <p:cBhvr>
                                        <p:cTn id="20" dur="500"/>
                                        <p:tgtEl>
                                          <p:spTgt spid="58"/>
                                        </p:tgtEl>
                                      </p:cBhvr>
                                    </p:animEffect>
                                  </p:childTnLst>
                                </p:cTn>
                              </p:par>
                              <p:par>
                                <p:cTn id="21" presetID="16" presetClass="entr" presetSubtype="21" fill="hold" nodeType="withEffect">
                                  <p:stCondLst>
                                    <p:cond delay="0"/>
                                  </p:stCondLst>
                                  <p:childTnLst>
                                    <p:set>
                                      <p:cBhvr>
                                        <p:cTn id="22" dur="1" fill="hold">
                                          <p:stCondLst>
                                            <p:cond delay="0"/>
                                          </p:stCondLst>
                                        </p:cTn>
                                        <p:tgtEl>
                                          <p:spTgt spid="57"/>
                                        </p:tgtEl>
                                        <p:attrNameLst>
                                          <p:attrName>style.visibility</p:attrName>
                                        </p:attrNameLst>
                                      </p:cBhvr>
                                      <p:to>
                                        <p:strVal val="visible"/>
                                      </p:to>
                                    </p:set>
                                    <p:animEffect transition="in" filter="barn(inVertical)">
                                      <p:cBhvr>
                                        <p:cTn id="23" dur="500"/>
                                        <p:tgtEl>
                                          <p:spTgt spid="57"/>
                                        </p:tgtEl>
                                      </p:cBhvr>
                                    </p:animEffect>
                                  </p:childTnLst>
                                </p:cTn>
                              </p:par>
                              <p:par>
                                <p:cTn id="24" presetID="16" presetClass="entr" presetSubtype="21" fill="hold" nodeType="with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barn(inVertical)">
                                      <p:cBhvr>
                                        <p:cTn id="26" dur="500"/>
                                        <p:tgtEl>
                                          <p:spTgt spid="46"/>
                                        </p:tgtEl>
                                      </p:cBhvr>
                                    </p:animEffect>
                                  </p:childTnLst>
                                </p:cTn>
                              </p:par>
                              <p:par>
                                <p:cTn id="27" presetID="16" presetClass="entr" presetSubtype="21" fill="hold" nodeType="withEffect">
                                  <p:stCondLst>
                                    <p:cond delay="0"/>
                                  </p:stCondLst>
                                  <p:childTnLst>
                                    <p:set>
                                      <p:cBhvr>
                                        <p:cTn id="28" dur="1" fill="hold">
                                          <p:stCondLst>
                                            <p:cond delay="0"/>
                                          </p:stCondLst>
                                        </p:cTn>
                                        <p:tgtEl>
                                          <p:spTgt spid="54"/>
                                        </p:tgtEl>
                                        <p:attrNameLst>
                                          <p:attrName>style.visibility</p:attrName>
                                        </p:attrNameLst>
                                      </p:cBhvr>
                                      <p:to>
                                        <p:strVal val="visible"/>
                                      </p:to>
                                    </p:set>
                                    <p:animEffect transition="in" filter="barn(inVertical)">
                                      <p:cBhvr>
                                        <p:cTn id="29" dur="500"/>
                                        <p:tgtEl>
                                          <p:spTgt spid="54"/>
                                        </p:tgtEl>
                                      </p:cBhvr>
                                    </p:animEffect>
                                  </p:childTnLst>
                                </p:cTn>
                              </p:par>
                              <p:par>
                                <p:cTn id="30" presetID="12" presetClass="entr" presetSubtype="4" fill="hold" nodeType="withEffect">
                                  <p:stCondLst>
                                    <p:cond delay="0"/>
                                  </p:stCondLst>
                                  <p:childTnLst>
                                    <p:set>
                                      <p:cBhvr>
                                        <p:cTn id="31" dur="1" fill="hold">
                                          <p:stCondLst>
                                            <p:cond delay="0"/>
                                          </p:stCondLst>
                                        </p:cTn>
                                        <p:tgtEl>
                                          <p:spTgt spid="62"/>
                                        </p:tgtEl>
                                        <p:attrNameLst>
                                          <p:attrName>style.visibility</p:attrName>
                                        </p:attrNameLst>
                                      </p:cBhvr>
                                      <p:to>
                                        <p:strVal val="visible"/>
                                      </p:to>
                                    </p:set>
                                    <p:anim calcmode="lin" valueType="num">
                                      <p:cBhvr additive="base">
                                        <p:cTn id="32" dur="500"/>
                                        <p:tgtEl>
                                          <p:spTgt spid="62"/>
                                        </p:tgtEl>
                                        <p:attrNameLst>
                                          <p:attrName>ppt_y</p:attrName>
                                        </p:attrNameLst>
                                      </p:cBhvr>
                                      <p:tavLst>
                                        <p:tav tm="0">
                                          <p:val>
                                            <p:strVal val="#ppt_y+#ppt_h*1.125000"/>
                                          </p:val>
                                        </p:tav>
                                        <p:tav tm="100000">
                                          <p:val>
                                            <p:strVal val="#ppt_y"/>
                                          </p:val>
                                        </p:tav>
                                      </p:tavLst>
                                    </p:anim>
                                    <p:animEffect transition="in" filter="wipe(up)">
                                      <p:cBhvr>
                                        <p:cTn id="33" dur="500"/>
                                        <p:tgtEl>
                                          <p:spTgt spid="62"/>
                                        </p:tgtEl>
                                      </p:cBhvr>
                                    </p:animEffect>
                                  </p:childTnLst>
                                </p:cTn>
                              </p:par>
                              <p:par>
                                <p:cTn id="34" presetID="12" presetClass="entr" presetSubtype="4" fill="hold" nodeType="withEffect">
                                  <p:stCondLst>
                                    <p:cond delay="0"/>
                                  </p:stCondLst>
                                  <p:childTnLst>
                                    <p:set>
                                      <p:cBhvr>
                                        <p:cTn id="35" dur="1" fill="hold">
                                          <p:stCondLst>
                                            <p:cond delay="0"/>
                                          </p:stCondLst>
                                        </p:cTn>
                                        <p:tgtEl>
                                          <p:spTgt spid="28"/>
                                        </p:tgtEl>
                                        <p:attrNameLst>
                                          <p:attrName>style.visibility</p:attrName>
                                        </p:attrNameLst>
                                      </p:cBhvr>
                                      <p:to>
                                        <p:strVal val="visible"/>
                                      </p:to>
                                    </p:set>
                                    <p:anim calcmode="lin" valueType="num">
                                      <p:cBhvr additive="base">
                                        <p:cTn id="36" dur="500"/>
                                        <p:tgtEl>
                                          <p:spTgt spid="28"/>
                                        </p:tgtEl>
                                        <p:attrNameLst>
                                          <p:attrName>ppt_y</p:attrName>
                                        </p:attrNameLst>
                                      </p:cBhvr>
                                      <p:tavLst>
                                        <p:tav tm="0">
                                          <p:val>
                                            <p:strVal val="#ppt_y+#ppt_h*1.125000"/>
                                          </p:val>
                                        </p:tav>
                                        <p:tav tm="100000">
                                          <p:val>
                                            <p:strVal val="#ppt_y"/>
                                          </p:val>
                                        </p:tav>
                                      </p:tavLst>
                                    </p:anim>
                                    <p:animEffect transition="in" filter="wipe(up)">
                                      <p:cBhvr>
                                        <p:cTn id="37" dur="500"/>
                                        <p:tgtEl>
                                          <p:spTgt spid="28"/>
                                        </p:tgtEl>
                                      </p:cBhvr>
                                    </p:animEffect>
                                  </p:childTnLst>
                                </p:cTn>
                              </p:par>
                              <p:par>
                                <p:cTn id="38" presetID="12" presetClass="entr" presetSubtype="4" fill="hold" nodeType="withEffect">
                                  <p:stCondLst>
                                    <p:cond delay="0"/>
                                  </p:stCondLst>
                                  <p:childTnLst>
                                    <p:set>
                                      <p:cBhvr>
                                        <p:cTn id="39" dur="1" fill="hold">
                                          <p:stCondLst>
                                            <p:cond delay="0"/>
                                          </p:stCondLst>
                                        </p:cTn>
                                        <p:tgtEl>
                                          <p:spTgt spid="63"/>
                                        </p:tgtEl>
                                        <p:attrNameLst>
                                          <p:attrName>style.visibility</p:attrName>
                                        </p:attrNameLst>
                                      </p:cBhvr>
                                      <p:to>
                                        <p:strVal val="visible"/>
                                      </p:to>
                                    </p:set>
                                    <p:anim calcmode="lin" valueType="num">
                                      <p:cBhvr additive="base">
                                        <p:cTn id="40" dur="500"/>
                                        <p:tgtEl>
                                          <p:spTgt spid="63"/>
                                        </p:tgtEl>
                                        <p:attrNameLst>
                                          <p:attrName>ppt_y</p:attrName>
                                        </p:attrNameLst>
                                      </p:cBhvr>
                                      <p:tavLst>
                                        <p:tav tm="0">
                                          <p:val>
                                            <p:strVal val="#ppt_y+#ppt_h*1.125000"/>
                                          </p:val>
                                        </p:tav>
                                        <p:tav tm="100000">
                                          <p:val>
                                            <p:strVal val="#ppt_y"/>
                                          </p:val>
                                        </p:tav>
                                      </p:tavLst>
                                    </p:anim>
                                    <p:animEffect transition="in" filter="wipe(up)">
                                      <p:cBhvr>
                                        <p:cTn id="41" dur="500"/>
                                        <p:tgtEl>
                                          <p:spTgt spid="63"/>
                                        </p:tgtEl>
                                      </p:cBhvr>
                                    </p:animEffect>
                                  </p:childTnLst>
                                </p:cTn>
                              </p:par>
                              <p:par>
                                <p:cTn id="42" presetID="12" presetClass="entr" presetSubtype="4" fill="hold" nodeType="withEffect">
                                  <p:stCondLst>
                                    <p:cond delay="0"/>
                                  </p:stCondLst>
                                  <p:childTnLst>
                                    <p:set>
                                      <p:cBhvr>
                                        <p:cTn id="43" dur="1" fill="hold">
                                          <p:stCondLst>
                                            <p:cond delay="0"/>
                                          </p:stCondLst>
                                        </p:cTn>
                                        <p:tgtEl>
                                          <p:spTgt spid="59"/>
                                        </p:tgtEl>
                                        <p:attrNameLst>
                                          <p:attrName>style.visibility</p:attrName>
                                        </p:attrNameLst>
                                      </p:cBhvr>
                                      <p:to>
                                        <p:strVal val="visible"/>
                                      </p:to>
                                    </p:set>
                                    <p:anim calcmode="lin" valueType="num">
                                      <p:cBhvr additive="base">
                                        <p:cTn id="44" dur="500"/>
                                        <p:tgtEl>
                                          <p:spTgt spid="59"/>
                                        </p:tgtEl>
                                        <p:attrNameLst>
                                          <p:attrName>ppt_y</p:attrName>
                                        </p:attrNameLst>
                                      </p:cBhvr>
                                      <p:tavLst>
                                        <p:tav tm="0">
                                          <p:val>
                                            <p:strVal val="#ppt_y+#ppt_h*1.125000"/>
                                          </p:val>
                                        </p:tav>
                                        <p:tav tm="100000">
                                          <p:val>
                                            <p:strVal val="#ppt_y"/>
                                          </p:val>
                                        </p:tav>
                                      </p:tavLst>
                                    </p:anim>
                                    <p:animEffect transition="in" filter="wipe(up)">
                                      <p:cBhvr>
                                        <p:cTn id="45" dur="500"/>
                                        <p:tgtEl>
                                          <p:spTgt spid="59"/>
                                        </p:tgtEl>
                                      </p:cBhvr>
                                    </p:animEffect>
                                  </p:childTnLst>
                                </p:cTn>
                              </p:par>
                              <p:par>
                                <p:cTn id="46" presetID="12" presetClass="entr" presetSubtype="4" fill="hold" nodeType="withEffect">
                                  <p:stCondLst>
                                    <p:cond delay="0"/>
                                  </p:stCondLst>
                                  <p:childTnLst>
                                    <p:set>
                                      <p:cBhvr>
                                        <p:cTn id="47" dur="1" fill="hold">
                                          <p:stCondLst>
                                            <p:cond delay="0"/>
                                          </p:stCondLst>
                                        </p:cTn>
                                        <p:tgtEl>
                                          <p:spTgt spid="42"/>
                                        </p:tgtEl>
                                        <p:attrNameLst>
                                          <p:attrName>style.visibility</p:attrName>
                                        </p:attrNameLst>
                                      </p:cBhvr>
                                      <p:to>
                                        <p:strVal val="visible"/>
                                      </p:to>
                                    </p:set>
                                    <p:anim calcmode="lin" valueType="num">
                                      <p:cBhvr additive="base">
                                        <p:cTn id="48" dur="500"/>
                                        <p:tgtEl>
                                          <p:spTgt spid="42"/>
                                        </p:tgtEl>
                                        <p:attrNameLst>
                                          <p:attrName>ppt_y</p:attrName>
                                        </p:attrNameLst>
                                      </p:cBhvr>
                                      <p:tavLst>
                                        <p:tav tm="0">
                                          <p:val>
                                            <p:strVal val="#ppt_y+#ppt_h*1.125000"/>
                                          </p:val>
                                        </p:tav>
                                        <p:tav tm="100000">
                                          <p:val>
                                            <p:strVal val="#ppt_y"/>
                                          </p:val>
                                        </p:tav>
                                      </p:tavLst>
                                    </p:anim>
                                    <p:animEffect transition="in" filter="wipe(up)">
                                      <p:cBhvr>
                                        <p:cTn id="49" dur="500"/>
                                        <p:tgtEl>
                                          <p:spTgt spid="42"/>
                                        </p:tgtEl>
                                      </p:cBhvr>
                                    </p:animEffect>
                                  </p:childTnLst>
                                </p:cTn>
                              </p:par>
                              <p:par>
                                <p:cTn id="50" presetID="12" presetClass="entr" presetSubtype="4" fill="hold" nodeType="withEffect">
                                  <p:stCondLst>
                                    <p:cond delay="0"/>
                                  </p:stCondLst>
                                  <p:childTnLst>
                                    <p:set>
                                      <p:cBhvr>
                                        <p:cTn id="51" dur="1" fill="hold">
                                          <p:stCondLst>
                                            <p:cond delay="0"/>
                                          </p:stCondLst>
                                        </p:cTn>
                                        <p:tgtEl>
                                          <p:spTgt spid="46"/>
                                        </p:tgtEl>
                                        <p:attrNameLst>
                                          <p:attrName>style.visibility</p:attrName>
                                        </p:attrNameLst>
                                      </p:cBhvr>
                                      <p:to>
                                        <p:strVal val="visible"/>
                                      </p:to>
                                    </p:set>
                                    <p:anim calcmode="lin" valueType="num">
                                      <p:cBhvr additive="base">
                                        <p:cTn id="52" dur="500"/>
                                        <p:tgtEl>
                                          <p:spTgt spid="46"/>
                                        </p:tgtEl>
                                        <p:attrNameLst>
                                          <p:attrName>ppt_y</p:attrName>
                                        </p:attrNameLst>
                                      </p:cBhvr>
                                      <p:tavLst>
                                        <p:tav tm="0">
                                          <p:val>
                                            <p:strVal val="#ppt_y+#ppt_h*1.125000"/>
                                          </p:val>
                                        </p:tav>
                                        <p:tav tm="100000">
                                          <p:val>
                                            <p:strVal val="#ppt_y"/>
                                          </p:val>
                                        </p:tav>
                                      </p:tavLst>
                                    </p:anim>
                                    <p:animEffect transition="in" filter="wipe(up)">
                                      <p:cBhvr>
                                        <p:cTn id="53" dur="500"/>
                                        <p:tgtEl>
                                          <p:spTgt spid="46"/>
                                        </p:tgtEl>
                                      </p:cBhvr>
                                    </p:animEffect>
                                  </p:childTnLst>
                                </p:cTn>
                              </p:par>
                              <p:par>
                                <p:cTn id="54" presetID="12" presetClass="entr" presetSubtype="4" fill="hold" nodeType="withEffect">
                                  <p:stCondLst>
                                    <p:cond delay="0"/>
                                  </p:stCondLst>
                                  <p:childTnLst>
                                    <p:set>
                                      <p:cBhvr>
                                        <p:cTn id="55" dur="1" fill="hold">
                                          <p:stCondLst>
                                            <p:cond delay="0"/>
                                          </p:stCondLst>
                                        </p:cTn>
                                        <p:tgtEl>
                                          <p:spTgt spid="54"/>
                                        </p:tgtEl>
                                        <p:attrNameLst>
                                          <p:attrName>style.visibility</p:attrName>
                                        </p:attrNameLst>
                                      </p:cBhvr>
                                      <p:to>
                                        <p:strVal val="visible"/>
                                      </p:to>
                                    </p:set>
                                    <p:anim calcmode="lin" valueType="num">
                                      <p:cBhvr additive="base">
                                        <p:cTn id="56" dur="500"/>
                                        <p:tgtEl>
                                          <p:spTgt spid="54"/>
                                        </p:tgtEl>
                                        <p:attrNameLst>
                                          <p:attrName>ppt_y</p:attrName>
                                        </p:attrNameLst>
                                      </p:cBhvr>
                                      <p:tavLst>
                                        <p:tav tm="0">
                                          <p:val>
                                            <p:strVal val="#ppt_y+#ppt_h*1.125000"/>
                                          </p:val>
                                        </p:tav>
                                        <p:tav tm="100000">
                                          <p:val>
                                            <p:strVal val="#ppt_y"/>
                                          </p:val>
                                        </p:tav>
                                      </p:tavLst>
                                    </p:anim>
                                    <p:animEffect transition="in" filter="wipe(up)">
                                      <p:cBhvr>
                                        <p:cTn id="5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Shape 98"/>
        <p:cNvGrpSpPr/>
        <p:nvPr/>
      </p:nvGrpSpPr>
      <p:grpSpPr>
        <a:xfrm>
          <a:off x="0" y="0"/>
          <a:ext cx="0" cy="0"/>
          <a:chOff x="0" y="0"/>
          <a:chExt cx="0" cy="0"/>
        </a:xfrm>
      </p:grpSpPr>
      <p:sp>
        <p:nvSpPr>
          <p:cNvPr id="99" name="Shape 99"/>
          <p:cNvSpPr txBox="1">
            <a:spLocks noGrp="1"/>
          </p:cNvSpPr>
          <p:nvPr>
            <p:ph type="ctrTitle"/>
          </p:nvPr>
        </p:nvSpPr>
        <p:spPr>
          <a:xfrm>
            <a:off x="864400" y="2111134"/>
            <a:ext cx="4696400" cy="3986399"/>
          </a:xfrm>
          <a:prstGeom prst="rect">
            <a:avLst/>
          </a:prstGeom>
        </p:spPr>
        <p:txBody>
          <a:bodyPr vert="horz" lIns="121900" tIns="121900" rIns="121900" bIns="121900" rtlCol="0" anchor="b" anchorCtr="0">
            <a:noAutofit/>
          </a:bodyPr>
          <a:lstStyle/>
          <a:p>
            <a:r>
              <a:rPr lang="es-ES" sz="9600" dirty="0">
                <a:solidFill>
                  <a:srgbClr val="FFC107"/>
                </a:solidFill>
                <a:latin typeface="Helvetica Neue Thin" charset="0"/>
                <a:ea typeface="Helvetica Neue Thin" charset="0"/>
                <a:cs typeface="Helvetica Neue Thin" charset="0"/>
              </a:rPr>
              <a:t>4</a:t>
            </a:r>
            <a:r>
              <a:rPr lang="en" sz="9600" dirty="0">
                <a:solidFill>
                  <a:srgbClr val="FFC107"/>
                </a:solidFill>
                <a:latin typeface="Helvetica Neue Thin" charset="0"/>
                <a:ea typeface="Helvetica Neue Thin" charset="0"/>
                <a:cs typeface="Helvetica Neue Thin" charset="0"/>
              </a:rPr>
              <a:t>.</a:t>
            </a:r>
          </a:p>
          <a:p>
            <a:r>
              <a:rPr lang="es-ES" dirty="0">
                <a:latin typeface="Helvetica Neue Thin" charset="0"/>
                <a:ea typeface="Helvetica Neue Thin" charset="0"/>
                <a:cs typeface="Helvetica Neue Thin" charset="0"/>
              </a:rPr>
              <a:t>Metodología</a:t>
            </a:r>
            <a:endParaRPr lang="en" dirty="0">
              <a:latin typeface="Helvetica Neue Thin" charset="0"/>
              <a:ea typeface="Helvetica Neue Thin" charset="0"/>
              <a:cs typeface="Helvetica Neue Thin" charset="0"/>
            </a:endParaRPr>
          </a:p>
        </p:txBody>
      </p:sp>
      <p:sp>
        <p:nvSpPr>
          <p:cNvPr id="100" name="Shape 100"/>
          <p:cNvSpPr txBox="1">
            <a:spLocks noGrp="1"/>
          </p:cNvSpPr>
          <p:nvPr>
            <p:ph type="subTitle" idx="1"/>
          </p:nvPr>
        </p:nvSpPr>
        <p:spPr>
          <a:xfrm>
            <a:off x="8071105" y="3081131"/>
            <a:ext cx="3437096" cy="2953536"/>
          </a:xfrm>
          <a:prstGeom prst="rect">
            <a:avLst/>
          </a:prstGeom>
        </p:spPr>
        <p:txBody>
          <a:bodyPr vert="horz" lIns="121900" tIns="121900" rIns="121900" bIns="121900" rtlCol="0" anchor="b" anchorCtr="0">
            <a:noAutofit/>
          </a:bodyPr>
          <a:lstStyle/>
          <a:p>
            <a:r>
              <a:rPr lang="es-ES_tradnl" dirty="0">
                <a:solidFill>
                  <a:schemeClr val="bg1"/>
                </a:solidFill>
                <a:latin typeface="Helvetica Neue Light" charset="0"/>
                <a:ea typeface="Helvetica Neue Light" charset="0"/>
                <a:cs typeface="Helvetica Neue Light" charset="0"/>
              </a:rPr>
              <a:t>Conjunto o sistema de métodos, principios y reglas que permiten </a:t>
            </a:r>
            <a:r>
              <a:rPr lang="es-ES_tradnl" dirty="0" smtClean="0">
                <a:solidFill>
                  <a:schemeClr val="bg1"/>
                </a:solidFill>
                <a:latin typeface="Helvetica Neue Light" charset="0"/>
                <a:ea typeface="Helvetica Neue Light" charset="0"/>
                <a:cs typeface="Helvetica Neue Light" charset="0"/>
              </a:rPr>
              <a:t>afrontar de </a:t>
            </a:r>
            <a:r>
              <a:rPr lang="es-ES_tradnl" dirty="0">
                <a:solidFill>
                  <a:schemeClr val="bg1"/>
                </a:solidFill>
                <a:latin typeface="Helvetica Neue Light" charset="0"/>
                <a:ea typeface="Helvetica Neue Light" charset="0"/>
                <a:cs typeface="Helvetica Neue Light" charset="0"/>
              </a:rPr>
              <a:t>manera sistemática el desarrollo de un programa que resuelve un problema.</a:t>
            </a:r>
          </a:p>
        </p:txBody>
      </p:sp>
    </p:spTree>
    <p:extLst>
      <p:ext uri="{BB962C8B-B14F-4D97-AF65-F5344CB8AC3E}">
        <p14:creationId xmlns:p14="http://schemas.microsoft.com/office/powerpoint/2010/main" val="1952314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864399" y="899020"/>
            <a:ext cx="6401999" cy="546000"/>
          </a:xfrm>
          <a:prstGeom prst="rect">
            <a:avLst/>
          </a:prstGeom>
        </p:spPr>
        <p:txBody>
          <a:bodyPr vert="horz" lIns="121900" tIns="121900" rIns="121900" bIns="121900" rtlCol="0" anchor="b" anchorCtr="0">
            <a:noAutofit/>
          </a:bodyPr>
          <a:lstStyle/>
          <a:p>
            <a:r>
              <a:rPr lang="es-ES" sz="4267" dirty="0">
                <a:latin typeface="Helvetica Neue Thin" charset="0"/>
                <a:ea typeface="Helvetica Neue Thin" charset="0"/>
                <a:cs typeface="Helvetica Neue Thin" charset="0"/>
              </a:rPr>
              <a:t>Metodología - </a:t>
            </a:r>
            <a:r>
              <a:rPr lang="es-ES" sz="4267" dirty="0" err="1">
                <a:latin typeface="Helvetica Neue Thin" charset="0"/>
                <a:ea typeface="Helvetica Neue Thin" charset="0"/>
                <a:cs typeface="Helvetica Neue Thin" charset="0"/>
              </a:rPr>
              <a:t>Scrum</a:t>
            </a:r>
            <a:endParaRPr lang="en" sz="4267" dirty="0">
              <a:solidFill>
                <a:srgbClr val="CDDC39"/>
              </a:solidFill>
              <a:latin typeface="Helvetica Neue Thin" charset="0"/>
              <a:ea typeface="Helvetica Neue Thin" charset="0"/>
              <a:cs typeface="Helvetica Neue Thin" charset="0"/>
            </a:endParaRPr>
          </a:p>
        </p:txBody>
      </p:sp>
      <p:sp>
        <p:nvSpPr>
          <p:cNvPr id="7" name="Shape 65"/>
          <p:cNvSpPr txBox="1">
            <a:spLocks/>
          </p:cNvSpPr>
          <p:nvPr/>
        </p:nvSpPr>
        <p:spPr>
          <a:xfrm>
            <a:off x="864399" y="1529977"/>
            <a:ext cx="7004984" cy="4585423"/>
          </a:xfrm>
          <a:prstGeom prst="rect">
            <a:avLst/>
          </a:prstGeom>
          <a:noFill/>
          <a:ln>
            <a:noFill/>
          </a:ln>
        </p:spPr>
        <p:txBody>
          <a:bodyPr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ct val="100000"/>
              <a:buFont typeface="Montserrat"/>
              <a:buNone/>
              <a:defRPr sz="1200" b="1" i="0" u="none" strike="noStrike" cap="none">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Metodología ágil.</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Desarrollo incremental.</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Definir requerimientos </a:t>
            </a:r>
            <a:r>
              <a:rPr lang="es-ES" sz="3200" b="0" dirty="0" smtClean="0">
                <a:latin typeface="Helvetica Neue Thin" charset="0"/>
                <a:ea typeface="Helvetica Neue Thin" charset="0"/>
                <a:cs typeface="Helvetica Neue Thin" charset="0"/>
              </a:rPr>
              <a:t>priorizados.</a:t>
            </a:r>
            <a:endParaRPr lang="es-ES" sz="3200" b="0" dirty="0">
              <a:latin typeface="Helvetica Neue Thin" charset="0"/>
              <a:ea typeface="Helvetica Neue Thin" charset="0"/>
              <a:cs typeface="Helvetica Neue Thin" charset="0"/>
            </a:endParaRP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Paralelismo de tareas no </a:t>
            </a:r>
            <a:r>
              <a:rPr lang="es-ES" sz="3200" b="0" dirty="0" smtClean="0">
                <a:latin typeface="Helvetica Neue Thin" charset="0"/>
                <a:ea typeface="Helvetica Neue Thin" charset="0"/>
                <a:cs typeface="Helvetica Neue Thin" charset="0"/>
              </a:rPr>
              <a:t>relacionadas.</a:t>
            </a:r>
            <a:endParaRPr lang="es-ES" sz="3200" b="0" dirty="0">
              <a:latin typeface="Helvetica Neue Thin" charset="0"/>
              <a:ea typeface="Helvetica Neue Thin" charset="0"/>
              <a:cs typeface="Helvetica Neue Thin" charset="0"/>
            </a:endParaRP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Definición de entregas </a:t>
            </a:r>
            <a:r>
              <a:rPr lang="es-ES" sz="3200" b="0" dirty="0" smtClean="0">
                <a:latin typeface="Helvetica Neue Thin" charset="0"/>
                <a:ea typeface="Helvetica Neue Thin" charset="0"/>
                <a:cs typeface="Helvetica Neue Thin" charset="0"/>
              </a:rPr>
              <a:t>parciales.</a:t>
            </a:r>
            <a:endParaRPr lang="es-ES" sz="3200" b="0" dirty="0">
              <a:latin typeface="Helvetica Neue Thin" charset="0"/>
              <a:ea typeface="Helvetica Neue Thin" charset="0"/>
              <a:cs typeface="Helvetica Neue Thin" charset="0"/>
            </a:endParaRPr>
          </a:p>
        </p:txBody>
      </p:sp>
      <p:sp>
        <p:nvSpPr>
          <p:cNvPr id="4" name="Shape 100"/>
          <p:cNvSpPr txBox="1">
            <a:spLocks/>
          </p:cNvSpPr>
          <p:nvPr/>
        </p:nvSpPr>
        <p:spPr>
          <a:xfrm>
            <a:off x="9650401" y="104086"/>
            <a:ext cx="2541599" cy="575183"/>
          </a:xfrm>
          <a:prstGeom prst="rect">
            <a:avLst/>
          </a:prstGeom>
        </p:spPr>
        <p:txBody>
          <a:bodyPr vert="horz" lIns="121900" tIns="121900" rIns="121900" bIns="121900" rtlCol="0" anchor="b" anchorCtr="0">
            <a:noAutofit/>
          </a:bodyPr>
          <a:lstStyle>
            <a:lvl1pPr lvl="0">
              <a:lnSpc>
                <a:spcPct val="90000"/>
              </a:lnSpc>
              <a:spcBef>
                <a:spcPts val="0"/>
              </a:spcBef>
              <a:buNone/>
              <a:defRPr sz="4267">
                <a:latin typeface="Helvetica Neue Thin" charset="0"/>
                <a:ea typeface="Helvetica Neue Thin" charset="0"/>
                <a:cs typeface="Helvetica Neue Thin" charset="0"/>
              </a:defRPr>
            </a:lvl1pPr>
            <a:lvl2pPr lvl="1">
              <a:spcBef>
                <a:spcPts val="0"/>
              </a:spcBef>
            </a:lvl2pPr>
            <a:lvl3pPr lvl="2">
              <a:spcBef>
                <a:spcPts val="0"/>
              </a:spcBef>
            </a:lvl3pPr>
            <a:lvl4pPr lvl="3">
              <a:spcBef>
                <a:spcPts val="0"/>
              </a:spcBef>
            </a:lvl4pPr>
            <a:lvl5pPr lvl="4">
              <a:spcBef>
                <a:spcPts val="0"/>
              </a:spcBef>
            </a:lvl5pPr>
            <a:lvl6pPr lvl="5">
              <a:spcBef>
                <a:spcPts val="0"/>
              </a:spcBef>
            </a:lvl6pPr>
            <a:lvl7pPr lvl="6">
              <a:spcBef>
                <a:spcPts val="0"/>
              </a:spcBef>
            </a:lvl7pPr>
            <a:lvl8pPr lvl="7">
              <a:spcBef>
                <a:spcPts val="0"/>
              </a:spcBef>
            </a:lvl8pPr>
            <a:lvl9pPr lvl="8">
              <a:spcBef>
                <a:spcPts val="0"/>
              </a:spcBef>
            </a:lvl9pPr>
          </a:lstStyle>
          <a:p>
            <a:pPr algn="r"/>
            <a:r>
              <a:rPr lang="es-ES_tradnl" sz="2400">
                <a:solidFill>
                  <a:schemeClr val="bg1"/>
                </a:solidFill>
              </a:rPr>
              <a:t>Metodología</a:t>
            </a:r>
            <a:endParaRPr lang="es-ES_tradnl" sz="2400" dirty="0">
              <a:solidFill>
                <a:schemeClr val="bg1"/>
              </a:solidFill>
            </a:endParaRPr>
          </a:p>
        </p:txBody>
      </p:sp>
    </p:spTree>
    <p:extLst>
      <p:ext uri="{BB962C8B-B14F-4D97-AF65-F5344CB8AC3E}">
        <p14:creationId xmlns:p14="http://schemas.microsoft.com/office/powerpoint/2010/main" val="1319453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Shape 98"/>
        <p:cNvGrpSpPr/>
        <p:nvPr/>
      </p:nvGrpSpPr>
      <p:grpSpPr>
        <a:xfrm>
          <a:off x="0" y="0"/>
          <a:ext cx="0" cy="0"/>
          <a:chOff x="0" y="0"/>
          <a:chExt cx="0" cy="0"/>
        </a:xfrm>
      </p:grpSpPr>
      <p:sp>
        <p:nvSpPr>
          <p:cNvPr id="99" name="Shape 99"/>
          <p:cNvSpPr txBox="1">
            <a:spLocks noGrp="1"/>
          </p:cNvSpPr>
          <p:nvPr>
            <p:ph type="ctrTitle"/>
          </p:nvPr>
        </p:nvSpPr>
        <p:spPr>
          <a:xfrm>
            <a:off x="864400" y="2111134"/>
            <a:ext cx="4696400" cy="3986399"/>
          </a:xfrm>
          <a:prstGeom prst="rect">
            <a:avLst/>
          </a:prstGeom>
        </p:spPr>
        <p:txBody>
          <a:bodyPr vert="horz" lIns="121900" tIns="121900" rIns="121900" bIns="121900" rtlCol="0" anchor="b" anchorCtr="0">
            <a:noAutofit/>
          </a:bodyPr>
          <a:lstStyle/>
          <a:p>
            <a:r>
              <a:rPr lang="es-ES" sz="9600" dirty="0">
                <a:solidFill>
                  <a:srgbClr val="FFC107"/>
                </a:solidFill>
                <a:latin typeface="Helvetica Neue Thin" charset="0"/>
                <a:ea typeface="Helvetica Neue Thin" charset="0"/>
                <a:cs typeface="Helvetica Neue Thin" charset="0"/>
              </a:rPr>
              <a:t>5</a:t>
            </a:r>
            <a:r>
              <a:rPr lang="en" sz="9600" dirty="0">
                <a:solidFill>
                  <a:srgbClr val="FFC107"/>
                </a:solidFill>
                <a:latin typeface="Helvetica Neue Thin" charset="0"/>
                <a:ea typeface="Helvetica Neue Thin" charset="0"/>
                <a:cs typeface="Helvetica Neue Thin" charset="0"/>
              </a:rPr>
              <a:t>.</a:t>
            </a:r>
          </a:p>
          <a:p>
            <a:r>
              <a:rPr lang="es-ES" dirty="0">
                <a:latin typeface="Helvetica Neue Thin" charset="0"/>
                <a:ea typeface="Helvetica Neue Thin" charset="0"/>
                <a:cs typeface="Helvetica Neue Thin" charset="0"/>
              </a:rPr>
              <a:t>Conclusiones</a:t>
            </a:r>
            <a:endParaRPr lang="en" dirty="0">
              <a:latin typeface="Helvetica Neue Thin" charset="0"/>
              <a:ea typeface="Helvetica Neue Thin" charset="0"/>
              <a:cs typeface="Helvetica Neue Thin" charset="0"/>
            </a:endParaRPr>
          </a:p>
        </p:txBody>
      </p:sp>
      <p:sp>
        <p:nvSpPr>
          <p:cNvPr id="100" name="Shape 100"/>
          <p:cNvSpPr txBox="1">
            <a:spLocks noGrp="1"/>
          </p:cNvSpPr>
          <p:nvPr>
            <p:ph type="subTitle" idx="1"/>
          </p:nvPr>
        </p:nvSpPr>
        <p:spPr>
          <a:xfrm>
            <a:off x="8966601" y="4315967"/>
            <a:ext cx="2541599" cy="1718699"/>
          </a:xfrm>
          <a:prstGeom prst="rect">
            <a:avLst/>
          </a:prstGeom>
        </p:spPr>
        <p:txBody>
          <a:bodyPr vert="horz" lIns="121900" tIns="121900" rIns="121900" bIns="121900" rtlCol="0" anchor="b" anchorCtr="0">
            <a:noAutofit/>
          </a:bodyPr>
          <a:lstStyle/>
          <a:p>
            <a:r>
              <a:rPr lang="es-ES_tradnl" dirty="0">
                <a:solidFill>
                  <a:schemeClr val="bg1"/>
                </a:solidFill>
                <a:latin typeface="Helvetica Neue Light" charset="0"/>
                <a:ea typeface="Helvetica Neue Light" charset="0"/>
                <a:cs typeface="Helvetica Neue Light" charset="0"/>
              </a:rPr>
              <a:t>Proposición resultado de un proceso de desarrollo.</a:t>
            </a:r>
          </a:p>
        </p:txBody>
      </p:sp>
    </p:spTree>
    <p:extLst>
      <p:ext uri="{BB962C8B-B14F-4D97-AF65-F5344CB8AC3E}">
        <p14:creationId xmlns:p14="http://schemas.microsoft.com/office/powerpoint/2010/main" val="1605733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864399" y="899020"/>
            <a:ext cx="6401999" cy="546000"/>
          </a:xfrm>
          <a:prstGeom prst="rect">
            <a:avLst/>
          </a:prstGeom>
        </p:spPr>
        <p:txBody>
          <a:bodyPr vert="horz" lIns="121900" tIns="121900" rIns="121900" bIns="121900" rtlCol="0" anchor="b" anchorCtr="0">
            <a:noAutofit/>
          </a:bodyPr>
          <a:lstStyle/>
          <a:p>
            <a:r>
              <a:rPr lang="es-ES" sz="4267" dirty="0">
                <a:latin typeface="Helvetica Neue Thin" charset="0"/>
                <a:ea typeface="Helvetica Neue Thin" charset="0"/>
                <a:cs typeface="Helvetica Neue Thin" charset="0"/>
              </a:rPr>
              <a:t>Conclusiones</a:t>
            </a:r>
            <a:endParaRPr lang="en" sz="4267" dirty="0">
              <a:solidFill>
                <a:srgbClr val="CDDC39"/>
              </a:solidFill>
              <a:latin typeface="Helvetica Neue Thin" charset="0"/>
              <a:ea typeface="Helvetica Neue Thin" charset="0"/>
              <a:cs typeface="Helvetica Neue Thin" charset="0"/>
            </a:endParaRPr>
          </a:p>
        </p:txBody>
      </p:sp>
      <p:sp>
        <p:nvSpPr>
          <p:cNvPr id="7" name="Shape 65"/>
          <p:cNvSpPr txBox="1">
            <a:spLocks/>
          </p:cNvSpPr>
          <p:nvPr/>
        </p:nvSpPr>
        <p:spPr>
          <a:xfrm>
            <a:off x="864399" y="1529977"/>
            <a:ext cx="8227350" cy="4585423"/>
          </a:xfrm>
          <a:prstGeom prst="rect">
            <a:avLst/>
          </a:prstGeom>
          <a:noFill/>
          <a:ln>
            <a:noFill/>
          </a:ln>
        </p:spPr>
        <p:txBody>
          <a:bodyPr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ct val="100000"/>
              <a:buFont typeface="Montserrat"/>
              <a:buNone/>
              <a:defRPr sz="1200" b="1" i="0" u="none" strike="noStrike" cap="none">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Alcance del proyecto cumplido.</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Metodología adecuada.</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Ampliación conocimientos.</a:t>
            </a:r>
          </a:p>
          <a:p>
            <a:pPr marL="457189" indent="-457189">
              <a:spcAft>
                <a:spcPts val="800"/>
              </a:spcAft>
              <a:buFont typeface="Arial" charset="0"/>
              <a:buChar char="•"/>
            </a:pPr>
            <a:r>
              <a:rPr lang="es-ES" sz="3200" b="0" dirty="0" smtClean="0">
                <a:latin typeface="Helvetica Neue Thin" charset="0"/>
                <a:ea typeface="Helvetica Neue Thin" charset="0"/>
                <a:cs typeface="Helvetica Neue Thin" charset="0"/>
              </a:rPr>
              <a:t>Sistema </a:t>
            </a:r>
            <a:r>
              <a:rPr lang="es-ES" sz="3200" b="0" dirty="0">
                <a:latin typeface="Helvetica Neue Thin" charset="0"/>
                <a:ea typeface="Helvetica Neue Thin" charset="0"/>
                <a:cs typeface="Helvetica Neue Thin" charset="0"/>
              </a:rPr>
              <a:t>implementado fácilmente exportable.</a:t>
            </a:r>
          </a:p>
          <a:p>
            <a:pPr marL="457189" indent="-457189">
              <a:spcAft>
                <a:spcPts val="800"/>
              </a:spcAft>
              <a:buFont typeface="Arial" charset="0"/>
              <a:buChar char="•"/>
            </a:pPr>
            <a:r>
              <a:rPr lang="es-ES" sz="3200" b="0" dirty="0" smtClean="0">
                <a:latin typeface="Helvetica Neue Thin" charset="0"/>
                <a:ea typeface="Helvetica Neue Thin" charset="0"/>
                <a:cs typeface="Helvetica Neue Thin" charset="0"/>
              </a:rPr>
              <a:t>Grandes </a:t>
            </a:r>
            <a:r>
              <a:rPr lang="es-ES" sz="3200" b="0" dirty="0">
                <a:latin typeface="Helvetica Neue Thin" charset="0"/>
                <a:ea typeface="Helvetica Neue Thin" charset="0"/>
                <a:cs typeface="Helvetica Neue Thin" charset="0"/>
              </a:rPr>
              <a:t>posibilidades de </a:t>
            </a:r>
            <a:r>
              <a:rPr lang="es-ES" sz="3200" b="0" dirty="0" smtClean="0">
                <a:latin typeface="Helvetica Neue Thin" charset="0"/>
                <a:ea typeface="Helvetica Neue Thin" charset="0"/>
                <a:cs typeface="Helvetica Neue Thin" charset="0"/>
              </a:rPr>
              <a:t>cara al futuro.</a:t>
            </a:r>
            <a:endParaRPr lang="es-ES" sz="3200" b="0" dirty="0">
              <a:latin typeface="Helvetica Neue Thin" charset="0"/>
              <a:ea typeface="Helvetica Neue Thin" charset="0"/>
              <a:cs typeface="Helvetica Neue Thin" charset="0"/>
            </a:endParaRPr>
          </a:p>
          <a:p>
            <a:pPr>
              <a:spcAft>
                <a:spcPts val="800"/>
              </a:spcAft>
            </a:pPr>
            <a:endParaRPr lang="en" sz="3200" b="0" dirty="0">
              <a:solidFill>
                <a:srgbClr val="00ACFF"/>
              </a:solidFill>
              <a:latin typeface="Helvetica Neue Thin" charset="0"/>
              <a:ea typeface="Helvetica Neue Thin" charset="0"/>
              <a:cs typeface="Helvetica Neue Thin" charset="0"/>
            </a:endParaRPr>
          </a:p>
        </p:txBody>
      </p:sp>
      <p:sp>
        <p:nvSpPr>
          <p:cNvPr id="4" name="Shape 100"/>
          <p:cNvSpPr txBox="1">
            <a:spLocks/>
          </p:cNvSpPr>
          <p:nvPr/>
        </p:nvSpPr>
        <p:spPr>
          <a:xfrm>
            <a:off x="9650401" y="104086"/>
            <a:ext cx="2541599" cy="575183"/>
          </a:xfrm>
          <a:prstGeom prst="rect">
            <a:avLst/>
          </a:prstGeom>
        </p:spPr>
        <p:txBody>
          <a:bodyPr vert="horz" lIns="121900" tIns="121900" rIns="121900" bIns="121900" rtlCol="0" anchor="b" anchorCtr="0">
            <a:noAutofit/>
          </a:bodyPr>
          <a:lstStyle>
            <a:lvl1pPr lvl="0">
              <a:lnSpc>
                <a:spcPct val="90000"/>
              </a:lnSpc>
              <a:spcBef>
                <a:spcPts val="0"/>
              </a:spcBef>
              <a:buNone/>
              <a:defRPr sz="4267">
                <a:latin typeface="Helvetica Neue Thin" charset="0"/>
                <a:ea typeface="Helvetica Neue Thin" charset="0"/>
                <a:cs typeface="Helvetica Neue Thin" charset="0"/>
              </a:defRPr>
            </a:lvl1pPr>
            <a:lvl2pPr lvl="1">
              <a:spcBef>
                <a:spcPts val="0"/>
              </a:spcBef>
            </a:lvl2pPr>
            <a:lvl3pPr lvl="2">
              <a:spcBef>
                <a:spcPts val="0"/>
              </a:spcBef>
            </a:lvl3pPr>
            <a:lvl4pPr lvl="3">
              <a:spcBef>
                <a:spcPts val="0"/>
              </a:spcBef>
            </a:lvl4pPr>
            <a:lvl5pPr lvl="4">
              <a:spcBef>
                <a:spcPts val="0"/>
              </a:spcBef>
            </a:lvl5pPr>
            <a:lvl6pPr lvl="5">
              <a:spcBef>
                <a:spcPts val="0"/>
              </a:spcBef>
            </a:lvl6pPr>
            <a:lvl7pPr lvl="6">
              <a:spcBef>
                <a:spcPts val="0"/>
              </a:spcBef>
            </a:lvl7pPr>
            <a:lvl8pPr lvl="7">
              <a:spcBef>
                <a:spcPts val="0"/>
              </a:spcBef>
            </a:lvl8pPr>
            <a:lvl9pPr lvl="8">
              <a:spcBef>
                <a:spcPts val="0"/>
              </a:spcBef>
            </a:lvl9pPr>
          </a:lstStyle>
          <a:p>
            <a:pPr algn="r"/>
            <a:r>
              <a:rPr lang="es-ES_tradnl" sz="2400" dirty="0">
                <a:solidFill>
                  <a:schemeClr val="bg1"/>
                </a:solidFill>
              </a:rPr>
              <a:t>Conclusiones</a:t>
            </a:r>
          </a:p>
        </p:txBody>
      </p:sp>
    </p:spTree>
    <p:extLst>
      <p:ext uri="{BB962C8B-B14F-4D97-AF65-F5344CB8AC3E}">
        <p14:creationId xmlns:p14="http://schemas.microsoft.com/office/powerpoint/2010/main" val="641687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864399" y="899020"/>
            <a:ext cx="6401999" cy="546000"/>
          </a:xfrm>
          <a:prstGeom prst="rect">
            <a:avLst/>
          </a:prstGeom>
        </p:spPr>
        <p:txBody>
          <a:bodyPr vert="horz" lIns="121900" tIns="121900" rIns="121900" bIns="121900" rtlCol="0" anchor="b" anchorCtr="0">
            <a:noAutofit/>
          </a:bodyPr>
          <a:lstStyle/>
          <a:p>
            <a:r>
              <a:rPr lang="es-ES" sz="4267" dirty="0">
                <a:latin typeface="Helvetica Neue Thin" charset="0"/>
                <a:ea typeface="Helvetica Neue Thin" charset="0"/>
                <a:cs typeface="Helvetica Neue Thin" charset="0"/>
              </a:rPr>
              <a:t>Líneas de futuro</a:t>
            </a:r>
            <a:endParaRPr lang="en" sz="4267" dirty="0">
              <a:solidFill>
                <a:srgbClr val="CDDC39"/>
              </a:solidFill>
              <a:latin typeface="Helvetica Neue Thin" charset="0"/>
              <a:ea typeface="Helvetica Neue Thin" charset="0"/>
              <a:cs typeface="Helvetica Neue Thin" charset="0"/>
            </a:endParaRPr>
          </a:p>
        </p:txBody>
      </p:sp>
      <p:sp>
        <p:nvSpPr>
          <p:cNvPr id="7" name="Shape 65"/>
          <p:cNvSpPr txBox="1">
            <a:spLocks/>
          </p:cNvSpPr>
          <p:nvPr/>
        </p:nvSpPr>
        <p:spPr>
          <a:xfrm>
            <a:off x="864399" y="1529977"/>
            <a:ext cx="8449418" cy="4585423"/>
          </a:xfrm>
          <a:prstGeom prst="rect">
            <a:avLst/>
          </a:prstGeom>
          <a:noFill/>
          <a:ln>
            <a:noFill/>
          </a:ln>
        </p:spPr>
        <p:txBody>
          <a:bodyPr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ct val="100000"/>
              <a:buFont typeface="Montserrat"/>
              <a:buNone/>
              <a:defRPr sz="1200" b="1" i="0" u="none" strike="noStrike" cap="none">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Incorporar el sistema de notificaciones a un sistema de aplicaciones real.</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Desarrollar la aplicación para otras plataformas.</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Ampliar el número de informaciones a notificar.</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Incluir un sistema de reconocimiento </a:t>
            </a:r>
            <a:r>
              <a:rPr lang="es-ES" sz="3200" b="0">
                <a:latin typeface="Helvetica Neue Thin" charset="0"/>
                <a:ea typeface="Helvetica Neue Thin" charset="0"/>
                <a:cs typeface="Helvetica Neue Thin" charset="0"/>
              </a:rPr>
              <a:t>de notificaciones.</a:t>
            </a:r>
            <a:endParaRPr lang="es-ES" sz="3200" b="0" dirty="0">
              <a:latin typeface="Helvetica Neue Thin" charset="0"/>
              <a:ea typeface="Helvetica Neue Thin" charset="0"/>
              <a:cs typeface="Helvetica Neue Thin" charset="0"/>
            </a:endParaRPr>
          </a:p>
          <a:p>
            <a:pPr>
              <a:spcAft>
                <a:spcPts val="800"/>
              </a:spcAft>
            </a:pPr>
            <a:endParaRPr lang="en" sz="3200" b="0" dirty="0">
              <a:solidFill>
                <a:srgbClr val="00ACFF"/>
              </a:solidFill>
              <a:latin typeface="Helvetica Neue Thin" charset="0"/>
              <a:ea typeface="Helvetica Neue Thin" charset="0"/>
              <a:cs typeface="Helvetica Neue Thin" charset="0"/>
            </a:endParaRPr>
          </a:p>
        </p:txBody>
      </p:sp>
      <p:sp>
        <p:nvSpPr>
          <p:cNvPr id="4" name="Shape 100"/>
          <p:cNvSpPr txBox="1">
            <a:spLocks/>
          </p:cNvSpPr>
          <p:nvPr/>
        </p:nvSpPr>
        <p:spPr>
          <a:xfrm>
            <a:off x="9650401" y="104086"/>
            <a:ext cx="2541599" cy="575183"/>
          </a:xfrm>
          <a:prstGeom prst="rect">
            <a:avLst/>
          </a:prstGeom>
        </p:spPr>
        <p:txBody>
          <a:bodyPr vert="horz" lIns="121900" tIns="121900" rIns="121900" bIns="121900" rtlCol="0" anchor="b" anchorCtr="0">
            <a:noAutofit/>
          </a:bodyPr>
          <a:lstStyle>
            <a:lvl1pPr lvl="0">
              <a:lnSpc>
                <a:spcPct val="90000"/>
              </a:lnSpc>
              <a:spcBef>
                <a:spcPts val="0"/>
              </a:spcBef>
              <a:buNone/>
              <a:defRPr sz="4267">
                <a:latin typeface="Helvetica Neue Thin" charset="0"/>
                <a:ea typeface="Helvetica Neue Thin" charset="0"/>
                <a:cs typeface="Helvetica Neue Thin" charset="0"/>
              </a:defRPr>
            </a:lvl1pPr>
            <a:lvl2pPr lvl="1">
              <a:spcBef>
                <a:spcPts val="0"/>
              </a:spcBef>
            </a:lvl2pPr>
            <a:lvl3pPr lvl="2">
              <a:spcBef>
                <a:spcPts val="0"/>
              </a:spcBef>
            </a:lvl3pPr>
            <a:lvl4pPr lvl="3">
              <a:spcBef>
                <a:spcPts val="0"/>
              </a:spcBef>
            </a:lvl4pPr>
            <a:lvl5pPr lvl="4">
              <a:spcBef>
                <a:spcPts val="0"/>
              </a:spcBef>
            </a:lvl5pPr>
            <a:lvl6pPr lvl="5">
              <a:spcBef>
                <a:spcPts val="0"/>
              </a:spcBef>
            </a:lvl6pPr>
            <a:lvl7pPr lvl="6">
              <a:spcBef>
                <a:spcPts val="0"/>
              </a:spcBef>
            </a:lvl7pPr>
            <a:lvl8pPr lvl="7">
              <a:spcBef>
                <a:spcPts val="0"/>
              </a:spcBef>
            </a:lvl8pPr>
            <a:lvl9pPr lvl="8">
              <a:spcBef>
                <a:spcPts val="0"/>
              </a:spcBef>
            </a:lvl9pPr>
          </a:lstStyle>
          <a:p>
            <a:pPr algn="r"/>
            <a:r>
              <a:rPr lang="es-ES_tradnl" sz="2400" dirty="0">
                <a:solidFill>
                  <a:schemeClr val="bg1"/>
                </a:solidFill>
              </a:rPr>
              <a:t>Conclusiones</a:t>
            </a:r>
          </a:p>
        </p:txBody>
      </p:sp>
    </p:spTree>
    <p:extLst>
      <p:ext uri="{BB962C8B-B14F-4D97-AF65-F5344CB8AC3E}">
        <p14:creationId xmlns:p14="http://schemas.microsoft.com/office/powerpoint/2010/main" val="1057230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Shape 98"/>
        <p:cNvGrpSpPr/>
        <p:nvPr/>
      </p:nvGrpSpPr>
      <p:grpSpPr>
        <a:xfrm>
          <a:off x="0" y="0"/>
          <a:ext cx="0" cy="0"/>
          <a:chOff x="0" y="0"/>
          <a:chExt cx="0" cy="0"/>
        </a:xfrm>
      </p:grpSpPr>
      <p:sp>
        <p:nvSpPr>
          <p:cNvPr id="99" name="Shape 99"/>
          <p:cNvSpPr txBox="1">
            <a:spLocks noGrp="1"/>
          </p:cNvSpPr>
          <p:nvPr>
            <p:ph type="ctrTitle"/>
          </p:nvPr>
        </p:nvSpPr>
        <p:spPr>
          <a:xfrm>
            <a:off x="864400" y="2111134"/>
            <a:ext cx="4696400" cy="3986399"/>
          </a:xfrm>
          <a:prstGeom prst="rect">
            <a:avLst/>
          </a:prstGeom>
        </p:spPr>
        <p:txBody>
          <a:bodyPr vert="horz" lIns="121900" tIns="121900" rIns="121900" bIns="121900" rtlCol="0" anchor="b" anchorCtr="0">
            <a:noAutofit/>
          </a:bodyPr>
          <a:lstStyle/>
          <a:p>
            <a:r>
              <a:rPr lang="es-ES" sz="9600" dirty="0">
                <a:solidFill>
                  <a:srgbClr val="FFC107"/>
                </a:solidFill>
                <a:latin typeface="Helvetica Neue Thin" charset="0"/>
                <a:ea typeface="Helvetica Neue Thin" charset="0"/>
                <a:cs typeface="Helvetica Neue Thin" charset="0"/>
              </a:rPr>
              <a:t>6</a:t>
            </a:r>
            <a:r>
              <a:rPr lang="en" sz="9600" dirty="0">
                <a:solidFill>
                  <a:srgbClr val="FFC107"/>
                </a:solidFill>
                <a:latin typeface="Helvetica Neue Thin" charset="0"/>
                <a:ea typeface="Helvetica Neue Thin" charset="0"/>
                <a:cs typeface="Helvetica Neue Thin" charset="0"/>
              </a:rPr>
              <a:t>.</a:t>
            </a:r>
          </a:p>
          <a:p>
            <a:r>
              <a:rPr lang="es-ES" dirty="0">
                <a:latin typeface="Helvetica Neue Thin" charset="0"/>
                <a:ea typeface="Helvetica Neue Thin" charset="0"/>
                <a:cs typeface="Helvetica Neue Thin" charset="0"/>
              </a:rPr>
              <a:t>Demostración</a:t>
            </a:r>
            <a:endParaRPr lang="en" dirty="0">
              <a:latin typeface="Helvetica Neue Thin" charset="0"/>
              <a:ea typeface="Helvetica Neue Thin" charset="0"/>
              <a:cs typeface="Helvetica Neue Thin" charset="0"/>
            </a:endParaRPr>
          </a:p>
        </p:txBody>
      </p:sp>
    </p:spTree>
    <p:extLst>
      <p:ext uri="{BB962C8B-B14F-4D97-AF65-F5344CB8AC3E}">
        <p14:creationId xmlns:p14="http://schemas.microsoft.com/office/powerpoint/2010/main" val="853861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Shape 77"/>
        <p:cNvGrpSpPr/>
        <p:nvPr/>
      </p:nvGrpSpPr>
      <p:grpSpPr>
        <a:xfrm>
          <a:off x="0" y="0"/>
          <a:ext cx="0" cy="0"/>
          <a:chOff x="0" y="0"/>
          <a:chExt cx="0" cy="0"/>
        </a:xfrm>
      </p:grpSpPr>
      <p:sp>
        <p:nvSpPr>
          <p:cNvPr id="4" name="Shape 100"/>
          <p:cNvSpPr txBox="1">
            <a:spLocks/>
          </p:cNvSpPr>
          <p:nvPr/>
        </p:nvSpPr>
        <p:spPr>
          <a:xfrm>
            <a:off x="9650401" y="104086"/>
            <a:ext cx="2541599" cy="575183"/>
          </a:xfrm>
          <a:prstGeom prst="rect">
            <a:avLst/>
          </a:prstGeom>
        </p:spPr>
        <p:txBody>
          <a:bodyPr vert="horz" lIns="121900" tIns="121900" rIns="121900" bIns="121900" rtlCol="0" anchor="b" anchorCtr="0">
            <a:noAutofit/>
          </a:bodyPr>
          <a:lstStyle>
            <a:lvl1pPr lvl="0">
              <a:lnSpc>
                <a:spcPct val="90000"/>
              </a:lnSpc>
              <a:spcBef>
                <a:spcPts val="0"/>
              </a:spcBef>
              <a:buNone/>
              <a:defRPr sz="4267">
                <a:latin typeface="Helvetica Neue Thin" charset="0"/>
                <a:ea typeface="Helvetica Neue Thin" charset="0"/>
                <a:cs typeface="Helvetica Neue Thin" charset="0"/>
              </a:defRPr>
            </a:lvl1pPr>
            <a:lvl2pPr lvl="1">
              <a:spcBef>
                <a:spcPts val="0"/>
              </a:spcBef>
            </a:lvl2pPr>
            <a:lvl3pPr lvl="2">
              <a:spcBef>
                <a:spcPts val="0"/>
              </a:spcBef>
            </a:lvl3pPr>
            <a:lvl4pPr lvl="3">
              <a:spcBef>
                <a:spcPts val="0"/>
              </a:spcBef>
            </a:lvl4pPr>
            <a:lvl5pPr lvl="4">
              <a:spcBef>
                <a:spcPts val="0"/>
              </a:spcBef>
            </a:lvl5pPr>
            <a:lvl6pPr lvl="5">
              <a:spcBef>
                <a:spcPts val="0"/>
              </a:spcBef>
            </a:lvl6pPr>
            <a:lvl7pPr lvl="6">
              <a:spcBef>
                <a:spcPts val="0"/>
              </a:spcBef>
            </a:lvl7pPr>
            <a:lvl8pPr lvl="7">
              <a:spcBef>
                <a:spcPts val="0"/>
              </a:spcBef>
            </a:lvl8pPr>
            <a:lvl9pPr lvl="8">
              <a:spcBef>
                <a:spcPts val="0"/>
              </a:spcBef>
            </a:lvl9pPr>
          </a:lstStyle>
          <a:p>
            <a:pPr algn="r"/>
            <a:r>
              <a:rPr lang="es-ES_tradnl" sz="2400" dirty="0" err="1" smtClean="0">
                <a:solidFill>
                  <a:schemeClr val="bg1"/>
                </a:solidFill>
              </a:rPr>
              <a:t>Demostraci</a:t>
            </a:r>
            <a:r>
              <a:rPr lang="es-ES" sz="2400" dirty="0" err="1" smtClean="0">
                <a:solidFill>
                  <a:schemeClr val="bg1"/>
                </a:solidFill>
              </a:rPr>
              <a:t>ón</a:t>
            </a:r>
            <a:endParaRPr lang="es-ES_tradnl" sz="2400" dirty="0">
              <a:solidFill>
                <a:schemeClr val="bg1"/>
              </a:solidFill>
            </a:endParaRPr>
          </a:p>
        </p:txBody>
      </p:sp>
    </p:spTree>
    <p:extLst>
      <p:ext uri="{BB962C8B-B14F-4D97-AF65-F5344CB8AC3E}">
        <p14:creationId xmlns:p14="http://schemas.microsoft.com/office/powerpoint/2010/main" val="436757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B7A79"/>
        </a:solidFill>
        <a:effectLst/>
      </p:bgPr>
    </p:bg>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864399" y="899020"/>
            <a:ext cx="6401999" cy="546000"/>
          </a:xfrm>
          <a:prstGeom prst="rect">
            <a:avLst/>
          </a:prstGeom>
        </p:spPr>
        <p:txBody>
          <a:bodyPr vert="horz" lIns="121900" tIns="121900" rIns="121900" bIns="121900" rtlCol="0" anchor="b" anchorCtr="0">
            <a:noAutofit/>
          </a:bodyPr>
          <a:lstStyle/>
          <a:p>
            <a:r>
              <a:rPr lang="es-ES" sz="4267" dirty="0">
                <a:latin typeface="Helvetica Neue Thin" charset="0"/>
                <a:ea typeface="Helvetica Neue Thin" charset="0"/>
                <a:cs typeface="Helvetica Neue Thin" charset="0"/>
              </a:rPr>
              <a:t>Índice</a:t>
            </a:r>
            <a:endParaRPr lang="en" sz="4267" dirty="0">
              <a:solidFill>
                <a:srgbClr val="CDDC39"/>
              </a:solidFill>
              <a:latin typeface="Helvetica Neue Thin" charset="0"/>
              <a:ea typeface="Helvetica Neue Thin" charset="0"/>
              <a:cs typeface="Helvetica Neue Thin" charset="0"/>
            </a:endParaRPr>
          </a:p>
        </p:txBody>
      </p:sp>
      <p:sp>
        <p:nvSpPr>
          <p:cNvPr id="7" name="Shape 65"/>
          <p:cNvSpPr txBox="1">
            <a:spLocks/>
          </p:cNvSpPr>
          <p:nvPr/>
        </p:nvSpPr>
        <p:spPr>
          <a:xfrm>
            <a:off x="864399" y="1529977"/>
            <a:ext cx="6658932" cy="4585423"/>
          </a:xfrm>
          <a:prstGeom prst="rect">
            <a:avLst/>
          </a:prstGeom>
          <a:noFill/>
          <a:ln>
            <a:noFill/>
          </a:ln>
        </p:spPr>
        <p:txBody>
          <a:bodyPr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ct val="100000"/>
              <a:buFont typeface="Montserrat"/>
              <a:buNone/>
              <a:defRPr sz="1200" b="1" i="0" u="none" strike="noStrike" cap="none">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Contexto </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Objetivos del proyecto</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Solución tecnológica</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Metodología</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Conclusiones</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Demostración</a:t>
            </a:r>
            <a:endParaRPr lang="en" sz="3200" b="0" dirty="0">
              <a:solidFill>
                <a:srgbClr val="00ACFF"/>
              </a:solidFill>
              <a:latin typeface="Helvetica Neue Thin" charset="0"/>
              <a:ea typeface="Helvetica Neue Thin" charset="0"/>
              <a:cs typeface="Helvetica Neue Thin" charset="0"/>
            </a:endParaRPr>
          </a:p>
        </p:txBody>
      </p:sp>
    </p:spTree>
    <p:extLst>
      <p:ext uri="{BB962C8B-B14F-4D97-AF65-F5344CB8AC3E}">
        <p14:creationId xmlns:p14="http://schemas.microsoft.com/office/powerpoint/2010/main" val="75282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Shape 98"/>
        <p:cNvGrpSpPr/>
        <p:nvPr/>
      </p:nvGrpSpPr>
      <p:grpSpPr>
        <a:xfrm>
          <a:off x="0" y="0"/>
          <a:ext cx="0" cy="0"/>
          <a:chOff x="0" y="0"/>
          <a:chExt cx="0" cy="0"/>
        </a:xfrm>
      </p:grpSpPr>
      <p:sp>
        <p:nvSpPr>
          <p:cNvPr id="99" name="Shape 99"/>
          <p:cNvSpPr txBox="1">
            <a:spLocks noGrp="1"/>
          </p:cNvSpPr>
          <p:nvPr>
            <p:ph type="ctrTitle"/>
          </p:nvPr>
        </p:nvSpPr>
        <p:spPr>
          <a:xfrm>
            <a:off x="864400" y="2111134"/>
            <a:ext cx="4696400" cy="3986399"/>
          </a:xfrm>
          <a:prstGeom prst="rect">
            <a:avLst/>
          </a:prstGeom>
        </p:spPr>
        <p:txBody>
          <a:bodyPr vert="horz" lIns="121900" tIns="121900" rIns="121900" bIns="121900" rtlCol="0" anchor="b" anchorCtr="0">
            <a:noAutofit/>
          </a:bodyPr>
          <a:lstStyle/>
          <a:p>
            <a:r>
              <a:rPr lang="en" sz="9600" dirty="0">
                <a:solidFill>
                  <a:srgbClr val="FFC107"/>
                </a:solidFill>
                <a:latin typeface="Helvetica Neue Thin" charset="0"/>
                <a:ea typeface="Helvetica Neue Thin" charset="0"/>
                <a:cs typeface="Helvetica Neue Thin" charset="0"/>
              </a:rPr>
              <a:t>1.</a:t>
            </a:r>
          </a:p>
          <a:p>
            <a:r>
              <a:rPr lang="es-ES" dirty="0">
                <a:latin typeface="Helvetica Neue Thin" charset="0"/>
                <a:ea typeface="Helvetica Neue Thin" charset="0"/>
                <a:cs typeface="Helvetica Neue Thin" charset="0"/>
              </a:rPr>
              <a:t>Contexto</a:t>
            </a:r>
            <a:endParaRPr lang="en" dirty="0">
              <a:latin typeface="Helvetica Neue Thin" charset="0"/>
              <a:ea typeface="Helvetica Neue Thin" charset="0"/>
              <a:cs typeface="Helvetica Neue Thin" charset="0"/>
            </a:endParaRPr>
          </a:p>
        </p:txBody>
      </p:sp>
      <p:sp>
        <p:nvSpPr>
          <p:cNvPr id="100" name="Shape 100"/>
          <p:cNvSpPr txBox="1">
            <a:spLocks noGrp="1"/>
          </p:cNvSpPr>
          <p:nvPr>
            <p:ph type="subTitle" idx="1"/>
          </p:nvPr>
        </p:nvSpPr>
        <p:spPr>
          <a:xfrm>
            <a:off x="8966601" y="3081131"/>
            <a:ext cx="2541599" cy="2953536"/>
          </a:xfrm>
          <a:prstGeom prst="rect">
            <a:avLst/>
          </a:prstGeom>
        </p:spPr>
        <p:txBody>
          <a:bodyPr vert="horz" lIns="121900" tIns="121900" rIns="121900" bIns="121900" rtlCol="0" anchor="b" anchorCtr="0">
            <a:noAutofit/>
          </a:bodyPr>
          <a:lstStyle/>
          <a:p>
            <a:r>
              <a:rPr lang="es-ES_tradnl" dirty="0">
                <a:latin typeface="Helvetica Neue Light" charset="0"/>
                <a:ea typeface="Helvetica Neue Light" charset="0"/>
                <a:cs typeface="Helvetica Neue Light" charset="0"/>
              </a:rPr>
              <a:t>Conjunto de circunstancias que rodean una situación y sin las cuales no se puede comprender correctamente.</a:t>
            </a:r>
          </a:p>
        </p:txBody>
      </p:sp>
    </p:spTree>
    <p:extLst>
      <p:ext uri="{BB962C8B-B14F-4D97-AF65-F5344CB8AC3E}">
        <p14:creationId xmlns:p14="http://schemas.microsoft.com/office/powerpoint/2010/main" val="1864985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864399" y="633984"/>
            <a:ext cx="6401999" cy="811036"/>
          </a:xfrm>
          <a:prstGeom prst="rect">
            <a:avLst/>
          </a:prstGeom>
        </p:spPr>
        <p:txBody>
          <a:bodyPr vert="horz" lIns="121900" tIns="121900" rIns="121900" bIns="121900" rtlCol="0" anchor="b" anchorCtr="0">
            <a:noAutofit/>
          </a:bodyPr>
          <a:lstStyle/>
          <a:p>
            <a:r>
              <a:rPr lang="es-ES" sz="4267" dirty="0">
                <a:latin typeface="Helvetica Neue Thin" charset="0"/>
                <a:ea typeface="Helvetica Neue Thin" charset="0"/>
                <a:cs typeface="Helvetica Neue Thin" charset="0"/>
              </a:rPr>
              <a:t>Contexto</a:t>
            </a:r>
            <a:endParaRPr lang="en" sz="4267" dirty="0">
              <a:solidFill>
                <a:srgbClr val="CDDC39"/>
              </a:solidFill>
              <a:latin typeface="Helvetica Neue Thin" charset="0"/>
              <a:ea typeface="Helvetica Neue Thin" charset="0"/>
              <a:cs typeface="Helvetica Neue Thin" charset="0"/>
            </a:endParaRPr>
          </a:p>
        </p:txBody>
      </p:sp>
      <p:sp>
        <p:nvSpPr>
          <p:cNvPr id="5" name="Shape 65"/>
          <p:cNvSpPr txBox="1">
            <a:spLocks/>
          </p:cNvSpPr>
          <p:nvPr/>
        </p:nvSpPr>
        <p:spPr>
          <a:xfrm>
            <a:off x="864399" y="2292096"/>
            <a:ext cx="6658932" cy="3823304"/>
          </a:xfrm>
          <a:prstGeom prst="rect">
            <a:avLst/>
          </a:prstGeom>
          <a:noFill/>
          <a:ln>
            <a:noFill/>
          </a:ln>
        </p:spPr>
        <p:txBody>
          <a:bodyPr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ct val="100000"/>
              <a:buFont typeface="Montserrat"/>
              <a:buNone/>
              <a:defRPr sz="1200" b="1" i="0" u="none" strike="noStrike" cap="none">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Analizadores.</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Evaluación de muestras.</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Listas de trabajo.</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Resultados críticos.</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Incidencias.</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Controles de calidad.</a:t>
            </a:r>
          </a:p>
          <a:p>
            <a:pPr>
              <a:spcAft>
                <a:spcPts val="800"/>
              </a:spcAft>
            </a:pPr>
            <a:endParaRPr lang="en" sz="3200" b="0" dirty="0">
              <a:solidFill>
                <a:srgbClr val="00ACFF"/>
              </a:solidFill>
              <a:latin typeface="Helvetica Neue Thin" charset="0"/>
              <a:ea typeface="Helvetica Neue Thin" charset="0"/>
              <a:cs typeface="Helvetica Neue Thin" charset="0"/>
            </a:endParaRPr>
          </a:p>
        </p:txBody>
      </p:sp>
      <p:sp>
        <p:nvSpPr>
          <p:cNvPr id="8" name="Shape 78"/>
          <p:cNvSpPr txBox="1">
            <a:spLocks/>
          </p:cNvSpPr>
          <p:nvPr/>
        </p:nvSpPr>
        <p:spPr>
          <a:xfrm>
            <a:off x="864398" y="1481060"/>
            <a:ext cx="6401999" cy="811036"/>
          </a:xfrm>
          <a:prstGeom prst="rect">
            <a:avLst/>
          </a:prstGeom>
        </p:spPr>
        <p:txBody>
          <a:bodyPr vert="horz" lIns="121900" tIns="121900" rIns="121900" bIns="121900" rtlCol="0" anchor="b" anchorCtr="0">
            <a:noAutofit/>
          </a:bodyPr>
          <a:lstStyle>
            <a:lvl1pPr lvl="0" algn="l" defTabSz="914400" rtl="0" eaLnBrk="1" latinLnBrk="0" hangingPunct="1">
              <a:lnSpc>
                <a:spcPct val="90000"/>
              </a:lnSpc>
              <a:spcBef>
                <a:spcPts val="0"/>
              </a:spcBef>
              <a:buNone/>
              <a:defRPr sz="4400" kern="1200">
                <a:solidFill>
                  <a:schemeClr val="tx1"/>
                </a:solidFill>
                <a:latin typeface="+mj-lt"/>
                <a:ea typeface="+mj-ea"/>
                <a:cs typeface="+mj-cs"/>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s-ES" sz="3600" dirty="0">
                <a:latin typeface="Helvetica Neue Thin" charset="0"/>
                <a:ea typeface="Helvetica Neue Thin" charset="0"/>
                <a:cs typeface="Helvetica Neue Thin" charset="0"/>
              </a:rPr>
              <a:t>Laboratorio Clínico</a:t>
            </a:r>
            <a:endParaRPr lang="en" sz="3600" dirty="0">
              <a:solidFill>
                <a:srgbClr val="CDDC39"/>
              </a:solidFill>
              <a:latin typeface="Helvetica Neue Thin" charset="0"/>
              <a:ea typeface="Helvetica Neue Thin" charset="0"/>
              <a:cs typeface="Helvetica Neue Thin" charset="0"/>
            </a:endParaRPr>
          </a:p>
        </p:txBody>
      </p:sp>
      <p:sp>
        <p:nvSpPr>
          <p:cNvPr id="9" name="Shape 100"/>
          <p:cNvSpPr txBox="1">
            <a:spLocks/>
          </p:cNvSpPr>
          <p:nvPr/>
        </p:nvSpPr>
        <p:spPr>
          <a:xfrm>
            <a:off x="9650401" y="104087"/>
            <a:ext cx="2541599" cy="529898"/>
          </a:xfrm>
          <a:prstGeom prst="rect">
            <a:avLst/>
          </a:prstGeom>
        </p:spPr>
        <p:txBody>
          <a:bodyPr vert="horz" lIns="121900" tIns="121900" rIns="121900" bIns="121900" rtlCol="0" anchor="b" anchorCtr="0">
            <a:noAutofit/>
          </a:bodyPr>
          <a:lstStyle>
            <a:lvl1pPr lvl="0">
              <a:lnSpc>
                <a:spcPct val="90000"/>
              </a:lnSpc>
              <a:spcBef>
                <a:spcPts val="0"/>
              </a:spcBef>
              <a:buNone/>
              <a:defRPr sz="4267">
                <a:latin typeface="Helvetica Neue Thin" charset="0"/>
                <a:ea typeface="Helvetica Neue Thin" charset="0"/>
                <a:cs typeface="Helvetica Neue Thin" charset="0"/>
              </a:defRPr>
            </a:lvl1pPr>
            <a:lvl2pPr lvl="1">
              <a:spcBef>
                <a:spcPts val="0"/>
              </a:spcBef>
            </a:lvl2pPr>
            <a:lvl3pPr lvl="2">
              <a:spcBef>
                <a:spcPts val="0"/>
              </a:spcBef>
            </a:lvl3pPr>
            <a:lvl4pPr lvl="3">
              <a:spcBef>
                <a:spcPts val="0"/>
              </a:spcBef>
            </a:lvl4pPr>
            <a:lvl5pPr lvl="4">
              <a:spcBef>
                <a:spcPts val="0"/>
              </a:spcBef>
            </a:lvl5pPr>
            <a:lvl6pPr lvl="5">
              <a:spcBef>
                <a:spcPts val="0"/>
              </a:spcBef>
            </a:lvl6pPr>
            <a:lvl7pPr lvl="6">
              <a:spcBef>
                <a:spcPts val="0"/>
              </a:spcBef>
            </a:lvl7pPr>
            <a:lvl8pPr lvl="7">
              <a:spcBef>
                <a:spcPts val="0"/>
              </a:spcBef>
            </a:lvl8pPr>
            <a:lvl9pPr lvl="8">
              <a:spcBef>
                <a:spcPts val="0"/>
              </a:spcBef>
            </a:lvl9pPr>
          </a:lstStyle>
          <a:p>
            <a:pPr algn="r"/>
            <a:r>
              <a:rPr lang="es-ES_tradnl" sz="2400">
                <a:solidFill>
                  <a:schemeClr val="bg1"/>
                </a:solidFill>
              </a:rPr>
              <a:t>Contexto</a:t>
            </a:r>
            <a:endParaRPr lang="es-ES_tradnl" sz="2400" dirty="0">
              <a:solidFill>
                <a:schemeClr val="bg1"/>
              </a:solidFill>
            </a:endParaRPr>
          </a:p>
        </p:txBody>
      </p:sp>
    </p:spTree>
    <p:extLst>
      <p:ext uri="{BB962C8B-B14F-4D97-AF65-F5344CB8AC3E}">
        <p14:creationId xmlns:p14="http://schemas.microsoft.com/office/powerpoint/2010/main" val="1286079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linds(horizontal)">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linds(horizontal)">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blinds(horizontal)">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blinds(horizontal)">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blinds(horizontal)">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864399" y="633984"/>
            <a:ext cx="6401999" cy="811036"/>
          </a:xfrm>
          <a:prstGeom prst="rect">
            <a:avLst/>
          </a:prstGeom>
        </p:spPr>
        <p:txBody>
          <a:bodyPr vert="horz" lIns="121900" tIns="121900" rIns="121900" bIns="121900" rtlCol="0" anchor="b" anchorCtr="0">
            <a:noAutofit/>
          </a:bodyPr>
          <a:lstStyle/>
          <a:p>
            <a:r>
              <a:rPr lang="es-ES" sz="4267" smtClean="0">
                <a:latin typeface="Helvetica Neue Thin" charset="0"/>
                <a:ea typeface="Helvetica Neue Thin" charset="0"/>
                <a:cs typeface="Helvetica Neue Thin" charset="0"/>
              </a:rPr>
              <a:t>Ejemplo:</a:t>
            </a:r>
            <a:endParaRPr lang="en" sz="4267" dirty="0">
              <a:solidFill>
                <a:srgbClr val="CDDC39"/>
              </a:solidFill>
              <a:latin typeface="Helvetica Neue Thin" charset="0"/>
              <a:ea typeface="Helvetica Neue Thin" charset="0"/>
              <a:cs typeface="Helvetica Neue Thin" charset="0"/>
            </a:endParaRPr>
          </a:p>
        </p:txBody>
      </p:sp>
      <p:sp>
        <p:nvSpPr>
          <p:cNvPr id="6" name="Shape 100"/>
          <p:cNvSpPr txBox="1">
            <a:spLocks/>
          </p:cNvSpPr>
          <p:nvPr/>
        </p:nvSpPr>
        <p:spPr>
          <a:xfrm>
            <a:off x="9650401" y="104087"/>
            <a:ext cx="2541599" cy="529898"/>
          </a:xfrm>
          <a:prstGeom prst="rect">
            <a:avLst/>
          </a:prstGeom>
        </p:spPr>
        <p:txBody>
          <a:bodyPr vert="horz" lIns="121900" tIns="121900" rIns="121900" bIns="121900" rtlCol="0" anchor="b" anchorCtr="0">
            <a:noAutofit/>
          </a:bodyPr>
          <a:lstStyle>
            <a:lvl1pPr lvl="0">
              <a:lnSpc>
                <a:spcPct val="90000"/>
              </a:lnSpc>
              <a:spcBef>
                <a:spcPts val="0"/>
              </a:spcBef>
              <a:buNone/>
              <a:defRPr sz="4267">
                <a:latin typeface="Helvetica Neue Thin" charset="0"/>
                <a:ea typeface="Helvetica Neue Thin" charset="0"/>
                <a:cs typeface="Helvetica Neue Thin" charset="0"/>
              </a:defRPr>
            </a:lvl1pPr>
            <a:lvl2pPr lvl="1">
              <a:spcBef>
                <a:spcPts val="0"/>
              </a:spcBef>
            </a:lvl2pPr>
            <a:lvl3pPr lvl="2">
              <a:spcBef>
                <a:spcPts val="0"/>
              </a:spcBef>
            </a:lvl3pPr>
            <a:lvl4pPr lvl="3">
              <a:spcBef>
                <a:spcPts val="0"/>
              </a:spcBef>
            </a:lvl4pPr>
            <a:lvl5pPr lvl="4">
              <a:spcBef>
                <a:spcPts val="0"/>
              </a:spcBef>
            </a:lvl5pPr>
            <a:lvl6pPr lvl="5">
              <a:spcBef>
                <a:spcPts val="0"/>
              </a:spcBef>
            </a:lvl6pPr>
            <a:lvl7pPr lvl="6">
              <a:spcBef>
                <a:spcPts val="0"/>
              </a:spcBef>
            </a:lvl7pPr>
            <a:lvl8pPr lvl="7">
              <a:spcBef>
                <a:spcPts val="0"/>
              </a:spcBef>
            </a:lvl8pPr>
            <a:lvl9pPr lvl="8">
              <a:spcBef>
                <a:spcPts val="0"/>
              </a:spcBef>
            </a:lvl9pPr>
          </a:lstStyle>
          <a:p>
            <a:pPr algn="r"/>
            <a:r>
              <a:rPr lang="es-ES_tradnl" sz="2400">
                <a:solidFill>
                  <a:schemeClr val="bg1"/>
                </a:solidFill>
              </a:rPr>
              <a:t>Contexto</a:t>
            </a:r>
            <a:endParaRPr lang="es-ES_tradnl" sz="2400" dirty="0">
              <a:solidFill>
                <a:schemeClr val="bg1"/>
              </a:solidFill>
            </a:endParaRPr>
          </a:p>
        </p:txBody>
      </p:sp>
      <p:grpSp>
        <p:nvGrpSpPr>
          <p:cNvPr id="7" name="Group 6"/>
          <p:cNvGrpSpPr/>
          <p:nvPr/>
        </p:nvGrpSpPr>
        <p:grpSpPr>
          <a:xfrm>
            <a:off x="5345548" y="2337145"/>
            <a:ext cx="1107727" cy="1107323"/>
            <a:chOff x="3712838" y="2804213"/>
            <a:chExt cx="1270000" cy="127000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2838" y="2804213"/>
              <a:ext cx="1270000" cy="1270000"/>
            </a:xfrm>
            <a:prstGeom prst="rect">
              <a:avLst/>
            </a:prstGeom>
            <a:effectLst>
              <a:outerShdw blurRad="50800" dist="76200" dir="8100000" algn="tr" rotWithShape="0">
                <a:prstClr val="black">
                  <a:alpha val="40000"/>
                </a:prstClr>
              </a:outerShdw>
            </a:effectLst>
          </p:spPr>
        </p:pic>
        <p:grpSp>
          <p:nvGrpSpPr>
            <p:cNvPr id="9" name="Group 8"/>
            <p:cNvGrpSpPr/>
            <p:nvPr/>
          </p:nvGrpSpPr>
          <p:grpSpPr>
            <a:xfrm>
              <a:off x="4185182" y="3236522"/>
              <a:ext cx="320493" cy="186404"/>
              <a:chOff x="6131455" y="1389842"/>
              <a:chExt cx="320493" cy="186404"/>
            </a:xfrm>
          </p:grpSpPr>
          <p:sp>
            <p:nvSpPr>
              <p:cNvPr id="10" name="Oval 9"/>
              <p:cNvSpPr/>
              <p:nvPr/>
            </p:nvSpPr>
            <p:spPr>
              <a:xfrm>
                <a:off x="6131455" y="1389842"/>
                <a:ext cx="35647" cy="37193"/>
              </a:xfrm>
              <a:prstGeom prst="ellipse">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1" name="Oval 10"/>
              <p:cNvSpPr/>
              <p:nvPr/>
            </p:nvSpPr>
            <p:spPr>
              <a:xfrm>
                <a:off x="6131455" y="1464147"/>
                <a:ext cx="35647" cy="37193"/>
              </a:xfrm>
              <a:prstGeom prst="ellipse">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2" name="Oval 11"/>
              <p:cNvSpPr/>
              <p:nvPr/>
            </p:nvSpPr>
            <p:spPr>
              <a:xfrm>
                <a:off x="6131455" y="1539053"/>
                <a:ext cx="35647" cy="37193"/>
              </a:xfrm>
              <a:prstGeom prst="ellipse">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13" name="Straight Connector 12"/>
              <p:cNvCxnSpPr/>
              <p:nvPr/>
            </p:nvCxnSpPr>
            <p:spPr>
              <a:xfrm flipV="1">
                <a:off x="6202749" y="1414788"/>
                <a:ext cx="249199" cy="1"/>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202749" y="1557649"/>
                <a:ext cx="249199" cy="1082"/>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6202749" y="1482743"/>
                <a:ext cx="249199" cy="1"/>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grpSp>
      </p:grpSp>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78753" y="1445020"/>
            <a:ext cx="4456386" cy="3342290"/>
          </a:xfrm>
          <a:prstGeom prst="rect">
            <a:avLst/>
          </a:prstGeom>
          <a:effectLst>
            <a:outerShdw blurRad="50800" dist="76200" dir="8100000" algn="tr" rotWithShape="0">
              <a:prstClr val="black">
                <a:alpha val="40000"/>
              </a:prstClr>
            </a:outerShdw>
          </a:effectLst>
        </p:spPr>
      </p:pic>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00224" y="2939086"/>
            <a:ext cx="1219200" cy="1219200"/>
          </a:xfrm>
          <a:prstGeom prst="rect">
            <a:avLst/>
          </a:prstGeom>
          <a:effectLst>
            <a:outerShdw blurRad="76200" dir="18900000" sy="23000" kx="-1200000" algn="bl" rotWithShape="0">
              <a:prstClr val="black">
                <a:alpha val="20000"/>
              </a:prstClr>
            </a:outerShdw>
          </a:effectLst>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34246" y="3859950"/>
            <a:ext cx="1219200" cy="1219200"/>
          </a:xfrm>
          <a:prstGeom prst="rect">
            <a:avLst/>
          </a:prstGeom>
          <a:effectLst>
            <a:outerShdw blurRad="76200" dir="13500000" sy="23000" kx="1200000" algn="br" rotWithShape="0">
              <a:prstClr val="black">
                <a:alpha val="20000"/>
              </a:prstClr>
            </a:outerShdw>
          </a:effectLst>
        </p:spPr>
      </p:pic>
      <p:grpSp>
        <p:nvGrpSpPr>
          <p:cNvPr id="20" name="Group 19"/>
          <p:cNvGrpSpPr/>
          <p:nvPr/>
        </p:nvGrpSpPr>
        <p:grpSpPr>
          <a:xfrm>
            <a:off x="3836741" y="4117277"/>
            <a:ext cx="653825" cy="624579"/>
            <a:chOff x="2871333" y="3263307"/>
            <a:chExt cx="653825" cy="624579"/>
          </a:xfrm>
        </p:grpSpPr>
        <p:pic>
          <p:nvPicPr>
            <p:cNvPr id="21" name="Picture 2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71333" y="3263307"/>
              <a:ext cx="397138" cy="408334"/>
            </a:xfrm>
            <a:prstGeom prst="rect">
              <a:avLst/>
            </a:prstGeom>
          </p:spPr>
        </p:pic>
        <p:pic>
          <p:nvPicPr>
            <p:cNvPr id="22" name="Picture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43856" y="3333737"/>
              <a:ext cx="397138" cy="408334"/>
            </a:xfrm>
            <a:prstGeom prst="rect">
              <a:avLst/>
            </a:prstGeom>
          </p:spPr>
        </p:pic>
        <p:pic>
          <p:nvPicPr>
            <p:cNvPr id="23" name="Picture 2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020213" y="3407237"/>
              <a:ext cx="397138" cy="408334"/>
            </a:xfrm>
            <a:prstGeom prst="rect">
              <a:avLst/>
            </a:prstGeom>
          </p:spPr>
        </p:pic>
        <p:pic>
          <p:nvPicPr>
            <p:cNvPr id="24" name="Picture 2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93992" y="3499128"/>
              <a:ext cx="431166" cy="388758"/>
            </a:xfrm>
            <a:prstGeom prst="rect">
              <a:avLst/>
            </a:prstGeom>
          </p:spPr>
        </p:pic>
      </p:grpSp>
      <p:pic>
        <p:nvPicPr>
          <p:cNvPr id="25" name="Picture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55951" y="3160385"/>
            <a:ext cx="1219200" cy="1219200"/>
          </a:xfrm>
          <a:prstGeom prst="rect">
            <a:avLst/>
          </a:prstGeom>
          <a:effectLst>
            <a:outerShdw blurRad="76200" dir="18900000" sy="23000" kx="-1200000" algn="bl" rotWithShape="0">
              <a:prstClr val="black">
                <a:alpha val="20000"/>
              </a:prstClr>
            </a:outerShdw>
          </a:effectLst>
        </p:spPr>
      </p:pic>
      <p:pic>
        <p:nvPicPr>
          <p:cNvPr id="2" name="Picture 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610178" y="2460819"/>
            <a:ext cx="634029" cy="634029"/>
          </a:xfrm>
          <a:prstGeom prst="rect">
            <a:avLst/>
          </a:prstGeom>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40115" y="3250350"/>
            <a:ext cx="1219200" cy="121920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5426" y="4669541"/>
            <a:ext cx="1219200" cy="1219200"/>
          </a:xfrm>
          <a:prstGeom prst="rect">
            <a:avLst/>
          </a:prstGeom>
        </p:spPr>
      </p:pic>
      <p:grpSp>
        <p:nvGrpSpPr>
          <p:cNvPr id="26" name="Group 25"/>
          <p:cNvGrpSpPr/>
          <p:nvPr/>
        </p:nvGrpSpPr>
        <p:grpSpPr>
          <a:xfrm>
            <a:off x="7854380" y="4525611"/>
            <a:ext cx="2128820" cy="1567036"/>
            <a:chOff x="7854380" y="4525611"/>
            <a:chExt cx="2128820" cy="1567036"/>
          </a:xfrm>
        </p:grpSpPr>
        <p:pic>
          <p:nvPicPr>
            <p:cNvPr id="4" name="Picture 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713200" y="4822647"/>
              <a:ext cx="1270000" cy="1270000"/>
            </a:xfrm>
            <a:prstGeom prst="rect">
              <a:avLst/>
            </a:prstGeom>
          </p:spPr>
        </p:pic>
        <p:pic>
          <p:nvPicPr>
            <p:cNvPr id="18" name="Picture 1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854380" y="4525611"/>
              <a:ext cx="1219200" cy="1219200"/>
            </a:xfrm>
            <a:prstGeom prst="rect">
              <a:avLst/>
            </a:prstGeom>
          </p:spPr>
        </p:pic>
      </p:grpSp>
    </p:spTree>
    <p:extLst>
      <p:ext uri="{BB962C8B-B14F-4D97-AF65-F5344CB8AC3E}">
        <p14:creationId xmlns:p14="http://schemas.microsoft.com/office/powerpoint/2010/main" val="1003423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barn(inVertical)">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strips(downLeft)">
                                      <p:cBhvr>
                                        <p:cTn id="20" dur="500"/>
                                        <p:tgtEl>
                                          <p:spTgt spid="20"/>
                                        </p:tgtEl>
                                      </p:cBhvr>
                                    </p:animEffect>
                                  </p:childTnLst>
                                </p:cTn>
                              </p:par>
                              <p:par>
                                <p:cTn id="21" presetID="18" presetClass="entr" presetSubtype="12"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strips(downLeft)">
                                      <p:cBhvr>
                                        <p:cTn id="23" dur="500"/>
                                        <p:tgtEl>
                                          <p:spTgt spid="19"/>
                                        </p:tgtEl>
                                      </p:cBhvr>
                                    </p:animEffect>
                                  </p:childTnLst>
                                </p:cTn>
                              </p:par>
                              <p:par>
                                <p:cTn id="24" presetID="2" presetClass="exit" presetSubtype="2" fill="hold" nodeType="withEffect">
                                  <p:stCondLst>
                                    <p:cond delay="2000"/>
                                  </p:stCondLst>
                                  <p:childTnLst>
                                    <p:anim calcmode="lin" valueType="num">
                                      <p:cBhvr additive="base">
                                        <p:cTn id="25" dur="1000"/>
                                        <p:tgtEl>
                                          <p:spTgt spid="17"/>
                                        </p:tgtEl>
                                        <p:attrNameLst>
                                          <p:attrName>ppt_x</p:attrName>
                                        </p:attrNameLst>
                                      </p:cBhvr>
                                      <p:tavLst>
                                        <p:tav tm="0">
                                          <p:val>
                                            <p:strVal val="ppt_x"/>
                                          </p:val>
                                        </p:tav>
                                        <p:tav tm="100000">
                                          <p:val>
                                            <p:strVal val="1+ppt_w/2"/>
                                          </p:val>
                                        </p:tav>
                                      </p:tavLst>
                                    </p:anim>
                                    <p:anim calcmode="lin" valueType="num">
                                      <p:cBhvr additive="base">
                                        <p:cTn id="26" dur="1000"/>
                                        <p:tgtEl>
                                          <p:spTgt spid="17"/>
                                        </p:tgtEl>
                                        <p:attrNameLst>
                                          <p:attrName>ppt_y</p:attrName>
                                        </p:attrNameLst>
                                      </p:cBhvr>
                                      <p:tavLst>
                                        <p:tav tm="0">
                                          <p:val>
                                            <p:strVal val="ppt_y"/>
                                          </p:val>
                                        </p:tav>
                                        <p:tav tm="100000">
                                          <p:val>
                                            <p:strVal val="ppt_y"/>
                                          </p:val>
                                        </p:tav>
                                      </p:tavLst>
                                    </p:anim>
                                    <p:set>
                                      <p:cBhvr>
                                        <p:cTn id="27" dur="1" fill="hold">
                                          <p:stCondLst>
                                            <p:cond delay="999"/>
                                          </p:stCondLst>
                                        </p:cTn>
                                        <p:tgtEl>
                                          <p:spTgt spid="17"/>
                                        </p:tgtEl>
                                        <p:attrNameLst>
                                          <p:attrName>style.visibility</p:attrName>
                                        </p:attrNameLst>
                                      </p:cBhvr>
                                      <p:to>
                                        <p:strVal val="hidden"/>
                                      </p:to>
                                    </p:set>
                                  </p:childTnLst>
                                </p:cTn>
                              </p:par>
                              <p:par>
                                <p:cTn id="28" presetID="10" presetClass="exit" presetSubtype="0" fill="hold" nodeType="withEffect">
                                  <p:stCondLst>
                                    <p:cond delay="2000"/>
                                  </p:stCondLst>
                                  <p:childTnLst>
                                    <p:animEffect transition="out" filter="fade">
                                      <p:cBhvr>
                                        <p:cTn id="29" dur="500"/>
                                        <p:tgtEl>
                                          <p:spTgt spid="17"/>
                                        </p:tgtEl>
                                      </p:cBhvr>
                                    </p:animEffect>
                                    <p:set>
                                      <p:cBhvr>
                                        <p:cTn id="30" dur="1" fill="hold">
                                          <p:stCondLst>
                                            <p:cond delay="499"/>
                                          </p:stCondLst>
                                        </p:cTn>
                                        <p:tgtEl>
                                          <p:spTgt spid="1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nodeType="clickEffect">
                                  <p:stCondLst>
                                    <p:cond delay="0"/>
                                  </p:stCondLst>
                                  <p:childTnLst>
                                    <p:animMotion origin="layout" path="M 2.5E-6 2.59259E-6 L -0.05235 -0.11088 " pathEditMode="relative" rAng="0" ptsTypes="AA">
                                      <p:cBhvr>
                                        <p:cTn id="34" dur="1000" fill="hold"/>
                                        <p:tgtEl>
                                          <p:spTgt spid="20"/>
                                        </p:tgtEl>
                                        <p:attrNameLst>
                                          <p:attrName>ppt_x</p:attrName>
                                          <p:attrName>ppt_y</p:attrName>
                                        </p:attrNameLst>
                                      </p:cBhvr>
                                      <p:rCtr x="-2656" y="-5185"/>
                                    </p:animMotion>
                                  </p:childTnLst>
                                </p:cTn>
                              </p:par>
                              <p:par>
                                <p:cTn id="35" presetID="9" presetClass="exit" presetSubtype="0" fill="hold" nodeType="withEffect">
                                  <p:stCondLst>
                                    <p:cond delay="500"/>
                                  </p:stCondLst>
                                  <p:childTnLst>
                                    <p:animEffect transition="out" filter="dissolve">
                                      <p:cBhvr>
                                        <p:cTn id="36" dur="500"/>
                                        <p:tgtEl>
                                          <p:spTgt spid="20"/>
                                        </p:tgtEl>
                                      </p:cBhvr>
                                    </p:animEffect>
                                    <p:set>
                                      <p:cBhvr>
                                        <p:cTn id="37" dur="1" fill="hold">
                                          <p:stCondLst>
                                            <p:cond delay="499"/>
                                          </p:stCondLst>
                                        </p:cTn>
                                        <p:tgtEl>
                                          <p:spTgt spid="2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 presetClass="exit" presetSubtype="8" fill="hold" nodeType="clickEffect">
                                  <p:stCondLst>
                                    <p:cond delay="0"/>
                                  </p:stCondLst>
                                  <p:childTnLst>
                                    <p:anim calcmode="lin" valueType="num">
                                      <p:cBhvr additive="base">
                                        <p:cTn id="41" dur="500"/>
                                        <p:tgtEl>
                                          <p:spTgt spid="19"/>
                                        </p:tgtEl>
                                        <p:attrNameLst>
                                          <p:attrName>ppt_x</p:attrName>
                                        </p:attrNameLst>
                                      </p:cBhvr>
                                      <p:tavLst>
                                        <p:tav tm="0">
                                          <p:val>
                                            <p:strVal val="ppt_x"/>
                                          </p:val>
                                        </p:tav>
                                        <p:tav tm="100000">
                                          <p:val>
                                            <p:strVal val="0-ppt_w/2"/>
                                          </p:val>
                                        </p:tav>
                                      </p:tavLst>
                                    </p:anim>
                                    <p:anim calcmode="lin" valueType="num">
                                      <p:cBhvr additive="base">
                                        <p:cTn id="42" dur="500"/>
                                        <p:tgtEl>
                                          <p:spTgt spid="19"/>
                                        </p:tgtEl>
                                        <p:attrNameLst>
                                          <p:attrName>ppt_y</p:attrName>
                                        </p:attrNameLst>
                                      </p:cBhvr>
                                      <p:tavLst>
                                        <p:tav tm="0">
                                          <p:val>
                                            <p:strVal val="ppt_y"/>
                                          </p:val>
                                        </p:tav>
                                        <p:tav tm="100000">
                                          <p:val>
                                            <p:strVal val="ppt_y"/>
                                          </p:val>
                                        </p:tav>
                                      </p:tavLst>
                                    </p:anim>
                                    <p:set>
                                      <p:cBhvr>
                                        <p:cTn id="43" dur="1" fill="hold">
                                          <p:stCondLst>
                                            <p:cond delay="499"/>
                                          </p:stCondLst>
                                        </p:cTn>
                                        <p:tgtEl>
                                          <p:spTgt spid="19"/>
                                        </p:tgtEl>
                                        <p:attrNameLst>
                                          <p:attrName>style.visibility</p:attrName>
                                        </p:attrNameLst>
                                      </p:cBhvr>
                                      <p:to>
                                        <p:strVal val="hidden"/>
                                      </p:to>
                                    </p:set>
                                  </p:childTnLst>
                                </p:cTn>
                              </p:par>
                              <p:par>
                                <p:cTn id="44" presetID="6" presetClass="emph" presetSubtype="0" repeatCount="indefinite" accel="50000" decel="50000" autoRev="1" fill="hold" nodeType="withEffect">
                                  <p:stCondLst>
                                    <p:cond delay="0"/>
                                  </p:stCondLst>
                                  <p:endCondLst>
                                    <p:cond evt="onNext" delay="0">
                                      <p:tgtEl>
                                        <p:sldTgt/>
                                      </p:tgtEl>
                                    </p:cond>
                                  </p:endCondLst>
                                  <p:childTnLst>
                                    <p:animScale>
                                      <p:cBhvr>
                                        <p:cTn id="45" dur="500" fill="hold"/>
                                        <p:tgtEl>
                                          <p:spTgt spid="16"/>
                                        </p:tgtEl>
                                      </p:cBhvr>
                                      <p:by x="110000" y="110000"/>
                                    </p:animScale>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25"/>
                                        </p:tgtEl>
                                        <p:attrNameLst>
                                          <p:attrName>style.visibility</p:attrName>
                                        </p:attrNameLst>
                                      </p:cBhvr>
                                      <p:to>
                                        <p:strVal val="visible"/>
                                      </p:to>
                                    </p:set>
                                    <p:anim calcmode="lin" valueType="num">
                                      <p:cBhvr additive="base">
                                        <p:cTn id="50" dur="500" fill="hold"/>
                                        <p:tgtEl>
                                          <p:spTgt spid="25"/>
                                        </p:tgtEl>
                                        <p:attrNameLst>
                                          <p:attrName>ppt_x</p:attrName>
                                        </p:attrNameLst>
                                      </p:cBhvr>
                                      <p:tavLst>
                                        <p:tav tm="0">
                                          <p:val>
                                            <p:strVal val="#ppt_x"/>
                                          </p:val>
                                        </p:tav>
                                        <p:tav tm="100000">
                                          <p:val>
                                            <p:strVal val="#ppt_x"/>
                                          </p:val>
                                        </p:tav>
                                      </p:tavLst>
                                    </p:anim>
                                    <p:anim calcmode="lin" valueType="num">
                                      <p:cBhvr additive="base">
                                        <p:cTn id="51" dur="500" fill="hold"/>
                                        <p:tgtEl>
                                          <p:spTgt spid="25"/>
                                        </p:tgtEl>
                                        <p:attrNameLst>
                                          <p:attrName>ppt_y</p:attrName>
                                        </p:attrNameLst>
                                      </p:cBhvr>
                                      <p:tavLst>
                                        <p:tav tm="0">
                                          <p:val>
                                            <p:strVal val="1+#ppt_h/2"/>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fade">
                                      <p:cBhvr>
                                        <p:cTn id="54" dur="1000"/>
                                        <p:tgtEl>
                                          <p:spTgt spid="25"/>
                                        </p:tgtEl>
                                      </p:cBhvr>
                                    </p:animEffect>
                                    <p:anim calcmode="lin" valueType="num">
                                      <p:cBhvr>
                                        <p:cTn id="55" dur="1000" fill="hold"/>
                                        <p:tgtEl>
                                          <p:spTgt spid="25"/>
                                        </p:tgtEl>
                                        <p:attrNameLst>
                                          <p:attrName>ppt_x</p:attrName>
                                        </p:attrNameLst>
                                      </p:cBhvr>
                                      <p:tavLst>
                                        <p:tav tm="0">
                                          <p:val>
                                            <p:strVal val="#ppt_x"/>
                                          </p:val>
                                        </p:tav>
                                        <p:tav tm="100000">
                                          <p:val>
                                            <p:strVal val="#ppt_x"/>
                                          </p:val>
                                        </p:tav>
                                      </p:tavLst>
                                    </p:anim>
                                    <p:anim calcmode="lin" valueType="num">
                                      <p:cBhvr>
                                        <p:cTn id="5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xit" presetSubtype="4" fill="hold" nodeType="clickEffect">
                                  <p:stCondLst>
                                    <p:cond delay="0"/>
                                  </p:stCondLst>
                                  <p:childTnLst>
                                    <p:anim calcmode="lin" valueType="num">
                                      <p:cBhvr additive="base">
                                        <p:cTn id="60" dur="500"/>
                                        <p:tgtEl>
                                          <p:spTgt spid="25"/>
                                        </p:tgtEl>
                                        <p:attrNameLst>
                                          <p:attrName>ppt_x</p:attrName>
                                        </p:attrNameLst>
                                      </p:cBhvr>
                                      <p:tavLst>
                                        <p:tav tm="0">
                                          <p:val>
                                            <p:strVal val="ppt_x"/>
                                          </p:val>
                                        </p:tav>
                                        <p:tav tm="100000">
                                          <p:val>
                                            <p:strVal val="ppt_x"/>
                                          </p:val>
                                        </p:tav>
                                      </p:tavLst>
                                    </p:anim>
                                    <p:anim calcmode="lin" valueType="num">
                                      <p:cBhvr additive="base">
                                        <p:cTn id="61" dur="500"/>
                                        <p:tgtEl>
                                          <p:spTgt spid="25"/>
                                        </p:tgtEl>
                                        <p:attrNameLst>
                                          <p:attrName>ppt_y</p:attrName>
                                        </p:attrNameLst>
                                      </p:cBhvr>
                                      <p:tavLst>
                                        <p:tav tm="0">
                                          <p:val>
                                            <p:strVal val="ppt_y"/>
                                          </p:val>
                                        </p:tav>
                                        <p:tav tm="100000">
                                          <p:val>
                                            <p:strVal val="1+ppt_h/2"/>
                                          </p:val>
                                        </p:tav>
                                      </p:tavLst>
                                    </p:anim>
                                    <p:set>
                                      <p:cBhvr>
                                        <p:cTn id="62" dur="1" fill="hold">
                                          <p:stCondLst>
                                            <p:cond delay="499"/>
                                          </p:stCondLst>
                                        </p:cTn>
                                        <p:tgtEl>
                                          <p:spTgt spid="25"/>
                                        </p:tgtEl>
                                        <p:attrNameLst>
                                          <p:attrName>style.visibility</p:attrName>
                                        </p:attrNameLst>
                                      </p:cBhvr>
                                      <p:to>
                                        <p:strVal val="hidden"/>
                                      </p:to>
                                    </p:set>
                                  </p:childTnLst>
                                </p:cTn>
                              </p:par>
                            </p:childTnLst>
                          </p:cTn>
                        </p:par>
                        <p:par>
                          <p:cTn id="63" fill="hold">
                            <p:stCondLst>
                              <p:cond delay="500"/>
                            </p:stCondLst>
                            <p:childTnLst>
                              <p:par>
                                <p:cTn id="64" presetID="6" presetClass="emph" presetSubtype="0" repeatCount="indefinite" accel="50000" decel="50000" autoRev="1" fill="hold" nodeType="afterEffect">
                                  <p:stCondLst>
                                    <p:cond delay="0"/>
                                  </p:stCondLst>
                                  <p:childTnLst>
                                    <p:animScale>
                                      <p:cBhvr>
                                        <p:cTn id="65" dur="500" fill="hold"/>
                                        <p:tgtEl>
                                          <p:spTgt spid="16"/>
                                        </p:tgtEl>
                                      </p:cBhvr>
                                      <p:by x="110000" y="110000"/>
                                    </p:animScale>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5"/>
                                        </p:tgtEl>
                                        <p:attrNameLst>
                                          <p:attrName>style.visibility</p:attrName>
                                        </p:attrNameLst>
                                      </p:cBhvr>
                                      <p:to>
                                        <p:strVal val="visible"/>
                                      </p:to>
                                    </p:set>
                                    <p:animEffect transition="in" filter="fade">
                                      <p:cBhvr>
                                        <p:cTn id="70" dur="500"/>
                                        <p:tgtEl>
                                          <p:spTgt spid="5"/>
                                        </p:tgtEl>
                                      </p:cBhvr>
                                    </p:animEffect>
                                  </p:childTnLst>
                                </p:cTn>
                              </p:par>
                              <p:par>
                                <p:cTn id="71" presetID="0" presetClass="path" presetSubtype="0" accel="50000" decel="50000" fill="hold" nodeType="withEffect">
                                  <p:stCondLst>
                                    <p:cond delay="0"/>
                                  </p:stCondLst>
                                  <p:childTnLst>
                                    <p:animMotion origin="layout" path="M 0.01341 4.07407E-6 L 0.59869 4.07407E-6 " pathEditMode="relative" ptsTypes="AA">
                                      <p:cBhvr>
                                        <p:cTn id="72" dur="2000" fill="hold"/>
                                        <p:tgtEl>
                                          <p:spTgt spid="5"/>
                                        </p:tgtEl>
                                        <p:attrNameLst>
                                          <p:attrName>ppt_x</p:attrName>
                                          <p:attrName>ppt_y</p:attrName>
                                        </p:attrNameLst>
                                      </p:cBhvr>
                                    </p:animMotion>
                                  </p:childTnLst>
                                </p:cTn>
                              </p:par>
                              <p:par>
                                <p:cTn id="73" presetID="10" presetClass="exit" presetSubtype="0" fill="hold" nodeType="withEffect">
                                  <p:stCondLst>
                                    <p:cond delay="1500"/>
                                  </p:stCondLst>
                                  <p:childTnLst>
                                    <p:animEffect transition="out" filter="fade">
                                      <p:cBhvr>
                                        <p:cTn id="74" dur="500"/>
                                        <p:tgtEl>
                                          <p:spTgt spid="5"/>
                                        </p:tgtEl>
                                      </p:cBhvr>
                                    </p:animEffect>
                                    <p:set>
                                      <p:cBhvr>
                                        <p:cTn id="75" dur="1" fill="hold">
                                          <p:stCondLst>
                                            <p:cond delay="499"/>
                                          </p:stCondLst>
                                        </p:cTn>
                                        <p:tgtEl>
                                          <p:spTgt spid="5"/>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26"/>
                                        </p:tgtEl>
                                        <p:attrNameLst>
                                          <p:attrName>style.visibility</p:attrName>
                                        </p:attrNameLst>
                                      </p:cBhvr>
                                      <p:to>
                                        <p:strVal val="visible"/>
                                      </p:to>
                                    </p:set>
                                    <p:animEffect transition="in" filter="fade">
                                      <p:cBhvr>
                                        <p:cTn id="80" dur="500"/>
                                        <p:tgtEl>
                                          <p:spTgt spid="26"/>
                                        </p:tgtEl>
                                      </p:cBhvr>
                                    </p:animEffect>
                                  </p:childTnLst>
                                </p:cTn>
                              </p:par>
                              <p:par>
                                <p:cTn id="81" presetID="0" presetClass="path" presetSubtype="0" accel="50000" decel="50000" fill="hold" nodeType="withEffect">
                                  <p:stCondLst>
                                    <p:cond delay="0"/>
                                  </p:stCondLst>
                                  <p:childTnLst>
                                    <p:animMotion origin="layout" path="M -0.00599 -0.00439 L -0.60221 -0.00439 " pathEditMode="relative" ptsTypes="AA">
                                      <p:cBhvr>
                                        <p:cTn id="82" dur="2000" fill="hold"/>
                                        <p:tgtEl>
                                          <p:spTgt spid="26"/>
                                        </p:tgtEl>
                                        <p:attrNameLst>
                                          <p:attrName>ppt_x</p:attrName>
                                          <p:attrName>ppt_y</p:attrName>
                                        </p:attrNameLst>
                                      </p:cBhvr>
                                    </p:animMotion>
                                  </p:childTnLst>
                                </p:cTn>
                              </p:par>
                              <p:par>
                                <p:cTn id="83" presetID="10" presetClass="exit" presetSubtype="0" fill="hold" nodeType="withEffect">
                                  <p:stCondLst>
                                    <p:cond delay="1500"/>
                                  </p:stCondLst>
                                  <p:childTnLst>
                                    <p:animEffect transition="out" filter="fade">
                                      <p:cBhvr>
                                        <p:cTn id="84" dur="500"/>
                                        <p:tgtEl>
                                          <p:spTgt spid="26"/>
                                        </p:tgtEl>
                                      </p:cBhvr>
                                    </p:animEffect>
                                    <p:set>
                                      <p:cBhvr>
                                        <p:cTn id="85" dur="1" fill="hold">
                                          <p:stCondLst>
                                            <p:cond delay="499"/>
                                          </p:stCondLst>
                                        </p:cTn>
                                        <p:tgtEl>
                                          <p:spTgt spid="26"/>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53" presetClass="entr" presetSubtype="16" fill="hold" nodeType="clickEffect">
                                  <p:stCondLst>
                                    <p:cond delay="0"/>
                                  </p:stCondLst>
                                  <p:childTnLst>
                                    <p:set>
                                      <p:cBhvr>
                                        <p:cTn id="89" dur="1" fill="hold">
                                          <p:stCondLst>
                                            <p:cond delay="0"/>
                                          </p:stCondLst>
                                        </p:cTn>
                                        <p:tgtEl>
                                          <p:spTgt spid="2"/>
                                        </p:tgtEl>
                                        <p:attrNameLst>
                                          <p:attrName>style.visibility</p:attrName>
                                        </p:attrNameLst>
                                      </p:cBhvr>
                                      <p:to>
                                        <p:strVal val="visible"/>
                                      </p:to>
                                    </p:set>
                                    <p:anim calcmode="lin" valueType="num">
                                      <p:cBhvr>
                                        <p:cTn id="90" dur="500" fill="hold"/>
                                        <p:tgtEl>
                                          <p:spTgt spid="2"/>
                                        </p:tgtEl>
                                        <p:attrNameLst>
                                          <p:attrName>ppt_w</p:attrName>
                                        </p:attrNameLst>
                                      </p:cBhvr>
                                      <p:tavLst>
                                        <p:tav tm="0">
                                          <p:val>
                                            <p:fltVal val="0"/>
                                          </p:val>
                                        </p:tav>
                                        <p:tav tm="100000">
                                          <p:val>
                                            <p:strVal val="#ppt_w"/>
                                          </p:val>
                                        </p:tav>
                                      </p:tavLst>
                                    </p:anim>
                                    <p:anim calcmode="lin" valueType="num">
                                      <p:cBhvr>
                                        <p:cTn id="91" dur="500" fill="hold"/>
                                        <p:tgtEl>
                                          <p:spTgt spid="2"/>
                                        </p:tgtEl>
                                        <p:attrNameLst>
                                          <p:attrName>ppt_h</p:attrName>
                                        </p:attrNameLst>
                                      </p:cBhvr>
                                      <p:tavLst>
                                        <p:tav tm="0">
                                          <p:val>
                                            <p:fltVal val="0"/>
                                          </p:val>
                                        </p:tav>
                                        <p:tav tm="100000">
                                          <p:val>
                                            <p:strVal val="#ppt_h"/>
                                          </p:val>
                                        </p:tav>
                                      </p:tavLst>
                                    </p:anim>
                                    <p:animEffect transition="in" filter="fade">
                                      <p:cBhvr>
                                        <p:cTn id="92" dur="500"/>
                                        <p:tgtEl>
                                          <p:spTgt spid="2"/>
                                        </p:tgtEl>
                                      </p:cBhvr>
                                    </p:animEffect>
                                  </p:childTnLst>
                                </p:cTn>
                              </p:par>
                            </p:childTnLst>
                          </p:cTn>
                        </p:par>
                      </p:childTnLst>
                    </p:cTn>
                  </p:par>
                  <p:par>
                    <p:cTn id="93" fill="hold">
                      <p:stCondLst>
                        <p:cond delay="indefinite"/>
                      </p:stCondLst>
                      <p:childTnLst>
                        <p:par>
                          <p:cTn id="94" fill="hold">
                            <p:stCondLst>
                              <p:cond delay="0"/>
                            </p:stCondLst>
                            <p:childTnLst>
                              <p:par>
                                <p:cTn id="95" presetID="35" presetClass="emph" presetSubtype="0" repeatCount="indefinite" fill="hold" nodeType="clickEffect">
                                  <p:stCondLst>
                                    <p:cond delay="0"/>
                                  </p:stCondLst>
                                  <p:childTnLst>
                                    <p:anim calcmode="discrete" valueType="str">
                                      <p:cBhvr>
                                        <p:cTn id="96" dur="500" fill="hold"/>
                                        <p:tgtEl>
                                          <p:spTgt spid="2"/>
                                        </p:tgtEl>
                                        <p:attrNameLst>
                                          <p:attrName>style.visibility</p:attrName>
                                        </p:attrNameLst>
                                      </p:cBhvr>
                                      <p:tavLst>
                                        <p:tav tm="0">
                                          <p:val>
                                            <p:strVal val="hidden"/>
                                          </p:val>
                                        </p:tav>
                                        <p:tav tm="50000">
                                          <p:val>
                                            <p:strVal val="visible"/>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nodeType="clickEffect">
                                  <p:stCondLst>
                                    <p:cond delay="0"/>
                                  </p:stCondLst>
                                  <p:childTnLst>
                                    <p:set>
                                      <p:cBhvr>
                                        <p:cTn id="100" dur="1" fill="hold">
                                          <p:stCondLst>
                                            <p:cond delay="0"/>
                                          </p:stCondLst>
                                        </p:cTn>
                                        <p:tgtEl>
                                          <p:spTgt spid="3"/>
                                        </p:tgtEl>
                                        <p:attrNameLst>
                                          <p:attrName>style.visibility</p:attrName>
                                        </p:attrNameLst>
                                      </p:cBhvr>
                                      <p:to>
                                        <p:strVal val="visible"/>
                                      </p:to>
                                    </p:set>
                                    <p:anim calcmode="lin" valueType="num">
                                      <p:cBhvr additive="base">
                                        <p:cTn id="101" dur="500" fill="hold"/>
                                        <p:tgtEl>
                                          <p:spTgt spid="3"/>
                                        </p:tgtEl>
                                        <p:attrNameLst>
                                          <p:attrName>ppt_x</p:attrName>
                                        </p:attrNameLst>
                                      </p:cBhvr>
                                      <p:tavLst>
                                        <p:tav tm="0">
                                          <p:val>
                                            <p:strVal val="#ppt_x"/>
                                          </p:val>
                                        </p:tav>
                                        <p:tav tm="100000">
                                          <p:val>
                                            <p:strVal val="#ppt_x"/>
                                          </p:val>
                                        </p:tav>
                                      </p:tavLst>
                                    </p:anim>
                                    <p:anim calcmode="lin" valueType="num">
                                      <p:cBhvr additive="base">
                                        <p:cTn id="10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Shape 98"/>
        <p:cNvGrpSpPr/>
        <p:nvPr/>
      </p:nvGrpSpPr>
      <p:grpSpPr>
        <a:xfrm>
          <a:off x="0" y="0"/>
          <a:ext cx="0" cy="0"/>
          <a:chOff x="0" y="0"/>
          <a:chExt cx="0" cy="0"/>
        </a:xfrm>
      </p:grpSpPr>
      <p:sp>
        <p:nvSpPr>
          <p:cNvPr id="99" name="Shape 99"/>
          <p:cNvSpPr txBox="1">
            <a:spLocks noGrp="1"/>
          </p:cNvSpPr>
          <p:nvPr>
            <p:ph type="ctrTitle"/>
          </p:nvPr>
        </p:nvSpPr>
        <p:spPr>
          <a:xfrm>
            <a:off x="864400" y="2111134"/>
            <a:ext cx="4696400" cy="3986399"/>
          </a:xfrm>
          <a:prstGeom prst="rect">
            <a:avLst/>
          </a:prstGeom>
        </p:spPr>
        <p:txBody>
          <a:bodyPr vert="horz" lIns="121900" tIns="121900" rIns="121900" bIns="121900" rtlCol="0" anchor="b" anchorCtr="0">
            <a:noAutofit/>
          </a:bodyPr>
          <a:lstStyle/>
          <a:p>
            <a:r>
              <a:rPr lang="es-ES" sz="9600" dirty="0">
                <a:solidFill>
                  <a:srgbClr val="FFC107"/>
                </a:solidFill>
                <a:latin typeface="Helvetica Neue Thin" charset="0"/>
                <a:ea typeface="Helvetica Neue Thin" charset="0"/>
                <a:cs typeface="Helvetica Neue Thin" charset="0"/>
              </a:rPr>
              <a:t>2</a:t>
            </a:r>
            <a:r>
              <a:rPr lang="en" sz="9600" dirty="0">
                <a:solidFill>
                  <a:srgbClr val="FFC107"/>
                </a:solidFill>
                <a:latin typeface="Helvetica Neue Thin" charset="0"/>
                <a:ea typeface="Helvetica Neue Thin" charset="0"/>
                <a:cs typeface="Helvetica Neue Thin" charset="0"/>
              </a:rPr>
              <a:t>.</a:t>
            </a:r>
          </a:p>
          <a:p>
            <a:r>
              <a:rPr lang="es-ES" dirty="0">
                <a:latin typeface="Helvetica Neue Thin" charset="0"/>
                <a:ea typeface="Helvetica Neue Thin" charset="0"/>
                <a:cs typeface="Helvetica Neue Thin" charset="0"/>
              </a:rPr>
              <a:t>Objetivos del proyecto</a:t>
            </a:r>
            <a:endParaRPr lang="en" dirty="0">
              <a:latin typeface="Helvetica Neue Thin" charset="0"/>
              <a:ea typeface="Helvetica Neue Thin" charset="0"/>
              <a:cs typeface="Helvetica Neue Thin" charset="0"/>
            </a:endParaRPr>
          </a:p>
        </p:txBody>
      </p:sp>
      <p:sp>
        <p:nvSpPr>
          <p:cNvPr id="100" name="Shape 100"/>
          <p:cNvSpPr txBox="1">
            <a:spLocks noGrp="1"/>
          </p:cNvSpPr>
          <p:nvPr>
            <p:ph type="subTitle" idx="1"/>
          </p:nvPr>
        </p:nvSpPr>
        <p:spPr>
          <a:xfrm>
            <a:off x="8680705" y="3486911"/>
            <a:ext cx="2827496" cy="2547755"/>
          </a:xfrm>
          <a:prstGeom prst="rect">
            <a:avLst/>
          </a:prstGeom>
        </p:spPr>
        <p:txBody>
          <a:bodyPr vert="horz" lIns="121900" tIns="121900" rIns="121900" bIns="121900" rtlCol="0" anchor="b" anchorCtr="0">
            <a:noAutofit/>
          </a:bodyPr>
          <a:lstStyle/>
          <a:p>
            <a:r>
              <a:rPr lang="es-ES_tradnl">
                <a:solidFill>
                  <a:schemeClr val="bg1"/>
                </a:solidFill>
                <a:latin typeface="Helvetica Neue Light" charset="0"/>
                <a:ea typeface="Helvetica Neue Light" charset="0"/>
                <a:cs typeface="Helvetica Neue Light" charset="0"/>
              </a:rPr>
              <a:t>Finalidad hacia </a:t>
            </a:r>
            <a:r>
              <a:rPr lang="es-ES_tradnl" dirty="0">
                <a:solidFill>
                  <a:schemeClr val="bg1"/>
                </a:solidFill>
                <a:latin typeface="Helvetica Neue Light" charset="0"/>
                <a:ea typeface="Helvetica Neue Light" charset="0"/>
                <a:cs typeface="Helvetica Neue Light" charset="0"/>
              </a:rPr>
              <a:t>la cual deben dirigirse los recursos y esfuerzos para dar cumplimiento a los propósitos.</a:t>
            </a:r>
          </a:p>
        </p:txBody>
      </p:sp>
    </p:spTree>
    <p:extLst>
      <p:ext uri="{BB962C8B-B14F-4D97-AF65-F5344CB8AC3E}">
        <p14:creationId xmlns:p14="http://schemas.microsoft.com/office/powerpoint/2010/main" val="490287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852207" y="899020"/>
            <a:ext cx="6401999" cy="546000"/>
          </a:xfrm>
          <a:prstGeom prst="rect">
            <a:avLst/>
          </a:prstGeom>
        </p:spPr>
        <p:txBody>
          <a:bodyPr vert="horz" lIns="121900" tIns="121900" rIns="121900" bIns="121900" rtlCol="0" anchor="b" anchorCtr="0">
            <a:noAutofit/>
          </a:bodyPr>
          <a:lstStyle/>
          <a:p>
            <a:r>
              <a:rPr lang="es-ES" sz="4267" dirty="0">
                <a:latin typeface="Helvetica Neue Thin" charset="0"/>
                <a:ea typeface="Helvetica Neue Thin" charset="0"/>
                <a:cs typeface="Helvetica Neue Thin" charset="0"/>
              </a:rPr>
              <a:t>Objetivos Generales</a:t>
            </a:r>
            <a:endParaRPr lang="en" sz="4267" dirty="0">
              <a:latin typeface="Helvetica Neue Thin" charset="0"/>
              <a:ea typeface="Helvetica Neue Thin" charset="0"/>
              <a:cs typeface="Helvetica Neue Thin" charset="0"/>
            </a:endParaRPr>
          </a:p>
        </p:txBody>
      </p:sp>
      <p:sp>
        <p:nvSpPr>
          <p:cNvPr id="7" name="Shape 65"/>
          <p:cNvSpPr txBox="1">
            <a:spLocks/>
          </p:cNvSpPr>
          <p:nvPr/>
        </p:nvSpPr>
        <p:spPr>
          <a:xfrm>
            <a:off x="864398" y="1529977"/>
            <a:ext cx="7584657" cy="4585423"/>
          </a:xfrm>
          <a:prstGeom prst="rect">
            <a:avLst/>
          </a:prstGeom>
          <a:noFill/>
          <a:ln>
            <a:noFill/>
          </a:ln>
        </p:spPr>
        <p:txBody>
          <a:bodyPr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ct val="100000"/>
              <a:buFont typeface="Montserrat"/>
              <a:buNone/>
              <a:defRPr sz="1200" b="1" i="0" u="none" strike="noStrike" cap="none">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Estudio sistema de notificaciones </a:t>
            </a:r>
            <a:r>
              <a:rPr lang="es-ES" sz="3200" b="0" i="1">
                <a:latin typeface="Helvetica Neue Thin" charset="0"/>
                <a:ea typeface="Helvetica Neue Thin" charset="0"/>
                <a:cs typeface="Helvetica Neue Thin" charset="0"/>
              </a:rPr>
              <a:t>Push.</a:t>
            </a:r>
            <a:endParaRPr lang="es-ES" sz="3200" b="0" dirty="0">
              <a:latin typeface="Helvetica Neue Thin" charset="0"/>
              <a:ea typeface="Helvetica Neue Thin" charset="0"/>
              <a:cs typeface="Helvetica Neue Thin" charset="0"/>
            </a:endParaRP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Estudio de alarmas e incidencias de los analizadores.</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Interacciones informables de los analizadores.</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Aplicación base.</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Estudio futuras necesidades.</a:t>
            </a:r>
          </a:p>
          <a:p>
            <a:pPr marL="457189" indent="-457189">
              <a:spcAft>
                <a:spcPts val="800"/>
              </a:spcAft>
              <a:buFont typeface="Arial" charset="0"/>
              <a:buChar char="•"/>
            </a:pPr>
            <a:endParaRPr lang="en" sz="3200" b="0" dirty="0">
              <a:solidFill>
                <a:srgbClr val="00ACFF"/>
              </a:solidFill>
              <a:latin typeface="Helvetica Neue Thin" charset="0"/>
              <a:ea typeface="Helvetica Neue Thin" charset="0"/>
              <a:cs typeface="Helvetica Neue Thin" charset="0"/>
            </a:endParaRPr>
          </a:p>
        </p:txBody>
      </p:sp>
      <p:sp>
        <p:nvSpPr>
          <p:cNvPr id="4" name="Shape 100"/>
          <p:cNvSpPr txBox="1">
            <a:spLocks/>
          </p:cNvSpPr>
          <p:nvPr/>
        </p:nvSpPr>
        <p:spPr>
          <a:xfrm>
            <a:off x="9650401" y="104086"/>
            <a:ext cx="2541599" cy="794933"/>
          </a:xfrm>
          <a:prstGeom prst="rect">
            <a:avLst/>
          </a:prstGeom>
        </p:spPr>
        <p:txBody>
          <a:bodyPr vert="horz" lIns="121900" tIns="121900" rIns="121900" bIns="121900" rtlCol="0" anchor="b" anchorCtr="0">
            <a:noAutofit/>
          </a:bodyPr>
          <a:lstStyle>
            <a:lvl1pPr lvl="0">
              <a:lnSpc>
                <a:spcPct val="90000"/>
              </a:lnSpc>
              <a:spcBef>
                <a:spcPts val="0"/>
              </a:spcBef>
              <a:buNone/>
              <a:defRPr sz="4267">
                <a:latin typeface="Helvetica Neue Thin" charset="0"/>
                <a:ea typeface="Helvetica Neue Thin" charset="0"/>
                <a:cs typeface="Helvetica Neue Thin" charset="0"/>
              </a:defRPr>
            </a:lvl1pPr>
            <a:lvl2pPr lvl="1">
              <a:spcBef>
                <a:spcPts val="0"/>
              </a:spcBef>
            </a:lvl2pPr>
            <a:lvl3pPr lvl="2">
              <a:spcBef>
                <a:spcPts val="0"/>
              </a:spcBef>
            </a:lvl3pPr>
            <a:lvl4pPr lvl="3">
              <a:spcBef>
                <a:spcPts val="0"/>
              </a:spcBef>
            </a:lvl4pPr>
            <a:lvl5pPr lvl="4">
              <a:spcBef>
                <a:spcPts val="0"/>
              </a:spcBef>
            </a:lvl5pPr>
            <a:lvl6pPr lvl="5">
              <a:spcBef>
                <a:spcPts val="0"/>
              </a:spcBef>
            </a:lvl6pPr>
            <a:lvl7pPr lvl="6">
              <a:spcBef>
                <a:spcPts val="0"/>
              </a:spcBef>
            </a:lvl7pPr>
            <a:lvl8pPr lvl="7">
              <a:spcBef>
                <a:spcPts val="0"/>
              </a:spcBef>
            </a:lvl8pPr>
            <a:lvl9pPr lvl="8">
              <a:spcBef>
                <a:spcPts val="0"/>
              </a:spcBef>
            </a:lvl9pPr>
          </a:lstStyle>
          <a:p>
            <a:pPr algn="r"/>
            <a:r>
              <a:rPr lang="es-ES_tradnl" sz="2400" dirty="0">
                <a:solidFill>
                  <a:schemeClr val="bg1"/>
                </a:solidFill>
              </a:rPr>
              <a:t>Objetivos del proyecto</a:t>
            </a:r>
          </a:p>
        </p:txBody>
      </p:sp>
    </p:spTree>
    <p:extLst>
      <p:ext uri="{BB962C8B-B14F-4D97-AF65-F5344CB8AC3E}">
        <p14:creationId xmlns:p14="http://schemas.microsoft.com/office/powerpoint/2010/main" val="1857820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852207" y="899020"/>
            <a:ext cx="6401999" cy="546000"/>
          </a:xfrm>
          <a:prstGeom prst="rect">
            <a:avLst/>
          </a:prstGeom>
        </p:spPr>
        <p:txBody>
          <a:bodyPr vert="horz" lIns="121900" tIns="121900" rIns="121900" bIns="121900" rtlCol="0" anchor="b" anchorCtr="0">
            <a:noAutofit/>
          </a:bodyPr>
          <a:lstStyle/>
          <a:p>
            <a:r>
              <a:rPr lang="es-ES" sz="4267" dirty="0">
                <a:latin typeface="Helvetica Neue Thin" charset="0"/>
                <a:ea typeface="Helvetica Neue Thin" charset="0"/>
                <a:cs typeface="Helvetica Neue Thin" charset="0"/>
              </a:rPr>
              <a:t>Objetivos Específicos</a:t>
            </a:r>
            <a:endParaRPr lang="en" sz="4267" dirty="0">
              <a:latin typeface="Helvetica Neue Thin" charset="0"/>
              <a:ea typeface="Helvetica Neue Thin" charset="0"/>
              <a:cs typeface="Helvetica Neue Thin" charset="0"/>
            </a:endParaRPr>
          </a:p>
        </p:txBody>
      </p:sp>
      <p:sp>
        <p:nvSpPr>
          <p:cNvPr id="7" name="Shape 65"/>
          <p:cNvSpPr txBox="1">
            <a:spLocks/>
          </p:cNvSpPr>
          <p:nvPr/>
        </p:nvSpPr>
        <p:spPr>
          <a:xfrm>
            <a:off x="864399" y="1529977"/>
            <a:ext cx="6658932" cy="4585423"/>
          </a:xfrm>
          <a:prstGeom prst="rect">
            <a:avLst/>
          </a:prstGeom>
          <a:noFill/>
          <a:ln>
            <a:noFill/>
          </a:ln>
        </p:spPr>
        <p:txBody>
          <a:bodyPr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ct val="100000"/>
              <a:buFont typeface="Montserrat"/>
              <a:buNone/>
              <a:defRPr sz="1200" b="1" i="0" u="none" strike="noStrike" cap="none">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Servidor de notificaciones </a:t>
            </a:r>
            <a:r>
              <a:rPr lang="es-ES" sz="3200" b="0" i="1" dirty="0" err="1">
                <a:latin typeface="Helvetica Neue Thin" charset="0"/>
                <a:ea typeface="Helvetica Neue Thin" charset="0"/>
                <a:cs typeface="Helvetica Neue Thin" charset="0"/>
              </a:rPr>
              <a:t>Push</a:t>
            </a:r>
            <a:r>
              <a:rPr lang="es-ES" sz="3200" b="0" dirty="0">
                <a:latin typeface="Helvetica Neue Thin" charset="0"/>
                <a:ea typeface="Helvetica Neue Thin" charset="0"/>
                <a:cs typeface="Helvetica Neue Thin" charset="0"/>
              </a:rPr>
              <a:t>.</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Simulador de analizadores.</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Aplicación Android.</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Integración con servidores de aplicaciones </a:t>
            </a:r>
            <a:r>
              <a:rPr lang="es-ES" sz="3200" b="0" i="1" dirty="0" err="1">
                <a:latin typeface="Helvetica Neue Thin" charset="0"/>
                <a:ea typeface="Helvetica Neue Thin" charset="0"/>
                <a:cs typeface="Helvetica Neue Thin" charset="0"/>
              </a:rPr>
              <a:t>Wildfly</a:t>
            </a:r>
            <a:r>
              <a:rPr lang="es-ES" sz="3200" b="0" dirty="0">
                <a:latin typeface="Helvetica Neue Thin" charset="0"/>
                <a:ea typeface="Helvetica Neue Thin" charset="0"/>
                <a:cs typeface="Helvetica Neue Thin" charset="0"/>
              </a:rPr>
              <a:t>.</a:t>
            </a:r>
          </a:p>
          <a:p>
            <a:pPr marL="457189" indent="-457189">
              <a:spcAft>
                <a:spcPts val="800"/>
              </a:spcAft>
              <a:buFont typeface="Arial" charset="0"/>
              <a:buChar char="•"/>
            </a:pPr>
            <a:r>
              <a:rPr lang="es-ES" sz="3200" b="0" dirty="0">
                <a:latin typeface="Helvetica Neue Thin" charset="0"/>
                <a:ea typeface="Helvetica Neue Thin" charset="0"/>
                <a:cs typeface="Helvetica Neue Thin" charset="0"/>
              </a:rPr>
              <a:t>Aplicaciones desarrolladas intuitivas y eficientes.</a:t>
            </a:r>
          </a:p>
          <a:p>
            <a:pPr>
              <a:spcAft>
                <a:spcPts val="800"/>
              </a:spcAft>
            </a:pPr>
            <a:endParaRPr lang="en" sz="3200" b="0" dirty="0">
              <a:solidFill>
                <a:srgbClr val="00ACFF"/>
              </a:solidFill>
              <a:latin typeface="Helvetica Neue Thin" charset="0"/>
              <a:ea typeface="Helvetica Neue Thin" charset="0"/>
              <a:cs typeface="Helvetica Neue Thin" charset="0"/>
            </a:endParaRPr>
          </a:p>
        </p:txBody>
      </p:sp>
      <p:sp>
        <p:nvSpPr>
          <p:cNvPr id="4" name="Shape 100"/>
          <p:cNvSpPr txBox="1">
            <a:spLocks/>
          </p:cNvSpPr>
          <p:nvPr/>
        </p:nvSpPr>
        <p:spPr>
          <a:xfrm>
            <a:off x="9650401" y="104086"/>
            <a:ext cx="2541599" cy="794933"/>
          </a:xfrm>
          <a:prstGeom prst="rect">
            <a:avLst/>
          </a:prstGeom>
        </p:spPr>
        <p:txBody>
          <a:bodyPr vert="horz" lIns="121900" tIns="121900" rIns="121900" bIns="121900" rtlCol="0" anchor="b" anchorCtr="0">
            <a:noAutofit/>
          </a:bodyPr>
          <a:lstStyle>
            <a:lvl1pPr lvl="0">
              <a:lnSpc>
                <a:spcPct val="90000"/>
              </a:lnSpc>
              <a:spcBef>
                <a:spcPts val="0"/>
              </a:spcBef>
              <a:buNone/>
              <a:defRPr sz="4267">
                <a:latin typeface="Helvetica Neue Thin" charset="0"/>
                <a:ea typeface="Helvetica Neue Thin" charset="0"/>
                <a:cs typeface="Helvetica Neue Thin" charset="0"/>
              </a:defRPr>
            </a:lvl1pPr>
            <a:lvl2pPr lvl="1">
              <a:spcBef>
                <a:spcPts val="0"/>
              </a:spcBef>
            </a:lvl2pPr>
            <a:lvl3pPr lvl="2">
              <a:spcBef>
                <a:spcPts val="0"/>
              </a:spcBef>
            </a:lvl3pPr>
            <a:lvl4pPr lvl="3">
              <a:spcBef>
                <a:spcPts val="0"/>
              </a:spcBef>
            </a:lvl4pPr>
            <a:lvl5pPr lvl="4">
              <a:spcBef>
                <a:spcPts val="0"/>
              </a:spcBef>
            </a:lvl5pPr>
            <a:lvl6pPr lvl="5">
              <a:spcBef>
                <a:spcPts val="0"/>
              </a:spcBef>
            </a:lvl6pPr>
            <a:lvl7pPr lvl="6">
              <a:spcBef>
                <a:spcPts val="0"/>
              </a:spcBef>
            </a:lvl7pPr>
            <a:lvl8pPr lvl="7">
              <a:spcBef>
                <a:spcPts val="0"/>
              </a:spcBef>
            </a:lvl8pPr>
            <a:lvl9pPr lvl="8">
              <a:spcBef>
                <a:spcPts val="0"/>
              </a:spcBef>
            </a:lvl9pPr>
          </a:lstStyle>
          <a:p>
            <a:pPr algn="r"/>
            <a:r>
              <a:rPr lang="es-ES_tradnl" sz="2400" dirty="0">
                <a:solidFill>
                  <a:schemeClr val="bg1"/>
                </a:solidFill>
              </a:rPr>
              <a:t>Objetivos del proyecto</a:t>
            </a:r>
          </a:p>
        </p:txBody>
      </p:sp>
    </p:spTree>
    <p:extLst>
      <p:ext uri="{BB962C8B-B14F-4D97-AF65-F5344CB8AC3E}">
        <p14:creationId xmlns:p14="http://schemas.microsoft.com/office/powerpoint/2010/main" val="199766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87EAA"/>
        </a:solidFill>
        <a:effectLst/>
      </p:bgPr>
    </p:bg>
    <p:spTree>
      <p:nvGrpSpPr>
        <p:cNvPr id="1" name="Shape 98"/>
        <p:cNvGrpSpPr/>
        <p:nvPr/>
      </p:nvGrpSpPr>
      <p:grpSpPr>
        <a:xfrm>
          <a:off x="0" y="0"/>
          <a:ext cx="0" cy="0"/>
          <a:chOff x="0" y="0"/>
          <a:chExt cx="0" cy="0"/>
        </a:xfrm>
      </p:grpSpPr>
      <p:sp>
        <p:nvSpPr>
          <p:cNvPr id="99" name="Shape 99"/>
          <p:cNvSpPr txBox="1">
            <a:spLocks noGrp="1"/>
          </p:cNvSpPr>
          <p:nvPr>
            <p:ph type="ctrTitle"/>
          </p:nvPr>
        </p:nvSpPr>
        <p:spPr>
          <a:xfrm>
            <a:off x="864400" y="2111134"/>
            <a:ext cx="4696400" cy="3986399"/>
          </a:xfrm>
          <a:prstGeom prst="rect">
            <a:avLst/>
          </a:prstGeom>
        </p:spPr>
        <p:txBody>
          <a:bodyPr vert="horz" lIns="121900" tIns="121900" rIns="121900" bIns="121900" rtlCol="0" anchor="b" anchorCtr="0">
            <a:noAutofit/>
          </a:bodyPr>
          <a:lstStyle/>
          <a:p>
            <a:r>
              <a:rPr lang="es-ES" sz="9600" dirty="0">
                <a:solidFill>
                  <a:srgbClr val="FFC107"/>
                </a:solidFill>
                <a:latin typeface="Helvetica Neue Thin" charset="0"/>
                <a:ea typeface="Helvetica Neue Thin" charset="0"/>
                <a:cs typeface="Helvetica Neue Thin" charset="0"/>
              </a:rPr>
              <a:t>3</a:t>
            </a:r>
            <a:r>
              <a:rPr lang="en" sz="9600" dirty="0">
                <a:solidFill>
                  <a:srgbClr val="FFC107"/>
                </a:solidFill>
                <a:latin typeface="Helvetica Neue Thin" charset="0"/>
                <a:ea typeface="Helvetica Neue Thin" charset="0"/>
                <a:cs typeface="Helvetica Neue Thin" charset="0"/>
              </a:rPr>
              <a:t>.</a:t>
            </a:r>
          </a:p>
          <a:p>
            <a:r>
              <a:rPr lang="es-ES" dirty="0">
                <a:latin typeface="Helvetica Neue Thin" charset="0"/>
                <a:ea typeface="Helvetica Neue Thin" charset="0"/>
                <a:cs typeface="Helvetica Neue Thin" charset="0"/>
              </a:rPr>
              <a:t>Solución tecnológica</a:t>
            </a:r>
            <a:endParaRPr lang="en" dirty="0">
              <a:latin typeface="Helvetica Neue Thin" charset="0"/>
              <a:ea typeface="Helvetica Neue Thin" charset="0"/>
              <a:cs typeface="Helvetica Neue Thin" charset="0"/>
            </a:endParaRPr>
          </a:p>
        </p:txBody>
      </p:sp>
      <p:sp>
        <p:nvSpPr>
          <p:cNvPr id="100" name="Shape 100"/>
          <p:cNvSpPr txBox="1">
            <a:spLocks noGrp="1"/>
          </p:cNvSpPr>
          <p:nvPr>
            <p:ph type="subTitle" idx="1"/>
          </p:nvPr>
        </p:nvSpPr>
        <p:spPr>
          <a:xfrm>
            <a:off x="8570977" y="3718559"/>
            <a:ext cx="2937224" cy="2316107"/>
          </a:xfrm>
          <a:prstGeom prst="rect">
            <a:avLst/>
          </a:prstGeom>
        </p:spPr>
        <p:txBody>
          <a:bodyPr vert="horz" lIns="121900" tIns="121900" rIns="121900" bIns="121900" rtlCol="0" anchor="b" anchorCtr="0">
            <a:noAutofit/>
          </a:bodyPr>
          <a:lstStyle/>
          <a:p>
            <a:r>
              <a:rPr lang="es-ES_tradnl">
                <a:solidFill>
                  <a:schemeClr val="bg1"/>
                </a:solidFill>
                <a:latin typeface="Helvetica Neue Light" charset="0"/>
                <a:ea typeface="Helvetica Neue Light" charset="0"/>
                <a:cs typeface="Helvetica Neue Light" charset="0"/>
              </a:rPr>
              <a:t>Integración</a:t>
            </a:r>
            <a:r>
              <a:rPr lang="es-ES" dirty="0">
                <a:solidFill>
                  <a:schemeClr val="bg1"/>
                </a:solidFill>
                <a:latin typeface="Helvetica Neue Light" charset="0"/>
                <a:ea typeface="Helvetica Neue Light" charset="0"/>
                <a:cs typeface="Helvetica Neue Light" charset="0"/>
              </a:rPr>
              <a:t> entre hardware y software que permita resolver una necesidad o problema</a:t>
            </a:r>
            <a:r>
              <a:rPr lang="es-ES_tradnl" dirty="0">
                <a:solidFill>
                  <a:schemeClr val="bg1"/>
                </a:solidFill>
                <a:latin typeface="Helvetica Neue Light" charset="0"/>
                <a:ea typeface="Helvetica Neue Light" charset="0"/>
                <a:cs typeface="Helvetica Neue Light" charset="0"/>
              </a:rPr>
              <a:t>.</a:t>
            </a:r>
          </a:p>
        </p:txBody>
      </p:sp>
    </p:spTree>
    <p:extLst>
      <p:ext uri="{BB962C8B-B14F-4D97-AF65-F5344CB8AC3E}">
        <p14:creationId xmlns:p14="http://schemas.microsoft.com/office/powerpoint/2010/main" val="979512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1183</TotalTime>
  <Words>1566</Words>
  <Application>Microsoft Macintosh PowerPoint</Application>
  <PresentationFormat>Widescreen</PresentationFormat>
  <Paragraphs>179</Paragraphs>
  <Slides>19</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Calibri</vt:lpstr>
      <vt:lpstr>Calibri Light</vt:lpstr>
      <vt:lpstr>Helvetica Neue Light</vt:lpstr>
      <vt:lpstr>Helvetica Neue Medium</vt:lpstr>
      <vt:lpstr>Helvetica Neue Thin</vt:lpstr>
      <vt:lpstr>Montserrat</vt:lpstr>
      <vt:lpstr>Arial</vt:lpstr>
      <vt:lpstr>Office Theme</vt:lpstr>
      <vt:lpstr>Sistema de notificación de incidencias de analizadores para dispositivos móviles</vt:lpstr>
      <vt:lpstr>Índice</vt:lpstr>
      <vt:lpstr>1. Contexto</vt:lpstr>
      <vt:lpstr>Contexto</vt:lpstr>
      <vt:lpstr>Ejemplo:</vt:lpstr>
      <vt:lpstr>2. Objetivos del proyecto</vt:lpstr>
      <vt:lpstr>Objetivos Generales</vt:lpstr>
      <vt:lpstr>Objetivos Específicos</vt:lpstr>
      <vt:lpstr>3. Solución tecnológica</vt:lpstr>
      <vt:lpstr>PowerPoint Presentation</vt:lpstr>
      <vt:lpstr>PowerPoint Presentation</vt:lpstr>
      <vt:lpstr>Ejemplo:</vt:lpstr>
      <vt:lpstr>4. Metodología</vt:lpstr>
      <vt:lpstr>Metodología - Scrum</vt:lpstr>
      <vt:lpstr>5. Conclusiones</vt:lpstr>
      <vt:lpstr>Conclusiones</vt:lpstr>
      <vt:lpstr>Líneas de futuro</vt:lpstr>
      <vt:lpstr>6. Demostración</vt:lpstr>
      <vt:lpstr>PowerPoint Presentation</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de notificación de incidencias de analizadores para dispositivos móviles</dc:title>
  <dc:creator>Ruben Carmona Zurita</dc:creator>
  <cp:lastModifiedBy>Ruben Carmona Zurita</cp:lastModifiedBy>
  <cp:revision>52</cp:revision>
  <dcterms:created xsi:type="dcterms:W3CDTF">2016-06-06T04:44:59Z</dcterms:created>
  <dcterms:modified xsi:type="dcterms:W3CDTF">2016-06-07T21:13:43Z</dcterms:modified>
</cp:coreProperties>
</file>