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3" r:id="rId3"/>
    <p:sldId id="258" r:id="rId4"/>
    <p:sldId id="272" r:id="rId5"/>
    <p:sldId id="259" r:id="rId6"/>
    <p:sldId id="274" r:id="rId7"/>
    <p:sldId id="264" r:id="rId8"/>
    <p:sldId id="263" r:id="rId9"/>
    <p:sldId id="261" r:id="rId10"/>
    <p:sldId id="275" r:id="rId11"/>
    <p:sldId id="260" r:id="rId12"/>
    <p:sldId id="276" r:id="rId13"/>
    <p:sldId id="265" r:id="rId14"/>
    <p:sldId id="266" r:id="rId15"/>
    <p:sldId id="267" r:id="rId16"/>
    <p:sldId id="277" r:id="rId17"/>
    <p:sldId id="271" r:id="rId18"/>
    <p:sldId id="280" r:id="rId19"/>
    <p:sldId id="279" r:id="rId20"/>
    <p:sldId id="278" r:id="rId21"/>
    <p:sldId id="281" r:id="rId22"/>
    <p:sldId id="282" r:id="rId23"/>
    <p:sldId id="284" r:id="rId24"/>
    <p:sldId id="285" r:id="rId25"/>
    <p:sldId id="270" r:id="rId26"/>
    <p:sldId id="287" r:id="rId27"/>
    <p:sldId id="286" r:id="rId28"/>
    <p:sldId id="288" r:id="rId29"/>
    <p:sldId id="269" r:id="rId30"/>
    <p:sldId id="26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lmoad\Downloads\UOC\TFM\ABM_Anexo_1_CMM_ISO_27001_2013_Inici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moad\Downloads\UOC\TFM\Anexo_2_CMM_ISO_27002_2013_Inici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lmoad\Downloads\UOC\TFM\Anexo_2_CMM_ISO_27002_2013_Inici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elmoad\Downloads\UOC\TFM\Anexo_2_CMM_ISO_27002_2013_Inici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lmoad\Downloads\UOC\TFM\Anexo_2_CMM_ISO_27002_2013_Inicia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belmoad\Downloads\UOC\TFM\Anexo_2_CMM_ISO_27002_2013_Inicial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moad\Downloads\UOC\TFM\Anexo_2_CMM_ISO_27002_2013_Inici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de conformidad con ISO</a:t>
            </a:r>
            <a:r>
              <a:rPr lang="en-US" baseline="0"/>
              <a:t> </a:t>
            </a:r>
            <a:r>
              <a:rPr lang="en-US"/>
              <a:t>27001:2013</a:t>
            </a:r>
            <a:r>
              <a:rPr lang="en-US" baseline="0"/>
              <a:t> </a:t>
            </a:r>
          </a:p>
          <a:p>
            <a:pPr>
              <a:defRPr/>
            </a:pPr>
            <a:r>
              <a:rPr lang="en-US"/>
              <a:t>por requerimiento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171372517829209"/>
          <c:y val="0.34037392384775433"/>
          <c:w val="0.3885265250934542"/>
          <c:h val="0.53871324907915918"/>
        </c:manualLayout>
      </c:layout>
      <c:radarChart>
        <c:radarStyle val="marker"/>
        <c:varyColors val="0"/>
        <c:ser>
          <c:idx val="0"/>
          <c:order val="0"/>
          <c:tx>
            <c:strRef>
              <c:f>Resumen!$E$3</c:f>
              <c:strCache>
                <c:ptCount val="1"/>
                <c:pt idx="0">
                  <c:v>% de conformidad</c:v>
                </c:pt>
              </c:strCache>
            </c:strRef>
          </c:tx>
          <c:marker>
            <c:symbol val="none"/>
          </c:marker>
          <c:cat>
            <c:strRef>
              <c:f>Resumen!$B$4:$D$10</c:f>
              <c:strCache>
                <c:ptCount val="7"/>
                <c:pt idx="0">
                  <c:v>Contexto de la organización</c:v>
                </c:pt>
                <c:pt idx="1">
                  <c:v>Liderazgo</c:v>
                </c:pt>
                <c:pt idx="2">
                  <c:v>Planificación</c:v>
                </c:pt>
                <c:pt idx="3">
                  <c:v>Soporte</c:v>
                </c:pt>
                <c:pt idx="4">
                  <c:v>Funcionamiento</c:v>
                </c:pt>
                <c:pt idx="5">
                  <c:v>Evaluación de Rendimiento</c:v>
                </c:pt>
                <c:pt idx="6">
                  <c:v>Proceso de mejora</c:v>
                </c:pt>
              </c:strCache>
            </c:strRef>
          </c:cat>
          <c:val>
            <c:numRef>
              <c:f>Resumen!$E$4:$E$10</c:f>
              <c:numCache>
                <c:formatCode>0%</c:formatCode>
                <c:ptCount val="7"/>
                <c:pt idx="0">
                  <c:v>0.05</c:v>
                </c:pt>
                <c:pt idx="1">
                  <c:v>5.263157894736842E-3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815312"/>
        <c:axId val="173818080"/>
      </c:radarChart>
      <c:catAx>
        <c:axId val="173815312"/>
        <c:scaling>
          <c:orientation val="maxMin"/>
        </c:scaling>
        <c:delete val="0"/>
        <c:axPos val="b"/>
        <c:majorGridlines/>
        <c:numFmt formatCode="#,##0.0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 baseline="0"/>
            </a:pPr>
            <a:endParaRPr lang="es-ES"/>
          </a:p>
        </c:txPr>
        <c:crossAx val="173818080"/>
        <c:crossesAt val="0"/>
        <c:auto val="0"/>
        <c:lblAlgn val="ctr"/>
        <c:lblOffset val="100"/>
        <c:noMultiLvlLbl val="0"/>
      </c:catAx>
      <c:valAx>
        <c:axId val="173818080"/>
        <c:scaling>
          <c:orientation val="minMax"/>
          <c:max val="0.15000000000000002"/>
          <c:min val="0"/>
        </c:scaling>
        <c:delete val="0"/>
        <c:axPos val="r"/>
        <c:majorGridlines/>
        <c:numFmt formatCode="0%" sourceLinked="1"/>
        <c:majorTickMark val="none"/>
        <c:minorTickMark val="none"/>
        <c:tickLblPos val="nextTo"/>
        <c:spPr>
          <a:noFill/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173815312"/>
        <c:crossesAt val="1"/>
        <c:crossBetween val="midCat"/>
      </c:valAx>
    </c:plotArea>
    <c:legend>
      <c:legendPos val="r"/>
      <c:layout>
        <c:manualLayout>
          <c:xMode val="edge"/>
          <c:yMode val="edge"/>
          <c:x val="0.6469371934568785"/>
          <c:y val="0.26840409654675518"/>
          <c:w val="0.33254094753307351"/>
          <c:h val="5.581147463096010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% de conformidad con ISO 27002:2013 </a:t>
            </a:r>
            <a:endParaRPr lang="en-GB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por dominios</a:t>
            </a:r>
            <a:endParaRPr lang="en-GB">
              <a:effectLst/>
            </a:endParaRP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radarChart>
        <c:radarStyle val="marker"/>
        <c:varyColors val="0"/>
        <c:ser>
          <c:idx val="3"/>
          <c:order val="3"/>
          <c:tx>
            <c:strRef>
              <c:f>Resumen!$E$3</c:f>
              <c:strCache>
                <c:ptCount val="1"/>
                <c:pt idx="0">
                  <c:v>% de conformidad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Resumen!$E$4:$E$17</c:f>
              <c:numCache>
                <c:formatCode>0%</c:formatCode>
                <c:ptCount val="14"/>
                <c:pt idx="0">
                  <c:v>0</c:v>
                </c:pt>
                <c:pt idx="1">
                  <c:v>0.1</c:v>
                </c:pt>
                <c:pt idx="2">
                  <c:v>0.15</c:v>
                </c:pt>
                <c:pt idx="3">
                  <c:v>0</c:v>
                </c:pt>
                <c:pt idx="4">
                  <c:v>0.13750000000000001</c:v>
                </c:pt>
                <c:pt idx="5">
                  <c:v>0</c:v>
                </c:pt>
                <c:pt idx="6">
                  <c:v>0.2583333333333333</c:v>
                </c:pt>
                <c:pt idx="7">
                  <c:v>0.61875000000000002</c:v>
                </c:pt>
                <c:pt idx="8">
                  <c:v>9.9999999999999992E-2</c:v>
                </c:pt>
                <c:pt idx="9">
                  <c:v>0.72592592592592597</c:v>
                </c:pt>
                <c:pt idx="10">
                  <c:v>0.36249999999999999</c:v>
                </c:pt>
                <c:pt idx="11">
                  <c:v>0</c:v>
                </c:pt>
                <c:pt idx="12">
                  <c:v>0</c:v>
                </c:pt>
                <c:pt idx="13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541992"/>
        <c:axId val="174008280"/>
        <c:extLst>
          <c:ext xmlns:c15="http://schemas.microsoft.com/office/drawing/2012/chart" uri="{02D57815-91ED-43cb-92C2-25804820EDAC}">
            <c15:filteredRad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Resumen!$B$3</c15:sqref>
                        </c15:formulaRef>
                      </c:ext>
                    </c:extLst>
                    <c:strCache>
                      <c:ptCount val="1"/>
                      <c:pt idx="0">
                        <c:v>Dominio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Resumen!$A$4:$A$17</c15:sqref>
                        </c15:formulaRef>
                      </c:ext>
                    </c:extLst>
                    <c:strCache>
                      <c:ptCount val="14"/>
                      <c:pt idx="0">
                        <c:v>A.5</c:v>
                      </c:pt>
                      <c:pt idx="1">
                        <c:v>A.6</c:v>
                      </c:pt>
                      <c:pt idx="2">
                        <c:v>A.7</c:v>
                      </c:pt>
                      <c:pt idx="3">
                        <c:v>A.8</c:v>
                      </c:pt>
                      <c:pt idx="4">
                        <c:v>A.9</c:v>
                      </c:pt>
                      <c:pt idx="5">
                        <c:v>A.10</c:v>
                      </c:pt>
                      <c:pt idx="6">
                        <c:v>A.11</c:v>
                      </c:pt>
                      <c:pt idx="7">
                        <c:v>A.12</c:v>
                      </c:pt>
                      <c:pt idx="8">
                        <c:v>A.13</c:v>
                      </c:pt>
                      <c:pt idx="9">
                        <c:v>A.14</c:v>
                      </c:pt>
                      <c:pt idx="10">
                        <c:v>A.15</c:v>
                      </c:pt>
                      <c:pt idx="11">
                        <c:v>A.16</c:v>
                      </c:pt>
                      <c:pt idx="12">
                        <c:v>A.17</c:v>
                      </c:pt>
                      <c:pt idx="13">
                        <c:v>A.18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Resumen!$B$4:$B$17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</c:numCache>
                  </c:numRef>
                </c:val>
              </c15:ser>
            </c15:filteredRadarSeries>
            <c15:filteredRad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Resumen!$C$3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Resumen!$A$4:$A$17</c15:sqref>
                        </c15:formulaRef>
                      </c:ext>
                    </c:extLst>
                    <c:strCache>
                      <c:ptCount val="14"/>
                      <c:pt idx="0">
                        <c:v>A.5</c:v>
                      </c:pt>
                      <c:pt idx="1">
                        <c:v>A.6</c:v>
                      </c:pt>
                      <c:pt idx="2">
                        <c:v>A.7</c:v>
                      </c:pt>
                      <c:pt idx="3">
                        <c:v>A.8</c:v>
                      </c:pt>
                      <c:pt idx="4">
                        <c:v>A.9</c:v>
                      </c:pt>
                      <c:pt idx="5">
                        <c:v>A.10</c:v>
                      </c:pt>
                      <c:pt idx="6">
                        <c:v>A.11</c:v>
                      </c:pt>
                      <c:pt idx="7">
                        <c:v>A.12</c:v>
                      </c:pt>
                      <c:pt idx="8">
                        <c:v>A.13</c:v>
                      </c:pt>
                      <c:pt idx="9">
                        <c:v>A.14</c:v>
                      </c:pt>
                      <c:pt idx="10">
                        <c:v>A.15</c:v>
                      </c:pt>
                      <c:pt idx="11">
                        <c:v>A.16</c:v>
                      </c:pt>
                      <c:pt idx="12">
                        <c:v>A.17</c:v>
                      </c:pt>
                      <c:pt idx="13">
                        <c:v>A.18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Resumen!$C$4:$C$17</c15:sqref>
                        </c15:formulaRef>
                      </c:ext>
                    </c:extLst>
                    <c:numCache>
                      <c:formatCode>General</c:formatCode>
                      <c:ptCount val="14"/>
                    </c:numCache>
                  </c:numRef>
                </c:val>
              </c15:ser>
            </c15:filteredRadarSeries>
            <c15:filteredRad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Resumen!$D$3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Resumen!$A$4:$A$17</c15:sqref>
                        </c15:formulaRef>
                      </c:ext>
                    </c:extLst>
                    <c:strCache>
                      <c:ptCount val="14"/>
                      <c:pt idx="0">
                        <c:v>A.5</c:v>
                      </c:pt>
                      <c:pt idx="1">
                        <c:v>A.6</c:v>
                      </c:pt>
                      <c:pt idx="2">
                        <c:v>A.7</c:v>
                      </c:pt>
                      <c:pt idx="3">
                        <c:v>A.8</c:v>
                      </c:pt>
                      <c:pt idx="4">
                        <c:v>A.9</c:v>
                      </c:pt>
                      <c:pt idx="5">
                        <c:v>A.10</c:v>
                      </c:pt>
                      <c:pt idx="6">
                        <c:v>A.11</c:v>
                      </c:pt>
                      <c:pt idx="7">
                        <c:v>A.12</c:v>
                      </c:pt>
                      <c:pt idx="8">
                        <c:v>A.13</c:v>
                      </c:pt>
                      <c:pt idx="9">
                        <c:v>A.14</c:v>
                      </c:pt>
                      <c:pt idx="10">
                        <c:v>A.15</c:v>
                      </c:pt>
                      <c:pt idx="11">
                        <c:v>A.16</c:v>
                      </c:pt>
                      <c:pt idx="12">
                        <c:v>A.17</c:v>
                      </c:pt>
                      <c:pt idx="13">
                        <c:v>A.18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Resumen!$D$4:$D$17</c15:sqref>
                        </c15:formulaRef>
                      </c:ext>
                    </c:extLst>
                    <c:numCache>
                      <c:formatCode>General</c:formatCode>
                      <c:ptCount val="14"/>
                    </c:numCache>
                  </c:numRef>
                </c:val>
              </c15:ser>
            </c15:filteredRadarSeries>
          </c:ext>
        </c:extLst>
      </c:radarChart>
      <c:catAx>
        <c:axId val="174541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4008280"/>
        <c:crosses val="autoZero"/>
        <c:auto val="1"/>
        <c:lblAlgn val="ctr"/>
        <c:lblOffset val="100"/>
        <c:noMultiLvlLbl val="0"/>
      </c:catAx>
      <c:valAx>
        <c:axId val="174008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4541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86703601108032E-2"/>
          <c:y val="7.7611940298507459E-2"/>
          <c:w val="0.77562326869806097"/>
          <c:h val="0.68656716417910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[Anexo_2_CMM_ISO_27002_2013_Inicial.xlsx]Resumen!$H$3</c:f>
              <c:strCache>
                <c:ptCount val="1"/>
                <c:pt idx="0">
                  <c:v># NC OK</c:v>
                </c:pt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invertIfNegative val="0"/>
          <c:cat>
            <c:strRef>
              <c:f>[Anexo_2_CMM_ISO_27002_2013_Inicial.xlsx]Resumen!$A$4:$A$17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[Anexo_2_CMM_ISO_27002_2013_Inicial.xlsx]Resumen!$H$4:$H$17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4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5</c:v>
                </c:pt>
              </c:numCache>
            </c:numRef>
          </c:val>
        </c:ser>
        <c:ser>
          <c:idx val="1"/>
          <c:order val="1"/>
          <c:tx>
            <c:strRef>
              <c:f>[Anexo_2_CMM_ISO_27002_2013_Inicial.xlsx]Resumen!$G$3</c:f>
              <c:strCache>
                <c:ptCount val="1"/>
                <c:pt idx="0">
                  <c:v># NC alta efectividad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strRef>
              <c:f>[Anexo_2_CMM_ISO_27002_2013_Inicial.xlsx]Resumen!$A$4:$A$17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[Anexo_2_CMM_ISO_27002_2013_Inicial.xlsx]Resumen!$G$4:$G$17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5</c:v>
                </c:pt>
                <c:pt idx="8">
                  <c:v>1</c:v>
                </c:pt>
                <c:pt idx="9">
                  <c:v>9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</c:ser>
        <c:ser>
          <c:idx val="2"/>
          <c:order val="2"/>
          <c:tx>
            <c:strRef>
              <c:f>[Anexo_2_CMM_ISO_27002_2013_Inicial.xlsx]Resumen!$F$3</c:f>
              <c:strCache>
                <c:ptCount val="1"/>
                <c:pt idx="0">
                  <c:v># NC baja efectividad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[Anexo_2_CMM_ISO_27002_2013_Inicial.xlsx]Resumen!$A$4:$A$17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[Anexo_2_CMM_ISO_27002_2013_Inicial.xlsx]Resumen!$F$4:$F$17</c:f>
              <c:numCache>
                <c:formatCode>General</c:formatCode>
                <c:ptCount val="14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9</c:v>
                </c:pt>
                <c:pt idx="4">
                  <c:v>11</c:v>
                </c:pt>
                <c:pt idx="5">
                  <c:v>2</c:v>
                </c:pt>
                <c:pt idx="6">
                  <c:v>8</c:v>
                </c:pt>
                <c:pt idx="7">
                  <c:v>5</c:v>
                </c:pt>
                <c:pt idx="8">
                  <c:v>6</c:v>
                </c:pt>
                <c:pt idx="9">
                  <c:v>2</c:v>
                </c:pt>
                <c:pt idx="10">
                  <c:v>3</c:v>
                </c:pt>
                <c:pt idx="11">
                  <c:v>7</c:v>
                </c:pt>
                <c:pt idx="12">
                  <c:v>4</c:v>
                </c:pt>
                <c:pt idx="1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4275712"/>
        <c:axId val="174998512"/>
      </c:barChart>
      <c:catAx>
        <c:axId val="17427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7499851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74998512"/>
        <c:scaling>
          <c:orientation val="minMax"/>
        </c:scaling>
        <c:delete val="0"/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74275712"/>
        <c:crossesAt val="1"/>
        <c:crossBetween val="between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76454293628809"/>
          <c:y val="0.32537313432835818"/>
          <c:w val="0.14265927977839335"/>
          <c:h val="0.1910447761194029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17079395109187E-2"/>
          <c:y val="0.16246543041357672"/>
          <c:w val="0.67073227788500878"/>
          <c:h val="0.67507187464951701"/>
        </c:manualLayout>
      </c:layout>
      <c:pie3DChart>
        <c:varyColors val="1"/>
        <c:ser>
          <c:idx val="0"/>
          <c:order val="0"/>
          <c:tx>
            <c:strRef>
              <c:f>[Anexo_2_CMM_ISO_27002_2013_Inicial.xlsx]Resumen!$C$31</c:f>
              <c:strCache>
                <c:ptCount val="1"/>
                <c:pt idx="0">
                  <c:v>Número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explosion val="50"/>
          <c:dPt>
            <c:idx val="0"/>
            <c:bubble3D val="0"/>
            <c:spPr>
              <a:solidFill>
                <a:srgbClr val="00FF00"/>
              </a:solidFill>
              <a:ln w="25400">
                <a:noFill/>
              </a:ln>
            </c:spPr>
          </c:dPt>
          <c:dPt>
            <c:idx val="1"/>
            <c:bubble3D val="0"/>
            <c:explosion val="47"/>
            <c:spPr>
              <a:solidFill>
                <a:srgbClr val="FF420E"/>
              </a:solidFill>
              <a:ln w="25400">
                <a:noFill/>
              </a:ln>
            </c:spPr>
          </c:dPt>
          <c:dPt>
            <c:idx val="2"/>
            <c:bubble3D val="0"/>
            <c:spPr>
              <a:solidFill>
                <a:srgbClr val="FFD320"/>
              </a:solidFill>
              <a:ln w="25400">
                <a:noFill/>
              </a:ln>
            </c:spPr>
          </c:dPt>
          <c:cat>
            <c:strRef>
              <c:f>[Anexo_2_CMM_ISO_27002_2013_Inicial.xlsx]Resumen!$B$32:$B$34</c:f>
              <c:strCache>
                <c:ptCount val="3"/>
                <c:pt idx="0">
                  <c:v>Aprobados</c:v>
                </c:pt>
                <c:pt idx="1">
                  <c:v>No Aprobados</c:v>
                </c:pt>
                <c:pt idx="2">
                  <c:v>No Aplican</c:v>
                </c:pt>
              </c:strCache>
            </c:strRef>
          </c:cat>
          <c:val>
            <c:numRef>
              <c:f>[Anexo_2_CMM_ISO_27002_2013_Inicial.xlsx]Resumen!$C$32:$C$34</c:f>
              <c:numCache>
                <c:formatCode>General</c:formatCode>
                <c:ptCount val="3"/>
                <c:pt idx="0">
                  <c:v>22</c:v>
                </c:pt>
                <c:pt idx="1">
                  <c:v>89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10521874423147"/>
          <c:y val="0.41176583225509961"/>
          <c:w val="0.17770049959550882"/>
          <c:h val="0.1792721990770501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44990063700496E-2"/>
          <c:y val="0.12838754817142919"/>
          <c:w val="0.77562326869806097"/>
          <c:h val="0.68656716417910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Resumen!$H$3</c:f>
              <c:strCache>
                <c:ptCount val="1"/>
                <c:pt idx="0">
                  <c:v># NC OK</c:v>
                </c:pt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invertIfNegative val="0"/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Resumen!$H$4:$H$17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  <c:pt idx="5">
                  <c:v>0</c:v>
                </c:pt>
                <c:pt idx="6">
                  <c:v>7</c:v>
                </c:pt>
                <c:pt idx="7">
                  <c:v>13</c:v>
                </c:pt>
                <c:pt idx="8">
                  <c:v>5</c:v>
                </c:pt>
                <c:pt idx="9">
                  <c:v>13</c:v>
                </c:pt>
                <c:pt idx="10">
                  <c:v>5</c:v>
                </c:pt>
                <c:pt idx="11">
                  <c:v>7</c:v>
                </c:pt>
                <c:pt idx="12">
                  <c:v>3</c:v>
                </c:pt>
                <c:pt idx="13">
                  <c:v>8</c:v>
                </c:pt>
              </c:numCache>
            </c:numRef>
          </c:val>
        </c:ser>
        <c:ser>
          <c:idx val="1"/>
          <c:order val="1"/>
          <c:tx>
            <c:strRef>
              <c:f>Resumen!$G$3</c:f>
              <c:strCache>
                <c:ptCount val="1"/>
                <c:pt idx="0">
                  <c:v># NC alta efectividad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Resumen!$G$4:$G$17</c:f>
              <c:numCache>
                <c:formatCode>General</c:formatCode>
                <c:ptCount val="14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6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ser>
          <c:idx val="2"/>
          <c:order val="2"/>
          <c:tx>
            <c:strRef>
              <c:f>Resumen!$F$3</c:f>
              <c:strCache>
                <c:ptCount val="1"/>
                <c:pt idx="0">
                  <c:v># NC baja efectividad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Resumen!$F$4:$F$17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4322544"/>
        <c:axId val="174322936"/>
      </c:barChart>
      <c:catAx>
        <c:axId val="17432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7432293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74322936"/>
        <c:scaling>
          <c:orientation val="minMax"/>
        </c:scaling>
        <c:delete val="0"/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74322544"/>
        <c:crossesAt val="1"/>
        <c:crossBetween val="between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76454293628809"/>
          <c:y val="0.32537313432835818"/>
          <c:w val="0.14265927977839335"/>
          <c:h val="0.1910447761194029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17079395109187E-2"/>
          <c:y val="0.16246543041357672"/>
          <c:w val="0.67073227788500878"/>
          <c:h val="0.67507187464951701"/>
        </c:manualLayout>
      </c:layout>
      <c:pie3DChart>
        <c:varyColors val="1"/>
        <c:ser>
          <c:idx val="0"/>
          <c:order val="0"/>
          <c:tx>
            <c:strRef>
              <c:f>Resumen!$C$31</c:f>
              <c:strCache>
                <c:ptCount val="1"/>
                <c:pt idx="0">
                  <c:v>Número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explosion val="50"/>
          <c:dPt>
            <c:idx val="0"/>
            <c:bubble3D val="0"/>
            <c:spPr>
              <a:solidFill>
                <a:srgbClr val="00FF00"/>
              </a:solidFill>
              <a:ln w="25400">
                <a:noFill/>
              </a:ln>
            </c:spPr>
          </c:dPt>
          <c:dPt>
            <c:idx val="1"/>
            <c:bubble3D val="0"/>
            <c:explosion val="47"/>
            <c:spPr>
              <a:solidFill>
                <a:srgbClr val="FF420E"/>
              </a:solidFill>
              <a:ln w="25400">
                <a:noFill/>
              </a:ln>
            </c:spPr>
          </c:dPt>
          <c:dPt>
            <c:idx val="2"/>
            <c:bubble3D val="0"/>
            <c:spPr>
              <a:solidFill>
                <a:srgbClr val="FFD320"/>
              </a:solidFill>
              <a:ln w="25400">
                <a:noFill/>
              </a:ln>
            </c:spPr>
          </c:dPt>
          <c:cat>
            <c:strRef>
              <c:f>Resumen!$B$32:$B$34</c:f>
              <c:strCache>
                <c:ptCount val="3"/>
                <c:pt idx="0">
                  <c:v>Aprobados</c:v>
                </c:pt>
                <c:pt idx="1">
                  <c:v>No Aprobados</c:v>
                </c:pt>
                <c:pt idx="2">
                  <c:v>No Aplican</c:v>
                </c:pt>
              </c:strCache>
            </c:strRef>
          </c:cat>
          <c:val>
            <c:numRef>
              <c:f>Resumen!$C$32:$C$34</c:f>
              <c:numCache>
                <c:formatCode>General</c:formatCode>
                <c:ptCount val="3"/>
                <c:pt idx="0">
                  <c:v>108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10521874423147"/>
          <c:y val="0.41176583225509961"/>
          <c:w val="0.17770049959550882"/>
          <c:h val="0.1792721990770501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Cumplimiento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Resumen!$B$3</c:f>
              <c:strCache>
                <c:ptCount val="1"/>
                <c:pt idx="0">
                  <c:v>Dominio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Resumen!$B$4:$B$17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Resumen!$C$3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Resumen!$C$4:$C$17</c:f>
              <c:numCache>
                <c:formatCode>General</c:formatCode>
                <c:ptCount val="14"/>
              </c:numCache>
            </c:numRef>
          </c:val>
        </c:ser>
        <c:ser>
          <c:idx val="2"/>
          <c:order val="2"/>
          <c:tx>
            <c:strRef>
              <c:f>Resumen!$D$3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Resumen!$D$4:$D$17</c:f>
              <c:numCache>
                <c:formatCode>General</c:formatCode>
                <c:ptCount val="14"/>
              </c:numCache>
            </c:numRef>
          </c:val>
        </c:ser>
        <c:ser>
          <c:idx val="3"/>
          <c:order val="3"/>
          <c:tx>
            <c:strRef>
              <c:f>Resumen!$E$3</c:f>
              <c:strCache>
                <c:ptCount val="1"/>
                <c:pt idx="0">
                  <c:v>% de conformidad antes de implementación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Resumen!$E$4:$E$17</c:f>
              <c:numCache>
                <c:formatCode>0%</c:formatCode>
                <c:ptCount val="14"/>
                <c:pt idx="0">
                  <c:v>0</c:v>
                </c:pt>
                <c:pt idx="1">
                  <c:v>0.1</c:v>
                </c:pt>
                <c:pt idx="2">
                  <c:v>0.15</c:v>
                </c:pt>
                <c:pt idx="3">
                  <c:v>0</c:v>
                </c:pt>
                <c:pt idx="4">
                  <c:v>0.13750000000000001</c:v>
                </c:pt>
                <c:pt idx="5">
                  <c:v>0</c:v>
                </c:pt>
                <c:pt idx="6">
                  <c:v>0.2583333333333333</c:v>
                </c:pt>
                <c:pt idx="7">
                  <c:v>0.61875000000000002</c:v>
                </c:pt>
                <c:pt idx="8">
                  <c:v>9.9999999999999992E-2</c:v>
                </c:pt>
                <c:pt idx="9">
                  <c:v>0.72592592592592597</c:v>
                </c:pt>
                <c:pt idx="10">
                  <c:v>0.36249999999999999</c:v>
                </c:pt>
                <c:pt idx="11">
                  <c:v>0</c:v>
                </c:pt>
                <c:pt idx="12">
                  <c:v>0</c:v>
                </c:pt>
                <c:pt idx="13">
                  <c:v>0.625</c:v>
                </c:pt>
              </c:numCache>
            </c:numRef>
          </c:val>
        </c:ser>
        <c:ser>
          <c:idx val="4"/>
          <c:order val="4"/>
          <c:tx>
            <c:strRef>
              <c:f>Resumen!$F$3</c:f>
              <c:strCache>
                <c:ptCount val="1"/>
                <c:pt idx="0">
                  <c:v>% de conformidad tras implementación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Resumen!$F$4:$F$17</c:f>
              <c:numCache>
                <c:formatCode>0%</c:formatCode>
                <c:ptCount val="14"/>
                <c:pt idx="0">
                  <c:v>0.95</c:v>
                </c:pt>
                <c:pt idx="1">
                  <c:v>0.92</c:v>
                </c:pt>
                <c:pt idx="2">
                  <c:v>0.96</c:v>
                </c:pt>
                <c:pt idx="3">
                  <c:v>0.74</c:v>
                </c:pt>
                <c:pt idx="4">
                  <c:v>0.89</c:v>
                </c:pt>
                <c:pt idx="5">
                  <c:v>0</c:v>
                </c:pt>
                <c:pt idx="6">
                  <c:v>0.94</c:v>
                </c:pt>
                <c:pt idx="7">
                  <c:v>0.98</c:v>
                </c:pt>
                <c:pt idx="8">
                  <c:v>0.95</c:v>
                </c:pt>
                <c:pt idx="9">
                  <c:v>0.96</c:v>
                </c:pt>
                <c:pt idx="10">
                  <c:v>0.95</c:v>
                </c:pt>
                <c:pt idx="11">
                  <c:v>1</c:v>
                </c:pt>
                <c:pt idx="12">
                  <c:v>0.93</c:v>
                </c:pt>
                <c:pt idx="13">
                  <c:v>0.96</c:v>
                </c:pt>
              </c:numCache>
            </c:numRef>
          </c:val>
        </c:ser>
        <c:ser>
          <c:idx val="5"/>
          <c:order val="5"/>
          <c:tx>
            <c:strRef>
              <c:f>Resumen!$G$3</c:f>
              <c:strCache>
                <c:ptCount val="1"/>
                <c:pt idx="0">
                  <c:v>% De conformidad deseado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Resumen!$G$4:$G$17</c:f>
              <c:numCache>
                <c:formatCode>0%</c:formatCode>
                <c:ptCount val="14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  <c:pt idx="5">
                  <c:v>0.95</c:v>
                </c:pt>
                <c:pt idx="6">
                  <c:v>0.95</c:v>
                </c:pt>
                <c:pt idx="7">
                  <c:v>0.95</c:v>
                </c:pt>
                <c:pt idx="8">
                  <c:v>0.95</c:v>
                </c:pt>
                <c:pt idx="9">
                  <c:v>0.95</c:v>
                </c:pt>
                <c:pt idx="10">
                  <c:v>0.95</c:v>
                </c:pt>
                <c:pt idx="11">
                  <c:v>0.95</c:v>
                </c:pt>
                <c:pt idx="12">
                  <c:v>0.95</c:v>
                </c:pt>
                <c:pt idx="13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324112"/>
        <c:axId val="174324504"/>
      </c:radarChart>
      <c:catAx>
        <c:axId val="17432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4324504"/>
        <c:crosses val="autoZero"/>
        <c:auto val="1"/>
        <c:lblAlgn val="ctr"/>
        <c:lblOffset val="100"/>
        <c:noMultiLvlLbl val="0"/>
      </c:catAx>
      <c:valAx>
        <c:axId val="174324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432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0.07306</cdr:x>
      <cdr:y>0.83512</cdr:y>
    </cdr:from>
    <cdr:to>
      <cdr:x>0.07306</cdr:x>
      <cdr:y>0.83512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296" y="2850893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GB"/>
        </a:p>
      </cdr:txBody>
    </cdr:sp>
  </cdr:relSizeAnchor>
  <cdr:relSizeAnchor xmlns:cdr="http://schemas.openxmlformats.org/drawingml/2006/chartDrawing">
    <cdr:from>
      <cdr:x>0.07306</cdr:x>
      <cdr:y>0.83512</cdr:y>
    </cdr:from>
    <cdr:to>
      <cdr:x>0.07306</cdr:x>
      <cdr:y>0.83512</cdr:y>
    </cdr:to>
    <cdr:sp macro="" textlink="">
      <cdr:nvSpPr>
        <cdr:cNvPr id="1024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296" y="2850893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GB"/>
        </a:p>
      </cdr:txBody>
    </cdr:sp>
  </cdr:relSizeAnchor>
  <cdr:relSizeAnchor xmlns:cdr="http://schemas.openxmlformats.org/drawingml/2006/chartDrawing">
    <cdr:from>
      <cdr:x>0.07306</cdr:x>
      <cdr:y>0.83512</cdr:y>
    </cdr:from>
    <cdr:to>
      <cdr:x>0.07306</cdr:x>
      <cdr:y>0.83512</cdr:y>
    </cdr:to>
    <cdr:sp macro="" textlink="">
      <cdr:nvSpPr>
        <cdr:cNvPr id="1024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296" y="2850893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GB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0.07306</cdr:x>
      <cdr:y>0.83512</cdr:y>
    </cdr:from>
    <cdr:to>
      <cdr:x>0.07306</cdr:x>
      <cdr:y>0.83512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296" y="2850893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GB"/>
        </a:p>
      </cdr:txBody>
    </cdr:sp>
  </cdr:relSizeAnchor>
  <cdr:relSizeAnchor xmlns:cdr="http://schemas.openxmlformats.org/drawingml/2006/chartDrawing">
    <cdr:from>
      <cdr:x>0.07306</cdr:x>
      <cdr:y>0.83512</cdr:y>
    </cdr:from>
    <cdr:to>
      <cdr:x>0.07306</cdr:x>
      <cdr:y>0.83512</cdr:y>
    </cdr:to>
    <cdr:sp macro="" textlink="">
      <cdr:nvSpPr>
        <cdr:cNvPr id="1024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296" y="2850893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GB"/>
        </a:p>
      </cdr:txBody>
    </cdr:sp>
  </cdr:relSizeAnchor>
  <cdr:relSizeAnchor xmlns:cdr="http://schemas.openxmlformats.org/drawingml/2006/chartDrawing">
    <cdr:from>
      <cdr:x>0.07306</cdr:x>
      <cdr:y>0.83512</cdr:y>
    </cdr:from>
    <cdr:to>
      <cdr:x>0.07306</cdr:x>
      <cdr:y>0.83512</cdr:y>
    </cdr:to>
    <cdr:sp macro="" textlink="">
      <cdr:nvSpPr>
        <cdr:cNvPr id="1024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296" y="2850893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GB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2343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2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0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76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793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62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3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2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25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82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0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A5915F2-6380-475A-A3B8-D2A03172853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FD2B05E-6F35-49AE-B848-09A07AF19C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XXX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s-ES" sz="4000" dirty="0" smtClean="0"/>
              <a:t>Implementación</a:t>
            </a:r>
            <a:r>
              <a:rPr lang="en-GB" sz="4000" dirty="0" smtClean="0"/>
              <a:t> ISO 27001:2013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3200" dirty="0" smtClean="0"/>
              <a:t>Informe</a:t>
            </a:r>
            <a:r>
              <a:rPr lang="en-GB" sz="3200" dirty="0" smtClean="0"/>
              <a:t> </a:t>
            </a:r>
            <a:r>
              <a:rPr lang="es-ES" sz="3200" dirty="0" smtClean="0"/>
              <a:t>ejecutivo</a:t>
            </a:r>
          </a:p>
          <a:p>
            <a:endParaRPr lang="en-GB" dirty="0"/>
          </a:p>
        </p:txBody>
      </p:sp>
      <p:pic>
        <p:nvPicPr>
          <p:cNvPr id="1027" name="Picture 3" descr="mis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890143"/>
            <a:ext cx="5394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1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 de responsabilidades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definen los siguientes comités y roles, asignándole responsabilidades específicas: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Comité de </a:t>
            </a:r>
            <a:r>
              <a:rPr lang="es-ES" dirty="0" smtClean="0"/>
              <a:t>Dirección</a:t>
            </a:r>
          </a:p>
          <a:p>
            <a:pPr lvl="1"/>
            <a:r>
              <a:rPr lang="es-ES" dirty="0"/>
              <a:t>Comité de Seguridad de la Información (CSI</a:t>
            </a:r>
            <a:r>
              <a:rPr lang="es-ES" dirty="0" smtClean="0"/>
              <a:t>)</a:t>
            </a:r>
          </a:p>
          <a:p>
            <a:pPr lvl="1"/>
            <a:r>
              <a:rPr lang="es-ES" dirty="0"/>
              <a:t>Responsable de seguridad de la información (</a:t>
            </a:r>
            <a:r>
              <a:rPr lang="es-ES" dirty="0" smtClean="0"/>
              <a:t>RSI)</a:t>
            </a:r>
          </a:p>
          <a:p>
            <a:pPr marL="0" indent="0">
              <a:buNone/>
            </a:pPr>
            <a:r>
              <a:rPr lang="es-ES" dirty="0" smtClean="0"/>
              <a:t>Así </a:t>
            </a:r>
            <a:r>
              <a:rPr lang="es-ES" dirty="0"/>
              <a:t>mismo, se definen responsabilidades generales en los siguientes </a:t>
            </a:r>
            <a:r>
              <a:rPr lang="es-ES" dirty="0" smtClean="0"/>
              <a:t>ámbitos:</a:t>
            </a:r>
          </a:p>
          <a:p>
            <a:pPr lvl="1"/>
            <a:r>
              <a:rPr lang="es-ES" dirty="0"/>
              <a:t>Nivel </a:t>
            </a:r>
            <a:r>
              <a:rPr lang="es-ES" dirty="0" smtClean="0"/>
              <a:t>dirección</a:t>
            </a:r>
          </a:p>
          <a:p>
            <a:pPr lvl="1"/>
            <a:r>
              <a:rPr lang="es-ES" dirty="0"/>
              <a:t>Nivel técnico </a:t>
            </a:r>
            <a:r>
              <a:rPr lang="es-ES" dirty="0" smtClean="0"/>
              <a:t>operativo</a:t>
            </a:r>
          </a:p>
          <a:p>
            <a:pPr lvl="1"/>
            <a:r>
              <a:rPr lang="es-ES" dirty="0"/>
              <a:t>Nivel de usuario</a:t>
            </a:r>
          </a:p>
        </p:txBody>
      </p:sp>
    </p:spTree>
    <p:extLst>
      <p:ext uri="{BB962C8B-B14F-4D97-AF65-F5344CB8AC3E}">
        <p14:creationId xmlns:p14="http://schemas.microsoft.com/office/powerpoint/2010/main" val="195776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</a:t>
            </a:r>
            <a:r>
              <a:rPr lang="en-GB" dirty="0" smtClean="0"/>
              <a:t> del S.G Documental</a:t>
            </a:r>
            <a:endParaRPr lang="en-GB" dirty="0"/>
          </a:p>
        </p:txBody>
      </p:sp>
      <p:pic>
        <p:nvPicPr>
          <p:cNvPr id="4" name="Picture 3" descr="https://lh3.googleusercontent.com/WJ7ugzZUG551Fh7nFWYH8b7x2N0WNfIPNdUJw9ZANXDtRsXGLOp_MaBQIUziozvRpsilR8njpRINCv3iF_Ib1KFU5bAynalbzXyObEWgi8Jageqzgw7KrDbvgS-5GlAZtPGkHsA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33" y="1847681"/>
            <a:ext cx="4023360" cy="30619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23172"/>
              </p:ext>
            </p:extLst>
          </p:nvPr>
        </p:nvGraphicFramePr>
        <p:xfrm>
          <a:off x="4790115" y="1719744"/>
          <a:ext cx="5536733" cy="445722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64372"/>
                <a:gridCol w="1529382"/>
                <a:gridCol w="1080993"/>
                <a:gridCol w="1080993"/>
                <a:gridCol w="1080993"/>
              </a:tblGrid>
              <a:tr h="220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Definición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Obligatoriedad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Aprobado por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Divulgación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</a:tr>
              <a:tr h="1259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Políticas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Recogen directrices estratégicas, de alto nivel, bajo las cuales se amparará cualquier acción en materia de seguridad de la información. Todo documento de nivel inferior debiera desarrollar en base a una política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Las políticas son de obligado cumplimiento y deben ser aprobadas por la dirección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La dirección de la compañía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Todo el personal y colaboradores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</a:tr>
              <a:tr h="572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Normas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Desarrollan la política a un nivel concreto y específico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De obligado cumplimiento por todo el personal y colaborador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Dirección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A quien se indique en la guía como objetivo de la misma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</a:tr>
              <a:tr h="801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Guías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Proporciona una solución a un problema determinado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Buenas prácticas. No obligado cumplimiento, pero sí altamente recomendado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Comité asignado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A quien se indique en la guía como objetivo de la misma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</a:tr>
              <a:tr h="572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Procedimiento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Presentan un conjunto de acciones a llevar a cabo para conseguir un determinado objetivo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De obligado cumplimiento por todo el personal y colaborador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Persona responsable del procedimiento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A quien se indique en el procedimiento como objetivo de la misma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</a:tr>
              <a:tr h="1030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Manuales (técnicos y de usuario)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Son listas de tareas o instrucciones detalladas para realizar determinadas acciones o utilizar herramientas concretas, se dividirán en manuales orientados a técnicos o a usuarios finales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Recomendado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Responsable</a:t>
                      </a:r>
                      <a:endParaRPr lang="es-E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Persona que lleva a cabo la acción descrita en el manual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777" marR="437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69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Nomenclatura documental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Se procede a definir una nomenclatura común para la documentación (SGSI-XX-Título)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XX: Tipo de documento. Siendo:</a:t>
            </a:r>
          </a:p>
          <a:p>
            <a:pPr lvl="0"/>
            <a:r>
              <a:rPr lang="es-ES" dirty="0"/>
              <a:t>PO: </a:t>
            </a:r>
            <a:r>
              <a:rPr lang="es-ES" dirty="0" smtClean="0"/>
              <a:t>Política</a:t>
            </a:r>
            <a:endParaRPr lang="es-ES" dirty="0"/>
          </a:p>
          <a:p>
            <a:pPr lvl="0"/>
            <a:r>
              <a:rPr lang="es-ES" dirty="0"/>
              <a:t>NO</a:t>
            </a:r>
            <a:r>
              <a:rPr lang="es-ES" dirty="0" smtClean="0"/>
              <a:t>: Norma</a:t>
            </a:r>
            <a:endParaRPr lang="es-ES" dirty="0"/>
          </a:p>
          <a:p>
            <a:pPr lvl="0"/>
            <a:r>
              <a:rPr lang="es-ES" dirty="0"/>
              <a:t>GU: </a:t>
            </a:r>
            <a:r>
              <a:rPr lang="es-ES" dirty="0" smtClean="0"/>
              <a:t>Guía</a:t>
            </a:r>
            <a:endParaRPr lang="es-ES" dirty="0"/>
          </a:p>
          <a:p>
            <a:pPr lvl="0"/>
            <a:r>
              <a:rPr lang="es-ES" dirty="0"/>
              <a:t>PR: Procedimiento</a:t>
            </a:r>
          </a:p>
          <a:p>
            <a:pPr lvl="0"/>
            <a:r>
              <a:rPr lang="es-ES" dirty="0"/>
              <a:t>MU: Manual de Usuario</a:t>
            </a:r>
          </a:p>
          <a:p>
            <a:pPr lvl="0"/>
            <a:r>
              <a:rPr lang="es-ES" dirty="0"/>
              <a:t>MT: Manual Técnico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De la misma manera se define una política de acceso y publicación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43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Procedimiento</a:t>
            </a:r>
            <a:r>
              <a:rPr lang="en-GB" dirty="0" smtClean="0"/>
              <a:t> de </a:t>
            </a:r>
            <a:r>
              <a:rPr lang="en-GB" dirty="0" err="1" smtClean="0"/>
              <a:t>auditorías</a:t>
            </a:r>
            <a:r>
              <a:rPr lang="en-GB" dirty="0" smtClean="0"/>
              <a:t> </a:t>
            </a:r>
            <a:r>
              <a:rPr lang="en-GB" dirty="0" err="1" smtClean="0"/>
              <a:t>internas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 define un </a:t>
            </a:r>
            <a:r>
              <a:rPr lang="es-ES" dirty="0" smtClean="0"/>
              <a:t>procedimiento</a:t>
            </a:r>
            <a:r>
              <a:rPr lang="en-GB" dirty="0" smtClean="0"/>
              <a:t> para la </a:t>
            </a:r>
            <a:r>
              <a:rPr lang="es-ES" dirty="0" smtClean="0"/>
              <a:t>realización</a:t>
            </a:r>
            <a:r>
              <a:rPr lang="en-GB" dirty="0" smtClean="0"/>
              <a:t> </a:t>
            </a:r>
            <a:r>
              <a:rPr lang="en-GB" dirty="0" smtClean="0"/>
              <a:t>de </a:t>
            </a:r>
            <a:r>
              <a:rPr lang="es-ES" dirty="0" smtClean="0"/>
              <a:t>auditorías</a:t>
            </a:r>
            <a:r>
              <a:rPr lang="en-GB" dirty="0" smtClean="0"/>
              <a:t> </a:t>
            </a:r>
            <a:r>
              <a:rPr lang="es-ES" dirty="0" smtClean="0"/>
              <a:t>internas</a:t>
            </a:r>
          </a:p>
          <a:p>
            <a:r>
              <a:rPr lang="es-ES" dirty="0" smtClean="0"/>
              <a:t>Son </a:t>
            </a:r>
            <a:r>
              <a:rPr lang="es-ES" dirty="0"/>
              <a:t>el instrumento que se nos proporciona para comprobar que nuestro SGSI se encuentre correctamente actualizado con respecto a la norma ISO 27001:2013. </a:t>
            </a:r>
            <a:endParaRPr lang="es-ES" dirty="0" smtClean="0"/>
          </a:p>
          <a:p>
            <a:r>
              <a:rPr lang="es-ES" dirty="0" smtClean="0"/>
              <a:t>Mediante </a:t>
            </a:r>
            <a:r>
              <a:rPr lang="es-ES" dirty="0"/>
              <a:t>estas auditorías se realiza un control periódico del estado de implementación de la norma </a:t>
            </a:r>
            <a:r>
              <a:rPr lang="es-ES" dirty="0" smtClean="0"/>
              <a:t>ISO</a:t>
            </a:r>
          </a:p>
          <a:p>
            <a:r>
              <a:rPr lang="es-ES" dirty="0" smtClean="0"/>
              <a:t>Definición de:</a:t>
            </a:r>
          </a:p>
          <a:p>
            <a:pPr lvl="1"/>
            <a:r>
              <a:rPr lang="es-ES" dirty="0"/>
              <a:t>Calendario</a:t>
            </a:r>
          </a:p>
          <a:p>
            <a:pPr lvl="1"/>
            <a:r>
              <a:rPr lang="es-ES" dirty="0"/>
              <a:t>Equipo</a:t>
            </a:r>
          </a:p>
          <a:p>
            <a:pPr lvl="1"/>
            <a:r>
              <a:rPr lang="es-ES" dirty="0"/>
              <a:t>Procedimiento de actuación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014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Gestión</a:t>
            </a:r>
            <a:r>
              <a:rPr lang="en-GB" dirty="0" smtClean="0"/>
              <a:t> de </a:t>
            </a:r>
            <a:r>
              <a:rPr lang="en-GB" dirty="0" err="1" smtClean="0"/>
              <a:t>Indicadores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 </a:t>
            </a:r>
            <a:r>
              <a:rPr lang="en-GB" dirty="0" err="1" smtClean="0"/>
              <a:t>definen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indicadores</a:t>
            </a:r>
            <a:r>
              <a:rPr lang="en-GB" dirty="0" smtClean="0"/>
              <a:t> y sus </a:t>
            </a:r>
            <a:r>
              <a:rPr lang="en-GB" dirty="0" err="1" smtClean="0"/>
              <a:t>procesos</a:t>
            </a:r>
            <a:r>
              <a:rPr lang="en-GB" dirty="0" smtClean="0"/>
              <a:t> de </a:t>
            </a:r>
            <a:r>
              <a:rPr lang="en-GB" dirty="0" err="1" smtClean="0"/>
              <a:t>gestión</a:t>
            </a:r>
            <a:r>
              <a:rPr lang="en-GB" dirty="0" smtClean="0"/>
              <a:t> </a:t>
            </a:r>
          </a:p>
          <a:p>
            <a:r>
              <a:rPr lang="es-ES" dirty="0" smtClean="0"/>
              <a:t>Necesario para comprobar </a:t>
            </a:r>
            <a:r>
              <a:rPr lang="es-ES" dirty="0"/>
              <a:t>el comportamiento y la eficacia de los controles de seguridad implantados dentro de un tiempo </a:t>
            </a:r>
            <a:r>
              <a:rPr lang="es-ES" dirty="0" smtClean="0"/>
              <a:t>específico</a:t>
            </a:r>
          </a:p>
          <a:p>
            <a:r>
              <a:rPr lang="es-ES" dirty="0" smtClean="0"/>
              <a:t>Definidos por dominios de la norma. Formato (</a:t>
            </a:r>
            <a:r>
              <a:rPr lang="es-ES" dirty="0" err="1" smtClean="0"/>
              <a:t>Axx-Iyy</a:t>
            </a:r>
            <a:r>
              <a:rPr lang="es-ES" dirty="0" smtClean="0"/>
              <a:t>) siendo </a:t>
            </a:r>
            <a:r>
              <a:rPr lang="es-ES" dirty="0" smtClean="0"/>
              <a:t>“xx” </a:t>
            </a:r>
            <a:r>
              <a:rPr lang="es-ES" dirty="0" smtClean="0"/>
              <a:t>el dominio de la noma e </a:t>
            </a:r>
            <a:r>
              <a:rPr lang="es-ES" dirty="0" smtClean="0"/>
              <a:t>“</a:t>
            </a:r>
            <a:r>
              <a:rPr lang="es-ES" dirty="0" err="1" smtClean="0"/>
              <a:t>yy</a:t>
            </a:r>
            <a:r>
              <a:rPr lang="es-ES" dirty="0" smtClean="0"/>
              <a:t>” </a:t>
            </a:r>
            <a:r>
              <a:rPr lang="es-ES" dirty="0" smtClean="0"/>
              <a:t>el numero de indicador en la misma.</a:t>
            </a:r>
          </a:p>
          <a:p>
            <a:r>
              <a:rPr lang="es-ES" dirty="0"/>
              <a:t>Los indicadores se actualizarán y revisarán una vez al año, se realizará una auditoría para comprobar la eficacia de cada uno de ellos y finalmente se realizará un informe que se enviará a dirección para su evaluación.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45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Procedimiento de revisión por dirección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procedimiento de revisión de dirección consiste en controlar el correcto funcionamiento del SGSI una vez este implantado. </a:t>
            </a:r>
            <a:endParaRPr lang="es-ES" dirty="0" smtClean="0"/>
          </a:p>
          <a:p>
            <a:r>
              <a:rPr lang="es-ES" dirty="0" smtClean="0"/>
              <a:t>En </a:t>
            </a:r>
            <a:r>
              <a:rPr lang="es-ES" dirty="0"/>
              <a:t>caso de detectar problema, este control llevara como resultado acciones </a:t>
            </a:r>
            <a:r>
              <a:rPr lang="es-ES" dirty="0" smtClean="0"/>
              <a:t>correctoras</a:t>
            </a:r>
          </a:p>
          <a:p>
            <a:r>
              <a:rPr lang="es-ES" dirty="0" smtClean="0"/>
              <a:t>Se define:</a:t>
            </a:r>
          </a:p>
          <a:p>
            <a:pPr lvl="1"/>
            <a:r>
              <a:rPr lang="es-ES" dirty="0" smtClean="0"/>
              <a:t>Composición de los miembros</a:t>
            </a:r>
          </a:p>
          <a:p>
            <a:pPr lvl="1"/>
            <a:r>
              <a:rPr lang="es-ES" dirty="0" smtClean="0"/>
              <a:t>Proceso y método de convocatoria</a:t>
            </a:r>
            <a:endParaRPr lang="en-GB" dirty="0"/>
          </a:p>
          <a:p>
            <a:pPr lvl="1"/>
            <a:r>
              <a:rPr lang="es-ES" dirty="0" smtClean="0"/>
              <a:t>Procedimiento</a:t>
            </a:r>
            <a:r>
              <a:rPr lang="en-GB" dirty="0" smtClean="0"/>
              <a:t> </a:t>
            </a:r>
            <a:r>
              <a:rPr lang="en-GB" dirty="0" smtClean="0"/>
              <a:t>de </a:t>
            </a:r>
            <a:r>
              <a:rPr lang="es-ES" dirty="0" smtClean="0"/>
              <a:t>revisión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9868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Declaración de aplicabilidad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este apartado se definen qué puntos de la norma ISO aplica para nuestra auditor</a:t>
            </a:r>
            <a:endParaRPr lang="es-ES" dirty="0"/>
          </a:p>
          <a:p>
            <a:r>
              <a:rPr lang="es-ES" dirty="0" smtClean="0"/>
              <a:t>Se proporciona una justificación del motivo por el cual aplicaría o 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0298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Análisis</a:t>
            </a:r>
            <a:r>
              <a:rPr lang="en-GB" dirty="0" smtClean="0"/>
              <a:t> de </a:t>
            </a:r>
            <a:r>
              <a:rPr lang="en-GB" dirty="0" err="1" smtClean="0"/>
              <a:t>riesgos</a:t>
            </a:r>
            <a:r>
              <a:rPr lang="en-GB" dirty="0" smtClean="0"/>
              <a:t>: </a:t>
            </a:r>
            <a:r>
              <a:rPr lang="en-GB" dirty="0" err="1" smtClean="0"/>
              <a:t>Metodología</a:t>
            </a:r>
            <a:endParaRPr lang="en-GB" dirty="0"/>
          </a:p>
        </p:txBody>
      </p:sp>
      <p:pic>
        <p:nvPicPr>
          <p:cNvPr id="4" name="image17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17708" y="2312827"/>
            <a:ext cx="5467350" cy="3524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87052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Análisis</a:t>
            </a:r>
            <a:r>
              <a:rPr lang="en-GB" dirty="0"/>
              <a:t> de </a:t>
            </a:r>
            <a:r>
              <a:rPr lang="en-GB" dirty="0" err="1"/>
              <a:t>riesgos</a:t>
            </a:r>
            <a:r>
              <a:rPr lang="en-GB" dirty="0" smtClean="0"/>
              <a:t>: </a:t>
            </a:r>
            <a:r>
              <a:rPr lang="en-GB" dirty="0" err="1" smtClean="0"/>
              <a:t>Objetivos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Determinar los activos relevantes para la Organización, su interrelación y su valor, en el sentido de qué perjuicio (coste) supondría su degradación</a:t>
            </a:r>
          </a:p>
          <a:p>
            <a:pPr lvl="0"/>
            <a:r>
              <a:rPr lang="es-ES" dirty="0"/>
              <a:t>Determinar a qué amenazas están expuestos aquellos activos</a:t>
            </a:r>
          </a:p>
          <a:p>
            <a:pPr lvl="0"/>
            <a:r>
              <a:rPr lang="es-ES" dirty="0"/>
              <a:t>Determinar qué salvaguardas hay dispuestas y cuán eficaces son frente al riesgo</a:t>
            </a:r>
          </a:p>
          <a:p>
            <a:pPr lvl="0"/>
            <a:r>
              <a:rPr lang="es-ES" dirty="0"/>
              <a:t>Estimar el impacto, definido como el daño sobre el activo derivado de la materialización de la amenaza</a:t>
            </a:r>
          </a:p>
          <a:p>
            <a:pPr lvl="0"/>
            <a:r>
              <a:rPr lang="es-ES" dirty="0"/>
              <a:t>Estimar el riesgo, definido como el impacto ponderado con la tasa de ocurrencia (o expectativa de materialización) de la amenaza.</a:t>
            </a:r>
          </a:p>
        </p:txBody>
      </p:sp>
    </p:spTree>
    <p:extLst>
      <p:ext uri="{BB962C8B-B14F-4D97-AF65-F5344CB8AC3E}">
        <p14:creationId xmlns:p14="http://schemas.microsoft.com/office/powerpoint/2010/main" val="1302428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 de riesgos: Actividades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Identificación </a:t>
            </a:r>
            <a:r>
              <a:rPr lang="es-ES" dirty="0"/>
              <a:t>de los activos.</a:t>
            </a:r>
          </a:p>
          <a:p>
            <a:pPr lvl="0"/>
            <a:r>
              <a:rPr lang="es-ES" dirty="0"/>
              <a:t>Identificación de los requisitos legales y de negocio que son relevantes para la identificación de los activos.</a:t>
            </a:r>
          </a:p>
          <a:p>
            <a:pPr lvl="0"/>
            <a:r>
              <a:rPr lang="es-ES" dirty="0"/>
              <a:t>Valoración de los activos </a:t>
            </a:r>
            <a:r>
              <a:rPr lang="es-ES" dirty="0" smtClean="0"/>
              <a:t>identificados</a:t>
            </a:r>
          </a:p>
          <a:p>
            <a:pPr lvl="0"/>
            <a:r>
              <a:rPr lang="es-ES" dirty="0" smtClean="0"/>
              <a:t>Identificación </a:t>
            </a:r>
            <a:r>
              <a:rPr lang="es-ES" dirty="0"/>
              <a:t>de las amenazas y </a:t>
            </a:r>
            <a:r>
              <a:rPr lang="es-ES" dirty="0" smtClean="0"/>
              <a:t>vulnerabilidades</a:t>
            </a:r>
            <a:endParaRPr lang="es-ES" dirty="0"/>
          </a:p>
          <a:p>
            <a:pPr lvl="0"/>
            <a:r>
              <a:rPr lang="es-ES" dirty="0"/>
              <a:t>Evaluación del riesgo, de las amenazas y las vulnerabilidades a ocurrir.</a:t>
            </a:r>
          </a:p>
          <a:p>
            <a:pPr lvl="0"/>
            <a:r>
              <a:rPr lang="es-ES" dirty="0"/>
              <a:t>Cálculo del riesgo.</a:t>
            </a:r>
          </a:p>
          <a:p>
            <a:pPr lvl="0"/>
            <a:r>
              <a:rPr lang="es-ES" dirty="0"/>
              <a:t>Evaluación de los riesgos frente a una escala de riesgos preestablecidos.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169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pic>
        <p:nvPicPr>
          <p:cNvPr id="4" name="Picture 3" descr="http://www.iso27000.es/doc_iso27000_all_archivo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174" y="1790699"/>
            <a:ext cx="7334656" cy="4006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8125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Dimensionamiento de parámetros: Ejemplos</a:t>
            </a:r>
            <a:endParaRPr lang="es-E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85585"/>
              </p:ext>
            </p:extLst>
          </p:nvPr>
        </p:nvGraphicFramePr>
        <p:xfrm>
          <a:off x="1209134" y="2236764"/>
          <a:ext cx="5730240" cy="116941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3882"/>
                <a:gridCol w="2341996"/>
                <a:gridCol w="249436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Valoración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Rango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Valor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Muy alto</a:t>
                      </a:r>
                      <a:r>
                        <a:rPr lang="es-ES" sz="1100">
                          <a:effectLst/>
                        </a:rPr>
                        <a:t>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&gt; 250.001 Euros</a:t>
                      </a:r>
                      <a:r>
                        <a:rPr lang="es-ES" sz="1100">
                          <a:effectLst/>
                        </a:rPr>
                        <a:t>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300.000 Euros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Alto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Entre 100.001 y 250.000 Euros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175.000 Euros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Medio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Entre 15.001 y 100.000 Euros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60.000 Euros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Bajo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Entre 5001 y 15000 Euros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10.000 Euros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Muy bajo</a:t>
                      </a:r>
                      <a:r>
                        <a:rPr lang="es-ES" sz="1100">
                          <a:effectLst/>
                        </a:rPr>
                        <a:t>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&lt;5000 Euros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highlight>
                            <a:srgbClr val="FFFFFF"/>
                          </a:highlight>
                        </a:rPr>
                        <a:t>2500 Euros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848"/>
              </p:ext>
            </p:extLst>
          </p:nvPr>
        </p:nvGraphicFramePr>
        <p:xfrm>
          <a:off x="5529464" y="4088524"/>
          <a:ext cx="5730240" cy="188353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3882"/>
                <a:gridCol w="2741957"/>
                <a:gridCol w="209440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Probabilidad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Frecuencia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Valor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Muy Alta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Probabilidades de ocurrencia 1 vez al día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Alta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Probabilidades de ocurrencia 1 vez cada 2 semanas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26/365=0,071233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Media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Probabilidades de ocurrencia 1 vez cada 2 meses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6/365=0,016438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Baja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Probabilidades de ocurrencia 1 vez cada  6 meses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2/365=0,005479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Remota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highlight>
                            <a:srgbClr val="FFFFFF"/>
                          </a:highlight>
                        </a:rPr>
                        <a:t>Probabilidades de ocurrencia 1  vez  al  año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highlight>
                            <a:srgbClr val="FFFFFF"/>
                          </a:highlight>
                        </a:rPr>
                        <a:t>1/365=0,002739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368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Valoración de activos: Ejemplo</a:t>
            </a:r>
            <a:endParaRPr lang="es-E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23635" y="1806734"/>
          <a:ext cx="4544730" cy="435132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4003"/>
                <a:gridCol w="1563061"/>
                <a:gridCol w="402471"/>
                <a:gridCol w="368101"/>
                <a:gridCol w="370592"/>
                <a:gridCol w="362622"/>
                <a:gridCol w="362622"/>
                <a:gridCol w="360629"/>
                <a:gridCol w="360629"/>
              </a:tblGrid>
              <a:tr h="108783"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Ámbito</a:t>
                      </a:r>
                      <a:r>
                        <a:rPr lang="es-ES" sz="900">
                          <a:effectLst/>
                        </a:rPr>
                        <a:t> 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Activo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ID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Valor</a:t>
                      </a:r>
                      <a:r>
                        <a:rPr lang="es-ES" sz="900">
                          <a:effectLst/>
                        </a:rPr>
                        <a:t> 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Aspectos críticos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87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A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C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I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D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A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L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Rack principal (CPD)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[L1]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10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10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10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L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Archivo 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[L2]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AUX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Aire acondicionado oficina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[AUX1]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AUX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Aire acondicionado CPD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[AUX2]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AUX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UPS Rack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[AUX3]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AUX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Cableado LAN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[AUX4]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AUX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Cableado Eléctrico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[AUX5]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Punto de acceso WIFI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[AUX6]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Switch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[AUX7]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4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COM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Router fibra une las sedes y da conexión a Internet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[COM1]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Firewall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[HW1]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Centralita IP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[HW2]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FAX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[HW3]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4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 impresoras/Escaner red Laser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[HW4]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4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Servidor Sistema de integración continua (linux)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[HW5]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Servidor VPN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[HW6]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DATOS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Servidores CRM: Nóminas, datos de cliente y negocio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[DATOS1]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10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10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IDS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[HW7]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SIEM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[HW8]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Servidores de Logs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[HW9]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10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DATOS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Servidor Backup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[DATOS2]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10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P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20 empleados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[P1]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20 Portátiles empleados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[HW10]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9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4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 Portátiles para el uso interno en CPD y similar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[HW11]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20 Móviles empleados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[HW12]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10 tablets Android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[HW13]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HW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20 Dispositivos conexión 3G/4G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[HW14]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20 Libreoffice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[SW1]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4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20 Cliente programa VPN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[SW2]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 Photoshop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[SW3]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4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SW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IDE Desarrollo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[SW4]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3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Datos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Imágenes corporativas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[Datos3]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6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  <a:tr h="108783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Datos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Recursos artísticos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[Datos4]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8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-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  <a:highlight>
                            <a:srgbClr val="FFFFFF"/>
                          </a:highlight>
                        </a:rPr>
                        <a:t>7</a:t>
                      </a:r>
                      <a:endParaRPr lang="es-E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s-ES" sz="600" dirty="0">
                          <a:effectLst/>
                          <a:highlight>
                            <a:srgbClr val="FFFFFF"/>
                          </a:highlight>
                        </a:rPr>
                        <a:t>5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2" marR="543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50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Identificación de amenazas: Ejemplo</a:t>
            </a:r>
            <a:endParaRPr lang="es-E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64989" y="1523143"/>
          <a:ext cx="5462021" cy="483628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33742"/>
                <a:gridCol w="798272"/>
                <a:gridCol w="480537"/>
                <a:gridCol w="789194"/>
                <a:gridCol w="644549"/>
                <a:gridCol w="753486"/>
                <a:gridCol w="562241"/>
              </a:tblGrid>
              <a:tr h="124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ACTIVOS [DATOS]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Frecuencia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[A]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[C]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[I]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[D]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[A]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372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[DATOS1] Servidores CRM: Nóminas, datos de cliente y negocio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75,00%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[DATOS2] Servidor Backup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75,00%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[DATOS3] Imagenes corporativas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75,00%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[DATOS4] Recursos artisticos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75,00%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[DATOS5] Estadísticas Juego Usuario (Amazon)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75,00%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[DATOS6] Servidor de almacenaje de código (externo)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75,00%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[DATOS7] Servidor de recursos y documentación (externo)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75,00%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[DATOS8] Servidor de correo (Externo)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75,00%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LISTA DE AMENAZAS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E.1] Errores de los usuarios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Alta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[E.2] Errores del administrador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Baja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30,00%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50,00%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30,00%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[E.15] Alteración accidental de la información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Baja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[E.18] Destrucción de información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Baja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E.19] Fugas de información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Media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[A.5] Suplantación de la identidad del usuario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Baja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50,00%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50,00%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[A.6] Abuso de privilegios de acceso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Baja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50,00%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[A.11] Acceso no autorizado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Baja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75,00%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[A.15] Modificación deliberada de la información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Baja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50,00%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[A.18] Destrucción de información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Remota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  <a:tr h="248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[A.19] Divulgación de información 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Remota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100,00%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804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Evaluación del impacto y del riesgo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vez identificados y evaluados activos y amenazas procedemos a evaluar el Impacto y el riesgo potencial</a:t>
            </a:r>
          </a:p>
          <a:p>
            <a:r>
              <a:rPr lang="es-ES" dirty="0" smtClean="0"/>
              <a:t>El impacto viene dado por la siguiente formula:</a:t>
            </a:r>
          </a:p>
          <a:p>
            <a:pPr marL="0" indent="0">
              <a:buNone/>
            </a:pPr>
            <a:r>
              <a:rPr lang="es-ES" i="1" dirty="0" smtClean="0"/>
              <a:t>	Impacto </a:t>
            </a:r>
            <a:r>
              <a:rPr lang="es-ES" i="1" dirty="0"/>
              <a:t>Potencial = Valor Activo X Porcentaje de </a:t>
            </a:r>
            <a:r>
              <a:rPr lang="es-ES" i="1" dirty="0" smtClean="0"/>
              <a:t>Impacto</a:t>
            </a:r>
          </a:p>
          <a:p>
            <a:r>
              <a:rPr lang="es-ES" i="1" dirty="0" smtClean="0"/>
              <a:t>El riesgo potencial:</a:t>
            </a:r>
          </a:p>
          <a:p>
            <a:pPr marL="0" indent="0">
              <a:buNone/>
            </a:pPr>
            <a:r>
              <a:rPr lang="es-ES" i="1" dirty="0" smtClean="0"/>
              <a:t>	Riesgo </a:t>
            </a:r>
            <a:r>
              <a:rPr lang="es-ES" i="1" dirty="0"/>
              <a:t>= Frecuencia X Impacto </a:t>
            </a:r>
            <a:r>
              <a:rPr lang="es-ES" i="1" dirty="0" smtClean="0"/>
              <a:t>Potencial</a:t>
            </a:r>
          </a:p>
          <a:p>
            <a:pPr marL="0" indent="0">
              <a:buNone/>
            </a:pPr>
            <a:r>
              <a:rPr lang="es-ES" i="1" dirty="0" smtClean="0"/>
              <a:t>Tras el cálculo se procede a realizar medidas para mitigar el riesgo que se encuentre por encima del umbral definido por dirección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7724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Cálculo del riesgo</a:t>
            </a:r>
            <a:endParaRPr lang="es-E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2283" y="1828800"/>
            <a:ext cx="75142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725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Propuesta</a:t>
            </a:r>
            <a:r>
              <a:rPr lang="en-GB" dirty="0" smtClean="0"/>
              <a:t> de </a:t>
            </a:r>
            <a:r>
              <a:rPr lang="en-GB" dirty="0" err="1" smtClean="0"/>
              <a:t>proyectos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Una </a:t>
            </a:r>
            <a:r>
              <a:rPr lang="en-GB" dirty="0" err="1" smtClean="0"/>
              <a:t>vez</a:t>
            </a:r>
            <a:r>
              <a:rPr lang="en-GB" dirty="0" smtClean="0"/>
              <a:t> </a:t>
            </a:r>
            <a:r>
              <a:rPr lang="en-GB" dirty="0" err="1" smtClean="0"/>
              <a:t>conocidos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riesgos</a:t>
            </a:r>
            <a:r>
              <a:rPr lang="en-GB" dirty="0" smtClean="0"/>
              <a:t> y </a:t>
            </a:r>
            <a:r>
              <a:rPr lang="en-GB" dirty="0" err="1" smtClean="0"/>
              <a:t>dónde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prioritario</a:t>
            </a:r>
            <a:r>
              <a:rPr lang="en-GB" dirty="0" smtClean="0"/>
              <a:t> </a:t>
            </a:r>
            <a:r>
              <a:rPr lang="en-GB" dirty="0" err="1" smtClean="0"/>
              <a:t>actuar</a:t>
            </a:r>
            <a:r>
              <a:rPr lang="en-GB" dirty="0" smtClean="0"/>
              <a:t>, se </a:t>
            </a:r>
            <a:r>
              <a:rPr lang="en-GB" dirty="0" err="1" smtClean="0"/>
              <a:t>definen</a:t>
            </a:r>
            <a:r>
              <a:rPr lang="en-GB" dirty="0" smtClean="0"/>
              <a:t> 13 </a:t>
            </a:r>
            <a:r>
              <a:rPr lang="en-GB" dirty="0" err="1" smtClean="0"/>
              <a:t>proyectos</a:t>
            </a:r>
            <a:r>
              <a:rPr lang="en-GB" dirty="0" smtClean="0"/>
              <a:t> que </a:t>
            </a:r>
            <a:r>
              <a:rPr lang="en-GB" dirty="0" err="1" smtClean="0"/>
              <a:t>mejorarán</a:t>
            </a:r>
            <a:r>
              <a:rPr lang="en-GB" dirty="0" smtClean="0"/>
              <a:t> la </a:t>
            </a:r>
            <a:r>
              <a:rPr lang="en-GB" dirty="0" err="1" smtClean="0"/>
              <a:t>seguridad</a:t>
            </a:r>
            <a:r>
              <a:rPr lang="en-GB" dirty="0" smtClean="0"/>
              <a:t> de la </a:t>
            </a:r>
            <a:r>
              <a:rPr lang="en-GB" dirty="0" err="1" smtClean="0"/>
              <a:t>organización</a:t>
            </a:r>
            <a:r>
              <a:rPr lang="en-GB" dirty="0" smtClean="0"/>
              <a:t> de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manera</a:t>
            </a:r>
            <a:r>
              <a:rPr lang="en-GB" dirty="0" smtClean="0"/>
              <a:t> notable: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2996451"/>
            <a:ext cx="5529262" cy="29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70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Planificación temporal de proyectos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960" y="1945005"/>
            <a:ext cx="8382000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61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Planificación económica de proyectos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420" y="1432560"/>
            <a:ext cx="7315200" cy="448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61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Evolución tras implantación</a:t>
            </a:r>
            <a:endParaRPr lang="es-E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41720" y="15316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54583240"/>
              </p:ext>
            </p:extLst>
          </p:nvPr>
        </p:nvGraphicFramePr>
        <p:xfrm>
          <a:off x="5556504" y="1691322"/>
          <a:ext cx="5731510" cy="225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56935137"/>
              </p:ext>
            </p:extLst>
          </p:nvPr>
        </p:nvGraphicFramePr>
        <p:xfrm>
          <a:off x="94107" y="1864740"/>
          <a:ext cx="5617845" cy="352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025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Auditoría</a:t>
            </a:r>
            <a:r>
              <a:rPr lang="en-GB" dirty="0" smtClean="0"/>
              <a:t> del </a:t>
            </a:r>
            <a:r>
              <a:rPr lang="en-GB" dirty="0" err="1" smtClean="0"/>
              <a:t>cumplimiento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012726"/>
              </p:ext>
            </p:extLst>
          </p:nvPr>
        </p:nvGraphicFramePr>
        <p:xfrm>
          <a:off x="1828801" y="1996440"/>
          <a:ext cx="6174104" cy="393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631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Contextualización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Como primer paso se realiza la contextualización de la empresa a la que se va a realizar el análisis</a:t>
            </a:r>
          </a:p>
          <a:p>
            <a:r>
              <a:rPr lang="es-ES" dirty="0" smtClean="0"/>
              <a:t>Necesario para conocer el contexto de la empresa y poder realizar un mejor análisis de sus necesidades.</a:t>
            </a:r>
          </a:p>
          <a:p>
            <a:r>
              <a:rPr lang="es-ES" dirty="0" smtClean="0"/>
              <a:t>Características generales:</a:t>
            </a:r>
          </a:p>
          <a:p>
            <a:pPr lvl="1"/>
            <a:r>
              <a:rPr lang="es-ES" dirty="0" smtClean="0"/>
              <a:t>Empresa de videojuegos móviles</a:t>
            </a:r>
          </a:p>
          <a:p>
            <a:pPr lvl="1"/>
            <a:r>
              <a:rPr lang="es-ES" dirty="0" smtClean="0"/>
              <a:t>3 años de vida</a:t>
            </a:r>
          </a:p>
          <a:p>
            <a:pPr lvl="1"/>
            <a:r>
              <a:rPr lang="es-ES" dirty="0" smtClean="0"/>
              <a:t>Posible pronta expansión </a:t>
            </a:r>
          </a:p>
          <a:p>
            <a:pPr lvl="1"/>
            <a:r>
              <a:rPr lang="es-ES" dirty="0" smtClean="0"/>
              <a:t>Gran interés y preocupación por parte de la dirección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40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Conclusiones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S</a:t>
            </a:r>
            <a:r>
              <a:rPr lang="es-ES" dirty="0" smtClean="0"/>
              <a:t>e constata una </a:t>
            </a:r>
            <a:r>
              <a:rPr lang="es-ES" dirty="0"/>
              <a:t>mejoría sustancial en la seguridad de la información en la  organización. </a:t>
            </a:r>
            <a:endParaRPr lang="es-ES" dirty="0" smtClean="0"/>
          </a:p>
          <a:p>
            <a:r>
              <a:rPr lang="es-ES" dirty="0"/>
              <a:t>G</a:t>
            </a:r>
            <a:r>
              <a:rPr lang="es-ES" dirty="0" smtClean="0"/>
              <a:t>ran </a:t>
            </a:r>
            <a:r>
              <a:rPr lang="es-ES" dirty="0"/>
              <a:t>mejoría en términos generales en todos los aspectos de la empresa. </a:t>
            </a:r>
            <a:endParaRPr lang="es-ES" dirty="0" smtClean="0"/>
          </a:p>
          <a:p>
            <a:r>
              <a:rPr lang="es-ES" dirty="0" smtClean="0"/>
              <a:t>Si lo desea, la empresa podría empezar a acometer el proceso de certificación</a:t>
            </a:r>
          </a:p>
          <a:p>
            <a:r>
              <a:rPr lang="es-ES" dirty="0"/>
              <a:t>Se comprueba una mayor concienciación de los trabajadores con la seguridad de la información. </a:t>
            </a:r>
            <a:endParaRPr lang="es-ES" dirty="0" smtClean="0"/>
          </a:p>
          <a:p>
            <a:pPr lvl="0"/>
            <a:r>
              <a:rPr lang="es-ES" dirty="0"/>
              <a:t>La implementación de un equipo de respuesta a incidentes de seguridad y la futura integración de CTI (</a:t>
            </a:r>
            <a:r>
              <a:rPr lang="es-ES" dirty="0" err="1"/>
              <a:t>Cyber</a:t>
            </a:r>
            <a:r>
              <a:rPr lang="es-ES" dirty="0"/>
              <a:t> </a:t>
            </a:r>
            <a:r>
              <a:rPr lang="es-ES" dirty="0" err="1"/>
              <a:t>Threat</a:t>
            </a:r>
            <a:r>
              <a:rPr lang="es-ES" dirty="0"/>
              <a:t> </a:t>
            </a:r>
            <a:r>
              <a:rPr lang="es-ES" dirty="0" err="1"/>
              <a:t>Intelligence</a:t>
            </a:r>
            <a:r>
              <a:rPr lang="es-ES" dirty="0"/>
              <a:t>) en otros procesos de la inteligencia de negocio, permitirá medir el riesgo y las amenazas futuras de una manera eficiente.</a:t>
            </a:r>
          </a:p>
          <a:p>
            <a:pPr lvl="0"/>
            <a:r>
              <a:rPr lang="es-ES" dirty="0"/>
              <a:t>La </a:t>
            </a:r>
            <a:r>
              <a:rPr lang="es-ES" dirty="0" smtClean="0"/>
              <a:t>identificación </a:t>
            </a:r>
            <a:r>
              <a:rPr lang="es-ES" dirty="0"/>
              <a:t>de activos y amenazas ha ayudado a la organización a ser consciente de qué posee y de qué tratamiento debe aplicar a cada </a:t>
            </a:r>
            <a:r>
              <a:rPr lang="es-ES" dirty="0" smtClean="0"/>
              <a:t>uno.</a:t>
            </a:r>
          </a:p>
          <a:p>
            <a:pPr lvl="0"/>
            <a:r>
              <a:rPr lang="es-ES" dirty="0" smtClean="0"/>
              <a:t>Sin embargo, que hace necesario mejorar ciertos puntos, para ello se recomienda una segunda auditoría tras concluir esta</a:t>
            </a:r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58278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30 Empleados + </a:t>
            </a:r>
            <a:r>
              <a:rPr lang="es-ES" sz="2400" dirty="0" err="1" smtClean="0"/>
              <a:t>Freelances</a:t>
            </a:r>
            <a:endParaRPr lang="es-ES" sz="2400" dirty="0" smtClean="0"/>
          </a:p>
          <a:p>
            <a:r>
              <a:rPr lang="es-ES" sz="2400" dirty="0" smtClean="0"/>
              <a:t>2 Oficinas</a:t>
            </a:r>
          </a:p>
          <a:p>
            <a:r>
              <a:rPr lang="es-ES" sz="2400" dirty="0" smtClean="0"/>
              <a:t>Promoción del teletrabajo y BYOD</a:t>
            </a:r>
          </a:p>
          <a:p>
            <a:r>
              <a:rPr lang="es-ES" sz="2400" dirty="0" smtClean="0"/>
              <a:t>Gran uso de nuevas tecnologías y sistemas/plataformas Cloud.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https://lh3.googleusercontent.com/LYnoaA3xxb3TAKcKvBCViP2nRPXfDAMoB6AEV6sC1WNw97FrQGWcagwUrnbyvC7c5-ceuRv5lxvz9Jv28sgK3VJ_bW21RGeQ6qSqU93KSjSFEtvwEewP8LNJAOEVVpVhjTmwNv3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512" y="3694367"/>
            <a:ext cx="2998470" cy="24825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37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Alcance y objetivos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Objetivos:</a:t>
            </a:r>
          </a:p>
          <a:p>
            <a:pPr lvl="1"/>
            <a:r>
              <a:rPr lang="es-ES" dirty="0" smtClean="0"/>
              <a:t>Identificar</a:t>
            </a:r>
            <a:r>
              <a:rPr lang="es-ES" dirty="0"/>
              <a:t>, calificar y hacer un tratamiento adecuado de los </a:t>
            </a:r>
            <a:r>
              <a:rPr lang="es-ES" dirty="0" smtClean="0"/>
              <a:t>riesgos</a:t>
            </a:r>
          </a:p>
          <a:p>
            <a:pPr lvl="1"/>
            <a:r>
              <a:rPr lang="es-ES" dirty="0"/>
              <a:t>Implementación de un equipo de seguridad proactivo </a:t>
            </a:r>
            <a:endParaRPr lang="es-ES" dirty="0" smtClean="0"/>
          </a:p>
          <a:p>
            <a:pPr lvl="1"/>
            <a:r>
              <a:rPr lang="es-ES" dirty="0"/>
              <a:t>Mitigar lo máximo posible cualquier incidente de </a:t>
            </a:r>
            <a:r>
              <a:rPr lang="es-ES" dirty="0" smtClean="0"/>
              <a:t>seguridad</a:t>
            </a:r>
          </a:p>
          <a:p>
            <a:pPr lvl="1"/>
            <a:r>
              <a:rPr lang="es-ES" dirty="0"/>
              <a:t>Proteger la empresa y la información que </a:t>
            </a:r>
            <a:r>
              <a:rPr lang="es-ES" dirty="0" smtClean="0"/>
              <a:t>posee</a:t>
            </a:r>
          </a:p>
          <a:p>
            <a:pPr lvl="1"/>
            <a:r>
              <a:rPr lang="es-ES" dirty="0"/>
              <a:t>Dar cumplimiento a la normatividad y legislación </a:t>
            </a:r>
            <a:r>
              <a:rPr lang="es-ES" dirty="0" smtClean="0"/>
              <a:t>vigente</a:t>
            </a:r>
          </a:p>
          <a:p>
            <a:pPr lvl="1"/>
            <a:r>
              <a:rPr lang="es-ES" dirty="0"/>
              <a:t>Fomentar la cultura organizacional, la capacitación y toma de conciencia en seguridad </a:t>
            </a:r>
            <a:r>
              <a:rPr lang="es-ES" dirty="0" smtClean="0"/>
              <a:t>informática</a:t>
            </a:r>
          </a:p>
          <a:p>
            <a:r>
              <a:rPr lang="es-ES" dirty="0" smtClean="0"/>
              <a:t>Alcance: todos </a:t>
            </a:r>
            <a:r>
              <a:rPr lang="es-ES" dirty="0"/>
              <a:t>los procesos de negocio y de desarrollo de la empresa, así como cualquier otra actividad que resulte de la aplicación de esta auditoría </a:t>
            </a:r>
            <a:endParaRPr lang="es-E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8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 de niveles de cumplimiento</a:t>
            </a:r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119" y="1451056"/>
            <a:ext cx="5304715" cy="511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4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</a:t>
            </a:r>
            <a:r>
              <a:rPr lang="en-GB" dirty="0" smtClean="0"/>
              <a:t> </a:t>
            </a:r>
            <a:r>
              <a:rPr lang="es-ES" dirty="0" smtClean="0"/>
              <a:t>diferencial 27001:2013</a:t>
            </a:r>
            <a:endParaRPr lang="es-ES" dirty="0"/>
          </a:p>
        </p:txBody>
      </p:sp>
      <p:graphicFrame>
        <p:nvGraphicFramePr>
          <p:cNvPr id="4" name="Chart 3" title="Ratio Efectividad por Grupo de Controles"/>
          <p:cNvGraphicFramePr/>
          <p:nvPr>
            <p:extLst>
              <p:ext uri="{D42A27DB-BD31-4B8C-83A1-F6EECF244321}">
                <p14:modId xmlns:p14="http://schemas.microsoft.com/office/powerpoint/2010/main" val="1797264430"/>
              </p:ext>
            </p:extLst>
          </p:nvPr>
        </p:nvGraphicFramePr>
        <p:xfrm>
          <a:off x="706649" y="2042809"/>
          <a:ext cx="4861560" cy="34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740635"/>
              </p:ext>
            </p:extLst>
          </p:nvPr>
        </p:nvGraphicFramePr>
        <p:xfrm>
          <a:off x="5757369" y="2125105"/>
          <a:ext cx="5537200" cy="2181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200"/>
                <a:gridCol w="1955800"/>
                <a:gridCol w="889000"/>
                <a:gridCol w="787400"/>
                <a:gridCol w="787400"/>
                <a:gridCol w="787400"/>
              </a:tblGrid>
              <a:tr h="478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Dominio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% de conformidad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# NC mayores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# NC menores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# NC OK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Contexto de la organización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360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Liderazgo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360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Planificación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13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Soporte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Funcionamiento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Evaluación de Rendimiento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Proceso de mejora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8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</a:t>
            </a:r>
            <a:r>
              <a:rPr lang="en-GB" dirty="0" smtClean="0"/>
              <a:t> </a:t>
            </a:r>
            <a:r>
              <a:rPr lang="es-ES" dirty="0" smtClean="0"/>
              <a:t>diferencial</a:t>
            </a:r>
            <a:r>
              <a:rPr lang="en-GB" dirty="0" smtClean="0"/>
              <a:t> 270002:2013</a:t>
            </a:r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66665537"/>
              </p:ext>
            </p:extLst>
          </p:nvPr>
        </p:nvGraphicFramePr>
        <p:xfrm>
          <a:off x="646828" y="2004968"/>
          <a:ext cx="4713737" cy="333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96084211"/>
              </p:ext>
            </p:extLst>
          </p:nvPr>
        </p:nvGraphicFramePr>
        <p:xfrm>
          <a:off x="5513058" y="1790038"/>
          <a:ext cx="5731510" cy="225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91016230"/>
              </p:ext>
            </p:extLst>
          </p:nvPr>
        </p:nvGraphicFramePr>
        <p:xfrm>
          <a:off x="5989740" y="4041113"/>
          <a:ext cx="4106419" cy="237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20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Política de seguridad: Objetivos y alcance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Entender que la información en toda la organización debe ser </a:t>
            </a:r>
            <a:r>
              <a:rPr lang="es-ES" dirty="0" smtClean="0"/>
              <a:t>protegida, conservando la confidencialidad</a:t>
            </a:r>
            <a:r>
              <a:rPr lang="es-ES" dirty="0"/>
              <a:t>, integridad y </a:t>
            </a:r>
            <a:r>
              <a:rPr lang="es-ES" dirty="0" smtClean="0"/>
              <a:t>disponibilidad de la misma</a:t>
            </a:r>
          </a:p>
          <a:p>
            <a:r>
              <a:rPr lang="es-ES" dirty="0"/>
              <a:t>Los trabajadores deben incluir la cultura de seguridad como parte de sus funciones </a:t>
            </a:r>
            <a:r>
              <a:rPr lang="es-ES" dirty="0" smtClean="0"/>
              <a:t>diarias</a:t>
            </a:r>
          </a:p>
          <a:p>
            <a:r>
              <a:rPr lang="es-ES" dirty="0"/>
              <a:t>Las normas definidas en la política de seguridad serán de obligado cumplimiento </a:t>
            </a:r>
            <a:endParaRPr lang="es-ES" dirty="0" smtClean="0"/>
          </a:p>
          <a:p>
            <a:r>
              <a:rPr lang="es-ES" dirty="0"/>
              <a:t>Todos los trabajadores y personal que trate con la información deberán conocer y aceptar la política de seguridad de la </a:t>
            </a:r>
            <a:r>
              <a:rPr lang="es-ES" dirty="0" smtClean="0"/>
              <a:t>empresa</a:t>
            </a:r>
          </a:p>
          <a:p>
            <a:r>
              <a:rPr lang="es-ES" dirty="0"/>
              <a:t>La empresa tomará las medidas y acciones que considere oportunas para hacer cumplir con la política de seguridad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33964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695</TotalTime>
  <Words>2180</Words>
  <Application>Microsoft Office PowerPoint</Application>
  <PresentationFormat>Widescreen</PresentationFormat>
  <Paragraphs>695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Schoolbook</vt:lpstr>
      <vt:lpstr>Times New Roman</vt:lpstr>
      <vt:lpstr>Wingdings 2</vt:lpstr>
      <vt:lpstr>View</vt:lpstr>
      <vt:lpstr>XXX Implementación ISO 27001:2013</vt:lpstr>
      <vt:lpstr>Metodología</vt:lpstr>
      <vt:lpstr>Contextualización</vt:lpstr>
      <vt:lpstr>Características </vt:lpstr>
      <vt:lpstr>Alcance y objetivos</vt:lpstr>
      <vt:lpstr>Definición de niveles de cumplimiento</vt:lpstr>
      <vt:lpstr>Análisis diferencial 27001:2013</vt:lpstr>
      <vt:lpstr>Análisis diferencial 270002:2013</vt:lpstr>
      <vt:lpstr>Política de seguridad: Objetivos y alcance</vt:lpstr>
      <vt:lpstr>Definición de responsabilidades</vt:lpstr>
      <vt:lpstr>Definición del S.G Documental</vt:lpstr>
      <vt:lpstr>Nomenclatura documental</vt:lpstr>
      <vt:lpstr>Procedimiento de auditorías internas</vt:lpstr>
      <vt:lpstr>Gestión de Indicadores</vt:lpstr>
      <vt:lpstr>Procedimiento de revisión por dirección</vt:lpstr>
      <vt:lpstr>Declaración de aplicabilidad</vt:lpstr>
      <vt:lpstr>Análisis de riesgos: Metodología</vt:lpstr>
      <vt:lpstr>Análisis de riesgos: Objetivos</vt:lpstr>
      <vt:lpstr>Análisis de riesgos: Actividades</vt:lpstr>
      <vt:lpstr>Dimensionamiento de parámetros: Ejemplos</vt:lpstr>
      <vt:lpstr>Valoración de activos: Ejemplo</vt:lpstr>
      <vt:lpstr>Identificación de amenazas: Ejemplo</vt:lpstr>
      <vt:lpstr>Evaluación del impacto y del riesgo </vt:lpstr>
      <vt:lpstr>Cálculo del riesgo</vt:lpstr>
      <vt:lpstr>Propuesta de proyectos</vt:lpstr>
      <vt:lpstr>Planificación temporal de proyectos</vt:lpstr>
      <vt:lpstr>Planificación económica de proyectos</vt:lpstr>
      <vt:lpstr>Evolución tras implantación</vt:lpstr>
      <vt:lpstr>Auditoría del cumplimiento</vt:lpstr>
      <vt:lpstr>Conclusiones</vt:lpstr>
    </vt:vector>
  </TitlesOfParts>
  <Company>ENISA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 Implementación ISO 27001:2013</dc:title>
  <dc:creator>Adrian Belmonte</dc:creator>
  <cp:lastModifiedBy>Adrian Belmonte</cp:lastModifiedBy>
  <cp:revision>27</cp:revision>
  <dcterms:created xsi:type="dcterms:W3CDTF">2016-06-02T12:18:15Z</dcterms:created>
  <dcterms:modified xsi:type="dcterms:W3CDTF">2016-06-06T14:38:58Z</dcterms:modified>
</cp:coreProperties>
</file>