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92" r:id="rId11"/>
    <p:sldId id="265" r:id="rId12"/>
    <p:sldId id="266" r:id="rId13"/>
    <p:sldId id="267" r:id="rId14"/>
    <p:sldId id="268" r:id="rId15"/>
    <p:sldId id="269" r:id="rId16"/>
    <p:sldId id="270" r:id="rId17"/>
    <p:sldId id="293" r:id="rId18"/>
    <p:sldId id="294" r:id="rId19"/>
    <p:sldId id="271" r:id="rId20"/>
    <p:sldId id="295" r:id="rId21"/>
    <p:sldId id="272" r:id="rId22"/>
    <p:sldId id="273" r:id="rId23"/>
    <p:sldId id="274" r:id="rId24"/>
    <p:sldId id="275" r:id="rId25"/>
    <p:sldId id="277" r:id="rId26"/>
    <p:sldId id="276"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115" d="100"/>
          <a:sy n="115" d="100"/>
        </p:scale>
        <p:origin x="120"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7/7/2016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Anexo_1_Analisis_de_Brechas_ISO_27001_27002_ICFES.xls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Anexo_2_Procedimiento_de_Auditoria_Interna.xls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Anexo_3_Ficha_Tecnica_Indicadores_SGSI.xls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Procedimiento%20de%20Revisi&#243;n%20por%20la%20Direccion.xls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Determinaci&#243;n%20del%20Riesgo.docx" TargetMode="External"/><Relationship Id="rId2" Type="http://schemas.openxmlformats.org/officeDocument/2006/relationships/hyperlink" Target="Probabilidad%20e%20Impacto.docx"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Criterios%20de%20la%20propiedades%20de%20la%20SI.docx" TargetMode="External"/><Relationship Id="rId2" Type="http://schemas.openxmlformats.org/officeDocument/2006/relationships/hyperlink" Target="Clasificacion%20de%20Activos.docx"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Anexo_5_Mapa_Analisis_de_Riesgos_SGSI.xls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Anexo_5_Mapa_Analisis_de_Riesgos_SGSI.xls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Anexo_5_Mapa_Analisis_de_Riesgos_SGSI.xlsx"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An&#225;lisis%20de%20Cumplimiento%20de%20las%20Cl&#225;usulas%20de%20la%20Norma.docx" TargetMode="Externa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852044" y="1785938"/>
            <a:ext cx="9027385" cy="2016713"/>
          </a:xfrm>
        </p:spPr>
        <p:txBody>
          <a:bodyPr>
            <a:normAutofit/>
          </a:bodyPr>
          <a:lstStyle/>
          <a:p>
            <a:pPr algn="ctr"/>
            <a:r>
              <a:rPr lang="es-ES" sz="3200" b="1" dirty="0">
                <a:solidFill>
                  <a:srgbClr val="0070C0"/>
                </a:solidFill>
                <a:latin typeface="Calibri" panose="020F0502020204030204" pitchFamily="34" charset="0"/>
              </a:rPr>
              <a:t>Elaboración de un Plan de Implementación de la ISO/IEC </a:t>
            </a:r>
            <a:r>
              <a:rPr lang="es-ES" sz="3200" b="1" dirty="0" smtClean="0">
                <a:solidFill>
                  <a:srgbClr val="0070C0"/>
                </a:solidFill>
                <a:latin typeface="Calibri" panose="020F0502020204030204" pitchFamily="34" charset="0"/>
              </a:rPr>
              <a:t>27001:2013</a:t>
            </a:r>
            <a:r>
              <a:rPr lang="es-CO" dirty="0"/>
              <a:t/>
            </a:r>
            <a:br>
              <a:rPr lang="es-CO" dirty="0"/>
            </a:br>
            <a:endParaRPr lang="es-CO" dirty="0"/>
          </a:p>
        </p:txBody>
      </p:sp>
      <p:sp>
        <p:nvSpPr>
          <p:cNvPr id="3" name="Subtítulo 2"/>
          <p:cNvSpPr>
            <a:spLocks noGrp="1"/>
          </p:cNvSpPr>
          <p:nvPr>
            <p:ph type="subTitle" idx="1"/>
          </p:nvPr>
        </p:nvSpPr>
        <p:spPr>
          <a:xfrm>
            <a:off x="5951349" y="4788976"/>
            <a:ext cx="5963160" cy="883403"/>
          </a:xfrm>
        </p:spPr>
        <p:txBody>
          <a:bodyPr>
            <a:normAutofit/>
          </a:bodyPr>
          <a:lstStyle/>
          <a:p>
            <a:pPr algn="r">
              <a:spcBef>
                <a:spcPts val="0"/>
              </a:spcBef>
            </a:pPr>
            <a:r>
              <a:rPr lang="es-CO" sz="2000" b="1" dirty="0" smtClean="0">
                <a:solidFill>
                  <a:schemeClr val="tx1"/>
                </a:solidFill>
                <a:latin typeface="Calibri" panose="020F0502020204030204" pitchFamily="34" charset="0"/>
              </a:rPr>
              <a:t>Presentado por:  </a:t>
            </a:r>
            <a:r>
              <a:rPr lang="es-CO" sz="2000" b="1" dirty="0" smtClean="0">
                <a:solidFill>
                  <a:srgbClr val="0070C0"/>
                </a:solidFill>
                <a:latin typeface="Calibri" panose="020F0502020204030204" pitchFamily="34" charset="0"/>
              </a:rPr>
              <a:t>Ingrid Picón Carrascal</a:t>
            </a:r>
          </a:p>
          <a:p>
            <a:pPr algn="r">
              <a:spcBef>
                <a:spcPts val="0"/>
              </a:spcBef>
            </a:pPr>
            <a:r>
              <a:rPr lang="es-CO" sz="2000" b="1" dirty="0" smtClean="0">
                <a:solidFill>
                  <a:schemeClr val="tx1"/>
                </a:solidFill>
                <a:latin typeface="Calibri" panose="020F0502020204030204" pitchFamily="34" charset="0"/>
              </a:rPr>
              <a:t>Consultor:</a:t>
            </a:r>
            <a:r>
              <a:rPr lang="es-CO" sz="2000" b="1" dirty="0" smtClean="0">
                <a:solidFill>
                  <a:srgbClr val="0070C0"/>
                </a:solidFill>
                <a:latin typeface="Calibri" panose="020F0502020204030204" pitchFamily="34" charset="0"/>
              </a:rPr>
              <a:t>  </a:t>
            </a:r>
            <a:r>
              <a:rPr lang="es-ES" sz="2000" b="1" dirty="0">
                <a:solidFill>
                  <a:srgbClr val="0070C0"/>
                </a:solidFill>
                <a:latin typeface="Calibri" panose="020F0502020204030204" pitchFamily="34" charset="0"/>
              </a:rPr>
              <a:t>Antonio José Segovia Henares</a:t>
            </a:r>
            <a:endParaRPr lang="es-CO" sz="2000" b="1" dirty="0" smtClean="0">
              <a:solidFill>
                <a:srgbClr val="0070C0"/>
              </a:solidFill>
              <a:latin typeface="Calibri" panose="020F0502020204030204" pitchFamily="34" charset="0"/>
            </a:endParaRPr>
          </a:p>
        </p:txBody>
      </p:sp>
      <p:pic>
        <p:nvPicPr>
          <p:cNvPr id="1026" name="Picture 2" descr="mist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5674" y="5941415"/>
            <a:ext cx="6636959" cy="916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ítulo 2"/>
          <p:cNvSpPr txBox="1">
            <a:spLocks/>
          </p:cNvSpPr>
          <p:nvPr/>
        </p:nvSpPr>
        <p:spPr>
          <a:xfrm>
            <a:off x="1405902" y="292631"/>
            <a:ext cx="9981665" cy="1096164"/>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s-ES" sz="2800" b="1" dirty="0" smtClean="0">
                <a:solidFill>
                  <a:schemeClr val="tx1"/>
                </a:solidFill>
                <a:latin typeface="+mj-lt"/>
              </a:rPr>
              <a:t>Máster Universitario en Seguridad de las Tecnologías de la Información y de las Comunicaciones (MISTIC)</a:t>
            </a:r>
            <a:endParaRPr lang="es-CO" sz="2800" b="1" dirty="0" smtClean="0">
              <a:solidFill>
                <a:schemeClr val="tx1"/>
              </a:solidFill>
              <a:latin typeface="+mj-lt"/>
            </a:endParaRPr>
          </a:p>
          <a:p>
            <a:endParaRPr lang="es-CO" sz="3200" b="1" dirty="0">
              <a:solidFill>
                <a:schemeClr val="tx1"/>
              </a:solidFill>
              <a:latin typeface="Calibri" panose="020F0502020204030204" pitchFamily="34" charset="0"/>
            </a:endParaRPr>
          </a:p>
        </p:txBody>
      </p:sp>
      <p:sp>
        <p:nvSpPr>
          <p:cNvPr id="4" name="CuadroTexto 3"/>
          <p:cNvSpPr txBox="1"/>
          <p:nvPr/>
        </p:nvSpPr>
        <p:spPr>
          <a:xfrm>
            <a:off x="2588217" y="3285641"/>
            <a:ext cx="7892322" cy="646331"/>
          </a:xfrm>
          <a:prstGeom prst="rect">
            <a:avLst/>
          </a:prstGeom>
          <a:noFill/>
        </p:spPr>
        <p:txBody>
          <a:bodyPr wrap="square" rtlCol="0">
            <a:spAutoFit/>
          </a:bodyPr>
          <a:lstStyle/>
          <a:p>
            <a:pPr algn="ctr"/>
            <a:r>
              <a:rPr lang="es-ES" b="1" dirty="0">
                <a:latin typeface="Calibri" panose="020F0502020204030204" pitchFamily="34" charset="0"/>
              </a:rPr>
              <a:t>Instituto Colombiano para la Evaluación de la Educación</a:t>
            </a:r>
            <a:br>
              <a:rPr lang="es-ES" b="1" dirty="0">
                <a:latin typeface="Calibri" panose="020F0502020204030204" pitchFamily="34" charset="0"/>
              </a:rPr>
            </a:br>
            <a:r>
              <a:rPr lang="es-ES" b="1" dirty="0" smtClean="0">
                <a:latin typeface="Calibri" panose="020F0502020204030204" pitchFamily="34" charset="0"/>
              </a:rPr>
              <a:t>ICFEES</a:t>
            </a:r>
            <a:endParaRPr lang="es-CO" dirty="0"/>
          </a:p>
        </p:txBody>
      </p:sp>
      <p:pic>
        <p:nvPicPr>
          <p:cNvPr id="1027" name="Picture 3" descr="Sin títu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1403" y="3905368"/>
            <a:ext cx="18859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38219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3472" y="733217"/>
            <a:ext cx="1100380" cy="464949"/>
          </a:xfrm>
        </p:spPr>
        <p:txBody>
          <a:bodyPr>
            <a:normAutofit/>
          </a:bodyPr>
          <a:lstStyle/>
          <a:p>
            <a:r>
              <a:rPr lang="es-CO" sz="2400" b="1" dirty="0" smtClean="0">
                <a:solidFill>
                  <a:schemeClr val="bg1"/>
                </a:solidFill>
                <a:latin typeface="Calibri" panose="020F0502020204030204" pitchFamily="34" charset="0"/>
              </a:rPr>
              <a:t>Fase 1</a:t>
            </a:r>
            <a:endParaRPr lang="es-CO" sz="2400" b="1" dirty="0">
              <a:solidFill>
                <a:schemeClr val="bg1"/>
              </a:solidFill>
              <a:latin typeface="Calibri" panose="020F0502020204030204" pitchFamily="34" charset="0"/>
            </a:endParaRPr>
          </a:p>
        </p:txBody>
      </p:sp>
      <p:sp>
        <p:nvSpPr>
          <p:cNvPr id="5" name="Marcador de contenido 4"/>
          <p:cNvSpPr>
            <a:spLocks noGrp="1"/>
          </p:cNvSpPr>
          <p:nvPr>
            <p:ph idx="1"/>
          </p:nvPr>
        </p:nvSpPr>
        <p:spPr>
          <a:xfrm>
            <a:off x="1611824" y="263472"/>
            <a:ext cx="10352868" cy="1392507"/>
          </a:xfrm>
        </p:spPr>
        <p:txBody>
          <a:bodyPr>
            <a:normAutofit/>
          </a:bodyPr>
          <a:lstStyle/>
          <a:p>
            <a:pPr marL="0" indent="0">
              <a:buNone/>
            </a:pPr>
            <a:r>
              <a:rPr lang="es-CO" sz="2400" b="1" u="sng" dirty="0">
                <a:solidFill>
                  <a:schemeClr val="accent1"/>
                </a:solidFill>
                <a:effectLst>
                  <a:outerShdw blurRad="38100" dist="38100" dir="2700000" algn="tl">
                    <a:srgbClr val="000000">
                      <a:alpha val="43137"/>
                    </a:srgbClr>
                  </a:outerShdw>
                </a:effectLst>
              </a:rPr>
              <a:t>Fase 1:  Situación </a:t>
            </a:r>
            <a:r>
              <a:rPr lang="es-CO" sz="2400" b="1" u="sng" dirty="0" smtClean="0">
                <a:solidFill>
                  <a:schemeClr val="accent1"/>
                </a:solidFill>
                <a:effectLst>
                  <a:outerShdw blurRad="38100" dist="38100" dir="2700000" algn="tl">
                    <a:srgbClr val="000000">
                      <a:alpha val="43137"/>
                    </a:srgbClr>
                  </a:outerShdw>
                </a:effectLst>
              </a:rPr>
              <a:t>Actual – Análisis de Brechas</a:t>
            </a:r>
          </a:p>
          <a:p>
            <a:pPr marL="0" indent="0">
              <a:buNone/>
            </a:pPr>
            <a:endParaRPr lang="es-CO" sz="2000" b="1" dirty="0" smtClean="0">
              <a:solidFill>
                <a:schemeClr val="tx1"/>
              </a:solidFill>
            </a:endParaRPr>
          </a:p>
          <a:p>
            <a:pPr marL="0" indent="0">
              <a:buNone/>
            </a:pPr>
            <a:r>
              <a:rPr lang="es-CO" sz="2000" b="1" dirty="0" smtClean="0">
                <a:solidFill>
                  <a:schemeClr val="tx1"/>
                </a:solidFill>
              </a:rPr>
              <a:t>Ejemplo de la Matriz de Análisis de Brechas</a:t>
            </a:r>
            <a:endParaRPr lang="es-CO" sz="2000" b="1" dirty="0">
              <a:solidFill>
                <a:schemeClr val="tx1"/>
              </a:solidFill>
            </a:endParaRPr>
          </a:p>
        </p:txBody>
      </p:sp>
      <p:pic>
        <p:nvPicPr>
          <p:cNvPr id="3" name="Imagen 2">
            <a:hlinkClick r:id="rId2" action="ppaction://hlinkfile"/>
          </p:cNvPr>
          <p:cNvPicPr>
            <a:picLocks noChangeAspect="1"/>
          </p:cNvPicPr>
          <p:nvPr/>
        </p:nvPicPr>
        <p:blipFill>
          <a:blip r:embed="rId3"/>
          <a:stretch>
            <a:fillRect/>
          </a:stretch>
        </p:blipFill>
        <p:spPr>
          <a:xfrm>
            <a:off x="2222957" y="1655979"/>
            <a:ext cx="7839075" cy="4914900"/>
          </a:xfrm>
          <a:prstGeom prst="rect">
            <a:avLst/>
          </a:prstGeom>
        </p:spPr>
      </p:pic>
    </p:spTree>
    <p:extLst>
      <p:ext uri="{BB962C8B-B14F-4D97-AF65-F5344CB8AC3E}">
        <p14:creationId xmlns:p14="http://schemas.microsoft.com/office/powerpoint/2010/main" val="9217260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3472" y="733217"/>
            <a:ext cx="1100380" cy="464949"/>
          </a:xfrm>
        </p:spPr>
        <p:txBody>
          <a:bodyPr>
            <a:normAutofit/>
          </a:bodyPr>
          <a:lstStyle/>
          <a:p>
            <a:r>
              <a:rPr lang="es-CO" sz="2400" b="1" dirty="0" smtClean="0">
                <a:solidFill>
                  <a:schemeClr val="bg1"/>
                </a:solidFill>
                <a:latin typeface="Calibri" panose="020F0502020204030204" pitchFamily="34" charset="0"/>
              </a:rPr>
              <a:t>Fase 2</a:t>
            </a:r>
            <a:endParaRPr lang="es-CO" sz="2400" b="1" dirty="0">
              <a:solidFill>
                <a:schemeClr val="bg1"/>
              </a:solidFill>
              <a:latin typeface="Calibri" panose="020F0502020204030204" pitchFamily="34" charset="0"/>
            </a:endParaRPr>
          </a:p>
        </p:txBody>
      </p:sp>
      <p:sp>
        <p:nvSpPr>
          <p:cNvPr id="5" name="Marcador de contenido 4"/>
          <p:cNvSpPr>
            <a:spLocks noGrp="1"/>
          </p:cNvSpPr>
          <p:nvPr>
            <p:ph idx="1"/>
          </p:nvPr>
        </p:nvSpPr>
        <p:spPr>
          <a:xfrm>
            <a:off x="1611824" y="263472"/>
            <a:ext cx="10352868" cy="6478292"/>
          </a:xfrm>
        </p:spPr>
        <p:txBody>
          <a:bodyPr>
            <a:normAutofit lnSpcReduction="10000"/>
          </a:bodyPr>
          <a:lstStyle/>
          <a:p>
            <a:pPr marL="0" indent="0">
              <a:buNone/>
            </a:pPr>
            <a:r>
              <a:rPr lang="es-CO" sz="2400" b="1" u="sng" dirty="0" smtClean="0">
                <a:solidFill>
                  <a:schemeClr val="accent1"/>
                </a:solidFill>
                <a:effectLst>
                  <a:outerShdw blurRad="38100" dist="38100" dir="2700000" algn="tl">
                    <a:srgbClr val="000000">
                      <a:alpha val="43137"/>
                    </a:srgbClr>
                  </a:outerShdw>
                </a:effectLst>
              </a:rPr>
              <a:t>Fase 2:  Sistema de Gestión Documental</a:t>
            </a:r>
            <a:endParaRPr lang="es-CO" sz="2400" b="1" dirty="0" smtClean="0">
              <a:solidFill>
                <a:schemeClr val="accent1"/>
              </a:solidFill>
            </a:endParaRPr>
          </a:p>
          <a:p>
            <a:pPr marL="0" indent="0">
              <a:buNone/>
            </a:pPr>
            <a:endParaRPr lang="es-CO" dirty="0" smtClean="0">
              <a:latin typeface="Calibri" panose="020F0502020204030204" pitchFamily="34" charset="0"/>
            </a:endParaRPr>
          </a:p>
          <a:p>
            <a:pPr marL="0" indent="0">
              <a:buNone/>
            </a:pPr>
            <a:r>
              <a:rPr lang="es-CO" b="1" u="sng" dirty="0" smtClean="0">
                <a:solidFill>
                  <a:srgbClr val="002060"/>
                </a:solidFill>
                <a:latin typeface="Calibri" panose="020F0502020204030204" pitchFamily="34" charset="0"/>
              </a:rPr>
              <a:t>Objetivo:</a:t>
            </a:r>
            <a:r>
              <a:rPr lang="es-CO" b="1" dirty="0" smtClean="0">
                <a:solidFill>
                  <a:srgbClr val="002060"/>
                </a:solidFill>
                <a:latin typeface="Calibri" panose="020F0502020204030204" pitchFamily="34" charset="0"/>
              </a:rPr>
              <a:t>  </a:t>
            </a:r>
            <a:r>
              <a:rPr lang="es-ES" dirty="0">
                <a:solidFill>
                  <a:schemeClr val="tx1"/>
                </a:solidFill>
                <a:latin typeface="Calibri" panose="020F0502020204030204" pitchFamily="34" charset="0"/>
              </a:rPr>
              <a:t>D</a:t>
            </a:r>
            <a:r>
              <a:rPr lang="es-ES" dirty="0" smtClean="0">
                <a:solidFill>
                  <a:schemeClr val="tx1"/>
                </a:solidFill>
                <a:latin typeface="Calibri" panose="020F0502020204030204" pitchFamily="34" charset="0"/>
              </a:rPr>
              <a:t>efinir </a:t>
            </a:r>
            <a:r>
              <a:rPr lang="es-ES" dirty="0">
                <a:solidFill>
                  <a:schemeClr val="tx1"/>
                </a:solidFill>
                <a:latin typeface="Calibri" panose="020F0502020204030204" pitchFamily="34" charset="0"/>
              </a:rPr>
              <a:t>y conocer las bases documentales,  normativas y metodológicas sobre las cuales se implementará el SGSI en la </a:t>
            </a:r>
            <a:r>
              <a:rPr lang="es-ES" dirty="0" smtClean="0">
                <a:solidFill>
                  <a:schemeClr val="tx1"/>
                </a:solidFill>
                <a:latin typeface="Calibri" panose="020F0502020204030204" pitchFamily="34" charset="0"/>
              </a:rPr>
              <a:t>entidad.  Entre los documentos definidos tenemos:</a:t>
            </a:r>
          </a:p>
          <a:p>
            <a:pPr marL="0" indent="0">
              <a:buNone/>
            </a:pPr>
            <a:endParaRPr lang="es-ES" dirty="0">
              <a:latin typeface="Calibri" panose="020F0502020204030204" pitchFamily="34" charset="0"/>
            </a:endParaRPr>
          </a:p>
          <a:p>
            <a:pPr marL="0" indent="0">
              <a:buNone/>
            </a:pPr>
            <a:r>
              <a:rPr lang="es-ES" sz="2400" b="1" dirty="0" smtClean="0">
                <a:solidFill>
                  <a:srgbClr val="002060"/>
                </a:solidFill>
                <a:latin typeface="Calibri" panose="020F0502020204030204" pitchFamily="34" charset="0"/>
              </a:rPr>
              <a:t>1. Política de Seguridad</a:t>
            </a:r>
          </a:p>
          <a:p>
            <a:pPr marL="0" indent="0" algn="just">
              <a:buNone/>
            </a:pPr>
            <a:r>
              <a:rPr lang="es-ES_tradnl" dirty="0">
                <a:solidFill>
                  <a:schemeClr val="tx1"/>
                </a:solidFill>
                <a:latin typeface="Calibri" panose="020F0502020204030204" pitchFamily="34" charset="0"/>
              </a:rPr>
              <a:t>Establecer el compromiso de la Dirección y el enfoque de la entidad en la gestión de la seguridad de la información. De tal manera que todos los miembros de la organización preserven la confidencialidad, integridad y disponibilidad de la </a:t>
            </a:r>
            <a:r>
              <a:rPr lang="es-ES_tradnl" dirty="0" smtClean="0">
                <a:solidFill>
                  <a:schemeClr val="tx1"/>
                </a:solidFill>
                <a:latin typeface="Calibri" panose="020F0502020204030204" pitchFamily="34" charset="0"/>
              </a:rPr>
              <a:t>información. </a:t>
            </a:r>
          </a:p>
          <a:p>
            <a:pPr marL="0" indent="0">
              <a:buNone/>
            </a:pPr>
            <a:r>
              <a:rPr lang="es-ES_tradnl" sz="1900" dirty="0" smtClean="0">
                <a:solidFill>
                  <a:schemeClr val="tx1"/>
                </a:solidFill>
                <a:latin typeface="Calibri" panose="020F0502020204030204" pitchFamily="34" charset="0"/>
              </a:rPr>
              <a:t>Para </a:t>
            </a:r>
            <a:r>
              <a:rPr lang="es-ES_tradnl" sz="1900" dirty="0">
                <a:solidFill>
                  <a:schemeClr val="tx1"/>
                </a:solidFill>
                <a:latin typeface="Calibri" panose="020F0502020204030204" pitchFamily="34" charset="0"/>
              </a:rPr>
              <a:t>tal efecto, se establecen las siguientes políticas agrupadas en dos niveles, así:</a:t>
            </a:r>
            <a:endParaRPr lang="es-CO" sz="1900" dirty="0">
              <a:solidFill>
                <a:schemeClr val="tx1"/>
              </a:solidFill>
              <a:latin typeface="Calibri" panose="020F0502020204030204" pitchFamily="34" charset="0"/>
            </a:endParaRPr>
          </a:p>
          <a:p>
            <a:pPr marL="0" indent="0">
              <a:buNone/>
            </a:pPr>
            <a:r>
              <a:rPr lang="es-ES_tradnl" sz="1900" b="1" u="sng" dirty="0">
                <a:solidFill>
                  <a:schemeClr val="tx1"/>
                </a:solidFill>
                <a:latin typeface="Calibri" panose="020F0502020204030204" pitchFamily="34" charset="0"/>
              </a:rPr>
              <a:t>PRIMER NIVEL – POLITICA GENERAL </a:t>
            </a:r>
            <a:endParaRPr lang="es-CO" sz="1900" u="sng" dirty="0">
              <a:solidFill>
                <a:schemeClr val="tx1"/>
              </a:solidFill>
              <a:latin typeface="Calibri" panose="020F0502020204030204" pitchFamily="34" charset="0"/>
            </a:endParaRPr>
          </a:p>
          <a:p>
            <a:pPr marL="0" indent="0">
              <a:buNone/>
            </a:pPr>
            <a:r>
              <a:rPr lang="es-ES_tradnl" sz="1900" dirty="0">
                <a:solidFill>
                  <a:schemeClr val="tx1"/>
                </a:solidFill>
                <a:latin typeface="Calibri" panose="020F0502020204030204" pitchFamily="34" charset="0"/>
              </a:rPr>
              <a:t>Corresponde a la política de Seguridad de la información, la cual establece las responsabilidades generales aplicables a todos los miembros del </a:t>
            </a:r>
            <a:r>
              <a:rPr lang="es-ES_tradnl" sz="1900" dirty="0" smtClean="0">
                <a:solidFill>
                  <a:schemeClr val="tx1"/>
                </a:solidFill>
                <a:latin typeface="Calibri" panose="020F0502020204030204" pitchFamily="34" charset="0"/>
              </a:rPr>
              <a:t>ICFEES </a:t>
            </a:r>
            <a:r>
              <a:rPr lang="es-ES_tradnl" sz="1900" dirty="0">
                <a:solidFill>
                  <a:schemeClr val="tx1"/>
                </a:solidFill>
                <a:latin typeface="Calibri" panose="020F0502020204030204" pitchFamily="34" charset="0"/>
              </a:rPr>
              <a:t>en lo que respecta al uso adecuado de los recursos para la gestión de la  información.   </a:t>
            </a:r>
            <a:endParaRPr lang="es-CO" sz="1900" dirty="0">
              <a:solidFill>
                <a:schemeClr val="tx1"/>
              </a:solidFill>
              <a:latin typeface="Calibri" panose="020F0502020204030204" pitchFamily="34" charset="0"/>
            </a:endParaRPr>
          </a:p>
          <a:p>
            <a:pPr marL="0" indent="0">
              <a:buNone/>
            </a:pPr>
            <a:r>
              <a:rPr lang="es-ES_tradnl" sz="1900" dirty="0">
                <a:solidFill>
                  <a:schemeClr val="tx1"/>
                </a:solidFill>
                <a:latin typeface="Calibri" panose="020F0502020204030204" pitchFamily="34" charset="0"/>
              </a:rPr>
              <a:t> </a:t>
            </a:r>
            <a:endParaRPr lang="es-CO" sz="1900" dirty="0">
              <a:solidFill>
                <a:schemeClr val="tx1"/>
              </a:solidFill>
              <a:latin typeface="Calibri" panose="020F0502020204030204" pitchFamily="34" charset="0"/>
            </a:endParaRPr>
          </a:p>
          <a:p>
            <a:pPr marL="0" indent="0">
              <a:buNone/>
            </a:pPr>
            <a:r>
              <a:rPr lang="es-ES_tradnl" sz="1900" b="1" u="sng" dirty="0">
                <a:solidFill>
                  <a:schemeClr val="tx1"/>
                </a:solidFill>
                <a:latin typeface="Calibri" panose="020F0502020204030204" pitchFamily="34" charset="0"/>
              </a:rPr>
              <a:t>SEGUNDO NIVEL – POLITICAS ESPECÍFICAS</a:t>
            </a:r>
            <a:endParaRPr lang="es-CO" sz="1900" u="sng" dirty="0">
              <a:solidFill>
                <a:schemeClr val="tx1"/>
              </a:solidFill>
              <a:latin typeface="Calibri" panose="020F0502020204030204" pitchFamily="34" charset="0"/>
            </a:endParaRPr>
          </a:p>
          <a:p>
            <a:pPr marL="0" indent="0">
              <a:buNone/>
            </a:pPr>
            <a:r>
              <a:rPr lang="es-ES_tradnl" sz="1900" dirty="0">
                <a:solidFill>
                  <a:schemeClr val="tx1"/>
                </a:solidFill>
                <a:latin typeface="Calibri" panose="020F0502020204030204" pitchFamily="34" charset="0"/>
              </a:rPr>
              <a:t>Corresponde a políticas enfocadas a grupos, servicios o actividades particulares.  Su definición y actualización debe reflejar cambios de índole organizacional y tecnológico.</a:t>
            </a:r>
            <a:endParaRPr lang="es-CO" sz="1900" dirty="0">
              <a:solidFill>
                <a:schemeClr val="tx1"/>
              </a:solidFill>
              <a:latin typeface="Calibri" panose="020F0502020204030204" pitchFamily="34" charset="0"/>
            </a:endParaRPr>
          </a:p>
          <a:p>
            <a:pPr marL="0" indent="0" algn="just">
              <a:buNone/>
            </a:pPr>
            <a:endParaRPr lang="es-ES" b="1" dirty="0" smtClean="0">
              <a:solidFill>
                <a:schemeClr val="tx1"/>
              </a:solidFill>
              <a:latin typeface="Calibri" panose="020F0502020204030204" pitchFamily="34" charset="0"/>
            </a:endParaRPr>
          </a:p>
          <a:p>
            <a:pPr>
              <a:buFontTx/>
              <a:buChar char="-"/>
            </a:pPr>
            <a:endParaRPr lang="es-CO" dirty="0">
              <a:latin typeface="Calibri" panose="020F0502020204030204" pitchFamily="34" charset="0"/>
            </a:endParaRPr>
          </a:p>
          <a:p>
            <a:pPr marL="0" indent="0">
              <a:buNone/>
            </a:pPr>
            <a:endParaRPr lang="es-CO" dirty="0"/>
          </a:p>
        </p:txBody>
      </p:sp>
    </p:spTree>
    <p:extLst>
      <p:ext uri="{BB962C8B-B14F-4D97-AF65-F5344CB8AC3E}">
        <p14:creationId xmlns:p14="http://schemas.microsoft.com/office/powerpoint/2010/main" val="424962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3472" y="733217"/>
            <a:ext cx="1100380" cy="464949"/>
          </a:xfrm>
        </p:spPr>
        <p:txBody>
          <a:bodyPr>
            <a:normAutofit/>
          </a:bodyPr>
          <a:lstStyle/>
          <a:p>
            <a:r>
              <a:rPr lang="es-CO" sz="2400" b="1" dirty="0" smtClean="0">
                <a:solidFill>
                  <a:schemeClr val="bg1"/>
                </a:solidFill>
                <a:latin typeface="Calibri" panose="020F0502020204030204" pitchFamily="34" charset="0"/>
              </a:rPr>
              <a:t>Fase 2</a:t>
            </a:r>
            <a:endParaRPr lang="es-CO" sz="2400" b="1" dirty="0">
              <a:solidFill>
                <a:schemeClr val="bg1"/>
              </a:solidFill>
              <a:latin typeface="Calibri" panose="020F0502020204030204" pitchFamily="34" charset="0"/>
            </a:endParaRPr>
          </a:p>
        </p:txBody>
      </p:sp>
      <p:sp>
        <p:nvSpPr>
          <p:cNvPr id="5" name="Marcador de contenido 4"/>
          <p:cNvSpPr>
            <a:spLocks noGrp="1"/>
          </p:cNvSpPr>
          <p:nvPr>
            <p:ph idx="1"/>
          </p:nvPr>
        </p:nvSpPr>
        <p:spPr>
          <a:xfrm>
            <a:off x="1611824" y="263472"/>
            <a:ext cx="10352868" cy="6478292"/>
          </a:xfrm>
        </p:spPr>
        <p:txBody>
          <a:bodyPr>
            <a:normAutofit/>
          </a:bodyPr>
          <a:lstStyle/>
          <a:p>
            <a:pPr marL="0" indent="0">
              <a:buNone/>
            </a:pPr>
            <a:r>
              <a:rPr lang="es-CO" sz="2400" b="1" u="sng" dirty="0" smtClean="0">
                <a:solidFill>
                  <a:schemeClr val="accent1"/>
                </a:solidFill>
                <a:effectLst>
                  <a:outerShdw blurRad="38100" dist="38100" dir="2700000" algn="tl">
                    <a:srgbClr val="000000">
                      <a:alpha val="43137"/>
                    </a:srgbClr>
                  </a:outerShdw>
                </a:effectLst>
              </a:rPr>
              <a:t>Fase 2:  Sistema de Gestión Documental</a:t>
            </a:r>
            <a:endParaRPr lang="es-CO" sz="2400" b="1" dirty="0" smtClean="0">
              <a:solidFill>
                <a:schemeClr val="accent1"/>
              </a:solidFill>
            </a:endParaRPr>
          </a:p>
          <a:p>
            <a:pPr marL="0" indent="0">
              <a:buNone/>
            </a:pPr>
            <a:endParaRPr lang="es-CO" dirty="0" smtClean="0">
              <a:latin typeface="Calibri" panose="020F0502020204030204" pitchFamily="34" charset="0"/>
            </a:endParaRPr>
          </a:p>
          <a:p>
            <a:pPr marL="0" indent="0">
              <a:buNone/>
            </a:pPr>
            <a:r>
              <a:rPr lang="es-ES" sz="2400" b="1" dirty="0">
                <a:solidFill>
                  <a:srgbClr val="002060"/>
                </a:solidFill>
                <a:latin typeface="Calibri" panose="020F0502020204030204" pitchFamily="34" charset="0"/>
              </a:rPr>
              <a:t>2</a:t>
            </a:r>
            <a:r>
              <a:rPr lang="es-ES" sz="2400" b="1" dirty="0" smtClean="0">
                <a:solidFill>
                  <a:srgbClr val="002060"/>
                </a:solidFill>
                <a:latin typeface="Calibri" panose="020F0502020204030204" pitchFamily="34" charset="0"/>
              </a:rPr>
              <a:t>. Procedimiento de Auditorías Internas</a:t>
            </a:r>
          </a:p>
          <a:p>
            <a:pPr marL="0" indent="0" algn="just">
              <a:buNone/>
            </a:pPr>
            <a:r>
              <a:rPr lang="es-ES_tradnl" dirty="0">
                <a:solidFill>
                  <a:schemeClr val="tx1"/>
                </a:solidFill>
                <a:latin typeface="Calibri" panose="020F0502020204030204" pitchFamily="34" charset="0"/>
              </a:rPr>
              <a:t>Verificar la correcta gestión del sistema de gestión de seguridad de la información sobre los procesos objeto del alcance del sistema, según los requisitos de la Norma ISO/IEC 27001 con el fin de poder detectar problemas de gestión, riesgos y desviaciones para proponer así acciones de mejora.</a:t>
            </a:r>
            <a:endParaRPr lang="es-CO" dirty="0">
              <a:solidFill>
                <a:schemeClr val="tx1"/>
              </a:solidFill>
              <a:latin typeface="Calibri" panose="020F0502020204030204" pitchFamily="34" charset="0"/>
            </a:endParaRPr>
          </a:p>
          <a:p>
            <a:pPr marL="0" indent="0" algn="just">
              <a:buNone/>
            </a:pPr>
            <a:endParaRPr lang="es-ES" b="1" dirty="0" smtClean="0">
              <a:solidFill>
                <a:schemeClr val="tx1"/>
              </a:solidFill>
              <a:latin typeface="Calibri" panose="020F0502020204030204" pitchFamily="34" charset="0"/>
            </a:endParaRPr>
          </a:p>
          <a:p>
            <a:pPr marL="0" indent="0" algn="just">
              <a:buNone/>
            </a:pPr>
            <a:endParaRPr lang="es-ES" b="1" dirty="0" smtClean="0">
              <a:solidFill>
                <a:schemeClr val="tx1"/>
              </a:solidFill>
              <a:latin typeface="Calibri" panose="020F0502020204030204" pitchFamily="34" charset="0"/>
            </a:endParaRPr>
          </a:p>
          <a:p>
            <a:pPr>
              <a:buFontTx/>
              <a:buChar char="-"/>
            </a:pPr>
            <a:endParaRPr lang="es-CO" dirty="0">
              <a:latin typeface="Calibri" panose="020F0502020204030204" pitchFamily="34" charset="0"/>
            </a:endParaRPr>
          </a:p>
          <a:p>
            <a:pPr marL="0" indent="0">
              <a:buNone/>
            </a:pPr>
            <a:endParaRPr lang="es-CO" dirty="0"/>
          </a:p>
        </p:txBody>
      </p:sp>
      <p:pic>
        <p:nvPicPr>
          <p:cNvPr id="3" name="Imagen 2">
            <a:hlinkClick r:id="rId2" action="ppaction://hlinkfile"/>
          </p:cNvPr>
          <p:cNvPicPr>
            <a:picLocks noChangeAspect="1"/>
          </p:cNvPicPr>
          <p:nvPr/>
        </p:nvPicPr>
        <p:blipFill>
          <a:blip r:embed="rId3"/>
          <a:stretch>
            <a:fillRect/>
          </a:stretch>
        </p:blipFill>
        <p:spPr>
          <a:xfrm>
            <a:off x="3750590" y="2650211"/>
            <a:ext cx="6565308" cy="4091554"/>
          </a:xfrm>
          <a:prstGeom prst="rect">
            <a:avLst/>
          </a:prstGeom>
        </p:spPr>
      </p:pic>
    </p:spTree>
    <p:extLst>
      <p:ext uri="{BB962C8B-B14F-4D97-AF65-F5344CB8AC3E}">
        <p14:creationId xmlns:p14="http://schemas.microsoft.com/office/powerpoint/2010/main" val="7558876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3472" y="733217"/>
            <a:ext cx="1100380" cy="464949"/>
          </a:xfrm>
        </p:spPr>
        <p:txBody>
          <a:bodyPr>
            <a:normAutofit/>
          </a:bodyPr>
          <a:lstStyle/>
          <a:p>
            <a:r>
              <a:rPr lang="es-CO" sz="2400" b="1" dirty="0" smtClean="0">
                <a:solidFill>
                  <a:schemeClr val="bg1"/>
                </a:solidFill>
                <a:latin typeface="Calibri" panose="020F0502020204030204" pitchFamily="34" charset="0"/>
              </a:rPr>
              <a:t>Fase 2</a:t>
            </a:r>
            <a:endParaRPr lang="es-CO" sz="2400" b="1" dirty="0">
              <a:solidFill>
                <a:schemeClr val="bg1"/>
              </a:solidFill>
              <a:latin typeface="Calibri" panose="020F0502020204030204" pitchFamily="34" charset="0"/>
            </a:endParaRPr>
          </a:p>
        </p:txBody>
      </p:sp>
      <p:sp>
        <p:nvSpPr>
          <p:cNvPr id="5" name="Marcador de contenido 4"/>
          <p:cNvSpPr>
            <a:spLocks noGrp="1"/>
          </p:cNvSpPr>
          <p:nvPr>
            <p:ph idx="1"/>
          </p:nvPr>
        </p:nvSpPr>
        <p:spPr>
          <a:xfrm>
            <a:off x="1611824" y="263472"/>
            <a:ext cx="10352868" cy="6478292"/>
          </a:xfrm>
        </p:spPr>
        <p:txBody>
          <a:bodyPr>
            <a:normAutofit/>
          </a:bodyPr>
          <a:lstStyle/>
          <a:p>
            <a:pPr marL="0" indent="0">
              <a:buNone/>
            </a:pPr>
            <a:r>
              <a:rPr lang="es-CO" sz="2400" b="1" u="sng" dirty="0" smtClean="0">
                <a:solidFill>
                  <a:schemeClr val="accent1"/>
                </a:solidFill>
                <a:effectLst>
                  <a:outerShdw blurRad="38100" dist="38100" dir="2700000" algn="tl">
                    <a:srgbClr val="000000">
                      <a:alpha val="43137"/>
                    </a:srgbClr>
                  </a:outerShdw>
                </a:effectLst>
              </a:rPr>
              <a:t>Fase 2:  Sistema de Gestión Documental</a:t>
            </a:r>
            <a:endParaRPr lang="es-CO" sz="2400" b="1" dirty="0" smtClean="0">
              <a:solidFill>
                <a:schemeClr val="accent1"/>
              </a:solidFill>
            </a:endParaRPr>
          </a:p>
          <a:p>
            <a:pPr marL="0" indent="0">
              <a:buNone/>
            </a:pPr>
            <a:endParaRPr lang="es-CO" dirty="0" smtClean="0">
              <a:latin typeface="Calibri" panose="020F0502020204030204" pitchFamily="34" charset="0"/>
            </a:endParaRPr>
          </a:p>
          <a:p>
            <a:pPr marL="0" indent="0">
              <a:buNone/>
            </a:pPr>
            <a:r>
              <a:rPr lang="es-ES" sz="2400" b="1" dirty="0" smtClean="0">
                <a:solidFill>
                  <a:srgbClr val="002060"/>
                </a:solidFill>
                <a:latin typeface="Calibri" panose="020F0502020204030204" pitchFamily="34" charset="0"/>
                <a:hlinkClick r:id="rId2" action="ppaction://hlinkfile"/>
              </a:rPr>
              <a:t>3. Gestión de Indicadores</a:t>
            </a:r>
            <a:endParaRPr lang="es-ES" sz="2400" b="1" dirty="0" smtClean="0">
              <a:solidFill>
                <a:srgbClr val="002060"/>
              </a:solidFill>
              <a:latin typeface="Calibri" panose="020F0502020204030204" pitchFamily="34" charset="0"/>
            </a:endParaRPr>
          </a:p>
          <a:p>
            <a:pPr marL="0" indent="0" algn="just">
              <a:buNone/>
            </a:pPr>
            <a:r>
              <a:rPr lang="es-ES_tradnl" dirty="0" smtClean="0">
                <a:solidFill>
                  <a:schemeClr val="tx1"/>
                </a:solidFill>
                <a:latin typeface="Calibri" panose="020F0502020204030204" pitchFamily="34" charset="0"/>
              </a:rPr>
              <a:t>Permiten </a:t>
            </a:r>
            <a:r>
              <a:rPr lang="es-ES_tradnl" dirty="0">
                <a:solidFill>
                  <a:schemeClr val="tx1"/>
                </a:solidFill>
                <a:latin typeface="Calibri" panose="020F0502020204030204" pitchFamily="34" charset="0"/>
              </a:rPr>
              <a:t>la medición de la efectividad, eficacia y eficiencia de los controles de seguridad definidos e implementados en el marco de un modelo de seguridad de la información </a:t>
            </a:r>
            <a:endParaRPr lang="es-ES_tradnl" dirty="0" smtClean="0">
              <a:solidFill>
                <a:schemeClr val="tx1"/>
              </a:solidFill>
              <a:latin typeface="Calibri" panose="020F0502020204030204" pitchFamily="34" charset="0"/>
            </a:endParaRPr>
          </a:p>
          <a:p>
            <a:pPr marL="0" indent="0" algn="just">
              <a:buNone/>
            </a:pPr>
            <a:endParaRPr lang="es-ES_tradnl" b="1" dirty="0">
              <a:solidFill>
                <a:schemeClr val="tx1"/>
              </a:solidFill>
              <a:latin typeface="Calibri" panose="020F0502020204030204" pitchFamily="34" charset="0"/>
            </a:endParaRPr>
          </a:p>
          <a:p>
            <a:pPr marL="0" indent="0">
              <a:buNone/>
            </a:pPr>
            <a:r>
              <a:rPr lang="es-ES_tradnl" dirty="0">
                <a:solidFill>
                  <a:schemeClr val="tx1"/>
                </a:solidFill>
                <a:latin typeface="Calibri" panose="020F0502020204030204" pitchFamily="34" charset="0"/>
              </a:rPr>
              <a:t>La gestión de los indicadores permite cumplir con los siguientes objetivos:</a:t>
            </a:r>
            <a:endParaRPr lang="es-CO" dirty="0">
              <a:solidFill>
                <a:schemeClr val="tx1"/>
              </a:solidFill>
              <a:latin typeface="Calibri" panose="020F0502020204030204" pitchFamily="34" charset="0"/>
            </a:endParaRPr>
          </a:p>
          <a:p>
            <a:pPr marL="0" indent="0">
              <a:buNone/>
            </a:pPr>
            <a:r>
              <a:rPr lang="es-ES_tradnl" dirty="0">
                <a:solidFill>
                  <a:schemeClr val="tx1"/>
                </a:solidFill>
                <a:latin typeface="Calibri" panose="020F0502020204030204" pitchFamily="34" charset="0"/>
              </a:rPr>
              <a:t> </a:t>
            </a:r>
            <a:endParaRPr lang="es-CO" dirty="0">
              <a:solidFill>
                <a:schemeClr val="tx1"/>
              </a:solidFill>
              <a:latin typeface="Calibri" panose="020F0502020204030204" pitchFamily="34" charset="0"/>
            </a:endParaRPr>
          </a:p>
          <a:p>
            <a:pPr marL="0" indent="0">
              <a:buNone/>
            </a:pPr>
            <a:r>
              <a:rPr lang="es-ES_tradnl" dirty="0">
                <a:solidFill>
                  <a:schemeClr val="tx1"/>
                </a:solidFill>
                <a:latin typeface="Calibri" panose="020F0502020204030204" pitchFamily="34" charset="0"/>
              </a:rPr>
              <a:t>1. Medir la efectividad de los controles de seguridad implementados.</a:t>
            </a:r>
            <a:endParaRPr lang="es-CO" dirty="0">
              <a:solidFill>
                <a:schemeClr val="tx1"/>
              </a:solidFill>
              <a:latin typeface="Calibri" panose="020F0502020204030204" pitchFamily="34" charset="0"/>
            </a:endParaRPr>
          </a:p>
          <a:p>
            <a:pPr marL="0" indent="0">
              <a:buNone/>
            </a:pPr>
            <a:r>
              <a:rPr lang="es-ES_tradnl" dirty="0">
                <a:solidFill>
                  <a:schemeClr val="tx1"/>
                </a:solidFill>
                <a:latin typeface="Calibri" panose="020F0502020204030204" pitchFamily="34" charset="0"/>
              </a:rPr>
              <a:t>2. Evaluar la eficiencia del SGSI en la entidad. </a:t>
            </a:r>
            <a:endParaRPr lang="es-CO" dirty="0">
              <a:solidFill>
                <a:schemeClr val="tx1"/>
              </a:solidFill>
              <a:latin typeface="Calibri" panose="020F0502020204030204" pitchFamily="34" charset="0"/>
            </a:endParaRPr>
          </a:p>
          <a:p>
            <a:pPr marL="0" indent="0">
              <a:buNone/>
            </a:pPr>
            <a:r>
              <a:rPr lang="es-ES_tradnl" dirty="0">
                <a:solidFill>
                  <a:schemeClr val="tx1"/>
                </a:solidFill>
                <a:latin typeface="Calibri" panose="020F0502020204030204" pitchFamily="34" charset="0"/>
              </a:rPr>
              <a:t>3. Proveer guías que permitan la evaluación del modelo SGSI implementado.</a:t>
            </a:r>
            <a:endParaRPr lang="es-CO" dirty="0">
              <a:solidFill>
                <a:schemeClr val="tx1"/>
              </a:solidFill>
              <a:latin typeface="Calibri" panose="020F0502020204030204" pitchFamily="34" charset="0"/>
            </a:endParaRPr>
          </a:p>
          <a:p>
            <a:pPr marL="0" indent="0">
              <a:buNone/>
            </a:pPr>
            <a:r>
              <a:rPr lang="es-ES_tradnl" dirty="0">
                <a:solidFill>
                  <a:schemeClr val="tx1"/>
                </a:solidFill>
                <a:latin typeface="Calibri" panose="020F0502020204030204" pitchFamily="34" charset="0"/>
              </a:rPr>
              <a:t>4. Informar a la Dirección General y toda la entidad, con cifras tangibles, la importancia de la seguridad al interior de la entidad. </a:t>
            </a:r>
            <a:endParaRPr lang="es-CO" dirty="0">
              <a:solidFill>
                <a:schemeClr val="tx1"/>
              </a:solidFill>
              <a:latin typeface="Calibri" panose="020F0502020204030204" pitchFamily="34" charset="0"/>
            </a:endParaRPr>
          </a:p>
          <a:p>
            <a:pPr marL="0" indent="0">
              <a:buNone/>
            </a:pPr>
            <a:r>
              <a:rPr lang="es-ES_tradnl" dirty="0">
                <a:solidFill>
                  <a:schemeClr val="tx1"/>
                </a:solidFill>
                <a:latin typeface="Calibri" panose="020F0502020204030204" pitchFamily="34" charset="0"/>
              </a:rPr>
              <a:t>5. Servir como insumos para el análisis y tratamiento de los riesgos.</a:t>
            </a:r>
            <a:endParaRPr lang="es-CO" dirty="0">
              <a:solidFill>
                <a:schemeClr val="tx1"/>
              </a:solidFill>
              <a:latin typeface="Calibri" panose="020F0502020204030204" pitchFamily="34" charset="0"/>
            </a:endParaRPr>
          </a:p>
          <a:p>
            <a:pPr marL="0" indent="0" algn="just">
              <a:buNone/>
            </a:pPr>
            <a:endParaRPr lang="es-ES" b="1" dirty="0" smtClean="0">
              <a:solidFill>
                <a:schemeClr val="tx1"/>
              </a:solidFill>
              <a:latin typeface="Calibri" panose="020F0502020204030204" pitchFamily="34" charset="0"/>
            </a:endParaRPr>
          </a:p>
          <a:p>
            <a:pPr marL="0" indent="0" algn="just">
              <a:buNone/>
            </a:pPr>
            <a:endParaRPr lang="es-ES" b="1" dirty="0" smtClean="0">
              <a:solidFill>
                <a:schemeClr val="tx1"/>
              </a:solidFill>
              <a:latin typeface="Calibri" panose="020F0502020204030204" pitchFamily="34" charset="0"/>
            </a:endParaRPr>
          </a:p>
          <a:p>
            <a:pPr>
              <a:buFontTx/>
              <a:buChar char="-"/>
            </a:pPr>
            <a:endParaRPr lang="es-CO" dirty="0">
              <a:latin typeface="Calibri" panose="020F0502020204030204" pitchFamily="34" charset="0"/>
            </a:endParaRPr>
          </a:p>
          <a:p>
            <a:pPr marL="0" indent="0">
              <a:buNone/>
            </a:pPr>
            <a:endParaRPr lang="es-CO" dirty="0"/>
          </a:p>
        </p:txBody>
      </p:sp>
    </p:spTree>
    <p:extLst>
      <p:ext uri="{BB962C8B-B14F-4D97-AF65-F5344CB8AC3E}">
        <p14:creationId xmlns:p14="http://schemas.microsoft.com/office/powerpoint/2010/main" val="2116416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3472" y="733217"/>
            <a:ext cx="1100380" cy="464949"/>
          </a:xfrm>
        </p:spPr>
        <p:txBody>
          <a:bodyPr>
            <a:normAutofit/>
          </a:bodyPr>
          <a:lstStyle/>
          <a:p>
            <a:r>
              <a:rPr lang="es-CO" sz="2400" b="1" dirty="0" smtClean="0">
                <a:solidFill>
                  <a:schemeClr val="bg1"/>
                </a:solidFill>
                <a:latin typeface="Calibri" panose="020F0502020204030204" pitchFamily="34" charset="0"/>
              </a:rPr>
              <a:t>Fase 2</a:t>
            </a:r>
            <a:endParaRPr lang="es-CO" sz="2400" b="1" dirty="0">
              <a:solidFill>
                <a:schemeClr val="bg1"/>
              </a:solidFill>
              <a:latin typeface="Calibri" panose="020F0502020204030204" pitchFamily="34" charset="0"/>
            </a:endParaRPr>
          </a:p>
        </p:txBody>
      </p:sp>
      <p:sp>
        <p:nvSpPr>
          <p:cNvPr id="5" name="Marcador de contenido 4"/>
          <p:cNvSpPr>
            <a:spLocks noGrp="1"/>
          </p:cNvSpPr>
          <p:nvPr>
            <p:ph idx="1"/>
          </p:nvPr>
        </p:nvSpPr>
        <p:spPr>
          <a:xfrm>
            <a:off x="1611824" y="263472"/>
            <a:ext cx="10352868" cy="6478292"/>
          </a:xfrm>
        </p:spPr>
        <p:txBody>
          <a:bodyPr>
            <a:normAutofit/>
          </a:bodyPr>
          <a:lstStyle/>
          <a:p>
            <a:pPr marL="0" indent="0">
              <a:buNone/>
            </a:pPr>
            <a:r>
              <a:rPr lang="es-CO" sz="2400" b="1" u="sng" dirty="0" smtClean="0">
                <a:solidFill>
                  <a:schemeClr val="accent1"/>
                </a:solidFill>
                <a:effectLst>
                  <a:outerShdw blurRad="38100" dist="38100" dir="2700000" algn="tl">
                    <a:srgbClr val="000000">
                      <a:alpha val="43137"/>
                    </a:srgbClr>
                  </a:outerShdw>
                </a:effectLst>
              </a:rPr>
              <a:t>Fase 2:  Sistema de Gestión Documental</a:t>
            </a:r>
            <a:endParaRPr lang="es-CO" sz="2400" b="1" dirty="0" smtClean="0">
              <a:solidFill>
                <a:schemeClr val="accent1"/>
              </a:solidFill>
            </a:endParaRPr>
          </a:p>
          <a:p>
            <a:pPr marL="0" indent="0">
              <a:buNone/>
            </a:pPr>
            <a:endParaRPr lang="es-CO" dirty="0" smtClean="0">
              <a:latin typeface="Calibri" panose="020F0502020204030204" pitchFamily="34" charset="0"/>
            </a:endParaRPr>
          </a:p>
          <a:p>
            <a:pPr marL="0" indent="0">
              <a:buNone/>
            </a:pPr>
            <a:r>
              <a:rPr lang="es-ES" sz="2400" b="1" dirty="0" smtClean="0">
                <a:solidFill>
                  <a:srgbClr val="002060"/>
                </a:solidFill>
                <a:latin typeface="Calibri" panose="020F0502020204030204" pitchFamily="34" charset="0"/>
              </a:rPr>
              <a:t>4. Procedimiento de la Revisión por la Dirección</a:t>
            </a:r>
          </a:p>
          <a:p>
            <a:pPr marL="0" indent="0" algn="just">
              <a:buNone/>
            </a:pPr>
            <a:r>
              <a:rPr lang="es-ES" dirty="0" smtClean="0">
                <a:solidFill>
                  <a:schemeClr val="tx1"/>
                </a:solidFill>
                <a:latin typeface="Calibri" panose="020F0502020204030204" pitchFamily="34" charset="0"/>
              </a:rPr>
              <a:t>La Alta Dirección monitorea </a:t>
            </a:r>
            <a:r>
              <a:rPr lang="es-ES" dirty="0">
                <a:solidFill>
                  <a:schemeClr val="tx1"/>
                </a:solidFill>
                <a:latin typeface="Calibri" panose="020F0502020204030204" pitchFamily="34" charset="0"/>
              </a:rPr>
              <a:t>el cumplimiento de los aspectos más importantes del SGSI como los objetivos, el alcance, las medidas de seguridad implementadas para mitigar los riesgos, entre otros, teniendo en cuenta los elementos de entrada que establece la norma, con el objetivo que se puedan evidenciar mejoras en el sistema, y se pueda verificar la eficacia y efectividad de los controles implementados</a:t>
            </a:r>
            <a:r>
              <a:rPr lang="es-ES" dirty="0" smtClean="0">
                <a:solidFill>
                  <a:schemeClr val="tx1"/>
                </a:solidFill>
                <a:latin typeface="Calibri" panose="020F0502020204030204" pitchFamily="34" charset="0"/>
              </a:rPr>
              <a:t>. </a:t>
            </a:r>
            <a:endParaRPr lang="es-ES" dirty="0">
              <a:solidFill>
                <a:schemeClr val="tx1"/>
              </a:solidFill>
              <a:latin typeface="Calibri" panose="020F0502020204030204" pitchFamily="34" charset="0"/>
            </a:endParaRPr>
          </a:p>
          <a:p>
            <a:pPr marL="0" indent="0" algn="just">
              <a:buNone/>
            </a:pPr>
            <a:endParaRPr lang="es-ES" b="1" dirty="0" smtClean="0">
              <a:solidFill>
                <a:schemeClr val="tx1"/>
              </a:solidFill>
              <a:latin typeface="Calibri" panose="020F0502020204030204" pitchFamily="34" charset="0"/>
            </a:endParaRPr>
          </a:p>
          <a:p>
            <a:pPr marL="0" indent="0" algn="just">
              <a:buNone/>
            </a:pPr>
            <a:endParaRPr lang="es-ES" b="1" dirty="0" smtClean="0">
              <a:solidFill>
                <a:schemeClr val="tx1"/>
              </a:solidFill>
              <a:latin typeface="Calibri" panose="020F0502020204030204" pitchFamily="34" charset="0"/>
            </a:endParaRPr>
          </a:p>
          <a:p>
            <a:pPr>
              <a:buFontTx/>
              <a:buChar char="-"/>
            </a:pPr>
            <a:endParaRPr lang="es-CO" dirty="0">
              <a:latin typeface="Calibri" panose="020F0502020204030204" pitchFamily="34" charset="0"/>
            </a:endParaRPr>
          </a:p>
          <a:p>
            <a:pPr marL="0" indent="0">
              <a:buNone/>
            </a:pPr>
            <a:endParaRPr lang="es-CO" dirty="0"/>
          </a:p>
        </p:txBody>
      </p:sp>
      <p:pic>
        <p:nvPicPr>
          <p:cNvPr id="3" name="Imagen 2">
            <a:hlinkClick r:id="rId2" action="ppaction://hlinkfile"/>
          </p:cNvPr>
          <p:cNvPicPr>
            <a:picLocks noChangeAspect="1"/>
          </p:cNvPicPr>
          <p:nvPr/>
        </p:nvPicPr>
        <p:blipFill>
          <a:blip r:embed="rId3"/>
          <a:stretch>
            <a:fillRect/>
          </a:stretch>
        </p:blipFill>
        <p:spPr>
          <a:xfrm>
            <a:off x="2769580" y="3213555"/>
            <a:ext cx="7211328" cy="2939271"/>
          </a:xfrm>
          <a:prstGeom prst="rect">
            <a:avLst/>
          </a:prstGeom>
        </p:spPr>
      </p:pic>
    </p:spTree>
    <p:extLst>
      <p:ext uri="{BB962C8B-B14F-4D97-AF65-F5344CB8AC3E}">
        <p14:creationId xmlns:p14="http://schemas.microsoft.com/office/powerpoint/2010/main" val="22003155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3472" y="733217"/>
            <a:ext cx="1100380" cy="464949"/>
          </a:xfrm>
        </p:spPr>
        <p:txBody>
          <a:bodyPr>
            <a:normAutofit/>
          </a:bodyPr>
          <a:lstStyle/>
          <a:p>
            <a:r>
              <a:rPr lang="es-CO" sz="2400" b="1" dirty="0" smtClean="0">
                <a:solidFill>
                  <a:schemeClr val="bg1"/>
                </a:solidFill>
                <a:latin typeface="Calibri" panose="020F0502020204030204" pitchFamily="34" charset="0"/>
              </a:rPr>
              <a:t>Fase 2</a:t>
            </a:r>
            <a:endParaRPr lang="es-CO" sz="2400" b="1" dirty="0">
              <a:solidFill>
                <a:schemeClr val="bg1"/>
              </a:solidFill>
              <a:latin typeface="Calibri" panose="020F0502020204030204" pitchFamily="34" charset="0"/>
            </a:endParaRPr>
          </a:p>
        </p:txBody>
      </p:sp>
      <p:sp>
        <p:nvSpPr>
          <p:cNvPr id="5" name="Marcador de contenido 4"/>
          <p:cNvSpPr>
            <a:spLocks noGrp="1"/>
          </p:cNvSpPr>
          <p:nvPr>
            <p:ph idx="1"/>
          </p:nvPr>
        </p:nvSpPr>
        <p:spPr>
          <a:xfrm>
            <a:off x="1611824" y="263472"/>
            <a:ext cx="10352868" cy="6478292"/>
          </a:xfrm>
        </p:spPr>
        <p:txBody>
          <a:bodyPr>
            <a:normAutofit/>
          </a:bodyPr>
          <a:lstStyle/>
          <a:p>
            <a:pPr marL="0" indent="0">
              <a:buNone/>
            </a:pPr>
            <a:r>
              <a:rPr lang="es-CO" sz="2400" b="1" u="sng" dirty="0" smtClean="0">
                <a:solidFill>
                  <a:schemeClr val="accent1"/>
                </a:solidFill>
                <a:effectLst>
                  <a:outerShdw blurRad="38100" dist="38100" dir="2700000" algn="tl">
                    <a:srgbClr val="000000">
                      <a:alpha val="43137"/>
                    </a:srgbClr>
                  </a:outerShdw>
                </a:effectLst>
              </a:rPr>
              <a:t>Fase 2:  Sistema de Gestión Documental</a:t>
            </a:r>
            <a:endParaRPr lang="es-CO" sz="2400" b="1" dirty="0" smtClean="0">
              <a:solidFill>
                <a:schemeClr val="accent1"/>
              </a:solidFill>
            </a:endParaRPr>
          </a:p>
          <a:p>
            <a:pPr marL="0" indent="0">
              <a:buNone/>
            </a:pPr>
            <a:endParaRPr lang="es-CO" dirty="0" smtClean="0">
              <a:latin typeface="Calibri" panose="020F0502020204030204" pitchFamily="34" charset="0"/>
            </a:endParaRPr>
          </a:p>
          <a:p>
            <a:pPr marL="0" indent="0">
              <a:buNone/>
            </a:pPr>
            <a:r>
              <a:rPr lang="es-ES" sz="2400" b="1" dirty="0">
                <a:solidFill>
                  <a:srgbClr val="002060"/>
                </a:solidFill>
                <a:latin typeface="Calibri" panose="020F0502020204030204" pitchFamily="34" charset="0"/>
              </a:rPr>
              <a:t>5</a:t>
            </a:r>
            <a:r>
              <a:rPr lang="es-ES" sz="2400" b="1" dirty="0" smtClean="0">
                <a:solidFill>
                  <a:srgbClr val="002060"/>
                </a:solidFill>
                <a:latin typeface="Calibri" panose="020F0502020204030204" pitchFamily="34" charset="0"/>
              </a:rPr>
              <a:t>. Gestión de Roles y Responsabilidades</a:t>
            </a:r>
          </a:p>
          <a:p>
            <a:pPr marL="0" indent="0" algn="just">
              <a:buNone/>
            </a:pPr>
            <a:r>
              <a:rPr lang="es-ES" dirty="0" smtClean="0">
                <a:solidFill>
                  <a:schemeClr val="tx1"/>
                </a:solidFill>
                <a:latin typeface="Calibri" panose="020F0502020204030204" pitchFamily="34" charset="0"/>
              </a:rPr>
              <a:t>La seguridad </a:t>
            </a:r>
            <a:r>
              <a:rPr lang="es-ES" dirty="0">
                <a:solidFill>
                  <a:schemeClr val="tx1"/>
                </a:solidFill>
                <a:latin typeface="Calibri" panose="020F0502020204030204" pitchFamily="34" charset="0"/>
              </a:rPr>
              <a:t>de la información en una empresa es factor clave para determinar la habilidad de la organización para proteger la </a:t>
            </a:r>
            <a:r>
              <a:rPr lang="es-ES" dirty="0" smtClean="0">
                <a:solidFill>
                  <a:schemeClr val="tx1"/>
                </a:solidFill>
                <a:latin typeface="Calibri" panose="020F0502020204030204" pitchFamily="34" charset="0"/>
              </a:rPr>
              <a:t>información, por lo que definir un equipo encargado del SGSI es fundamental para la correcta gestión del sistema. Teniendo </a:t>
            </a:r>
            <a:r>
              <a:rPr lang="es-ES" dirty="0">
                <a:solidFill>
                  <a:schemeClr val="tx1"/>
                </a:solidFill>
                <a:latin typeface="Calibri" panose="020F0502020204030204" pitchFamily="34" charset="0"/>
              </a:rPr>
              <a:t>en cuenta la naturaleza del </a:t>
            </a:r>
            <a:r>
              <a:rPr lang="es-ES" dirty="0" smtClean="0">
                <a:solidFill>
                  <a:schemeClr val="tx1"/>
                </a:solidFill>
                <a:latin typeface="Calibri" panose="020F0502020204030204" pitchFamily="34" charset="0"/>
              </a:rPr>
              <a:t>ICFEES</a:t>
            </a:r>
            <a:r>
              <a:rPr lang="es-ES" dirty="0">
                <a:solidFill>
                  <a:schemeClr val="tx1"/>
                </a:solidFill>
                <a:latin typeface="Calibri" panose="020F0502020204030204" pitchFamily="34" charset="0"/>
              </a:rPr>
              <a:t>, que no tiene operaciones en diferentes países y que las leyes y normas que le aplican son las adoptadas y establecidas para Colombia, se plantea una Estructura Organizacional Centralizada de acuerdo al </a:t>
            </a:r>
            <a:r>
              <a:rPr lang="es-ES" dirty="0" smtClean="0">
                <a:solidFill>
                  <a:schemeClr val="tx1"/>
                </a:solidFill>
                <a:latin typeface="Calibri" panose="020F0502020204030204" pitchFamily="34" charset="0"/>
              </a:rPr>
              <a:t>siguiente esquema. </a:t>
            </a:r>
            <a:endParaRPr lang="es-ES" dirty="0">
              <a:solidFill>
                <a:schemeClr val="tx1"/>
              </a:solidFill>
              <a:latin typeface="Calibri" panose="020F0502020204030204" pitchFamily="34" charset="0"/>
            </a:endParaRPr>
          </a:p>
          <a:p>
            <a:pPr marL="0" indent="0" algn="just">
              <a:buNone/>
            </a:pPr>
            <a:endParaRPr lang="es-ES" b="1" dirty="0" smtClean="0">
              <a:solidFill>
                <a:schemeClr val="tx1"/>
              </a:solidFill>
              <a:latin typeface="Calibri" panose="020F0502020204030204" pitchFamily="34" charset="0"/>
            </a:endParaRPr>
          </a:p>
          <a:p>
            <a:pPr marL="0" indent="0" algn="just">
              <a:buNone/>
            </a:pPr>
            <a:endParaRPr lang="es-ES" b="1" dirty="0" smtClean="0">
              <a:solidFill>
                <a:schemeClr val="tx1"/>
              </a:solidFill>
              <a:latin typeface="Calibri" panose="020F0502020204030204" pitchFamily="34" charset="0"/>
            </a:endParaRPr>
          </a:p>
          <a:p>
            <a:pPr>
              <a:buFontTx/>
              <a:buChar char="-"/>
            </a:pPr>
            <a:endParaRPr lang="es-CO" dirty="0">
              <a:latin typeface="Calibri" panose="020F0502020204030204" pitchFamily="34" charset="0"/>
            </a:endParaRPr>
          </a:p>
          <a:p>
            <a:pPr marL="0" indent="0">
              <a:buNone/>
            </a:pPr>
            <a:endParaRPr lang="es-CO" dirty="0"/>
          </a:p>
        </p:txBody>
      </p:sp>
      <p:pic>
        <p:nvPicPr>
          <p:cNvPr id="4" name="Imagen 3"/>
          <p:cNvPicPr>
            <a:picLocks noChangeAspect="1"/>
          </p:cNvPicPr>
          <p:nvPr/>
        </p:nvPicPr>
        <p:blipFill>
          <a:blip r:embed="rId2"/>
          <a:stretch>
            <a:fillRect/>
          </a:stretch>
        </p:blipFill>
        <p:spPr>
          <a:xfrm>
            <a:off x="2835455" y="3642102"/>
            <a:ext cx="7171042" cy="2030277"/>
          </a:xfrm>
          <a:prstGeom prst="rect">
            <a:avLst/>
          </a:prstGeom>
        </p:spPr>
      </p:pic>
    </p:spTree>
    <p:extLst>
      <p:ext uri="{BB962C8B-B14F-4D97-AF65-F5344CB8AC3E}">
        <p14:creationId xmlns:p14="http://schemas.microsoft.com/office/powerpoint/2010/main" val="41752624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3472" y="733217"/>
            <a:ext cx="1100380" cy="464949"/>
          </a:xfrm>
        </p:spPr>
        <p:txBody>
          <a:bodyPr>
            <a:normAutofit/>
          </a:bodyPr>
          <a:lstStyle/>
          <a:p>
            <a:r>
              <a:rPr lang="es-CO" sz="2400" b="1" dirty="0" smtClean="0">
                <a:solidFill>
                  <a:schemeClr val="bg1"/>
                </a:solidFill>
                <a:latin typeface="Calibri" panose="020F0502020204030204" pitchFamily="34" charset="0"/>
              </a:rPr>
              <a:t>Fase 2</a:t>
            </a:r>
            <a:endParaRPr lang="es-CO" sz="2400" b="1" dirty="0">
              <a:solidFill>
                <a:schemeClr val="bg1"/>
              </a:solidFill>
              <a:latin typeface="Calibri" panose="020F0502020204030204" pitchFamily="34" charset="0"/>
            </a:endParaRPr>
          </a:p>
        </p:txBody>
      </p:sp>
      <p:sp>
        <p:nvSpPr>
          <p:cNvPr id="5" name="Marcador de contenido 4"/>
          <p:cNvSpPr>
            <a:spLocks noGrp="1"/>
          </p:cNvSpPr>
          <p:nvPr>
            <p:ph idx="1"/>
          </p:nvPr>
        </p:nvSpPr>
        <p:spPr>
          <a:xfrm>
            <a:off x="1611824" y="263472"/>
            <a:ext cx="10352868" cy="6478292"/>
          </a:xfrm>
        </p:spPr>
        <p:txBody>
          <a:bodyPr>
            <a:normAutofit/>
          </a:bodyPr>
          <a:lstStyle/>
          <a:p>
            <a:pPr marL="0" indent="0">
              <a:buNone/>
            </a:pPr>
            <a:r>
              <a:rPr lang="es-CO" sz="2400" b="1" u="sng" dirty="0" smtClean="0">
                <a:solidFill>
                  <a:schemeClr val="accent1"/>
                </a:solidFill>
                <a:effectLst>
                  <a:outerShdw blurRad="38100" dist="38100" dir="2700000" algn="tl">
                    <a:srgbClr val="000000">
                      <a:alpha val="43137"/>
                    </a:srgbClr>
                  </a:outerShdw>
                </a:effectLst>
              </a:rPr>
              <a:t>Fase 2:  Sistema de Gestión Documental</a:t>
            </a:r>
            <a:endParaRPr lang="es-CO" sz="2400" b="1" dirty="0" smtClean="0">
              <a:solidFill>
                <a:schemeClr val="accent1"/>
              </a:solidFill>
            </a:endParaRPr>
          </a:p>
          <a:p>
            <a:pPr marL="0" indent="0">
              <a:buNone/>
            </a:pPr>
            <a:endParaRPr lang="es-CO" dirty="0" smtClean="0">
              <a:latin typeface="Calibri" panose="020F0502020204030204" pitchFamily="34" charset="0"/>
            </a:endParaRPr>
          </a:p>
          <a:p>
            <a:pPr marL="0" indent="0">
              <a:buNone/>
            </a:pPr>
            <a:r>
              <a:rPr lang="es-ES" sz="2400" b="1" dirty="0" smtClean="0">
                <a:solidFill>
                  <a:srgbClr val="002060"/>
                </a:solidFill>
                <a:latin typeface="Calibri" panose="020F0502020204030204" pitchFamily="34" charset="0"/>
              </a:rPr>
              <a:t>6. Metodología de Análisis de Riesgos</a:t>
            </a:r>
          </a:p>
          <a:p>
            <a:pPr marL="0" indent="0" algn="just">
              <a:buNone/>
            </a:pPr>
            <a:r>
              <a:rPr lang="es-ES_tradnl" dirty="0" smtClean="0">
                <a:solidFill>
                  <a:schemeClr val="tx1"/>
                </a:solidFill>
                <a:latin typeface="Calibri" panose="020F0502020204030204" pitchFamily="34" charset="0"/>
              </a:rPr>
              <a:t>Marco de referencia que nos permite la identificación </a:t>
            </a:r>
            <a:r>
              <a:rPr lang="es-ES_tradnl" dirty="0">
                <a:solidFill>
                  <a:schemeClr val="tx1"/>
                </a:solidFill>
                <a:latin typeface="Calibri" panose="020F0502020204030204" pitchFamily="34" charset="0"/>
              </a:rPr>
              <a:t>de riesgos de seguridad de la información, el cual toma como base los procesos cubiertos por el Sistema de Gestión de Seguridad de la Información para la identificación de amenazas o fuentes de riesgo, causas, vulnerabilidades y las posibles consecuencias con sus efectos o nivel de impacto para la entidad; una vez identificados los riesgos se presentan las opciones para el Plan de Tratamiento con base en los estándares y mejores prácticas de seguridad de la información como son ISO 27001, ISO 27005 e ISO </a:t>
            </a:r>
            <a:r>
              <a:rPr lang="es-ES_tradnl" dirty="0" smtClean="0">
                <a:solidFill>
                  <a:schemeClr val="tx1"/>
                </a:solidFill>
                <a:latin typeface="Calibri" panose="020F0502020204030204" pitchFamily="34" charset="0"/>
              </a:rPr>
              <a:t>31000.</a:t>
            </a:r>
          </a:p>
          <a:p>
            <a:pPr marL="0" indent="0" algn="just">
              <a:buNone/>
            </a:pPr>
            <a:endParaRPr lang="es-ES_tradnl" b="1" dirty="0">
              <a:solidFill>
                <a:schemeClr val="tx1"/>
              </a:solidFill>
              <a:latin typeface="Calibri" panose="020F0502020204030204" pitchFamily="34" charset="0"/>
            </a:endParaRPr>
          </a:p>
          <a:p>
            <a:pPr marL="0" indent="0" algn="just">
              <a:buNone/>
            </a:pPr>
            <a:r>
              <a:rPr lang="es-ES_tradnl" b="1" dirty="0" smtClean="0">
                <a:solidFill>
                  <a:schemeClr val="tx1"/>
                </a:solidFill>
                <a:latin typeface="Calibri" panose="020F0502020204030204" pitchFamily="34" charset="0"/>
              </a:rPr>
              <a:t>La Metodología Incluye: </a:t>
            </a:r>
          </a:p>
          <a:p>
            <a:pPr marL="685800" lvl="1" algn="just">
              <a:buFontTx/>
              <a:buChar char="-"/>
            </a:pPr>
            <a:r>
              <a:rPr lang="es-ES_tradnl" sz="1800" dirty="0" smtClean="0">
                <a:solidFill>
                  <a:schemeClr val="tx1"/>
                </a:solidFill>
                <a:latin typeface="Calibri" panose="020F0502020204030204" pitchFamily="34" charset="0"/>
              </a:rPr>
              <a:t>Identificación de Riesgos</a:t>
            </a:r>
          </a:p>
          <a:p>
            <a:pPr marL="685800" lvl="1" algn="just">
              <a:buFontTx/>
              <a:buChar char="-"/>
            </a:pPr>
            <a:r>
              <a:rPr lang="es-ES_tradnl" sz="1800" dirty="0" smtClean="0">
                <a:solidFill>
                  <a:schemeClr val="tx1"/>
                </a:solidFill>
                <a:latin typeface="Calibri" panose="020F0502020204030204" pitchFamily="34" charset="0"/>
              </a:rPr>
              <a:t>Determinación del Riesgo</a:t>
            </a:r>
          </a:p>
          <a:p>
            <a:pPr marL="685800" lvl="1" algn="just">
              <a:buFontTx/>
              <a:buChar char="-"/>
            </a:pPr>
            <a:r>
              <a:rPr lang="es-ES_tradnl" sz="1800" dirty="0" smtClean="0">
                <a:solidFill>
                  <a:schemeClr val="tx1"/>
                </a:solidFill>
                <a:latin typeface="Calibri" panose="020F0502020204030204" pitchFamily="34" charset="0"/>
              </a:rPr>
              <a:t>Evaluación de Riesgos</a:t>
            </a:r>
          </a:p>
          <a:p>
            <a:pPr marL="685800" lvl="1" algn="just">
              <a:buFontTx/>
              <a:buChar char="-"/>
            </a:pPr>
            <a:r>
              <a:rPr lang="es-ES_tradnl" sz="1800" dirty="0" smtClean="0">
                <a:solidFill>
                  <a:schemeClr val="tx1"/>
                </a:solidFill>
                <a:latin typeface="Calibri" panose="020F0502020204030204" pitchFamily="34" charset="0"/>
              </a:rPr>
              <a:t>Tratamiento de Riesgos</a:t>
            </a:r>
          </a:p>
          <a:p>
            <a:pPr marL="685800" lvl="1" algn="just">
              <a:buFontTx/>
              <a:buChar char="-"/>
            </a:pPr>
            <a:r>
              <a:rPr lang="es-ES_tradnl" sz="1800" dirty="0" smtClean="0">
                <a:solidFill>
                  <a:schemeClr val="tx1"/>
                </a:solidFill>
                <a:latin typeface="Calibri" panose="020F0502020204030204" pitchFamily="34" charset="0"/>
              </a:rPr>
              <a:t>Comunicación y consulta</a:t>
            </a:r>
          </a:p>
          <a:p>
            <a:pPr marL="685800" lvl="1" algn="just">
              <a:buFontTx/>
              <a:buChar char="-"/>
            </a:pPr>
            <a:r>
              <a:rPr lang="es-ES" sz="1800" dirty="0" smtClean="0">
                <a:solidFill>
                  <a:schemeClr val="tx1"/>
                </a:solidFill>
                <a:latin typeface="Calibri" panose="020F0502020204030204" pitchFamily="34" charset="0"/>
              </a:rPr>
              <a:t>Monitoreo y Control</a:t>
            </a:r>
          </a:p>
          <a:p>
            <a:pPr marL="0" indent="0" algn="just">
              <a:buNone/>
            </a:pPr>
            <a:endParaRPr lang="es-ES" b="1" dirty="0" smtClean="0">
              <a:solidFill>
                <a:schemeClr val="tx1"/>
              </a:solidFill>
              <a:latin typeface="Calibri" panose="020F0502020204030204" pitchFamily="34" charset="0"/>
            </a:endParaRPr>
          </a:p>
          <a:p>
            <a:pPr>
              <a:buFontTx/>
              <a:buChar char="-"/>
            </a:pPr>
            <a:endParaRPr lang="es-CO" dirty="0">
              <a:latin typeface="Calibri" panose="020F0502020204030204" pitchFamily="34" charset="0"/>
            </a:endParaRPr>
          </a:p>
          <a:p>
            <a:pPr marL="0" indent="0">
              <a:buNone/>
            </a:pPr>
            <a:endParaRPr lang="es-CO" dirty="0"/>
          </a:p>
        </p:txBody>
      </p:sp>
    </p:spTree>
    <p:extLst>
      <p:ext uri="{BB962C8B-B14F-4D97-AF65-F5344CB8AC3E}">
        <p14:creationId xmlns:p14="http://schemas.microsoft.com/office/powerpoint/2010/main" val="31863269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3472" y="733217"/>
            <a:ext cx="1100380" cy="464949"/>
          </a:xfrm>
        </p:spPr>
        <p:txBody>
          <a:bodyPr>
            <a:normAutofit/>
          </a:bodyPr>
          <a:lstStyle/>
          <a:p>
            <a:r>
              <a:rPr lang="es-CO" sz="2400" b="1" dirty="0" smtClean="0">
                <a:solidFill>
                  <a:schemeClr val="bg1"/>
                </a:solidFill>
                <a:latin typeface="Calibri" panose="020F0502020204030204" pitchFamily="34" charset="0"/>
              </a:rPr>
              <a:t>Fase 2</a:t>
            </a:r>
            <a:endParaRPr lang="es-CO" sz="2400" b="1" dirty="0">
              <a:solidFill>
                <a:schemeClr val="bg1"/>
              </a:solidFill>
              <a:latin typeface="Calibri" panose="020F0502020204030204" pitchFamily="34" charset="0"/>
            </a:endParaRPr>
          </a:p>
        </p:txBody>
      </p:sp>
      <p:sp>
        <p:nvSpPr>
          <p:cNvPr id="5" name="Marcador de contenido 4"/>
          <p:cNvSpPr>
            <a:spLocks noGrp="1"/>
          </p:cNvSpPr>
          <p:nvPr>
            <p:ph idx="1"/>
          </p:nvPr>
        </p:nvSpPr>
        <p:spPr>
          <a:xfrm>
            <a:off x="1611824" y="263472"/>
            <a:ext cx="10352868" cy="6478292"/>
          </a:xfrm>
        </p:spPr>
        <p:txBody>
          <a:bodyPr>
            <a:normAutofit/>
          </a:bodyPr>
          <a:lstStyle/>
          <a:p>
            <a:pPr marL="0" indent="0">
              <a:buNone/>
            </a:pPr>
            <a:r>
              <a:rPr lang="es-CO" sz="2400" b="1" u="sng" dirty="0" smtClean="0">
                <a:solidFill>
                  <a:schemeClr val="accent1"/>
                </a:solidFill>
                <a:effectLst>
                  <a:outerShdw blurRad="38100" dist="38100" dir="2700000" algn="tl">
                    <a:srgbClr val="000000">
                      <a:alpha val="43137"/>
                    </a:srgbClr>
                  </a:outerShdw>
                </a:effectLst>
              </a:rPr>
              <a:t>Fase 2:  Sistema de Gestión Documental</a:t>
            </a:r>
            <a:endParaRPr lang="es-CO" sz="2400" b="1" dirty="0" smtClean="0">
              <a:solidFill>
                <a:schemeClr val="accent1"/>
              </a:solidFill>
            </a:endParaRPr>
          </a:p>
          <a:p>
            <a:pPr marL="0" indent="0" algn="just">
              <a:buNone/>
            </a:pPr>
            <a:r>
              <a:rPr lang="es-CO" b="1" u="sng" dirty="0" smtClean="0">
                <a:effectLst>
                  <a:outerShdw blurRad="38100" dist="38100" dir="2700000" algn="tl">
                    <a:srgbClr val="000000">
                      <a:alpha val="43137"/>
                    </a:srgbClr>
                  </a:outerShdw>
                </a:effectLst>
                <a:latin typeface="Calibri" panose="020F0502020204030204" pitchFamily="34" charset="0"/>
              </a:rPr>
              <a:t>Identificación del Riesgo:</a:t>
            </a:r>
            <a:endParaRPr lang="es-ES" b="1" u="sng" dirty="0" smtClean="0">
              <a:solidFill>
                <a:schemeClr val="tx1"/>
              </a:solidFill>
              <a:effectLst>
                <a:outerShdw blurRad="38100" dist="38100" dir="2700000" algn="tl">
                  <a:srgbClr val="000000">
                    <a:alpha val="43137"/>
                  </a:srgbClr>
                </a:outerShdw>
              </a:effectLst>
              <a:latin typeface="Calibri" panose="020F0502020204030204" pitchFamily="34" charset="0"/>
            </a:endParaRPr>
          </a:p>
          <a:p>
            <a:pPr>
              <a:buFontTx/>
              <a:buChar char="-"/>
            </a:pPr>
            <a:endParaRPr lang="es-CO" dirty="0">
              <a:latin typeface="Calibri" panose="020F0502020204030204" pitchFamily="34" charset="0"/>
            </a:endParaRPr>
          </a:p>
          <a:p>
            <a:pPr marL="0" indent="0">
              <a:buNone/>
            </a:pPr>
            <a:endParaRPr lang="es-CO" dirty="0" smtClean="0"/>
          </a:p>
          <a:p>
            <a:pPr marL="0" indent="0">
              <a:buNone/>
            </a:pPr>
            <a:endParaRPr lang="es-CO" dirty="0"/>
          </a:p>
          <a:p>
            <a:pPr marL="0" indent="0">
              <a:buNone/>
            </a:pPr>
            <a:r>
              <a:rPr lang="es-CO" dirty="0" smtClean="0">
                <a:latin typeface="Calibri" panose="020F0502020204030204" pitchFamily="34" charset="0"/>
              </a:rPr>
              <a:t>La identificación del riesgo se realiza en dos etapas:  Riesgos Inherentes  y Riesgos Residuales.</a:t>
            </a:r>
          </a:p>
          <a:p>
            <a:pPr marL="0" indent="0">
              <a:buNone/>
            </a:pPr>
            <a:r>
              <a:rPr lang="es-CO" dirty="0" smtClean="0">
                <a:latin typeface="Calibri" panose="020F0502020204030204" pitchFamily="34" charset="0"/>
              </a:rPr>
              <a:t>Procesos de Identificación:</a:t>
            </a:r>
          </a:p>
          <a:p>
            <a:pPr>
              <a:buAutoNum type="arabicPeriod"/>
            </a:pPr>
            <a:r>
              <a:rPr lang="es-CO" dirty="0" smtClean="0">
                <a:latin typeface="Calibri" panose="020F0502020204030204" pitchFamily="34" charset="0"/>
              </a:rPr>
              <a:t>Identificación de Amenazas o fuentes de Riesgo (Deliberadas, Accidentales, Entorno)</a:t>
            </a:r>
          </a:p>
          <a:p>
            <a:pPr>
              <a:buAutoNum type="arabicPeriod"/>
            </a:pPr>
            <a:r>
              <a:rPr lang="es-CO" dirty="0" smtClean="0">
                <a:latin typeface="Calibri" panose="020F0502020204030204" pitchFamily="34" charset="0"/>
              </a:rPr>
              <a:t>Identificación de las Vulnerabilidades</a:t>
            </a:r>
          </a:p>
          <a:p>
            <a:pPr>
              <a:buAutoNum type="arabicPeriod"/>
            </a:pPr>
            <a:r>
              <a:rPr lang="es-CO" dirty="0" smtClean="0">
                <a:latin typeface="Calibri" panose="020F0502020204030204" pitchFamily="34" charset="0"/>
              </a:rPr>
              <a:t>Valoración de las Consecuencias </a:t>
            </a:r>
            <a:r>
              <a:rPr lang="es-CO" dirty="0" smtClean="0">
                <a:latin typeface="Calibri" panose="020F0502020204030204" pitchFamily="34" charset="0"/>
                <a:hlinkClick r:id="rId2" action="ppaction://hlinkfile"/>
              </a:rPr>
              <a:t>(Probabilidad e Impacto)</a:t>
            </a:r>
            <a:endParaRPr lang="es-CO" dirty="0" smtClean="0">
              <a:latin typeface="Calibri" panose="020F0502020204030204" pitchFamily="34" charset="0"/>
            </a:endParaRPr>
          </a:p>
          <a:p>
            <a:pPr marL="0" indent="0">
              <a:buNone/>
            </a:pPr>
            <a:endParaRPr lang="es-CO" dirty="0" smtClean="0">
              <a:latin typeface="Calibri" panose="020F0502020204030204" pitchFamily="34" charset="0"/>
            </a:endParaRPr>
          </a:p>
          <a:p>
            <a:pPr marL="0" indent="0">
              <a:buNone/>
            </a:pPr>
            <a:r>
              <a:rPr lang="es-CO" b="1" u="sng" dirty="0">
                <a:effectLst>
                  <a:outerShdw blurRad="38100" dist="38100" dir="2700000" algn="tl">
                    <a:srgbClr val="000000">
                      <a:alpha val="43137"/>
                    </a:srgbClr>
                  </a:outerShdw>
                </a:effectLst>
                <a:latin typeface="Calibri" panose="020F0502020204030204" pitchFamily="34" charset="0"/>
              </a:rPr>
              <a:t>Determinación del Riesgo </a:t>
            </a:r>
            <a:r>
              <a:rPr lang="es-CO" b="1" dirty="0" smtClean="0">
                <a:effectLst>
                  <a:outerShdw blurRad="38100" dist="38100" dir="2700000" algn="tl">
                    <a:srgbClr val="000000">
                      <a:alpha val="43137"/>
                    </a:srgbClr>
                  </a:outerShdw>
                </a:effectLst>
                <a:latin typeface="Calibri" panose="020F0502020204030204" pitchFamily="34" charset="0"/>
              </a:rPr>
              <a:t>:   </a:t>
            </a:r>
            <a:r>
              <a:rPr lang="es-CO" dirty="0" smtClean="0">
                <a:latin typeface="Calibri" panose="020F0502020204030204" pitchFamily="34" charset="0"/>
                <a:hlinkClick r:id="rId3" action="ppaction://hlinkfile"/>
              </a:rPr>
              <a:t>(Matriz de Calificación)</a:t>
            </a:r>
            <a:r>
              <a:rPr lang="es-CO" dirty="0" smtClean="0">
                <a:latin typeface="Calibri" panose="020F0502020204030204" pitchFamily="34" charset="0"/>
              </a:rPr>
              <a:t>	</a:t>
            </a:r>
          </a:p>
          <a:p>
            <a:pPr marL="0" indent="0">
              <a:buNone/>
            </a:pPr>
            <a:r>
              <a:rPr lang="es-ES_tradnl" dirty="0"/>
              <a:t>El</a:t>
            </a:r>
            <a:r>
              <a:rPr lang="es-ES_tradnl" dirty="0">
                <a:latin typeface="Calibri" panose="020F0502020204030204" pitchFamily="34" charset="0"/>
              </a:rPr>
              <a:t> cálculo del riesgo se realiza considerando la valoración para la Probabilidad y el Efecto o nivel de impacto, es decir la estimación del riesgo se realiza con base en el resultado de estos dos </a:t>
            </a:r>
            <a:r>
              <a:rPr lang="es-ES_tradnl" dirty="0" smtClean="0">
                <a:latin typeface="Calibri" panose="020F0502020204030204" pitchFamily="34" charset="0"/>
              </a:rPr>
              <a:t>parámetros.</a:t>
            </a:r>
            <a:r>
              <a:rPr lang="es-CO" dirty="0" smtClean="0">
                <a:latin typeface="Calibri" panose="020F0502020204030204" pitchFamily="34" charset="0"/>
              </a:rPr>
              <a:t>									</a:t>
            </a:r>
            <a:endParaRPr lang="es-CO" dirty="0">
              <a:latin typeface="Calibri" panose="020F0502020204030204" pitchFamily="34" charset="0"/>
            </a:endParaRPr>
          </a:p>
        </p:txBody>
      </p:sp>
      <p:pic>
        <p:nvPicPr>
          <p:cNvPr id="3" name="Imagen 2"/>
          <p:cNvPicPr>
            <a:picLocks noChangeAspect="1"/>
          </p:cNvPicPr>
          <p:nvPr/>
        </p:nvPicPr>
        <p:blipFill>
          <a:blip r:embed="rId4"/>
          <a:stretch>
            <a:fillRect/>
          </a:stretch>
        </p:blipFill>
        <p:spPr>
          <a:xfrm>
            <a:off x="4924771" y="965691"/>
            <a:ext cx="2990850" cy="1343025"/>
          </a:xfrm>
          <a:prstGeom prst="rect">
            <a:avLst/>
          </a:prstGeom>
        </p:spPr>
      </p:pic>
    </p:spTree>
    <p:extLst>
      <p:ext uri="{BB962C8B-B14F-4D97-AF65-F5344CB8AC3E}">
        <p14:creationId xmlns:p14="http://schemas.microsoft.com/office/powerpoint/2010/main" val="30292871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3472" y="733217"/>
            <a:ext cx="1100380" cy="464949"/>
          </a:xfrm>
        </p:spPr>
        <p:txBody>
          <a:bodyPr>
            <a:normAutofit/>
          </a:bodyPr>
          <a:lstStyle/>
          <a:p>
            <a:r>
              <a:rPr lang="es-CO" sz="2400" b="1" dirty="0" smtClean="0">
                <a:solidFill>
                  <a:schemeClr val="bg1"/>
                </a:solidFill>
                <a:latin typeface="Calibri" panose="020F0502020204030204" pitchFamily="34" charset="0"/>
              </a:rPr>
              <a:t>Fase 2</a:t>
            </a:r>
            <a:endParaRPr lang="es-CO" sz="2400" b="1" dirty="0">
              <a:solidFill>
                <a:schemeClr val="bg1"/>
              </a:solidFill>
              <a:latin typeface="Calibri" panose="020F0502020204030204" pitchFamily="34" charset="0"/>
            </a:endParaRPr>
          </a:p>
        </p:txBody>
      </p:sp>
      <p:sp>
        <p:nvSpPr>
          <p:cNvPr id="5" name="Marcador de contenido 4"/>
          <p:cNvSpPr>
            <a:spLocks noGrp="1"/>
          </p:cNvSpPr>
          <p:nvPr>
            <p:ph idx="1"/>
          </p:nvPr>
        </p:nvSpPr>
        <p:spPr>
          <a:xfrm>
            <a:off x="1611824" y="263472"/>
            <a:ext cx="10352868" cy="6478292"/>
          </a:xfrm>
        </p:spPr>
        <p:txBody>
          <a:bodyPr>
            <a:normAutofit/>
          </a:bodyPr>
          <a:lstStyle/>
          <a:p>
            <a:pPr marL="0" indent="0">
              <a:buNone/>
            </a:pPr>
            <a:r>
              <a:rPr lang="es-CO" sz="2400" b="1" u="sng" dirty="0" smtClean="0">
                <a:solidFill>
                  <a:schemeClr val="accent1"/>
                </a:solidFill>
                <a:effectLst>
                  <a:outerShdw blurRad="38100" dist="38100" dir="2700000" algn="tl">
                    <a:srgbClr val="000000">
                      <a:alpha val="43137"/>
                    </a:srgbClr>
                  </a:outerShdw>
                </a:effectLst>
              </a:rPr>
              <a:t>Fase 2:  Sistema de Gestión Documental</a:t>
            </a:r>
            <a:endParaRPr lang="es-CO" sz="2400" b="1" dirty="0" smtClean="0">
              <a:solidFill>
                <a:schemeClr val="accent1"/>
              </a:solidFill>
            </a:endParaRPr>
          </a:p>
          <a:p>
            <a:pPr marL="0" indent="0" algn="just">
              <a:buNone/>
            </a:pPr>
            <a:r>
              <a:rPr lang="es-CO" b="1" u="sng" dirty="0" smtClean="0">
                <a:effectLst>
                  <a:outerShdw blurRad="38100" dist="38100" dir="2700000" algn="tl">
                    <a:srgbClr val="000000">
                      <a:alpha val="43137"/>
                    </a:srgbClr>
                  </a:outerShdw>
                </a:effectLst>
                <a:latin typeface="Calibri" panose="020F0502020204030204" pitchFamily="34" charset="0"/>
              </a:rPr>
              <a:t>Evaluación del Riesgo:</a:t>
            </a:r>
            <a:r>
              <a:rPr lang="es-CO" dirty="0" smtClean="0">
                <a:latin typeface="Calibri" panose="020F0502020204030204" pitchFamily="34" charset="0"/>
              </a:rPr>
              <a:t>		</a:t>
            </a:r>
          </a:p>
          <a:p>
            <a:pPr lvl="1" algn="just">
              <a:spcBef>
                <a:spcPts val="0"/>
              </a:spcBef>
            </a:pPr>
            <a:r>
              <a:rPr lang="es-ES_tradnl" dirty="0" smtClean="0">
                <a:latin typeface="Calibri" panose="020F0502020204030204" pitchFamily="34" charset="0"/>
              </a:rPr>
              <a:t>Evaluación </a:t>
            </a:r>
            <a:r>
              <a:rPr lang="es-ES_tradnl" dirty="0">
                <a:latin typeface="Calibri" panose="020F0502020204030204" pitchFamily="34" charset="0"/>
              </a:rPr>
              <a:t>frente a Niveles de Riesgo Aceptables (</a:t>
            </a:r>
            <a:r>
              <a:rPr lang="es-ES_tradnl" dirty="0" smtClean="0">
                <a:latin typeface="Calibri" panose="020F0502020204030204" pitchFamily="34" charset="0"/>
              </a:rPr>
              <a:t>NRA)</a:t>
            </a:r>
          </a:p>
          <a:p>
            <a:pPr lvl="1" algn="just">
              <a:spcBef>
                <a:spcPts val="0"/>
              </a:spcBef>
            </a:pPr>
            <a:r>
              <a:rPr lang="es-ES_tradnl" dirty="0">
                <a:latin typeface="Calibri" panose="020F0502020204030204" pitchFamily="34" charset="0"/>
              </a:rPr>
              <a:t>Criterio de Aceptación del Riesgo</a:t>
            </a:r>
            <a:r>
              <a:rPr lang="es-CO" dirty="0" smtClean="0">
                <a:latin typeface="Calibri" panose="020F0502020204030204" pitchFamily="34" charset="0"/>
              </a:rPr>
              <a:t>	</a:t>
            </a:r>
          </a:p>
          <a:p>
            <a:pPr marL="0" indent="0" algn="just">
              <a:buNone/>
            </a:pPr>
            <a:r>
              <a:rPr lang="es-CO" b="1" u="sng" dirty="0" smtClean="0">
                <a:effectLst>
                  <a:outerShdw blurRad="38100" dist="38100" dir="2700000" algn="tl">
                    <a:srgbClr val="000000">
                      <a:alpha val="43137"/>
                    </a:srgbClr>
                  </a:outerShdw>
                </a:effectLst>
                <a:latin typeface="Calibri" panose="020F0502020204030204" pitchFamily="34" charset="0"/>
              </a:rPr>
              <a:t>Tratamiento del </a:t>
            </a:r>
            <a:r>
              <a:rPr lang="es-CO" b="1" u="sng" dirty="0">
                <a:effectLst>
                  <a:outerShdw blurRad="38100" dist="38100" dir="2700000" algn="tl">
                    <a:srgbClr val="000000">
                      <a:alpha val="43137"/>
                    </a:srgbClr>
                  </a:outerShdw>
                </a:effectLst>
                <a:latin typeface="Calibri" panose="020F0502020204030204" pitchFamily="34" charset="0"/>
              </a:rPr>
              <a:t>Riesgo:</a:t>
            </a:r>
            <a:r>
              <a:rPr lang="es-CO" dirty="0">
                <a:latin typeface="Calibri" panose="020F0502020204030204" pitchFamily="34" charset="0"/>
              </a:rPr>
              <a:t>	</a:t>
            </a:r>
            <a:r>
              <a:rPr lang="es-CO" dirty="0" smtClean="0">
                <a:latin typeface="Calibri" panose="020F0502020204030204" pitchFamily="34" charset="0"/>
              </a:rPr>
              <a:t>  </a:t>
            </a:r>
            <a:r>
              <a:rPr lang="es-ES_tradnl" dirty="0">
                <a:latin typeface="Calibri" panose="020F0502020204030204" pitchFamily="34" charset="0"/>
              </a:rPr>
              <a:t>Para aquellos riesgos no aceptables por </a:t>
            </a:r>
            <a:r>
              <a:rPr lang="es-ES_tradnl" dirty="0" smtClean="0">
                <a:latin typeface="Calibri" panose="020F0502020204030204" pitchFamily="34" charset="0"/>
              </a:rPr>
              <a:t>ICFEES</a:t>
            </a:r>
            <a:r>
              <a:rPr lang="es-ES_tradnl" dirty="0">
                <a:latin typeface="Calibri" panose="020F0502020204030204" pitchFamily="34" charset="0"/>
              </a:rPr>
              <a:t>, se debe establecer un plan de tratamiento que incluya la definición de controles a implementar, plazos, responsabilidades y descripción de las actividades a </a:t>
            </a:r>
            <a:r>
              <a:rPr lang="es-ES_tradnl" dirty="0" smtClean="0">
                <a:latin typeface="Calibri" panose="020F0502020204030204" pitchFamily="34" charset="0"/>
              </a:rPr>
              <a:t>realizar.</a:t>
            </a:r>
          </a:p>
          <a:p>
            <a:pPr lvl="1">
              <a:spcBef>
                <a:spcPts val="0"/>
              </a:spcBef>
            </a:pPr>
            <a:r>
              <a:rPr lang="es-ES" dirty="0" smtClean="0">
                <a:latin typeface="Calibri" panose="020F0502020204030204" pitchFamily="34" charset="0"/>
              </a:rPr>
              <a:t>Evitar </a:t>
            </a:r>
            <a:r>
              <a:rPr lang="es-ES" dirty="0">
                <a:latin typeface="Calibri" panose="020F0502020204030204" pitchFamily="34" charset="0"/>
              </a:rPr>
              <a:t>el riesgo</a:t>
            </a:r>
            <a:endParaRPr lang="es-CO" dirty="0">
              <a:latin typeface="Calibri" panose="020F0502020204030204" pitchFamily="34" charset="0"/>
            </a:endParaRPr>
          </a:p>
          <a:p>
            <a:pPr lvl="1">
              <a:spcBef>
                <a:spcPts val="0"/>
              </a:spcBef>
            </a:pPr>
            <a:r>
              <a:rPr lang="es-ES" dirty="0">
                <a:latin typeface="Calibri" panose="020F0502020204030204" pitchFamily="34" charset="0"/>
              </a:rPr>
              <a:t>Asumir o incrementar el riesgo considerando una oportunidad</a:t>
            </a:r>
            <a:endParaRPr lang="es-CO" dirty="0">
              <a:latin typeface="Calibri" panose="020F0502020204030204" pitchFamily="34" charset="0"/>
            </a:endParaRPr>
          </a:p>
          <a:p>
            <a:pPr lvl="1">
              <a:spcBef>
                <a:spcPts val="0"/>
              </a:spcBef>
            </a:pPr>
            <a:r>
              <a:rPr lang="es-ES" dirty="0">
                <a:latin typeface="Calibri" panose="020F0502020204030204" pitchFamily="34" charset="0"/>
              </a:rPr>
              <a:t>Remover la fuente del riesgo</a:t>
            </a:r>
            <a:endParaRPr lang="es-CO" dirty="0">
              <a:latin typeface="Calibri" panose="020F0502020204030204" pitchFamily="34" charset="0"/>
            </a:endParaRPr>
          </a:p>
          <a:p>
            <a:pPr lvl="1">
              <a:spcBef>
                <a:spcPts val="0"/>
              </a:spcBef>
            </a:pPr>
            <a:r>
              <a:rPr lang="es-ES" dirty="0">
                <a:latin typeface="Calibri" panose="020F0502020204030204" pitchFamily="34" charset="0"/>
              </a:rPr>
              <a:t>Cambiar la Probabilidad</a:t>
            </a:r>
            <a:endParaRPr lang="es-CO" dirty="0">
              <a:latin typeface="Calibri" panose="020F0502020204030204" pitchFamily="34" charset="0"/>
            </a:endParaRPr>
          </a:p>
          <a:p>
            <a:pPr lvl="1">
              <a:spcBef>
                <a:spcPts val="0"/>
              </a:spcBef>
            </a:pPr>
            <a:r>
              <a:rPr lang="es-ES" dirty="0">
                <a:latin typeface="Calibri" panose="020F0502020204030204" pitchFamily="34" charset="0"/>
              </a:rPr>
              <a:t>Cambiar las consecuencias</a:t>
            </a:r>
            <a:endParaRPr lang="es-CO" dirty="0">
              <a:latin typeface="Calibri" panose="020F0502020204030204" pitchFamily="34" charset="0"/>
            </a:endParaRPr>
          </a:p>
          <a:p>
            <a:pPr lvl="1">
              <a:spcBef>
                <a:spcPts val="0"/>
              </a:spcBef>
            </a:pPr>
            <a:r>
              <a:rPr lang="es-ES" dirty="0">
                <a:latin typeface="Calibri" panose="020F0502020204030204" pitchFamily="34" charset="0"/>
              </a:rPr>
              <a:t>Compartir el riesgo con terceras partes</a:t>
            </a:r>
            <a:endParaRPr lang="es-CO" dirty="0">
              <a:latin typeface="Calibri" panose="020F0502020204030204" pitchFamily="34" charset="0"/>
            </a:endParaRPr>
          </a:p>
          <a:p>
            <a:pPr lvl="1">
              <a:spcBef>
                <a:spcPts val="0"/>
              </a:spcBef>
            </a:pPr>
            <a:r>
              <a:rPr lang="es-ES" dirty="0">
                <a:latin typeface="Calibri" panose="020F0502020204030204" pitchFamily="34" charset="0"/>
              </a:rPr>
              <a:t>Retener el </a:t>
            </a:r>
            <a:r>
              <a:rPr lang="es-ES" dirty="0" smtClean="0">
                <a:latin typeface="Calibri" panose="020F0502020204030204" pitchFamily="34" charset="0"/>
              </a:rPr>
              <a:t>riesgo</a:t>
            </a:r>
          </a:p>
          <a:p>
            <a:pPr marL="457200" lvl="1" indent="0">
              <a:spcBef>
                <a:spcPts val="0"/>
              </a:spcBef>
              <a:buNone/>
            </a:pPr>
            <a:endParaRPr lang="es-CO" b="1" u="sng" dirty="0" smtClean="0">
              <a:effectLst>
                <a:outerShdw blurRad="38100" dist="38100" dir="2700000" algn="tl">
                  <a:srgbClr val="000000">
                    <a:alpha val="43137"/>
                  </a:srgbClr>
                </a:outerShdw>
              </a:effectLst>
              <a:latin typeface="Calibri" panose="020F0502020204030204" pitchFamily="34" charset="0"/>
            </a:endParaRPr>
          </a:p>
          <a:p>
            <a:pPr marL="57150" indent="0">
              <a:spcBef>
                <a:spcPts val="0"/>
              </a:spcBef>
              <a:buNone/>
            </a:pPr>
            <a:r>
              <a:rPr lang="es-CO" b="1" u="sng" dirty="0" smtClean="0">
                <a:effectLst>
                  <a:outerShdw blurRad="38100" dist="38100" dir="2700000" algn="tl">
                    <a:srgbClr val="000000">
                      <a:alpha val="43137"/>
                    </a:srgbClr>
                  </a:outerShdw>
                </a:effectLst>
                <a:latin typeface="Calibri" panose="020F0502020204030204" pitchFamily="34" charset="0"/>
              </a:rPr>
              <a:t>Comunicación y consulta: </a:t>
            </a:r>
            <a:r>
              <a:rPr lang="es-CO" b="1" dirty="0" smtClean="0">
                <a:effectLst>
                  <a:outerShdw blurRad="38100" dist="38100" dir="2700000" algn="tl">
                    <a:srgbClr val="000000">
                      <a:alpha val="43137"/>
                    </a:srgbClr>
                  </a:outerShdw>
                </a:effectLst>
                <a:latin typeface="Calibri" panose="020F0502020204030204" pitchFamily="34" charset="0"/>
              </a:rPr>
              <a:t> </a:t>
            </a:r>
            <a:r>
              <a:rPr lang="es-ES_tradnl" dirty="0">
                <a:latin typeface="Calibri" panose="020F0502020204030204" pitchFamily="34" charset="0"/>
              </a:rPr>
              <a:t>Cuando se identifica un riesgo, se establece este proceso para que la entidad suministre, comparta y/o obtenga información estableciendo un diálogo con las partes involucradas con respecto a la gestión del </a:t>
            </a:r>
            <a:r>
              <a:rPr lang="es-ES_tradnl" dirty="0" smtClean="0">
                <a:latin typeface="Calibri" panose="020F0502020204030204" pitchFamily="34" charset="0"/>
              </a:rPr>
              <a:t>riesgo.</a:t>
            </a:r>
            <a:r>
              <a:rPr lang="es-CO" dirty="0">
                <a:latin typeface="Calibri" panose="020F0502020204030204" pitchFamily="34" charset="0"/>
              </a:rPr>
              <a:t>	</a:t>
            </a:r>
            <a:endParaRPr lang="es-CO" dirty="0" smtClean="0">
              <a:latin typeface="Calibri" panose="020F0502020204030204" pitchFamily="34" charset="0"/>
            </a:endParaRPr>
          </a:p>
          <a:p>
            <a:pPr marL="57150" indent="0">
              <a:spcBef>
                <a:spcPts val="0"/>
              </a:spcBef>
              <a:buNone/>
            </a:pPr>
            <a:endParaRPr lang="es-CO" dirty="0">
              <a:latin typeface="Calibri" panose="020F0502020204030204" pitchFamily="34" charset="0"/>
            </a:endParaRPr>
          </a:p>
          <a:p>
            <a:pPr marL="57150" indent="0">
              <a:spcBef>
                <a:spcPts val="0"/>
              </a:spcBef>
              <a:buNone/>
            </a:pPr>
            <a:r>
              <a:rPr lang="es-CO" b="1" u="sng" dirty="0" smtClean="0">
                <a:effectLst>
                  <a:outerShdw blurRad="38100" dist="38100" dir="2700000" algn="tl">
                    <a:srgbClr val="000000">
                      <a:alpha val="43137"/>
                    </a:srgbClr>
                  </a:outerShdw>
                </a:effectLst>
                <a:latin typeface="Calibri" panose="020F0502020204030204" pitchFamily="34" charset="0"/>
              </a:rPr>
              <a:t>Monitoreo y Revisión: </a:t>
            </a:r>
            <a:r>
              <a:rPr lang="es-CO" dirty="0" smtClean="0">
                <a:latin typeface="Calibri" panose="020F0502020204030204" pitchFamily="34" charset="0"/>
              </a:rPr>
              <a:t>Monitoreo periódico de los riesgos que están por fuera del NRA.</a:t>
            </a:r>
            <a:endParaRPr lang="es-CO" dirty="0">
              <a:latin typeface="Calibri" panose="020F0502020204030204" pitchFamily="34" charset="0"/>
            </a:endParaRPr>
          </a:p>
          <a:p>
            <a:pPr marL="0" indent="0" algn="just">
              <a:buNone/>
            </a:pPr>
            <a:endParaRPr lang="es-ES_tradnl" dirty="0">
              <a:latin typeface="Calibri" panose="020F0502020204030204" pitchFamily="34" charset="0"/>
            </a:endParaRPr>
          </a:p>
          <a:p>
            <a:pPr marL="0" indent="0" algn="just">
              <a:buNone/>
            </a:pPr>
            <a:endParaRPr lang="es-CO" dirty="0">
              <a:latin typeface="Calibri" panose="020F0502020204030204" pitchFamily="34" charset="0"/>
            </a:endParaRPr>
          </a:p>
        </p:txBody>
      </p:sp>
    </p:spTree>
    <p:extLst>
      <p:ext uri="{BB962C8B-B14F-4D97-AF65-F5344CB8AC3E}">
        <p14:creationId xmlns:p14="http://schemas.microsoft.com/office/powerpoint/2010/main" val="37656682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3472" y="733217"/>
            <a:ext cx="1100380" cy="464949"/>
          </a:xfrm>
        </p:spPr>
        <p:txBody>
          <a:bodyPr>
            <a:normAutofit/>
          </a:bodyPr>
          <a:lstStyle/>
          <a:p>
            <a:r>
              <a:rPr lang="es-CO" sz="2400" b="1" dirty="0" smtClean="0">
                <a:solidFill>
                  <a:schemeClr val="bg1"/>
                </a:solidFill>
                <a:latin typeface="Calibri" panose="020F0502020204030204" pitchFamily="34" charset="0"/>
              </a:rPr>
              <a:t>Fase 2</a:t>
            </a:r>
            <a:endParaRPr lang="es-CO" sz="2400" b="1" dirty="0">
              <a:solidFill>
                <a:schemeClr val="bg1"/>
              </a:solidFill>
              <a:latin typeface="Calibri" panose="020F0502020204030204" pitchFamily="34" charset="0"/>
            </a:endParaRPr>
          </a:p>
        </p:txBody>
      </p:sp>
      <p:sp>
        <p:nvSpPr>
          <p:cNvPr id="5" name="Marcador de contenido 4"/>
          <p:cNvSpPr>
            <a:spLocks noGrp="1"/>
          </p:cNvSpPr>
          <p:nvPr>
            <p:ph idx="1"/>
          </p:nvPr>
        </p:nvSpPr>
        <p:spPr>
          <a:xfrm>
            <a:off x="1611824" y="263472"/>
            <a:ext cx="10352868" cy="6478292"/>
          </a:xfrm>
        </p:spPr>
        <p:txBody>
          <a:bodyPr>
            <a:normAutofit/>
          </a:bodyPr>
          <a:lstStyle/>
          <a:p>
            <a:pPr marL="0" indent="0">
              <a:buNone/>
            </a:pPr>
            <a:r>
              <a:rPr lang="es-CO" sz="2400" b="1" u="sng" dirty="0" smtClean="0">
                <a:solidFill>
                  <a:schemeClr val="accent1"/>
                </a:solidFill>
                <a:effectLst>
                  <a:outerShdw blurRad="38100" dist="38100" dir="2700000" algn="tl">
                    <a:srgbClr val="000000">
                      <a:alpha val="43137"/>
                    </a:srgbClr>
                  </a:outerShdw>
                </a:effectLst>
              </a:rPr>
              <a:t>Fase 2:  Sistema de Gestión Documental</a:t>
            </a:r>
            <a:endParaRPr lang="es-CO" sz="2400" b="1" dirty="0" smtClean="0">
              <a:solidFill>
                <a:schemeClr val="accent1"/>
              </a:solidFill>
            </a:endParaRPr>
          </a:p>
          <a:p>
            <a:pPr marL="0" indent="0">
              <a:buNone/>
            </a:pPr>
            <a:endParaRPr lang="es-CO" dirty="0" smtClean="0">
              <a:latin typeface="Calibri" panose="020F0502020204030204" pitchFamily="34" charset="0"/>
            </a:endParaRPr>
          </a:p>
          <a:p>
            <a:pPr marL="0" indent="0">
              <a:buNone/>
            </a:pPr>
            <a:r>
              <a:rPr lang="es-ES" sz="2400" b="1" dirty="0">
                <a:solidFill>
                  <a:srgbClr val="002060"/>
                </a:solidFill>
                <a:latin typeface="Calibri" panose="020F0502020204030204" pitchFamily="34" charset="0"/>
              </a:rPr>
              <a:t>7</a:t>
            </a:r>
            <a:r>
              <a:rPr lang="es-ES" sz="2400" b="1" dirty="0" smtClean="0">
                <a:solidFill>
                  <a:srgbClr val="002060"/>
                </a:solidFill>
                <a:latin typeface="Calibri" panose="020F0502020204030204" pitchFamily="34" charset="0"/>
              </a:rPr>
              <a:t>. Declaración de Aplicabilidad</a:t>
            </a:r>
          </a:p>
          <a:p>
            <a:pPr marL="0" indent="0" algn="just">
              <a:buNone/>
            </a:pPr>
            <a:endParaRPr lang="es-ES" dirty="0" smtClean="0">
              <a:solidFill>
                <a:schemeClr val="tx1"/>
              </a:solidFill>
              <a:latin typeface="Calibri" panose="020F0502020204030204" pitchFamily="34" charset="0"/>
            </a:endParaRPr>
          </a:p>
          <a:p>
            <a:pPr marL="0" indent="0" algn="just">
              <a:buNone/>
            </a:pPr>
            <a:r>
              <a:rPr lang="es-ES" dirty="0" smtClean="0">
                <a:solidFill>
                  <a:schemeClr val="tx1"/>
                </a:solidFill>
                <a:latin typeface="Calibri" panose="020F0502020204030204" pitchFamily="34" charset="0"/>
              </a:rPr>
              <a:t>En </a:t>
            </a:r>
            <a:r>
              <a:rPr lang="es-ES" dirty="0">
                <a:solidFill>
                  <a:schemeClr val="tx1"/>
                </a:solidFill>
                <a:latin typeface="Calibri" panose="020F0502020204030204" pitchFamily="34" charset="0"/>
              </a:rPr>
              <a:t>la declaración de aplicabilidad para el Sistema de Gestión de Seguridad de la Información del </a:t>
            </a:r>
            <a:r>
              <a:rPr lang="es-ES" dirty="0" smtClean="0">
                <a:solidFill>
                  <a:schemeClr val="tx1"/>
                </a:solidFill>
                <a:latin typeface="Calibri" panose="020F0502020204030204" pitchFamily="34" charset="0"/>
              </a:rPr>
              <a:t>ICFEES</a:t>
            </a:r>
            <a:r>
              <a:rPr lang="es-ES" dirty="0">
                <a:solidFill>
                  <a:schemeClr val="tx1"/>
                </a:solidFill>
                <a:latin typeface="Calibri" panose="020F0502020204030204" pitchFamily="34" charset="0"/>
              </a:rPr>
              <a:t>, se establece cuáles de los 114 controles incluidos en el Anexo A de la norma ISO/IEC 27001:2013 </a:t>
            </a:r>
            <a:r>
              <a:rPr lang="es-ES" dirty="0" smtClean="0">
                <a:solidFill>
                  <a:schemeClr val="tx1"/>
                </a:solidFill>
                <a:latin typeface="Calibri" panose="020F0502020204030204" pitchFamily="34" charset="0"/>
              </a:rPr>
              <a:t>que aplican </a:t>
            </a:r>
            <a:r>
              <a:rPr lang="es-ES" dirty="0">
                <a:solidFill>
                  <a:schemeClr val="tx1"/>
                </a:solidFill>
                <a:latin typeface="Calibri" panose="020F0502020204030204" pitchFamily="34" charset="0"/>
              </a:rPr>
              <a:t>a la entidad y la justificación de su inclusión o exclusión. </a:t>
            </a:r>
            <a:endParaRPr lang="es-ES" dirty="0" smtClean="0">
              <a:solidFill>
                <a:schemeClr val="tx1"/>
              </a:solidFill>
              <a:latin typeface="Calibri" panose="020F0502020204030204" pitchFamily="34" charset="0"/>
            </a:endParaRPr>
          </a:p>
          <a:p>
            <a:pPr marL="0" indent="0" algn="just">
              <a:buNone/>
            </a:pPr>
            <a:endParaRPr lang="es-ES" b="1" dirty="0">
              <a:solidFill>
                <a:schemeClr val="tx1"/>
              </a:solidFill>
              <a:latin typeface="Calibri" panose="020F0502020204030204" pitchFamily="34" charset="0"/>
            </a:endParaRPr>
          </a:p>
          <a:p>
            <a:pPr marL="0" indent="0" algn="just">
              <a:buNone/>
            </a:pPr>
            <a:r>
              <a:rPr lang="es-ES" b="1" dirty="0" smtClean="0">
                <a:solidFill>
                  <a:schemeClr val="tx1"/>
                </a:solidFill>
                <a:latin typeface="Calibri" panose="020F0502020204030204" pitchFamily="34" charset="0"/>
              </a:rPr>
              <a:t>Para el caso del </a:t>
            </a:r>
            <a:r>
              <a:rPr lang="es-ES" b="1" dirty="0" smtClean="0">
                <a:solidFill>
                  <a:schemeClr val="tx1"/>
                </a:solidFill>
                <a:latin typeface="Calibri" panose="020F0502020204030204" pitchFamily="34" charset="0"/>
              </a:rPr>
              <a:t>ICFEES </a:t>
            </a:r>
            <a:r>
              <a:rPr lang="es-ES" b="1" dirty="0" smtClean="0">
                <a:solidFill>
                  <a:schemeClr val="tx1"/>
                </a:solidFill>
                <a:latin typeface="Calibri" panose="020F0502020204030204" pitchFamily="34" charset="0"/>
              </a:rPr>
              <a:t>aplican todos los 114 controles de la Norma, y en la tabla de Declaración de Aplicabilidad se justificada cada control y las posibles recomendaciones para su aplicabilidad.</a:t>
            </a:r>
          </a:p>
          <a:p>
            <a:pPr>
              <a:buFontTx/>
              <a:buChar char="-"/>
            </a:pPr>
            <a:endParaRPr lang="es-CO" dirty="0">
              <a:latin typeface="Calibri" panose="020F0502020204030204" pitchFamily="34" charset="0"/>
            </a:endParaRPr>
          </a:p>
          <a:p>
            <a:pPr marL="0" indent="0">
              <a:buNone/>
            </a:pPr>
            <a:endParaRPr lang="es-CO" dirty="0"/>
          </a:p>
        </p:txBody>
      </p:sp>
    </p:spTree>
    <p:extLst>
      <p:ext uri="{BB962C8B-B14F-4D97-AF65-F5344CB8AC3E}">
        <p14:creationId xmlns:p14="http://schemas.microsoft.com/office/powerpoint/2010/main" val="12381762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764214"/>
            <a:ext cx="1472339" cy="464949"/>
          </a:xfrm>
        </p:spPr>
        <p:txBody>
          <a:bodyPr>
            <a:normAutofit/>
          </a:bodyPr>
          <a:lstStyle/>
          <a:p>
            <a:r>
              <a:rPr lang="es-CO" sz="2400" dirty="0" smtClean="0">
                <a:solidFill>
                  <a:schemeClr val="bg1"/>
                </a:solidFill>
                <a:latin typeface="Calibri" panose="020F0502020204030204" pitchFamily="34" charset="0"/>
              </a:rPr>
              <a:t>Para que?</a:t>
            </a:r>
            <a:endParaRPr lang="es-CO" sz="2400" dirty="0">
              <a:solidFill>
                <a:schemeClr val="bg1"/>
              </a:solidFill>
              <a:latin typeface="Calibri" panose="020F0502020204030204" pitchFamily="34" charset="0"/>
            </a:endParaRPr>
          </a:p>
        </p:txBody>
      </p:sp>
      <p:sp>
        <p:nvSpPr>
          <p:cNvPr id="3" name="Marcador de contenido 2"/>
          <p:cNvSpPr>
            <a:spLocks noGrp="1"/>
          </p:cNvSpPr>
          <p:nvPr>
            <p:ph idx="1"/>
          </p:nvPr>
        </p:nvSpPr>
        <p:spPr>
          <a:xfrm>
            <a:off x="1876288" y="371960"/>
            <a:ext cx="9933420" cy="6245816"/>
          </a:xfrm>
        </p:spPr>
        <p:txBody>
          <a:bodyPr>
            <a:normAutofit fontScale="92500" lnSpcReduction="10000"/>
          </a:bodyPr>
          <a:lstStyle/>
          <a:p>
            <a:pPr marL="0" indent="0">
              <a:buNone/>
            </a:pPr>
            <a:r>
              <a:rPr lang="es-CO" sz="2200" b="1" u="sng" noProof="1" smtClean="0">
                <a:solidFill>
                  <a:schemeClr val="tx1"/>
                </a:solidFill>
                <a:effectLst>
                  <a:outerShdw blurRad="38100" dist="38100" dir="2700000" algn="tl">
                    <a:srgbClr val="000000">
                      <a:alpha val="43137"/>
                    </a:srgbClr>
                  </a:outerShdw>
                </a:effectLst>
                <a:latin typeface="Calibri" panose="020F0502020204030204" pitchFamily="34" charset="0"/>
              </a:rPr>
              <a:t>Objetivo del  Proyecto:  </a:t>
            </a:r>
          </a:p>
          <a:p>
            <a:pPr marL="0" indent="0">
              <a:buNone/>
            </a:pPr>
            <a:r>
              <a:rPr lang="es-CO" sz="2200" noProof="1" smtClean="0">
                <a:solidFill>
                  <a:schemeClr val="tx1"/>
                </a:solidFill>
                <a:latin typeface="Calibri" panose="020F0502020204030204" pitchFamily="34" charset="0"/>
              </a:rPr>
              <a:t>Definir un Plan para la implementación del Sistema de Gestión de Seguridad de la Informacion en una organización que lo requiere bajo la Norma ISO/IEC 27001:2013.</a:t>
            </a:r>
          </a:p>
          <a:p>
            <a:pPr marL="0" indent="0">
              <a:buNone/>
            </a:pPr>
            <a:endParaRPr lang="es-CO" sz="2200" b="1" u="sng" noProof="1" smtClean="0">
              <a:solidFill>
                <a:schemeClr val="tx1"/>
              </a:solidFill>
              <a:effectLst>
                <a:outerShdw blurRad="38100" dist="38100" dir="2700000" algn="tl">
                  <a:srgbClr val="000000">
                    <a:alpha val="43137"/>
                  </a:srgbClr>
                </a:outerShdw>
              </a:effectLst>
              <a:latin typeface="Calibri" panose="020F0502020204030204" pitchFamily="34" charset="0"/>
            </a:endParaRPr>
          </a:p>
          <a:p>
            <a:pPr marL="0" indent="0">
              <a:buNone/>
            </a:pPr>
            <a:r>
              <a:rPr lang="es-CO" sz="2200" b="1" u="sng" noProof="1" smtClean="0">
                <a:solidFill>
                  <a:schemeClr val="tx1"/>
                </a:solidFill>
                <a:effectLst>
                  <a:outerShdw blurRad="38100" dist="38100" dir="2700000" algn="tl">
                    <a:srgbClr val="000000">
                      <a:alpha val="43137"/>
                    </a:srgbClr>
                  </a:outerShdw>
                </a:effectLst>
                <a:latin typeface="Calibri" panose="020F0502020204030204" pitchFamily="34" charset="0"/>
              </a:rPr>
              <a:t>Por qué un SGSI:</a:t>
            </a:r>
          </a:p>
          <a:p>
            <a:pPr marL="0" indent="0">
              <a:buNone/>
            </a:pPr>
            <a:r>
              <a:rPr lang="es-CO" sz="2200" noProof="1" smtClean="0">
                <a:solidFill>
                  <a:schemeClr val="tx1"/>
                </a:solidFill>
                <a:latin typeface="Calibri" panose="020F0502020204030204" pitchFamily="34" charset="0"/>
              </a:rPr>
              <a:t>Es hoy uno de los aspectos más importantes que deben ser gestionados en cualquier entidad que quiera proteger y garantizar la continuidad del negocio. </a:t>
            </a:r>
            <a:r>
              <a:rPr lang="es-CO" sz="2400" noProof="1" smtClean="0"/>
              <a:t> </a:t>
            </a:r>
            <a:r>
              <a:rPr lang="es-CO" sz="2200" noProof="1" smtClean="0">
                <a:solidFill>
                  <a:schemeClr val="tx1"/>
                </a:solidFill>
                <a:latin typeface="Calibri" panose="020F0502020204030204" pitchFamily="34" charset="0"/>
              </a:rPr>
              <a:t>A través de la implantación de un Sistema de Gestión de Seguridad de la Información se garantiza la gestión y protección eficiente de la información al interior de una organización que desea asegurar la integridad, confidencialidad y disponibilidad de la misma.</a:t>
            </a:r>
          </a:p>
          <a:p>
            <a:pPr marL="0" indent="0">
              <a:buNone/>
            </a:pPr>
            <a:endParaRPr lang="es-CO" sz="2200" noProof="1" smtClean="0">
              <a:solidFill>
                <a:schemeClr val="tx1"/>
              </a:solidFill>
              <a:latin typeface="Calibri" panose="020F0502020204030204" pitchFamily="34" charset="0"/>
            </a:endParaRPr>
          </a:p>
          <a:p>
            <a:pPr marL="0" indent="0">
              <a:buNone/>
            </a:pPr>
            <a:r>
              <a:rPr lang="es-CO" sz="2200" b="1" u="sng" noProof="1">
                <a:solidFill>
                  <a:schemeClr val="tx1"/>
                </a:solidFill>
                <a:effectLst>
                  <a:outerShdw blurRad="38100" dist="38100" dir="2700000" algn="tl">
                    <a:srgbClr val="000000">
                      <a:alpha val="43137"/>
                    </a:srgbClr>
                  </a:outerShdw>
                </a:effectLst>
                <a:latin typeface="Calibri" panose="020F0502020204030204" pitchFamily="34" charset="0"/>
              </a:rPr>
              <a:t>Que Busca el Plan Director:</a:t>
            </a:r>
          </a:p>
          <a:p>
            <a:pPr marL="0" indent="0">
              <a:buNone/>
            </a:pPr>
            <a:r>
              <a:rPr lang="ca-ES" sz="2200" dirty="0">
                <a:solidFill>
                  <a:schemeClr val="tx1"/>
                </a:solidFill>
                <a:latin typeface="Calibri" panose="020F0502020204030204" pitchFamily="34" charset="0"/>
              </a:rPr>
              <a:t>D</a:t>
            </a:r>
            <a:r>
              <a:rPr lang="ca-ES" sz="2200" dirty="0" smtClean="0">
                <a:solidFill>
                  <a:schemeClr val="tx1"/>
                </a:solidFill>
                <a:latin typeface="Calibri" panose="020F0502020204030204" pitchFamily="34" charset="0"/>
              </a:rPr>
              <a:t>efinir </a:t>
            </a:r>
            <a:r>
              <a:rPr lang="ca-ES" sz="2200" dirty="0">
                <a:solidFill>
                  <a:schemeClr val="tx1"/>
                </a:solidFill>
                <a:latin typeface="Calibri" panose="020F0502020204030204" pitchFamily="34" charset="0"/>
              </a:rPr>
              <a:t>la hoja de ruta para la implementación del Sistema de G</a:t>
            </a:r>
            <a:r>
              <a:rPr lang="ca-ES" sz="2200" dirty="0" smtClean="0">
                <a:solidFill>
                  <a:schemeClr val="tx1"/>
                </a:solidFill>
                <a:latin typeface="Calibri" panose="020F0502020204030204" pitchFamily="34" charset="0"/>
              </a:rPr>
              <a:t>estión </a:t>
            </a:r>
            <a:r>
              <a:rPr lang="ca-ES" sz="2200" dirty="0">
                <a:solidFill>
                  <a:schemeClr val="tx1"/>
                </a:solidFill>
                <a:latin typeface="Calibri" panose="020F0502020204030204" pitchFamily="34" charset="0"/>
              </a:rPr>
              <a:t>de Seguridad de la Información en el Instituto Colombiano para la Evaluación de la Educación – </a:t>
            </a:r>
            <a:r>
              <a:rPr lang="ca-ES" sz="2200" dirty="0" smtClean="0">
                <a:solidFill>
                  <a:schemeClr val="tx1"/>
                </a:solidFill>
                <a:latin typeface="Calibri" panose="020F0502020204030204" pitchFamily="34" charset="0"/>
              </a:rPr>
              <a:t>ICFEES</a:t>
            </a:r>
            <a:r>
              <a:rPr lang="ca-ES" sz="2200" dirty="0" smtClean="0">
                <a:solidFill>
                  <a:schemeClr val="tx1"/>
                </a:solidFill>
                <a:latin typeface="Calibri" panose="020F0502020204030204" pitchFamily="34" charset="0"/>
              </a:rPr>
              <a:t>, </a:t>
            </a:r>
            <a:r>
              <a:rPr lang="es-CO" sz="2200" dirty="0" smtClean="0">
                <a:solidFill>
                  <a:schemeClr val="tx1"/>
                </a:solidFill>
                <a:latin typeface="Calibri" panose="020F0502020204030204" pitchFamily="34" charset="0"/>
              </a:rPr>
              <a:t>específicamente </a:t>
            </a:r>
            <a:r>
              <a:rPr lang="es-CO" sz="2200" dirty="0">
                <a:solidFill>
                  <a:schemeClr val="tx1"/>
                </a:solidFill>
                <a:latin typeface="Calibri" panose="020F0502020204030204" pitchFamily="34" charset="0"/>
              </a:rPr>
              <a:t>se busca conocer el estado actual de la entidad frente a la seguridad de la información, realizar el análisis de los posibles riesgos a los que se debe enfrentar el </a:t>
            </a:r>
            <a:r>
              <a:rPr lang="es-CO" sz="2200" dirty="0" smtClean="0">
                <a:solidFill>
                  <a:schemeClr val="tx1"/>
                </a:solidFill>
                <a:latin typeface="Calibri" panose="020F0502020204030204" pitchFamily="34" charset="0"/>
              </a:rPr>
              <a:t>ICFEES </a:t>
            </a:r>
            <a:r>
              <a:rPr lang="es-CO" sz="2200" dirty="0">
                <a:solidFill>
                  <a:schemeClr val="tx1"/>
                </a:solidFill>
                <a:latin typeface="Calibri" panose="020F0502020204030204" pitchFamily="34" charset="0"/>
              </a:rPr>
              <a:t>en materia de seguridad especificando la probabilidad y el impacto, y por último definir el plan de tratamiento de dichos riesgos enmarcados en una serie de proyectos estratégicos de seguridad.</a:t>
            </a:r>
          </a:p>
          <a:p>
            <a:pPr marL="0" indent="0">
              <a:buNone/>
            </a:pPr>
            <a:endParaRPr lang="ca-ES" sz="2200" noProof="1" smtClean="0">
              <a:solidFill>
                <a:schemeClr val="tx1"/>
              </a:solidFill>
              <a:latin typeface="Calibri" panose="020F0502020204030204" pitchFamily="34" charset="0"/>
            </a:endParaRPr>
          </a:p>
          <a:p>
            <a:pPr marL="0" indent="0">
              <a:buNone/>
            </a:pPr>
            <a:endParaRPr lang="es-CO" sz="2400" noProof="1" smtClean="0">
              <a:solidFill>
                <a:schemeClr val="tx1"/>
              </a:solidFill>
              <a:latin typeface="Calibri" panose="020F0502020204030204" pitchFamily="34" charset="0"/>
            </a:endParaRPr>
          </a:p>
          <a:p>
            <a:pPr marL="0" indent="0">
              <a:buNone/>
            </a:pPr>
            <a:endParaRPr lang="es-CO" noProof="1" smtClean="0">
              <a:solidFill>
                <a:schemeClr val="tx1"/>
              </a:solidFill>
              <a:latin typeface="Calibri" panose="020F0502020204030204" pitchFamily="34" charset="0"/>
            </a:endParaRPr>
          </a:p>
          <a:p>
            <a:pPr marL="0" indent="0">
              <a:buNone/>
            </a:pPr>
            <a:endParaRPr lang="es-CO" noProof="1" smtClean="0">
              <a:solidFill>
                <a:schemeClr val="tx1"/>
              </a:solidFill>
              <a:latin typeface="Calibri" panose="020F0502020204030204" pitchFamily="34" charset="0"/>
            </a:endParaRPr>
          </a:p>
        </p:txBody>
      </p:sp>
    </p:spTree>
    <p:extLst>
      <p:ext uri="{BB962C8B-B14F-4D97-AF65-F5344CB8AC3E}">
        <p14:creationId xmlns:p14="http://schemas.microsoft.com/office/powerpoint/2010/main" val="24097972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3472" y="733217"/>
            <a:ext cx="1100380" cy="464949"/>
          </a:xfrm>
        </p:spPr>
        <p:txBody>
          <a:bodyPr>
            <a:normAutofit/>
          </a:bodyPr>
          <a:lstStyle/>
          <a:p>
            <a:r>
              <a:rPr lang="es-CO" sz="2400" b="1" dirty="0" smtClean="0">
                <a:solidFill>
                  <a:schemeClr val="bg1"/>
                </a:solidFill>
                <a:latin typeface="Calibri" panose="020F0502020204030204" pitchFamily="34" charset="0"/>
              </a:rPr>
              <a:t>Fase 2</a:t>
            </a:r>
            <a:endParaRPr lang="es-CO" sz="2400" b="1" dirty="0">
              <a:solidFill>
                <a:schemeClr val="bg1"/>
              </a:solidFill>
              <a:latin typeface="Calibri" panose="020F0502020204030204" pitchFamily="34" charset="0"/>
            </a:endParaRPr>
          </a:p>
        </p:txBody>
      </p:sp>
      <p:sp>
        <p:nvSpPr>
          <p:cNvPr id="5" name="Marcador de contenido 4"/>
          <p:cNvSpPr>
            <a:spLocks noGrp="1"/>
          </p:cNvSpPr>
          <p:nvPr>
            <p:ph idx="1"/>
          </p:nvPr>
        </p:nvSpPr>
        <p:spPr>
          <a:xfrm>
            <a:off x="1611824" y="263472"/>
            <a:ext cx="10352868" cy="6478292"/>
          </a:xfrm>
        </p:spPr>
        <p:txBody>
          <a:bodyPr>
            <a:normAutofit/>
          </a:bodyPr>
          <a:lstStyle/>
          <a:p>
            <a:pPr marL="0" indent="0">
              <a:buNone/>
            </a:pPr>
            <a:r>
              <a:rPr lang="es-CO" sz="2400" b="1" u="sng" dirty="0" smtClean="0">
                <a:solidFill>
                  <a:schemeClr val="accent1"/>
                </a:solidFill>
                <a:effectLst>
                  <a:outerShdw blurRad="38100" dist="38100" dir="2700000" algn="tl">
                    <a:srgbClr val="000000">
                      <a:alpha val="43137"/>
                    </a:srgbClr>
                  </a:outerShdw>
                </a:effectLst>
              </a:rPr>
              <a:t>Fase 2:  Sistema de Gestión Documental</a:t>
            </a:r>
            <a:endParaRPr lang="es-CO" sz="2400" b="1" dirty="0" smtClean="0">
              <a:solidFill>
                <a:schemeClr val="accent1"/>
              </a:solidFill>
            </a:endParaRPr>
          </a:p>
          <a:p>
            <a:pPr marL="0" indent="0">
              <a:buNone/>
            </a:pPr>
            <a:endParaRPr lang="es-CO" dirty="0">
              <a:latin typeface="Calibri" panose="020F0502020204030204" pitchFamily="34" charset="0"/>
            </a:endParaRPr>
          </a:p>
          <a:p>
            <a:pPr marL="0" indent="0">
              <a:buNone/>
            </a:pPr>
            <a:r>
              <a:rPr lang="es-ES" sz="2400" b="1" dirty="0" smtClean="0">
                <a:solidFill>
                  <a:srgbClr val="002060"/>
                </a:solidFill>
                <a:latin typeface="Calibri" panose="020F0502020204030204" pitchFamily="34" charset="0"/>
              </a:rPr>
              <a:t>Muestra de la Declaración de Aplicabilidad.</a:t>
            </a:r>
          </a:p>
          <a:p>
            <a:pPr marL="0" indent="0">
              <a:buNone/>
            </a:pPr>
            <a:endParaRPr lang="es-CO" dirty="0">
              <a:latin typeface="Calibri" panose="020F0502020204030204" pitchFamily="34" charset="0"/>
            </a:endParaRPr>
          </a:p>
          <a:p>
            <a:pPr marL="0" indent="0">
              <a:buNone/>
            </a:pPr>
            <a:endParaRPr lang="es-CO" dirty="0"/>
          </a:p>
        </p:txBody>
      </p:sp>
      <p:pic>
        <p:nvPicPr>
          <p:cNvPr id="4" name="Imagen 3"/>
          <p:cNvPicPr>
            <a:picLocks noChangeAspect="1"/>
          </p:cNvPicPr>
          <p:nvPr/>
        </p:nvPicPr>
        <p:blipFill>
          <a:blip r:embed="rId2"/>
          <a:stretch>
            <a:fillRect/>
          </a:stretch>
        </p:blipFill>
        <p:spPr>
          <a:xfrm>
            <a:off x="1894003" y="1809143"/>
            <a:ext cx="8620125" cy="4619625"/>
          </a:xfrm>
          <a:prstGeom prst="rect">
            <a:avLst/>
          </a:prstGeom>
        </p:spPr>
      </p:pic>
    </p:spTree>
    <p:extLst>
      <p:ext uri="{BB962C8B-B14F-4D97-AF65-F5344CB8AC3E}">
        <p14:creationId xmlns:p14="http://schemas.microsoft.com/office/powerpoint/2010/main" val="37191182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3472" y="733217"/>
            <a:ext cx="1100380" cy="464949"/>
          </a:xfrm>
        </p:spPr>
        <p:txBody>
          <a:bodyPr>
            <a:normAutofit/>
          </a:bodyPr>
          <a:lstStyle/>
          <a:p>
            <a:r>
              <a:rPr lang="es-CO" sz="2400" b="1" dirty="0" smtClean="0">
                <a:solidFill>
                  <a:schemeClr val="bg1"/>
                </a:solidFill>
                <a:latin typeface="Calibri" panose="020F0502020204030204" pitchFamily="34" charset="0"/>
              </a:rPr>
              <a:t>Fase 3</a:t>
            </a:r>
            <a:endParaRPr lang="es-CO" sz="2400" b="1" dirty="0">
              <a:solidFill>
                <a:schemeClr val="bg1"/>
              </a:solidFill>
              <a:latin typeface="Calibri" panose="020F0502020204030204" pitchFamily="34" charset="0"/>
            </a:endParaRPr>
          </a:p>
        </p:txBody>
      </p:sp>
      <p:sp>
        <p:nvSpPr>
          <p:cNvPr id="5" name="Marcador de contenido 4"/>
          <p:cNvSpPr>
            <a:spLocks noGrp="1"/>
          </p:cNvSpPr>
          <p:nvPr>
            <p:ph idx="1"/>
          </p:nvPr>
        </p:nvSpPr>
        <p:spPr>
          <a:xfrm>
            <a:off x="1611824" y="263472"/>
            <a:ext cx="10352868" cy="6478292"/>
          </a:xfrm>
        </p:spPr>
        <p:txBody>
          <a:bodyPr>
            <a:normAutofit/>
          </a:bodyPr>
          <a:lstStyle/>
          <a:p>
            <a:pPr marL="0" indent="0">
              <a:buNone/>
            </a:pPr>
            <a:r>
              <a:rPr lang="es-CO" sz="2400" b="1" u="sng" dirty="0" smtClean="0">
                <a:solidFill>
                  <a:schemeClr val="accent1"/>
                </a:solidFill>
                <a:effectLst>
                  <a:outerShdw blurRad="38100" dist="38100" dir="2700000" algn="tl">
                    <a:srgbClr val="000000">
                      <a:alpha val="43137"/>
                    </a:srgbClr>
                  </a:outerShdw>
                </a:effectLst>
              </a:rPr>
              <a:t>Fase 3:  Análisis de Riesgos</a:t>
            </a:r>
            <a:endParaRPr lang="es-CO" sz="2400" b="1" dirty="0" smtClean="0">
              <a:solidFill>
                <a:schemeClr val="accent1"/>
              </a:solidFill>
            </a:endParaRPr>
          </a:p>
          <a:p>
            <a:pPr marL="0" indent="0">
              <a:buNone/>
            </a:pPr>
            <a:r>
              <a:rPr lang="es-ES_tradnl" dirty="0" smtClean="0">
                <a:solidFill>
                  <a:schemeClr val="tx1"/>
                </a:solidFill>
                <a:latin typeface="Calibri" panose="020F0502020204030204" pitchFamily="34" charset="0"/>
              </a:rPr>
              <a:t>La </a:t>
            </a:r>
            <a:r>
              <a:rPr lang="es-ES_tradnl" dirty="0">
                <a:solidFill>
                  <a:schemeClr val="tx1"/>
                </a:solidFill>
                <a:latin typeface="Calibri" panose="020F0502020204030204" pitchFamily="34" charset="0"/>
              </a:rPr>
              <a:t>Metodología para el análisis de los riesgos es la expuesta anteriormente en </a:t>
            </a:r>
            <a:r>
              <a:rPr lang="es-ES_tradnl" dirty="0" smtClean="0">
                <a:solidFill>
                  <a:schemeClr val="tx1"/>
                </a:solidFill>
                <a:latin typeface="Calibri" panose="020F0502020204030204" pitchFamily="34" charset="0"/>
              </a:rPr>
              <a:t>la fase 2 </a:t>
            </a:r>
            <a:r>
              <a:rPr lang="es-ES_tradnl" dirty="0">
                <a:solidFill>
                  <a:schemeClr val="tx1"/>
                </a:solidFill>
                <a:latin typeface="Calibri" panose="020F0502020204030204" pitchFamily="34" charset="0"/>
              </a:rPr>
              <a:t>la cual se fundamenta en la identificación de los activos, las amenazas y las vulnerabilidades y su relación entre sí</a:t>
            </a:r>
            <a:r>
              <a:rPr lang="es-ES_tradnl" dirty="0" smtClean="0">
                <a:solidFill>
                  <a:schemeClr val="tx1"/>
                </a:solidFill>
                <a:latin typeface="Calibri" panose="020F0502020204030204" pitchFamily="34" charset="0"/>
              </a:rPr>
              <a:t>:</a:t>
            </a:r>
          </a:p>
          <a:p>
            <a:pPr marL="0" indent="0">
              <a:buNone/>
            </a:pPr>
            <a:endParaRPr lang="es-ES_tradnl" dirty="0"/>
          </a:p>
          <a:p>
            <a:pPr marL="0" indent="0">
              <a:buNone/>
            </a:pPr>
            <a:endParaRPr lang="es-CO" dirty="0"/>
          </a:p>
          <a:p>
            <a:pPr marL="0" indent="0">
              <a:buNone/>
            </a:pPr>
            <a:endParaRPr lang="es-CO" dirty="0">
              <a:latin typeface="Calibri" panose="020F0502020204030204" pitchFamily="34" charset="0"/>
            </a:endParaRPr>
          </a:p>
          <a:p>
            <a:pPr marL="0" indent="0">
              <a:buNone/>
            </a:pPr>
            <a:endParaRPr lang="es-CO" dirty="0" smtClean="0"/>
          </a:p>
          <a:p>
            <a:pPr marL="0" indent="0">
              <a:buNone/>
            </a:pPr>
            <a:r>
              <a:rPr lang="es-CO" dirty="0" smtClean="0">
                <a:solidFill>
                  <a:schemeClr val="tx1"/>
                </a:solidFill>
                <a:latin typeface="Calibri" panose="020F0502020204030204" pitchFamily="34" charset="0"/>
              </a:rPr>
              <a:t>Los pasos que se definieron para el análisis de Riesgos son:</a:t>
            </a:r>
          </a:p>
          <a:p>
            <a:pPr marL="0" indent="0">
              <a:buNone/>
            </a:pPr>
            <a:r>
              <a:rPr lang="es-CO" sz="2400" b="1" dirty="0" smtClean="0">
                <a:solidFill>
                  <a:srgbClr val="002060"/>
                </a:solidFill>
                <a:latin typeface="Calibri" panose="020F0502020204030204" pitchFamily="34" charset="0"/>
              </a:rPr>
              <a:t>1-Inventario </a:t>
            </a:r>
            <a:r>
              <a:rPr lang="es-CO" sz="2400" b="1" dirty="0">
                <a:solidFill>
                  <a:srgbClr val="002060"/>
                </a:solidFill>
                <a:latin typeface="Calibri" panose="020F0502020204030204" pitchFamily="34" charset="0"/>
              </a:rPr>
              <a:t>y Clasificación de Activos</a:t>
            </a:r>
          </a:p>
          <a:p>
            <a:pPr marL="0" indent="0" algn="just">
              <a:buNone/>
            </a:pPr>
            <a:r>
              <a:rPr lang="es-CO" dirty="0">
                <a:solidFill>
                  <a:schemeClr val="tx1"/>
                </a:solidFill>
                <a:latin typeface="Calibri" panose="020F0502020204030204" pitchFamily="34" charset="0"/>
              </a:rPr>
              <a:t>Un activo son todos los elementos de una entidad que se requieren para el correcto desarrollo de sus procesos misionales y de soporte y los cuales son objeto de tratamiento en la gestión de riesgos durante la implementación del sistema de gestión de seguridad de la información en el </a:t>
            </a:r>
            <a:r>
              <a:rPr lang="es-CO" dirty="0" smtClean="0">
                <a:solidFill>
                  <a:schemeClr val="tx1"/>
                </a:solidFill>
                <a:latin typeface="Calibri" panose="020F0502020204030204" pitchFamily="34" charset="0"/>
              </a:rPr>
              <a:t>ICFEES</a:t>
            </a:r>
            <a:r>
              <a:rPr lang="es-CO" dirty="0" smtClean="0">
                <a:solidFill>
                  <a:schemeClr val="tx1"/>
                </a:solidFill>
                <a:latin typeface="Calibri" panose="020F0502020204030204" pitchFamily="34" charset="0"/>
              </a:rPr>
              <a:t>.  </a:t>
            </a:r>
          </a:p>
          <a:p>
            <a:pPr marL="0" indent="0" algn="just">
              <a:buNone/>
            </a:pPr>
            <a:endParaRPr lang="es-CO" dirty="0" smtClean="0">
              <a:solidFill>
                <a:schemeClr val="tx1"/>
              </a:solidFill>
              <a:latin typeface="Calibri" panose="020F0502020204030204" pitchFamily="34" charset="0"/>
            </a:endParaRPr>
          </a:p>
          <a:p>
            <a:pPr algn="just">
              <a:spcBef>
                <a:spcPts val="0"/>
              </a:spcBef>
              <a:buFontTx/>
              <a:buChar char="-"/>
            </a:pPr>
            <a:r>
              <a:rPr lang="es-CO" dirty="0" smtClean="0">
                <a:solidFill>
                  <a:schemeClr val="tx1"/>
                </a:solidFill>
                <a:latin typeface="Calibri" panose="020F0502020204030204" pitchFamily="34" charset="0"/>
              </a:rPr>
              <a:t>Identificación de los Activos</a:t>
            </a:r>
          </a:p>
          <a:p>
            <a:pPr algn="just">
              <a:spcBef>
                <a:spcPts val="0"/>
              </a:spcBef>
              <a:buFontTx/>
              <a:buChar char="-"/>
            </a:pPr>
            <a:r>
              <a:rPr lang="es-CO" dirty="0" smtClean="0">
                <a:solidFill>
                  <a:schemeClr val="tx1"/>
                </a:solidFill>
                <a:latin typeface="Calibri" panose="020F0502020204030204" pitchFamily="34" charset="0"/>
              </a:rPr>
              <a:t>Clasificación de los Activos de Información </a:t>
            </a:r>
            <a:r>
              <a:rPr lang="es-CO" dirty="0" smtClean="0">
                <a:solidFill>
                  <a:schemeClr val="tx1"/>
                </a:solidFill>
                <a:latin typeface="Calibri" panose="020F0502020204030204" pitchFamily="34" charset="0"/>
                <a:hlinkClick r:id="rId2" action="ppaction://hlinkfile"/>
              </a:rPr>
              <a:t>(Tipos de Activos)</a:t>
            </a:r>
            <a:endParaRPr lang="es-CO" dirty="0" smtClean="0">
              <a:solidFill>
                <a:schemeClr val="tx1"/>
              </a:solidFill>
              <a:latin typeface="Calibri" panose="020F0502020204030204" pitchFamily="34" charset="0"/>
            </a:endParaRPr>
          </a:p>
          <a:p>
            <a:pPr algn="just">
              <a:spcBef>
                <a:spcPts val="0"/>
              </a:spcBef>
              <a:buFontTx/>
              <a:buChar char="-"/>
            </a:pPr>
            <a:r>
              <a:rPr lang="es-CO" dirty="0" smtClean="0">
                <a:solidFill>
                  <a:schemeClr val="tx1"/>
                </a:solidFill>
                <a:latin typeface="Calibri" panose="020F0502020204030204" pitchFamily="34" charset="0"/>
              </a:rPr>
              <a:t>Valoración de los Activos de Información </a:t>
            </a:r>
            <a:r>
              <a:rPr lang="es-CO" dirty="0" smtClean="0">
                <a:solidFill>
                  <a:schemeClr val="tx1"/>
                </a:solidFill>
                <a:latin typeface="Calibri" panose="020F0502020204030204" pitchFamily="34" charset="0"/>
                <a:hlinkClick r:id="rId3" action="ppaction://hlinkfile"/>
              </a:rPr>
              <a:t>(Integridad, Disponibilidad, Confidencialidad)= </a:t>
            </a:r>
            <a:r>
              <a:rPr lang="es-CO" dirty="0" smtClean="0">
                <a:solidFill>
                  <a:schemeClr val="tx1"/>
                </a:solidFill>
                <a:latin typeface="Calibri" panose="020F0502020204030204" pitchFamily="34" charset="0"/>
              </a:rPr>
              <a:t>Importancia</a:t>
            </a:r>
          </a:p>
          <a:p>
            <a:pPr algn="just">
              <a:spcBef>
                <a:spcPts val="0"/>
              </a:spcBef>
              <a:buFontTx/>
              <a:buChar char="-"/>
            </a:pPr>
            <a:endParaRPr lang="es-CO" dirty="0">
              <a:solidFill>
                <a:schemeClr val="tx1"/>
              </a:solidFill>
              <a:latin typeface="Calibri" panose="020F0502020204030204" pitchFamily="34" charset="0"/>
            </a:endParaRPr>
          </a:p>
          <a:p>
            <a:pPr marL="0" indent="0">
              <a:buNone/>
            </a:pPr>
            <a:endParaRPr lang="es-CO" dirty="0"/>
          </a:p>
        </p:txBody>
      </p:sp>
      <p:pic>
        <p:nvPicPr>
          <p:cNvPr id="3" name="Imagen 2"/>
          <p:cNvPicPr>
            <a:picLocks noChangeAspect="1"/>
          </p:cNvPicPr>
          <p:nvPr/>
        </p:nvPicPr>
        <p:blipFill>
          <a:blip r:embed="rId4"/>
          <a:stretch>
            <a:fillRect/>
          </a:stretch>
        </p:blipFill>
        <p:spPr>
          <a:xfrm>
            <a:off x="4383195" y="1435048"/>
            <a:ext cx="4810125" cy="1571625"/>
          </a:xfrm>
          <a:prstGeom prst="rect">
            <a:avLst/>
          </a:prstGeom>
        </p:spPr>
      </p:pic>
    </p:spTree>
    <p:extLst>
      <p:ext uri="{BB962C8B-B14F-4D97-AF65-F5344CB8AC3E}">
        <p14:creationId xmlns:p14="http://schemas.microsoft.com/office/powerpoint/2010/main" val="18063702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3472" y="733217"/>
            <a:ext cx="1100380" cy="464949"/>
          </a:xfrm>
        </p:spPr>
        <p:txBody>
          <a:bodyPr>
            <a:normAutofit/>
          </a:bodyPr>
          <a:lstStyle/>
          <a:p>
            <a:r>
              <a:rPr lang="es-CO" sz="2400" b="1" dirty="0" smtClean="0">
                <a:solidFill>
                  <a:schemeClr val="bg1"/>
                </a:solidFill>
                <a:latin typeface="Calibri" panose="020F0502020204030204" pitchFamily="34" charset="0"/>
              </a:rPr>
              <a:t>Fase 3</a:t>
            </a:r>
            <a:endParaRPr lang="es-CO" sz="2400" b="1" dirty="0">
              <a:solidFill>
                <a:schemeClr val="bg1"/>
              </a:solidFill>
              <a:latin typeface="Calibri" panose="020F0502020204030204" pitchFamily="34" charset="0"/>
            </a:endParaRPr>
          </a:p>
        </p:txBody>
      </p:sp>
      <p:sp>
        <p:nvSpPr>
          <p:cNvPr id="5" name="Marcador de contenido 4"/>
          <p:cNvSpPr>
            <a:spLocks noGrp="1"/>
          </p:cNvSpPr>
          <p:nvPr>
            <p:ph idx="1"/>
          </p:nvPr>
        </p:nvSpPr>
        <p:spPr>
          <a:xfrm>
            <a:off x="1611824" y="263472"/>
            <a:ext cx="10352868" cy="466031"/>
          </a:xfrm>
        </p:spPr>
        <p:txBody>
          <a:bodyPr>
            <a:normAutofit/>
          </a:bodyPr>
          <a:lstStyle/>
          <a:p>
            <a:pPr marL="0" indent="0">
              <a:buNone/>
            </a:pPr>
            <a:r>
              <a:rPr lang="es-CO" sz="2400" b="1" u="sng" dirty="0" smtClean="0">
                <a:solidFill>
                  <a:schemeClr val="accent1"/>
                </a:solidFill>
                <a:effectLst>
                  <a:outerShdw blurRad="38100" dist="38100" dir="2700000" algn="tl">
                    <a:srgbClr val="000000">
                      <a:alpha val="43137"/>
                    </a:srgbClr>
                  </a:outerShdw>
                </a:effectLst>
              </a:rPr>
              <a:t>Fase 3:  Análisis de Riesgos</a:t>
            </a:r>
            <a:endParaRPr lang="es-CO" sz="2400" b="1" dirty="0" smtClean="0">
              <a:solidFill>
                <a:schemeClr val="accent1"/>
              </a:solidFill>
            </a:endParaRPr>
          </a:p>
          <a:p>
            <a:pPr marL="0" indent="0" algn="just">
              <a:spcBef>
                <a:spcPts val="0"/>
              </a:spcBef>
              <a:buNone/>
            </a:pPr>
            <a:endParaRPr lang="es-CO" dirty="0" smtClean="0">
              <a:solidFill>
                <a:schemeClr val="tx1"/>
              </a:solidFill>
              <a:latin typeface="Calibri" panose="020F0502020204030204" pitchFamily="34" charset="0"/>
            </a:endParaRPr>
          </a:p>
          <a:p>
            <a:pPr marL="0" indent="0" algn="just">
              <a:spcBef>
                <a:spcPts val="0"/>
              </a:spcBef>
              <a:buNone/>
            </a:pPr>
            <a:endParaRPr lang="es-CO" dirty="0" smtClean="0">
              <a:solidFill>
                <a:schemeClr val="tx1"/>
              </a:solidFill>
              <a:latin typeface="Calibri" panose="020F0502020204030204" pitchFamily="34" charset="0"/>
            </a:endParaRPr>
          </a:p>
          <a:p>
            <a:pPr marL="0" indent="0" algn="just">
              <a:spcBef>
                <a:spcPts val="0"/>
              </a:spcBef>
              <a:buNone/>
            </a:pPr>
            <a:endParaRPr lang="es-CO" dirty="0">
              <a:solidFill>
                <a:schemeClr val="tx1"/>
              </a:solidFill>
              <a:latin typeface="Calibri" panose="020F0502020204030204" pitchFamily="34" charset="0"/>
            </a:endParaRPr>
          </a:p>
          <a:p>
            <a:pPr marL="0" indent="0">
              <a:buNone/>
            </a:pPr>
            <a:endParaRPr lang="es-CO" dirty="0"/>
          </a:p>
        </p:txBody>
      </p:sp>
      <p:pic>
        <p:nvPicPr>
          <p:cNvPr id="4" name="Imagen 3"/>
          <p:cNvPicPr>
            <a:picLocks noChangeAspect="1"/>
          </p:cNvPicPr>
          <p:nvPr/>
        </p:nvPicPr>
        <p:blipFill>
          <a:blip r:embed="rId2"/>
          <a:stretch>
            <a:fillRect/>
          </a:stretch>
        </p:blipFill>
        <p:spPr>
          <a:xfrm>
            <a:off x="1631845" y="898152"/>
            <a:ext cx="5470901" cy="2876550"/>
          </a:xfrm>
          <a:prstGeom prst="rect">
            <a:avLst/>
          </a:prstGeom>
        </p:spPr>
      </p:pic>
      <p:pic>
        <p:nvPicPr>
          <p:cNvPr id="6" name="Imagen 5"/>
          <p:cNvPicPr>
            <a:picLocks noChangeAspect="1"/>
          </p:cNvPicPr>
          <p:nvPr/>
        </p:nvPicPr>
        <p:blipFill>
          <a:blip r:embed="rId3"/>
          <a:stretch>
            <a:fillRect/>
          </a:stretch>
        </p:blipFill>
        <p:spPr>
          <a:xfrm>
            <a:off x="7314394" y="1598239"/>
            <a:ext cx="4438650" cy="1476375"/>
          </a:xfrm>
          <a:prstGeom prst="rect">
            <a:avLst/>
          </a:prstGeom>
        </p:spPr>
      </p:pic>
      <p:pic>
        <p:nvPicPr>
          <p:cNvPr id="8" name="Imagen 7"/>
          <p:cNvPicPr>
            <a:picLocks noChangeAspect="1"/>
          </p:cNvPicPr>
          <p:nvPr/>
        </p:nvPicPr>
        <p:blipFill>
          <a:blip r:embed="rId4"/>
          <a:stretch>
            <a:fillRect/>
          </a:stretch>
        </p:blipFill>
        <p:spPr>
          <a:xfrm>
            <a:off x="2393761" y="3943350"/>
            <a:ext cx="8334375" cy="2914650"/>
          </a:xfrm>
          <a:prstGeom prst="rect">
            <a:avLst/>
          </a:prstGeom>
        </p:spPr>
      </p:pic>
      <p:sp>
        <p:nvSpPr>
          <p:cNvPr id="9" name="CuadroTexto 8"/>
          <p:cNvSpPr txBox="1"/>
          <p:nvPr/>
        </p:nvSpPr>
        <p:spPr>
          <a:xfrm>
            <a:off x="7532176" y="1259685"/>
            <a:ext cx="3750590" cy="338554"/>
          </a:xfrm>
          <a:prstGeom prst="rect">
            <a:avLst/>
          </a:prstGeom>
          <a:noFill/>
        </p:spPr>
        <p:txBody>
          <a:bodyPr wrap="square" rtlCol="0">
            <a:spAutoFit/>
          </a:bodyPr>
          <a:lstStyle/>
          <a:p>
            <a:pPr algn="ctr"/>
            <a:r>
              <a:rPr lang="es-CO" sz="1600" b="1" dirty="0">
                <a:latin typeface="Calibri" panose="020F0502020204030204" pitchFamily="34" charset="0"/>
              </a:rPr>
              <a:t>Valor final de la Importancia del activo</a:t>
            </a:r>
            <a:endParaRPr lang="es-CO" sz="1600" dirty="0">
              <a:latin typeface="Calibri" panose="020F0502020204030204" pitchFamily="34" charset="0"/>
            </a:endParaRPr>
          </a:p>
        </p:txBody>
      </p:sp>
    </p:spTree>
    <p:extLst>
      <p:ext uri="{BB962C8B-B14F-4D97-AF65-F5344CB8AC3E}">
        <p14:creationId xmlns:p14="http://schemas.microsoft.com/office/powerpoint/2010/main" val="19823398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3472" y="733217"/>
            <a:ext cx="1100380" cy="464949"/>
          </a:xfrm>
        </p:spPr>
        <p:txBody>
          <a:bodyPr>
            <a:normAutofit/>
          </a:bodyPr>
          <a:lstStyle/>
          <a:p>
            <a:r>
              <a:rPr lang="es-CO" sz="2400" b="1" dirty="0" smtClean="0">
                <a:solidFill>
                  <a:schemeClr val="bg1"/>
                </a:solidFill>
                <a:latin typeface="Calibri" panose="020F0502020204030204" pitchFamily="34" charset="0"/>
              </a:rPr>
              <a:t>Fase 3</a:t>
            </a:r>
            <a:endParaRPr lang="es-CO" sz="2400" b="1" dirty="0">
              <a:solidFill>
                <a:schemeClr val="bg1"/>
              </a:solidFill>
              <a:latin typeface="Calibri" panose="020F0502020204030204" pitchFamily="34" charset="0"/>
            </a:endParaRPr>
          </a:p>
        </p:txBody>
      </p:sp>
      <p:sp>
        <p:nvSpPr>
          <p:cNvPr id="5" name="Marcador de contenido 4"/>
          <p:cNvSpPr>
            <a:spLocks noGrp="1"/>
          </p:cNvSpPr>
          <p:nvPr>
            <p:ph idx="1"/>
          </p:nvPr>
        </p:nvSpPr>
        <p:spPr>
          <a:xfrm>
            <a:off x="1611824" y="263472"/>
            <a:ext cx="10352868" cy="3146155"/>
          </a:xfrm>
        </p:spPr>
        <p:txBody>
          <a:bodyPr>
            <a:normAutofit/>
          </a:bodyPr>
          <a:lstStyle/>
          <a:p>
            <a:pPr marL="0" indent="0">
              <a:buNone/>
            </a:pPr>
            <a:r>
              <a:rPr lang="es-CO" sz="2400" b="1" u="sng" dirty="0" smtClean="0">
                <a:solidFill>
                  <a:schemeClr val="accent1"/>
                </a:solidFill>
                <a:effectLst>
                  <a:outerShdw blurRad="38100" dist="38100" dir="2700000" algn="tl">
                    <a:srgbClr val="000000">
                      <a:alpha val="43137"/>
                    </a:srgbClr>
                  </a:outerShdw>
                </a:effectLst>
              </a:rPr>
              <a:t>Fase 3:  Análisis de Riesgos</a:t>
            </a:r>
            <a:endParaRPr lang="es-CO" sz="2400" b="1" dirty="0" smtClean="0">
              <a:solidFill>
                <a:schemeClr val="accent1"/>
              </a:solidFill>
            </a:endParaRPr>
          </a:p>
          <a:p>
            <a:pPr marL="0" indent="0">
              <a:buNone/>
            </a:pPr>
            <a:r>
              <a:rPr lang="es-CO" sz="2400" b="1" dirty="0" smtClean="0">
                <a:solidFill>
                  <a:srgbClr val="002060"/>
                </a:solidFill>
                <a:latin typeface="Calibri" panose="020F0502020204030204" pitchFamily="34" charset="0"/>
              </a:rPr>
              <a:t>2-Identificación de Amenazas</a:t>
            </a:r>
          </a:p>
          <a:p>
            <a:pPr marL="0" indent="0">
              <a:buNone/>
            </a:pPr>
            <a:r>
              <a:rPr lang="es-ES_tradnl" dirty="0">
                <a:solidFill>
                  <a:schemeClr val="tx1"/>
                </a:solidFill>
                <a:latin typeface="Calibri" panose="020F0502020204030204" pitchFamily="34" charset="0"/>
              </a:rPr>
              <a:t>Las amenazas  son eventos o situaciones potenciales que pueden generar incidentes de seguridad en la entidad  causando daños sobre los activos de información más </a:t>
            </a:r>
            <a:r>
              <a:rPr lang="es-ES_tradnl" dirty="0" smtClean="0">
                <a:solidFill>
                  <a:schemeClr val="tx1"/>
                </a:solidFill>
                <a:latin typeface="Calibri" panose="020F0502020204030204" pitchFamily="34" charset="0"/>
              </a:rPr>
              <a:t>importantes</a:t>
            </a:r>
          </a:p>
          <a:p>
            <a:pPr marL="0" indent="0">
              <a:buNone/>
            </a:pPr>
            <a:r>
              <a:rPr lang="es-ES_tradnl" dirty="0" smtClean="0">
                <a:solidFill>
                  <a:schemeClr val="tx1"/>
                </a:solidFill>
                <a:latin typeface="Calibri" panose="020F0502020204030204" pitchFamily="34" charset="0"/>
              </a:rPr>
              <a:t>Los </a:t>
            </a:r>
            <a:r>
              <a:rPr lang="es-ES_tradnl" dirty="0">
                <a:solidFill>
                  <a:schemeClr val="tx1"/>
                </a:solidFill>
                <a:latin typeface="Calibri" panose="020F0502020204030204" pitchFamily="34" charset="0"/>
              </a:rPr>
              <a:t>tipos o grupos de amenazas  definidas son</a:t>
            </a:r>
            <a:r>
              <a:rPr lang="es-ES_tradnl" dirty="0" smtClean="0">
                <a:solidFill>
                  <a:schemeClr val="tx1"/>
                </a:solidFill>
                <a:latin typeface="Calibri" panose="020F0502020204030204" pitchFamily="34" charset="0"/>
              </a:rPr>
              <a:t>:</a:t>
            </a:r>
            <a:endParaRPr lang="es-CO" dirty="0">
              <a:solidFill>
                <a:schemeClr val="tx1"/>
              </a:solidFill>
              <a:latin typeface="Calibri" panose="020F0502020204030204" pitchFamily="34" charset="0"/>
            </a:endParaRPr>
          </a:p>
          <a:p>
            <a:pPr lvl="1"/>
            <a:r>
              <a:rPr lang="es-ES_tradnl" dirty="0">
                <a:solidFill>
                  <a:schemeClr val="tx1"/>
                </a:solidFill>
                <a:latin typeface="Calibri" panose="020F0502020204030204" pitchFamily="34" charset="0"/>
              </a:rPr>
              <a:t>Deliberadas (D)</a:t>
            </a:r>
            <a:endParaRPr lang="es-CO" dirty="0">
              <a:solidFill>
                <a:schemeClr val="tx1"/>
              </a:solidFill>
              <a:latin typeface="Calibri" panose="020F0502020204030204" pitchFamily="34" charset="0"/>
            </a:endParaRPr>
          </a:p>
          <a:p>
            <a:pPr lvl="1"/>
            <a:r>
              <a:rPr lang="es-ES_tradnl" dirty="0">
                <a:solidFill>
                  <a:schemeClr val="tx1"/>
                </a:solidFill>
                <a:latin typeface="Calibri" panose="020F0502020204030204" pitchFamily="34" charset="0"/>
              </a:rPr>
              <a:t>Accidentales (A)</a:t>
            </a:r>
            <a:endParaRPr lang="es-CO" dirty="0">
              <a:solidFill>
                <a:schemeClr val="tx1"/>
              </a:solidFill>
              <a:latin typeface="Calibri" panose="020F0502020204030204" pitchFamily="34" charset="0"/>
            </a:endParaRPr>
          </a:p>
          <a:p>
            <a:pPr lvl="1"/>
            <a:r>
              <a:rPr lang="es-ES_tradnl" dirty="0">
                <a:solidFill>
                  <a:schemeClr val="tx1"/>
                </a:solidFill>
                <a:latin typeface="Calibri" panose="020F0502020204030204" pitchFamily="34" charset="0"/>
              </a:rPr>
              <a:t>Entorno (E</a:t>
            </a:r>
            <a:r>
              <a:rPr lang="es-ES_tradnl" dirty="0" smtClean="0">
                <a:solidFill>
                  <a:schemeClr val="tx1"/>
                </a:solidFill>
                <a:latin typeface="Calibri" panose="020F0502020204030204" pitchFamily="34" charset="0"/>
              </a:rPr>
              <a:t>)</a:t>
            </a:r>
          </a:p>
          <a:p>
            <a:pPr marL="457200" lvl="1" indent="0">
              <a:buNone/>
            </a:pPr>
            <a:endParaRPr lang="es-CO" dirty="0">
              <a:solidFill>
                <a:schemeClr val="tx1"/>
              </a:solidFill>
              <a:latin typeface="Calibri" panose="020F0502020204030204" pitchFamily="34" charset="0"/>
            </a:endParaRPr>
          </a:p>
          <a:p>
            <a:pPr marL="0" indent="0">
              <a:buNone/>
            </a:pPr>
            <a:endParaRPr lang="es-CO" sz="2400" b="1" dirty="0">
              <a:solidFill>
                <a:srgbClr val="002060"/>
              </a:solidFill>
              <a:latin typeface="Calibri" panose="020F0502020204030204" pitchFamily="34" charset="0"/>
            </a:endParaRPr>
          </a:p>
          <a:p>
            <a:pPr marL="0" indent="0">
              <a:buNone/>
            </a:pPr>
            <a:endParaRPr lang="es-CO" dirty="0"/>
          </a:p>
        </p:txBody>
      </p:sp>
      <p:pic>
        <p:nvPicPr>
          <p:cNvPr id="6" name="Imagen 5"/>
          <p:cNvPicPr>
            <a:picLocks noChangeAspect="1"/>
          </p:cNvPicPr>
          <p:nvPr/>
        </p:nvPicPr>
        <p:blipFill>
          <a:blip r:embed="rId2"/>
          <a:stretch>
            <a:fillRect/>
          </a:stretch>
        </p:blipFill>
        <p:spPr>
          <a:xfrm>
            <a:off x="1287815" y="3899115"/>
            <a:ext cx="5238426" cy="2734159"/>
          </a:xfrm>
          <a:prstGeom prst="rect">
            <a:avLst/>
          </a:prstGeom>
        </p:spPr>
      </p:pic>
      <p:pic>
        <p:nvPicPr>
          <p:cNvPr id="7" name="Imagen 6"/>
          <p:cNvPicPr>
            <a:picLocks noChangeAspect="1"/>
          </p:cNvPicPr>
          <p:nvPr/>
        </p:nvPicPr>
        <p:blipFill>
          <a:blip r:embed="rId3"/>
          <a:stretch>
            <a:fillRect/>
          </a:stretch>
        </p:blipFill>
        <p:spPr>
          <a:xfrm>
            <a:off x="6602279" y="2147807"/>
            <a:ext cx="5286375" cy="2734159"/>
          </a:xfrm>
          <a:prstGeom prst="rect">
            <a:avLst/>
          </a:prstGeom>
        </p:spPr>
      </p:pic>
      <p:sp>
        <p:nvSpPr>
          <p:cNvPr id="8" name="CuadroTexto 7"/>
          <p:cNvSpPr txBox="1"/>
          <p:nvPr/>
        </p:nvSpPr>
        <p:spPr>
          <a:xfrm>
            <a:off x="3370882" y="3425125"/>
            <a:ext cx="1472339" cy="584775"/>
          </a:xfrm>
          <a:prstGeom prst="rect">
            <a:avLst/>
          </a:prstGeom>
          <a:noFill/>
        </p:spPr>
        <p:txBody>
          <a:bodyPr wrap="square" rtlCol="0">
            <a:spAutoFit/>
          </a:bodyPr>
          <a:lstStyle/>
          <a:p>
            <a:pPr algn="ctr"/>
            <a:r>
              <a:rPr lang="es-CO" sz="1600" b="1" dirty="0" smtClean="0">
                <a:latin typeface="Calibri" panose="020F0502020204030204" pitchFamily="34" charset="0"/>
              </a:rPr>
              <a:t>Probabilidad de Ocurrencia</a:t>
            </a:r>
            <a:endParaRPr lang="es-CO" sz="1600" b="1" dirty="0">
              <a:latin typeface="Calibri" panose="020F0502020204030204" pitchFamily="34" charset="0"/>
            </a:endParaRPr>
          </a:p>
        </p:txBody>
      </p:sp>
      <p:sp>
        <p:nvSpPr>
          <p:cNvPr id="9" name="CuadroTexto 8"/>
          <p:cNvSpPr txBox="1"/>
          <p:nvPr/>
        </p:nvSpPr>
        <p:spPr>
          <a:xfrm>
            <a:off x="8509296" y="4881966"/>
            <a:ext cx="1472339" cy="584775"/>
          </a:xfrm>
          <a:prstGeom prst="rect">
            <a:avLst/>
          </a:prstGeom>
          <a:noFill/>
        </p:spPr>
        <p:txBody>
          <a:bodyPr wrap="square" rtlCol="0">
            <a:spAutoFit/>
          </a:bodyPr>
          <a:lstStyle/>
          <a:p>
            <a:pPr algn="ctr"/>
            <a:r>
              <a:rPr lang="es-CO" sz="1600" b="1" dirty="0" smtClean="0">
                <a:latin typeface="Calibri" panose="020F0502020204030204" pitchFamily="34" charset="0"/>
              </a:rPr>
              <a:t>Impacto o Efecto</a:t>
            </a:r>
            <a:endParaRPr lang="es-CO" sz="1600" b="1" dirty="0">
              <a:latin typeface="Calibri" panose="020F0502020204030204" pitchFamily="34" charset="0"/>
            </a:endParaRPr>
          </a:p>
        </p:txBody>
      </p:sp>
    </p:spTree>
    <p:extLst>
      <p:ext uri="{BB962C8B-B14F-4D97-AF65-F5344CB8AC3E}">
        <p14:creationId xmlns:p14="http://schemas.microsoft.com/office/powerpoint/2010/main" val="3742715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3472" y="733217"/>
            <a:ext cx="1100380" cy="464949"/>
          </a:xfrm>
        </p:spPr>
        <p:txBody>
          <a:bodyPr>
            <a:normAutofit/>
          </a:bodyPr>
          <a:lstStyle/>
          <a:p>
            <a:r>
              <a:rPr lang="es-CO" sz="2400" b="1" dirty="0" smtClean="0">
                <a:solidFill>
                  <a:schemeClr val="bg1"/>
                </a:solidFill>
                <a:latin typeface="Calibri" panose="020F0502020204030204" pitchFamily="34" charset="0"/>
              </a:rPr>
              <a:t>Fase 3</a:t>
            </a:r>
            <a:endParaRPr lang="es-CO" sz="2400" b="1" dirty="0">
              <a:solidFill>
                <a:schemeClr val="bg1"/>
              </a:solidFill>
              <a:latin typeface="Calibri" panose="020F0502020204030204" pitchFamily="34" charset="0"/>
            </a:endParaRPr>
          </a:p>
        </p:txBody>
      </p:sp>
      <p:sp>
        <p:nvSpPr>
          <p:cNvPr id="5" name="Marcador de contenido 4"/>
          <p:cNvSpPr>
            <a:spLocks noGrp="1"/>
          </p:cNvSpPr>
          <p:nvPr>
            <p:ph idx="1"/>
          </p:nvPr>
        </p:nvSpPr>
        <p:spPr>
          <a:xfrm>
            <a:off x="1611824" y="263473"/>
            <a:ext cx="10352868" cy="1689314"/>
          </a:xfrm>
        </p:spPr>
        <p:txBody>
          <a:bodyPr>
            <a:normAutofit lnSpcReduction="10000"/>
          </a:bodyPr>
          <a:lstStyle/>
          <a:p>
            <a:pPr marL="0" indent="0">
              <a:buNone/>
            </a:pPr>
            <a:r>
              <a:rPr lang="es-CO" sz="2400" b="1" u="sng" dirty="0" smtClean="0">
                <a:solidFill>
                  <a:schemeClr val="accent1"/>
                </a:solidFill>
                <a:effectLst>
                  <a:outerShdw blurRad="38100" dist="38100" dir="2700000" algn="tl">
                    <a:srgbClr val="000000">
                      <a:alpha val="43137"/>
                    </a:srgbClr>
                  </a:outerShdw>
                </a:effectLst>
              </a:rPr>
              <a:t>Fase 3:  Análisis de Riesgos</a:t>
            </a:r>
            <a:endParaRPr lang="es-CO" sz="2400" b="1" dirty="0" smtClean="0">
              <a:solidFill>
                <a:schemeClr val="accent1"/>
              </a:solidFill>
            </a:endParaRPr>
          </a:p>
          <a:p>
            <a:pPr marL="0" indent="0">
              <a:buNone/>
            </a:pPr>
            <a:r>
              <a:rPr lang="es-CO" sz="2400" b="1" dirty="0" smtClean="0">
                <a:solidFill>
                  <a:srgbClr val="002060"/>
                </a:solidFill>
                <a:latin typeface="Calibri" panose="020F0502020204030204" pitchFamily="34" charset="0"/>
              </a:rPr>
              <a:t>2-Identificación de Amenazas</a:t>
            </a:r>
          </a:p>
          <a:p>
            <a:pPr marL="57150" indent="0" algn="just">
              <a:buNone/>
            </a:pPr>
            <a:endParaRPr lang="es-CO" dirty="0" smtClean="0">
              <a:solidFill>
                <a:schemeClr val="tx1"/>
              </a:solidFill>
              <a:latin typeface="Calibri" panose="020F0502020204030204" pitchFamily="34" charset="0"/>
            </a:endParaRPr>
          </a:p>
          <a:p>
            <a:pPr marL="57150" indent="0" algn="just">
              <a:buNone/>
            </a:pPr>
            <a:r>
              <a:rPr lang="es-CO" dirty="0" smtClean="0">
                <a:solidFill>
                  <a:schemeClr val="tx1"/>
                </a:solidFill>
                <a:latin typeface="Calibri" panose="020F0502020204030204" pitchFamily="34" charset="0"/>
              </a:rPr>
              <a:t>Amenazas y tipo de Amenazas:</a:t>
            </a:r>
            <a:endParaRPr lang="es-CO" dirty="0">
              <a:solidFill>
                <a:schemeClr val="tx1"/>
              </a:solidFill>
              <a:latin typeface="Calibri" panose="020F0502020204030204" pitchFamily="34" charset="0"/>
            </a:endParaRPr>
          </a:p>
          <a:p>
            <a:pPr marL="57150" indent="0" algn="just">
              <a:buNone/>
            </a:pPr>
            <a:endParaRPr lang="es-CO" dirty="0">
              <a:solidFill>
                <a:schemeClr val="tx1"/>
              </a:solidFill>
              <a:latin typeface="Calibri" panose="020F0502020204030204" pitchFamily="34" charset="0"/>
            </a:endParaRPr>
          </a:p>
          <a:p>
            <a:pPr marL="0" indent="0">
              <a:buNone/>
            </a:pPr>
            <a:endParaRPr lang="es-CO" sz="2400" b="1" dirty="0">
              <a:solidFill>
                <a:srgbClr val="002060"/>
              </a:solidFill>
              <a:latin typeface="Calibri" panose="020F0502020204030204" pitchFamily="34" charset="0"/>
            </a:endParaRPr>
          </a:p>
          <a:p>
            <a:pPr marL="0" indent="0">
              <a:buNone/>
            </a:pPr>
            <a:endParaRPr lang="es-CO" dirty="0"/>
          </a:p>
        </p:txBody>
      </p:sp>
      <p:pic>
        <p:nvPicPr>
          <p:cNvPr id="3" name="Imagen 2"/>
          <p:cNvPicPr>
            <a:picLocks noChangeAspect="1"/>
          </p:cNvPicPr>
          <p:nvPr/>
        </p:nvPicPr>
        <p:blipFill>
          <a:blip r:embed="rId2"/>
          <a:stretch>
            <a:fillRect/>
          </a:stretch>
        </p:blipFill>
        <p:spPr>
          <a:xfrm>
            <a:off x="3460158" y="1952787"/>
            <a:ext cx="5581650" cy="4743450"/>
          </a:xfrm>
          <a:prstGeom prst="rect">
            <a:avLst/>
          </a:prstGeom>
        </p:spPr>
      </p:pic>
    </p:spTree>
    <p:extLst>
      <p:ext uri="{BB962C8B-B14F-4D97-AF65-F5344CB8AC3E}">
        <p14:creationId xmlns:p14="http://schemas.microsoft.com/office/powerpoint/2010/main" val="36703752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3472" y="733217"/>
            <a:ext cx="1100380" cy="464949"/>
          </a:xfrm>
        </p:spPr>
        <p:txBody>
          <a:bodyPr>
            <a:normAutofit/>
          </a:bodyPr>
          <a:lstStyle/>
          <a:p>
            <a:r>
              <a:rPr lang="es-CO" sz="2400" b="1" dirty="0" smtClean="0">
                <a:solidFill>
                  <a:schemeClr val="bg1"/>
                </a:solidFill>
                <a:latin typeface="Calibri" panose="020F0502020204030204" pitchFamily="34" charset="0"/>
              </a:rPr>
              <a:t>Fase 3</a:t>
            </a:r>
            <a:endParaRPr lang="es-CO" sz="2400" b="1" dirty="0">
              <a:solidFill>
                <a:schemeClr val="bg1"/>
              </a:solidFill>
              <a:latin typeface="Calibri" panose="020F0502020204030204" pitchFamily="34" charset="0"/>
            </a:endParaRPr>
          </a:p>
        </p:txBody>
      </p:sp>
      <p:sp>
        <p:nvSpPr>
          <p:cNvPr id="5" name="Marcador de contenido 4"/>
          <p:cNvSpPr>
            <a:spLocks noGrp="1"/>
          </p:cNvSpPr>
          <p:nvPr>
            <p:ph idx="1"/>
          </p:nvPr>
        </p:nvSpPr>
        <p:spPr>
          <a:xfrm>
            <a:off x="1611824" y="263473"/>
            <a:ext cx="10352868" cy="1921788"/>
          </a:xfrm>
        </p:spPr>
        <p:txBody>
          <a:bodyPr>
            <a:normAutofit/>
          </a:bodyPr>
          <a:lstStyle/>
          <a:p>
            <a:pPr marL="0" indent="0">
              <a:buNone/>
            </a:pPr>
            <a:r>
              <a:rPr lang="es-CO" sz="2400" b="1" u="sng" dirty="0" smtClean="0">
                <a:solidFill>
                  <a:schemeClr val="accent1"/>
                </a:solidFill>
                <a:effectLst>
                  <a:outerShdw blurRad="38100" dist="38100" dir="2700000" algn="tl">
                    <a:srgbClr val="000000">
                      <a:alpha val="43137"/>
                    </a:srgbClr>
                  </a:outerShdw>
                </a:effectLst>
              </a:rPr>
              <a:t>Fase 3:  Análisis de Riesgos</a:t>
            </a:r>
            <a:endParaRPr lang="es-CO" sz="2400" b="1" dirty="0" smtClean="0">
              <a:solidFill>
                <a:schemeClr val="accent1"/>
              </a:solidFill>
            </a:endParaRPr>
          </a:p>
          <a:p>
            <a:pPr marL="0" indent="0">
              <a:buNone/>
            </a:pPr>
            <a:r>
              <a:rPr lang="es-CO" sz="2400" b="1" dirty="0" smtClean="0">
                <a:solidFill>
                  <a:srgbClr val="002060"/>
                </a:solidFill>
                <a:latin typeface="Calibri" panose="020F0502020204030204" pitchFamily="34" charset="0"/>
              </a:rPr>
              <a:t>2-Identificación de Amenazas</a:t>
            </a:r>
          </a:p>
          <a:p>
            <a:pPr marL="57150" indent="0" algn="just">
              <a:buNone/>
            </a:pPr>
            <a:r>
              <a:rPr lang="es-CO" dirty="0" smtClean="0">
                <a:solidFill>
                  <a:schemeClr val="tx1"/>
                </a:solidFill>
                <a:latin typeface="Calibri" panose="020F0502020204030204" pitchFamily="34" charset="0"/>
              </a:rPr>
              <a:t>Con las entrevistas realizadas con cada uno de los lideres de los subprocesos, se pudo identificar cualitativamente la probabilidad de ocurrencia de las amenazas y el impacto de las mismas por cada activo y tipo de activo identificado.  1010 Amenazas para los 184 Activos.</a:t>
            </a:r>
            <a:endParaRPr lang="es-CO" dirty="0">
              <a:solidFill>
                <a:schemeClr val="tx1"/>
              </a:solidFill>
              <a:latin typeface="Calibri" panose="020F0502020204030204" pitchFamily="34" charset="0"/>
            </a:endParaRPr>
          </a:p>
          <a:p>
            <a:pPr marL="57150" indent="0" algn="just">
              <a:buNone/>
            </a:pPr>
            <a:endParaRPr lang="es-CO" dirty="0">
              <a:solidFill>
                <a:schemeClr val="tx1"/>
              </a:solidFill>
              <a:latin typeface="Calibri" panose="020F0502020204030204" pitchFamily="34" charset="0"/>
            </a:endParaRPr>
          </a:p>
          <a:p>
            <a:pPr marL="0" indent="0">
              <a:buNone/>
            </a:pPr>
            <a:endParaRPr lang="es-CO" sz="2400" b="1" dirty="0">
              <a:solidFill>
                <a:srgbClr val="002060"/>
              </a:solidFill>
              <a:latin typeface="Calibri" panose="020F0502020204030204" pitchFamily="34" charset="0"/>
            </a:endParaRPr>
          </a:p>
          <a:p>
            <a:pPr marL="0" indent="0">
              <a:buNone/>
            </a:pPr>
            <a:endParaRPr lang="es-CO" dirty="0"/>
          </a:p>
        </p:txBody>
      </p:sp>
      <p:pic>
        <p:nvPicPr>
          <p:cNvPr id="4" name="Imagen 3">
            <a:hlinkClick r:id="rId2" action="ppaction://hlinkfile"/>
          </p:cNvPr>
          <p:cNvPicPr>
            <a:picLocks noChangeAspect="1"/>
          </p:cNvPicPr>
          <p:nvPr/>
        </p:nvPicPr>
        <p:blipFill>
          <a:blip r:embed="rId3"/>
          <a:stretch>
            <a:fillRect/>
          </a:stretch>
        </p:blipFill>
        <p:spPr>
          <a:xfrm>
            <a:off x="1934221" y="2437512"/>
            <a:ext cx="9315450" cy="4276725"/>
          </a:xfrm>
          <a:prstGeom prst="rect">
            <a:avLst/>
          </a:prstGeom>
        </p:spPr>
      </p:pic>
    </p:spTree>
    <p:extLst>
      <p:ext uri="{BB962C8B-B14F-4D97-AF65-F5344CB8AC3E}">
        <p14:creationId xmlns:p14="http://schemas.microsoft.com/office/powerpoint/2010/main" val="41792908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3472" y="733217"/>
            <a:ext cx="1100380" cy="464949"/>
          </a:xfrm>
        </p:spPr>
        <p:txBody>
          <a:bodyPr>
            <a:normAutofit/>
          </a:bodyPr>
          <a:lstStyle/>
          <a:p>
            <a:r>
              <a:rPr lang="es-CO" sz="2400" b="1" dirty="0" smtClean="0">
                <a:solidFill>
                  <a:schemeClr val="bg1"/>
                </a:solidFill>
                <a:latin typeface="Calibri" panose="020F0502020204030204" pitchFamily="34" charset="0"/>
              </a:rPr>
              <a:t>Fase 3</a:t>
            </a:r>
            <a:endParaRPr lang="es-CO" sz="2400" b="1" dirty="0">
              <a:solidFill>
                <a:schemeClr val="bg1"/>
              </a:solidFill>
              <a:latin typeface="Calibri" panose="020F0502020204030204" pitchFamily="34" charset="0"/>
            </a:endParaRPr>
          </a:p>
        </p:txBody>
      </p:sp>
      <p:sp>
        <p:nvSpPr>
          <p:cNvPr id="5" name="Marcador de contenido 4"/>
          <p:cNvSpPr>
            <a:spLocks noGrp="1"/>
          </p:cNvSpPr>
          <p:nvPr>
            <p:ph idx="1"/>
          </p:nvPr>
        </p:nvSpPr>
        <p:spPr>
          <a:xfrm>
            <a:off x="1611824" y="263473"/>
            <a:ext cx="10352868" cy="1503334"/>
          </a:xfrm>
        </p:spPr>
        <p:txBody>
          <a:bodyPr>
            <a:normAutofit/>
          </a:bodyPr>
          <a:lstStyle/>
          <a:p>
            <a:pPr marL="0" indent="0">
              <a:buNone/>
            </a:pPr>
            <a:r>
              <a:rPr lang="es-CO" sz="2400" b="1" u="sng" dirty="0" smtClean="0">
                <a:solidFill>
                  <a:schemeClr val="accent1"/>
                </a:solidFill>
                <a:effectLst>
                  <a:outerShdw blurRad="38100" dist="38100" dir="2700000" algn="tl">
                    <a:srgbClr val="000000">
                      <a:alpha val="43137"/>
                    </a:srgbClr>
                  </a:outerShdw>
                </a:effectLst>
              </a:rPr>
              <a:t>Fase 3:  Análisis de Riesgos</a:t>
            </a:r>
            <a:endParaRPr lang="es-CO" sz="2400" b="1" dirty="0" smtClean="0">
              <a:solidFill>
                <a:schemeClr val="accent1"/>
              </a:solidFill>
            </a:endParaRPr>
          </a:p>
          <a:p>
            <a:pPr marL="0" indent="0">
              <a:buNone/>
            </a:pPr>
            <a:r>
              <a:rPr lang="es-CO" sz="2400" b="1" dirty="0" smtClean="0">
                <a:solidFill>
                  <a:srgbClr val="002060"/>
                </a:solidFill>
                <a:latin typeface="Calibri" panose="020F0502020204030204" pitchFamily="34" charset="0"/>
              </a:rPr>
              <a:t>2-Identificación de Amenazas</a:t>
            </a:r>
          </a:p>
          <a:p>
            <a:pPr marL="57150" indent="0" algn="just">
              <a:buNone/>
            </a:pPr>
            <a:r>
              <a:rPr lang="es-ES_tradnl" dirty="0" smtClean="0">
                <a:latin typeface="Calibri" panose="020F0502020204030204" pitchFamily="34" charset="0"/>
              </a:rPr>
              <a:t>Porcentaje </a:t>
            </a:r>
            <a:r>
              <a:rPr lang="es-ES_tradnl" dirty="0">
                <a:latin typeface="Calibri" panose="020F0502020204030204" pitchFamily="34" charset="0"/>
              </a:rPr>
              <a:t>de amenazas con mayor </a:t>
            </a:r>
            <a:r>
              <a:rPr lang="es-ES_tradnl" dirty="0" smtClean="0">
                <a:latin typeface="Calibri" panose="020F0502020204030204" pitchFamily="34" charset="0"/>
              </a:rPr>
              <a:t>incidencia por fuera del NRA:</a:t>
            </a:r>
            <a:endParaRPr lang="es-CO" dirty="0">
              <a:solidFill>
                <a:schemeClr val="tx1"/>
              </a:solidFill>
              <a:latin typeface="Calibri" panose="020F0502020204030204" pitchFamily="34" charset="0"/>
            </a:endParaRPr>
          </a:p>
          <a:p>
            <a:pPr marL="57150" indent="0" algn="just">
              <a:buNone/>
            </a:pPr>
            <a:endParaRPr lang="es-CO" dirty="0">
              <a:solidFill>
                <a:schemeClr val="tx1"/>
              </a:solidFill>
              <a:latin typeface="Calibri" panose="020F0502020204030204" pitchFamily="34" charset="0"/>
            </a:endParaRPr>
          </a:p>
          <a:p>
            <a:pPr marL="0" indent="0">
              <a:buNone/>
            </a:pPr>
            <a:endParaRPr lang="es-CO" sz="2400" b="1" dirty="0">
              <a:solidFill>
                <a:srgbClr val="002060"/>
              </a:solidFill>
              <a:latin typeface="Calibri" panose="020F0502020204030204" pitchFamily="34" charset="0"/>
            </a:endParaRPr>
          </a:p>
          <a:p>
            <a:pPr marL="0" indent="0">
              <a:buNone/>
            </a:pPr>
            <a:endParaRPr lang="es-CO" dirty="0"/>
          </a:p>
        </p:txBody>
      </p:sp>
      <p:pic>
        <p:nvPicPr>
          <p:cNvPr id="6" name="Imagen 5"/>
          <p:cNvPicPr>
            <a:picLocks noChangeAspect="1"/>
          </p:cNvPicPr>
          <p:nvPr/>
        </p:nvPicPr>
        <p:blipFill>
          <a:blip r:embed="rId2"/>
          <a:stretch>
            <a:fillRect/>
          </a:stretch>
        </p:blipFill>
        <p:spPr>
          <a:xfrm>
            <a:off x="7329994" y="3873730"/>
            <a:ext cx="4139675" cy="2615832"/>
          </a:xfrm>
          <a:prstGeom prst="rect">
            <a:avLst/>
          </a:prstGeom>
        </p:spPr>
      </p:pic>
      <p:pic>
        <p:nvPicPr>
          <p:cNvPr id="3" name="Imagen 2"/>
          <p:cNvPicPr>
            <a:picLocks noChangeAspect="1"/>
          </p:cNvPicPr>
          <p:nvPr/>
        </p:nvPicPr>
        <p:blipFill>
          <a:blip r:embed="rId3"/>
          <a:stretch>
            <a:fillRect/>
          </a:stretch>
        </p:blipFill>
        <p:spPr>
          <a:xfrm>
            <a:off x="1742815" y="1766807"/>
            <a:ext cx="5248275" cy="4086225"/>
          </a:xfrm>
          <a:prstGeom prst="rect">
            <a:avLst/>
          </a:prstGeom>
        </p:spPr>
      </p:pic>
    </p:spTree>
    <p:extLst>
      <p:ext uri="{BB962C8B-B14F-4D97-AF65-F5344CB8AC3E}">
        <p14:creationId xmlns:p14="http://schemas.microsoft.com/office/powerpoint/2010/main" val="35643958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3472" y="733217"/>
            <a:ext cx="1100380" cy="464949"/>
          </a:xfrm>
        </p:spPr>
        <p:txBody>
          <a:bodyPr>
            <a:normAutofit/>
          </a:bodyPr>
          <a:lstStyle/>
          <a:p>
            <a:r>
              <a:rPr lang="es-CO" sz="2400" b="1" dirty="0" smtClean="0">
                <a:solidFill>
                  <a:schemeClr val="bg1"/>
                </a:solidFill>
                <a:latin typeface="Calibri" panose="020F0502020204030204" pitchFamily="34" charset="0"/>
              </a:rPr>
              <a:t>Fase 3</a:t>
            </a:r>
            <a:endParaRPr lang="es-CO" sz="2400" b="1" dirty="0">
              <a:solidFill>
                <a:schemeClr val="bg1"/>
              </a:solidFill>
              <a:latin typeface="Calibri" panose="020F0502020204030204" pitchFamily="34" charset="0"/>
            </a:endParaRPr>
          </a:p>
        </p:txBody>
      </p:sp>
      <p:sp>
        <p:nvSpPr>
          <p:cNvPr id="5" name="Marcador de contenido 4"/>
          <p:cNvSpPr>
            <a:spLocks noGrp="1"/>
          </p:cNvSpPr>
          <p:nvPr>
            <p:ph idx="1"/>
          </p:nvPr>
        </p:nvSpPr>
        <p:spPr>
          <a:xfrm>
            <a:off x="1611823" y="356463"/>
            <a:ext cx="10352868" cy="6338805"/>
          </a:xfrm>
        </p:spPr>
        <p:txBody>
          <a:bodyPr>
            <a:normAutofit/>
          </a:bodyPr>
          <a:lstStyle/>
          <a:p>
            <a:pPr marL="0" indent="0">
              <a:buNone/>
            </a:pPr>
            <a:r>
              <a:rPr lang="es-CO" sz="2400" b="1" u="sng" dirty="0" smtClean="0">
                <a:solidFill>
                  <a:schemeClr val="accent1"/>
                </a:solidFill>
                <a:effectLst>
                  <a:outerShdw blurRad="38100" dist="38100" dir="2700000" algn="tl">
                    <a:srgbClr val="000000">
                      <a:alpha val="43137"/>
                    </a:srgbClr>
                  </a:outerShdw>
                </a:effectLst>
              </a:rPr>
              <a:t>Fase 3:  Análisis de Riesgos</a:t>
            </a:r>
          </a:p>
          <a:p>
            <a:pPr marL="0" indent="0">
              <a:buNone/>
            </a:pPr>
            <a:r>
              <a:rPr lang="es-CO" sz="2400" b="1" dirty="0" smtClean="0">
                <a:solidFill>
                  <a:srgbClr val="002060"/>
                </a:solidFill>
                <a:latin typeface="Calibri" panose="020F0502020204030204" pitchFamily="34" charset="0"/>
              </a:rPr>
              <a:t>3- Identificación de Riesgos:</a:t>
            </a:r>
          </a:p>
          <a:p>
            <a:pPr marL="0" indent="0">
              <a:lnSpc>
                <a:spcPct val="90000"/>
              </a:lnSpc>
              <a:buNone/>
            </a:pPr>
            <a:r>
              <a:rPr lang="es-CO" b="1" dirty="0" smtClean="0">
                <a:solidFill>
                  <a:srgbClr val="002060"/>
                </a:solidFill>
                <a:latin typeface="Calibri" panose="020F0502020204030204" pitchFamily="34" charset="0"/>
              </a:rPr>
              <a:t>													</a:t>
            </a:r>
            <a:r>
              <a:rPr lang="es-CO" b="1" u="sng" dirty="0">
                <a:solidFill>
                  <a:srgbClr val="002060"/>
                </a:solidFill>
                <a:latin typeface="Calibri" panose="020F0502020204030204" pitchFamily="34" charset="0"/>
              </a:rPr>
              <a:t>Numero de Activos por Tipo:</a:t>
            </a:r>
          </a:p>
          <a:p>
            <a:pPr marL="0" indent="0">
              <a:lnSpc>
                <a:spcPct val="90000"/>
              </a:lnSpc>
              <a:buNone/>
            </a:pPr>
            <a:r>
              <a:rPr lang="es-CO" b="1" u="sng" dirty="0" smtClean="0">
                <a:solidFill>
                  <a:srgbClr val="002060"/>
                </a:solidFill>
                <a:latin typeface="Calibri" panose="020F0502020204030204" pitchFamily="34" charset="0"/>
              </a:rPr>
              <a:t>Tipos </a:t>
            </a:r>
            <a:r>
              <a:rPr lang="es-CO" b="1" u="sng" dirty="0">
                <a:solidFill>
                  <a:srgbClr val="002060"/>
                </a:solidFill>
                <a:latin typeface="Calibri" panose="020F0502020204030204" pitchFamily="34" charset="0"/>
              </a:rPr>
              <a:t>de </a:t>
            </a:r>
            <a:r>
              <a:rPr lang="es-CO" b="1" u="sng" dirty="0" smtClean="0">
                <a:solidFill>
                  <a:srgbClr val="002060"/>
                </a:solidFill>
                <a:latin typeface="Calibri" panose="020F0502020204030204" pitchFamily="34" charset="0"/>
              </a:rPr>
              <a:t>Riesgos:  </a:t>
            </a:r>
            <a:endParaRPr lang="es-CO" b="1" u="sng" dirty="0">
              <a:solidFill>
                <a:srgbClr val="002060"/>
              </a:solidFill>
              <a:latin typeface="Calibri" panose="020F0502020204030204" pitchFamily="34" charset="0"/>
            </a:endParaRPr>
          </a:p>
          <a:p>
            <a:pPr marL="57150" indent="0" algn="just">
              <a:buNone/>
            </a:pPr>
            <a:endParaRPr lang="es-CO" dirty="0" smtClean="0">
              <a:solidFill>
                <a:schemeClr val="tx1"/>
              </a:solidFill>
              <a:latin typeface="Calibri" panose="020F0502020204030204" pitchFamily="34" charset="0"/>
            </a:endParaRPr>
          </a:p>
          <a:p>
            <a:pPr marL="57150" indent="0" algn="just">
              <a:buNone/>
            </a:pPr>
            <a:endParaRPr lang="es-CO" dirty="0">
              <a:solidFill>
                <a:schemeClr val="tx1"/>
              </a:solidFill>
              <a:latin typeface="Calibri" panose="020F0502020204030204" pitchFamily="34" charset="0"/>
            </a:endParaRPr>
          </a:p>
          <a:p>
            <a:pPr marL="57150" indent="0" algn="just">
              <a:buNone/>
            </a:pPr>
            <a:endParaRPr lang="es-CO" dirty="0">
              <a:solidFill>
                <a:schemeClr val="tx1"/>
              </a:solidFill>
              <a:latin typeface="Calibri" panose="020F0502020204030204" pitchFamily="34" charset="0"/>
            </a:endParaRPr>
          </a:p>
          <a:p>
            <a:pPr marL="0" indent="0">
              <a:buNone/>
            </a:pPr>
            <a:endParaRPr lang="es-CO" sz="2400" b="1" dirty="0" smtClean="0">
              <a:solidFill>
                <a:srgbClr val="002060"/>
              </a:solidFill>
              <a:latin typeface="Calibri" panose="020F0502020204030204" pitchFamily="34" charset="0"/>
            </a:endParaRPr>
          </a:p>
          <a:p>
            <a:pPr marL="0" indent="0">
              <a:buNone/>
            </a:pPr>
            <a:endParaRPr lang="es-CO" dirty="0" smtClean="0"/>
          </a:p>
          <a:p>
            <a:pPr marL="0" indent="0">
              <a:lnSpc>
                <a:spcPct val="90000"/>
              </a:lnSpc>
              <a:buNone/>
            </a:pPr>
            <a:r>
              <a:rPr lang="es-CO" b="1" dirty="0" smtClean="0">
                <a:solidFill>
                  <a:srgbClr val="002060"/>
                </a:solidFill>
                <a:latin typeface="Calibri" panose="020F0502020204030204" pitchFamily="34" charset="0"/>
              </a:rPr>
              <a:t>										</a:t>
            </a:r>
            <a:r>
              <a:rPr lang="es-CO" b="1" u="sng" dirty="0" smtClean="0">
                <a:solidFill>
                  <a:srgbClr val="002060"/>
                </a:solidFill>
                <a:latin typeface="Calibri" panose="020F0502020204030204" pitchFamily="34" charset="0"/>
              </a:rPr>
              <a:t>Determinación del Riesgo:  </a:t>
            </a:r>
            <a:endParaRPr lang="es-CO" b="1" u="sng" dirty="0">
              <a:solidFill>
                <a:srgbClr val="002060"/>
              </a:solidFill>
              <a:latin typeface="Calibri" panose="020F0502020204030204" pitchFamily="34" charset="0"/>
            </a:endParaRPr>
          </a:p>
          <a:p>
            <a:pPr marL="0" indent="0">
              <a:buNone/>
            </a:pPr>
            <a:endParaRPr lang="es-CO" sz="2400" b="1" dirty="0" smtClean="0">
              <a:solidFill>
                <a:srgbClr val="002060"/>
              </a:solidFill>
              <a:latin typeface="Calibri" panose="020F0502020204030204" pitchFamily="34" charset="0"/>
            </a:endParaRPr>
          </a:p>
        </p:txBody>
      </p:sp>
      <p:pic>
        <p:nvPicPr>
          <p:cNvPr id="3" name="Imagen 2"/>
          <p:cNvPicPr>
            <a:picLocks noChangeAspect="1"/>
          </p:cNvPicPr>
          <p:nvPr/>
        </p:nvPicPr>
        <p:blipFill>
          <a:blip r:embed="rId2"/>
          <a:stretch>
            <a:fillRect/>
          </a:stretch>
        </p:blipFill>
        <p:spPr>
          <a:xfrm>
            <a:off x="6122154" y="4602998"/>
            <a:ext cx="5579067" cy="1921787"/>
          </a:xfrm>
          <a:prstGeom prst="rect">
            <a:avLst/>
          </a:prstGeom>
        </p:spPr>
      </p:pic>
      <p:pic>
        <p:nvPicPr>
          <p:cNvPr id="8" name="Imagen 7"/>
          <p:cNvPicPr>
            <a:picLocks noChangeAspect="1"/>
          </p:cNvPicPr>
          <p:nvPr/>
        </p:nvPicPr>
        <p:blipFill>
          <a:blip r:embed="rId3"/>
          <a:stretch>
            <a:fillRect/>
          </a:stretch>
        </p:blipFill>
        <p:spPr>
          <a:xfrm>
            <a:off x="2526223" y="2141917"/>
            <a:ext cx="4411585" cy="1949636"/>
          </a:xfrm>
          <a:prstGeom prst="rect">
            <a:avLst/>
          </a:prstGeom>
        </p:spPr>
      </p:pic>
      <p:pic>
        <p:nvPicPr>
          <p:cNvPr id="4" name="Imagen 3"/>
          <p:cNvPicPr>
            <a:picLocks noChangeAspect="1"/>
          </p:cNvPicPr>
          <p:nvPr/>
        </p:nvPicPr>
        <p:blipFill>
          <a:blip r:embed="rId4"/>
          <a:stretch>
            <a:fillRect/>
          </a:stretch>
        </p:blipFill>
        <p:spPr>
          <a:xfrm>
            <a:off x="7644096" y="1716115"/>
            <a:ext cx="3448050" cy="1809750"/>
          </a:xfrm>
          <a:prstGeom prst="rect">
            <a:avLst/>
          </a:prstGeom>
        </p:spPr>
      </p:pic>
    </p:spTree>
    <p:extLst>
      <p:ext uri="{BB962C8B-B14F-4D97-AF65-F5344CB8AC3E}">
        <p14:creationId xmlns:p14="http://schemas.microsoft.com/office/powerpoint/2010/main" val="36399529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64505" y="325246"/>
            <a:ext cx="8911687" cy="666646"/>
          </a:xfrm>
        </p:spPr>
        <p:txBody>
          <a:bodyPr>
            <a:normAutofit fontScale="90000"/>
          </a:bodyPr>
          <a:lstStyle/>
          <a:p>
            <a:r>
              <a:rPr lang="es-CO" sz="2400" b="1" u="sng" dirty="0">
                <a:solidFill>
                  <a:schemeClr val="accent1"/>
                </a:solidFill>
                <a:effectLst>
                  <a:outerShdw blurRad="38100" dist="38100" dir="2700000" algn="tl">
                    <a:srgbClr val="000000">
                      <a:alpha val="43137"/>
                    </a:srgbClr>
                  </a:outerShdw>
                </a:effectLst>
              </a:rPr>
              <a:t>Fase 3:  Análisis de Riesgos</a:t>
            </a:r>
            <a:r>
              <a:rPr lang="es-CO" b="1" u="sng" dirty="0">
                <a:solidFill>
                  <a:schemeClr val="accent1"/>
                </a:solidFill>
                <a:effectLst>
                  <a:outerShdw blurRad="38100" dist="38100" dir="2700000" algn="tl">
                    <a:srgbClr val="000000">
                      <a:alpha val="43137"/>
                    </a:srgbClr>
                  </a:outerShdw>
                </a:effectLst>
              </a:rPr>
              <a:t/>
            </a:r>
            <a:br>
              <a:rPr lang="es-CO" b="1" u="sng" dirty="0">
                <a:solidFill>
                  <a:schemeClr val="accent1"/>
                </a:solidFill>
                <a:effectLst>
                  <a:outerShdw blurRad="38100" dist="38100" dir="2700000" algn="tl">
                    <a:srgbClr val="000000">
                      <a:alpha val="43137"/>
                    </a:srgbClr>
                  </a:outerShdw>
                </a:effectLst>
              </a:rPr>
            </a:br>
            <a:endParaRPr lang="es-CO" dirty="0"/>
          </a:p>
        </p:txBody>
      </p:sp>
      <p:pic>
        <p:nvPicPr>
          <p:cNvPr id="4" name="Imagen 3">
            <a:hlinkClick r:id="rId2" action="ppaction://hlinkfile"/>
          </p:cNvPr>
          <p:cNvPicPr>
            <a:picLocks noChangeAspect="1"/>
          </p:cNvPicPr>
          <p:nvPr/>
        </p:nvPicPr>
        <p:blipFill>
          <a:blip r:embed="rId3"/>
          <a:stretch>
            <a:fillRect/>
          </a:stretch>
        </p:blipFill>
        <p:spPr>
          <a:xfrm>
            <a:off x="1549831" y="1198165"/>
            <a:ext cx="9996406" cy="5264627"/>
          </a:xfrm>
          <a:prstGeom prst="rect">
            <a:avLst/>
          </a:prstGeom>
        </p:spPr>
      </p:pic>
      <p:sp>
        <p:nvSpPr>
          <p:cNvPr id="5" name="Título 1"/>
          <p:cNvSpPr txBox="1">
            <a:spLocks/>
          </p:cNvSpPr>
          <p:nvPr/>
        </p:nvSpPr>
        <p:spPr>
          <a:xfrm>
            <a:off x="263472" y="733217"/>
            <a:ext cx="1100380" cy="46494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sz="2400" b="1" smtClean="0">
                <a:solidFill>
                  <a:schemeClr val="bg1"/>
                </a:solidFill>
                <a:latin typeface="Calibri" panose="020F0502020204030204" pitchFamily="34" charset="0"/>
              </a:rPr>
              <a:t>Fase 3</a:t>
            </a:r>
            <a:endParaRPr lang="es-CO" sz="24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18461005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3472" y="733217"/>
            <a:ext cx="1100380" cy="464949"/>
          </a:xfrm>
        </p:spPr>
        <p:txBody>
          <a:bodyPr>
            <a:normAutofit/>
          </a:bodyPr>
          <a:lstStyle/>
          <a:p>
            <a:r>
              <a:rPr lang="es-CO" sz="2400" b="1" dirty="0" smtClean="0">
                <a:solidFill>
                  <a:schemeClr val="bg1"/>
                </a:solidFill>
                <a:latin typeface="Calibri" panose="020F0502020204030204" pitchFamily="34" charset="0"/>
              </a:rPr>
              <a:t>Fase 3</a:t>
            </a:r>
            <a:endParaRPr lang="es-CO" sz="2400" b="1" dirty="0">
              <a:solidFill>
                <a:schemeClr val="bg1"/>
              </a:solidFill>
              <a:latin typeface="Calibri" panose="020F0502020204030204" pitchFamily="34" charset="0"/>
            </a:endParaRPr>
          </a:p>
        </p:txBody>
      </p:sp>
      <p:sp>
        <p:nvSpPr>
          <p:cNvPr id="5" name="Marcador de contenido 4"/>
          <p:cNvSpPr>
            <a:spLocks noGrp="1"/>
          </p:cNvSpPr>
          <p:nvPr>
            <p:ph idx="1"/>
          </p:nvPr>
        </p:nvSpPr>
        <p:spPr>
          <a:xfrm>
            <a:off x="1611823" y="356463"/>
            <a:ext cx="10352868" cy="6338805"/>
          </a:xfrm>
        </p:spPr>
        <p:txBody>
          <a:bodyPr>
            <a:normAutofit/>
          </a:bodyPr>
          <a:lstStyle/>
          <a:p>
            <a:pPr marL="0" indent="0">
              <a:buNone/>
            </a:pPr>
            <a:r>
              <a:rPr lang="es-CO" sz="2400" b="1" u="sng" dirty="0" smtClean="0">
                <a:solidFill>
                  <a:schemeClr val="accent1"/>
                </a:solidFill>
                <a:effectLst>
                  <a:outerShdw blurRad="38100" dist="38100" dir="2700000" algn="tl">
                    <a:srgbClr val="000000">
                      <a:alpha val="43137"/>
                    </a:srgbClr>
                  </a:outerShdw>
                </a:effectLst>
              </a:rPr>
              <a:t>Fase 3:  Análisis de Riesgos</a:t>
            </a:r>
          </a:p>
          <a:p>
            <a:pPr marL="0" indent="0">
              <a:buNone/>
            </a:pPr>
            <a:r>
              <a:rPr lang="es-CO" sz="2400" b="1" dirty="0" smtClean="0">
                <a:solidFill>
                  <a:srgbClr val="002060"/>
                </a:solidFill>
                <a:latin typeface="Calibri" panose="020F0502020204030204" pitchFamily="34" charset="0"/>
              </a:rPr>
              <a:t>3- Identificación de Riesgos:</a:t>
            </a:r>
            <a:endParaRPr lang="es-CO" sz="2400" b="1" dirty="0">
              <a:solidFill>
                <a:srgbClr val="002060"/>
              </a:solidFill>
              <a:latin typeface="Calibri" panose="020F0502020204030204" pitchFamily="34" charset="0"/>
            </a:endParaRPr>
          </a:p>
          <a:p>
            <a:pPr marL="0" indent="0">
              <a:lnSpc>
                <a:spcPct val="90000"/>
              </a:lnSpc>
              <a:buNone/>
            </a:pPr>
            <a:endParaRPr lang="es-CO" b="1" u="sng" dirty="0" smtClean="0">
              <a:solidFill>
                <a:srgbClr val="002060"/>
              </a:solidFill>
              <a:latin typeface="Calibri" panose="020F0502020204030204" pitchFamily="34" charset="0"/>
            </a:endParaRPr>
          </a:p>
          <a:p>
            <a:pPr marL="0" indent="0">
              <a:lnSpc>
                <a:spcPct val="90000"/>
              </a:lnSpc>
              <a:buNone/>
            </a:pPr>
            <a:r>
              <a:rPr lang="es-CO" b="1" u="sng" dirty="0" smtClean="0">
                <a:solidFill>
                  <a:srgbClr val="002060"/>
                </a:solidFill>
                <a:latin typeface="Calibri" panose="020F0502020204030204" pitchFamily="34" charset="0"/>
              </a:rPr>
              <a:t>Evaluación </a:t>
            </a:r>
            <a:r>
              <a:rPr lang="es-CO" b="1" u="sng" dirty="0">
                <a:solidFill>
                  <a:srgbClr val="002060"/>
                </a:solidFill>
                <a:latin typeface="Calibri" panose="020F0502020204030204" pitchFamily="34" charset="0"/>
              </a:rPr>
              <a:t>de </a:t>
            </a:r>
            <a:r>
              <a:rPr lang="es-CO" b="1" u="sng" dirty="0" smtClean="0">
                <a:solidFill>
                  <a:srgbClr val="002060"/>
                </a:solidFill>
                <a:latin typeface="Calibri" panose="020F0502020204030204" pitchFamily="34" charset="0"/>
              </a:rPr>
              <a:t>Riesgos:  </a:t>
            </a:r>
            <a:endParaRPr lang="es-CO" b="1" u="sng" dirty="0">
              <a:solidFill>
                <a:srgbClr val="002060"/>
              </a:solidFill>
              <a:latin typeface="Calibri" panose="020F0502020204030204" pitchFamily="34" charset="0"/>
            </a:endParaRPr>
          </a:p>
          <a:p>
            <a:pPr marL="57150" indent="0" algn="just">
              <a:buNone/>
            </a:pPr>
            <a:endParaRPr lang="es-CO" b="1" dirty="0" smtClean="0">
              <a:solidFill>
                <a:schemeClr val="tx1"/>
              </a:solidFill>
              <a:latin typeface="Calibri" panose="020F0502020204030204" pitchFamily="34" charset="0"/>
            </a:endParaRPr>
          </a:p>
          <a:p>
            <a:pPr marL="57150" indent="0" algn="just">
              <a:buNone/>
            </a:pPr>
            <a:r>
              <a:rPr lang="es-CO" b="1" dirty="0" smtClean="0">
                <a:solidFill>
                  <a:schemeClr val="tx1"/>
                </a:solidFill>
                <a:latin typeface="Calibri" panose="020F0502020204030204" pitchFamily="34" charset="0"/>
              </a:rPr>
              <a:t>Nivel del Riesgo Aceptable</a:t>
            </a:r>
            <a:r>
              <a:rPr lang="es-CO" dirty="0" smtClean="0">
                <a:solidFill>
                  <a:schemeClr val="tx1"/>
                </a:solidFill>
                <a:latin typeface="Calibri" panose="020F0502020204030204" pitchFamily="34" charset="0"/>
              </a:rPr>
              <a:t>:    </a:t>
            </a:r>
            <a:r>
              <a:rPr lang="es-CO" b="1" u="sng" dirty="0">
                <a:solidFill>
                  <a:srgbClr val="C00000"/>
                </a:solidFill>
              </a:rPr>
              <a:t>Nivel Moderado como el </a:t>
            </a:r>
            <a:r>
              <a:rPr lang="es-CO" b="1" u="sng" dirty="0" smtClean="0">
                <a:solidFill>
                  <a:srgbClr val="C00000"/>
                </a:solidFill>
              </a:rPr>
              <a:t>NRA</a:t>
            </a:r>
          </a:p>
          <a:p>
            <a:pPr marL="57150" indent="0" algn="just">
              <a:buNone/>
            </a:pPr>
            <a:endParaRPr lang="es-CO" b="1" u="sng" dirty="0" smtClean="0"/>
          </a:p>
          <a:p>
            <a:pPr marL="57150" indent="0" algn="just">
              <a:buNone/>
            </a:pPr>
            <a:r>
              <a:rPr lang="es-CO" b="1" u="sng" dirty="0">
                <a:solidFill>
                  <a:srgbClr val="002060"/>
                </a:solidFill>
                <a:latin typeface="Calibri" panose="020F0502020204030204" pitchFamily="34" charset="0"/>
              </a:rPr>
              <a:t>Riesgo Inherente:</a:t>
            </a:r>
            <a:r>
              <a:rPr lang="es-CO" b="1" dirty="0">
                <a:solidFill>
                  <a:srgbClr val="002060"/>
                </a:solidFill>
                <a:latin typeface="Calibri" panose="020F0502020204030204" pitchFamily="34" charset="0"/>
              </a:rPr>
              <a:t>	</a:t>
            </a:r>
            <a:r>
              <a:rPr lang="es-CO" b="1" dirty="0" smtClean="0">
                <a:solidFill>
                  <a:srgbClr val="002060"/>
                </a:solidFill>
                <a:latin typeface="Calibri" panose="020F0502020204030204" pitchFamily="34" charset="0"/>
              </a:rPr>
              <a:t>1</a:t>
            </a:r>
            <a:r>
              <a:rPr lang="es-CO" b="1" dirty="0" smtClean="0">
                <a:solidFill>
                  <a:schemeClr val="tx1"/>
                </a:solidFill>
                <a:latin typeface="Calibri" panose="020F0502020204030204" pitchFamily="34" charset="0"/>
              </a:rPr>
              <a:t>010						</a:t>
            </a:r>
            <a:r>
              <a:rPr lang="es-CO" b="1" u="sng" dirty="0" smtClean="0">
                <a:solidFill>
                  <a:srgbClr val="002060"/>
                </a:solidFill>
                <a:latin typeface="Calibri" panose="020F0502020204030204" pitchFamily="34" charset="0"/>
              </a:rPr>
              <a:t>Riesgo </a:t>
            </a:r>
            <a:r>
              <a:rPr lang="es-CO" b="1" u="sng" dirty="0">
                <a:solidFill>
                  <a:srgbClr val="002060"/>
                </a:solidFill>
                <a:latin typeface="Calibri" panose="020F0502020204030204" pitchFamily="34" charset="0"/>
              </a:rPr>
              <a:t>Residual:</a:t>
            </a:r>
            <a:r>
              <a:rPr lang="es-CO" b="1" dirty="0">
                <a:solidFill>
                  <a:srgbClr val="002060"/>
                </a:solidFill>
                <a:latin typeface="Calibri" panose="020F0502020204030204" pitchFamily="34" charset="0"/>
              </a:rPr>
              <a:t> </a:t>
            </a:r>
            <a:r>
              <a:rPr lang="es-CO" b="1" dirty="0" smtClean="0">
                <a:solidFill>
                  <a:srgbClr val="002060"/>
                </a:solidFill>
                <a:latin typeface="Calibri" panose="020F0502020204030204" pitchFamily="34" charset="0"/>
              </a:rPr>
              <a:t>439</a:t>
            </a:r>
            <a:endParaRPr lang="es-CO" b="1" dirty="0">
              <a:solidFill>
                <a:srgbClr val="002060"/>
              </a:solidFill>
              <a:latin typeface="Calibri" panose="020F0502020204030204" pitchFamily="34" charset="0"/>
            </a:endParaRPr>
          </a:p>
          <a:p>
            <a:pPr indent="-285750" algn="just">
              <a:buFont typeface="Wingdings" panose="05000000000000000000" pitchFamily="2" charset="2"/>
              <a:buChar char="q"/>
            </a:pPr>
            <a:endParaRPr lang="es-CO" dirty="0">
              <a:solidFill>
                <a:schemeClr val="tx1"/>
              </a:solidFill>
              <a:latin typeface="Calibri" panose="020F0502020204030204" pitchFamily="34" charset="0"/>
            </a:endParaRPr>
          </a:p>
          <a:p>
            <a:pPr marL="57150" indent="0" algn="just">
              <a:buNone/>
            </a:pPr>
            <a:endParaRPr lang="es-CO" dirty="0">
              <a:solidFill>
                <a:schemeClr val="tx1"/>
              </a:solidFill>
              <a:latin typeface="Calibri" panose="020F0502020204030204" pitchFamily="34" charset="0"/>
            </a:endParaRPr>
          </a:p>
          <a:p>
            <a:pPr marL="0" indent="0">
              <a:buNone/>
            </a:pPr>
            <a:endParaRPr lang="es-CO" sz="2400" b="1" dirty="0" smtClean="0">
              <a:solidFill>
                <a:srgbClr val="002060"/>
              </a:solidFill>
              <a:latin typeface="Calibri" panose="020F0502020204030204" pitchFamily="34" charset="0"/>
            </a:endParaRPr>
          </a:p>
          <a:p>
            <a:pPr marL="0" indent="0">
              <a:buNone/>
            </a:pPr>
            <a:endParaRPr lang="es-CO" dirty="0" smtClean="0"/>
          </a:p>
          <a:p>
            <a:pPr marL="0" indent="0">
              <a:lnSpc>
                <a:spcPct val="90000"/>
              </a:lnSpc>
              <a:buNone/>
            </a:pPr>
            <a:r>
              <a:rPr lang="es-CO" b="1" dirty="0" smtClean="0">
                <a:solidFill>
                  <a:srgbClr val="002060"/>
                </a:solidFill>
                <a:latin typeface="Calibri" panose="020F0502020204030204" pitchFamily="34" charset="0"/>
              </a:rPr>
              <a:t>										</a:t>
            </a:r>
            <a:endParaRPr lang="es-CO" b="1" u="sng" dirty="0">
              <a:solidFill>
                <a:srgbClr val="002060"/>
              </a:solidFill>
              <a:latin typeface="Calibri" panose="020F0502020204030204" pitchFamily="34" charset="0"/>
            </a:endParaRPr>
          </a:p>
          <a:p>
            <a:pPr marL="0" indent="0">
              <a:buNone/>
            </a:pPr>
            <a:endParaRPr lang="es-CO" sz="2400" b="1" dirty="0" smtClean="0">
              <a:solidFill>
                <a:srgbClr val="002060"/>
              </a:solidFill>
              <a:latin typeface="Calibri" panose="020F0502020204030204" pitchFamily="34" charset="0"/>
            </a:endParaRPr>
          </a:p>
        </p:txBody>
      </p:sp>
      <p:pic>
        <p:nvPicPr>
          <p:cNvPr id="4" name="Imagen 3"/>
          <p:cNvPicPr>
            <a:picLocks noChangeAspect="1"/>
          </p:cNvPicPr>
          <p:nvPr/>
        </p:nvPicPr>
        <p:blipFill>
          <a:blip r:embed="rId2"/>
          <a:stretch>
            <a:fillRect/>
          </a:stretch>
        </p:blipFill>
        <p:spPr>
          <a:xfrm>
            <a:off x="1363852" y="3672856"/>
            <a:ext cx="4788977" cy="3185144"/>
          </a:xfrm>
          <a:prstGeom prst="rect">
            <a:avLst/>
          </a:prstGeom>
        </p:spPr>
      </p:pic>
      <p:pic>
        <p:nvPicPr>
          <p:cNvPr id="6" name="Imagen 5"/>
          <p:cNvPicPr>
            <a:picLocks noChangeAspect="1"/>
          </p:cNvPicPr>
          <p:nvPr/>
        </p:nvPicPr>
        <p:blipFill>
          <a:blip r:embed="rId3"/>
          <a:stretch>
            <a:fillRect/>
          </a:stretch>
        </p:blipFill>
        <p:spPr>
          <a:xfrm>
            <a:off x="6744184" y="3672856"/>
            <a:ext cx="5019029" cy="3185144"/>
          </a:xfrm>
          <a:prstGeom prst="rect">
            <a:avLst/>
          </a:prstGeom>
        </p:spPr>
      </p:pic>
    </p:spTree>
    <p:extLst>
      <p:ext uri="{BB962C8B-B14F-4D97-AF65-F5344CB8AC3E}">
        <p14:creationId xmlns:p14="http://schemas.microsoft.com/office/powerpoint/2010/main" val="21980189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4983" y="733217"/>
            <a:ext cx="1472339" cy="464949"/>
          </a:xfrm>
        </p:spPr>
        <p:txBody>
          <a:bodyPr>
            <a:normAutofit/>
          </a:bodyPr>
          <a:lstStyle/>
          <a:p>
            <a:r>
              <a:rPr lang="es-CO" sz="2400" dirty="0" smtClean="0">
                <a:solidFill>
                  <a:schemeClr val="bg1"/>
                </a:solidFill>
                <a:latin typeface="Calibri" panose="020F0502020204030204" pitchFamily="34" charset="0"/>
              </a:rPr>
              <a:t>Cómo?</a:t>
            </a:r>
            <a:endParaRPr lang="es-CO" sz="2400" dirty="0">
              <a:solidFill>
                <a:schemeClr val="bg1"/>
              </a:solidFill>
              <a:latin typeface="Calibri" panose="020F0502020204030204" pitchFamily="34" charset="0"/>
            </a:endParaRPr>
          </a:p>
        </p:txBody>
      </p:sp>
      <p:sp>
        <p:nvSpPr>
          <p:cNvPr id="3" name="Marcador de contenido 2"/>
          <p:cNvSpPr>
            <a:spLocks noGrp="1"/>
          </p:cNvSpPr>
          <p:nvPr>
            <p:ph idx="1"/>
          </p:nvPr>
        </p:nvSpPr>
        <p:spPr>
          <a:xfrm>
            <a:off x="1736803" y="211809"/>
            <a:ext cx="10103901" cy="6421465"/>
          </a:xfrm>
        </p:spPr>
        <p:txBody>
          <a:bodyPr>
            <a:normAutofit/>
          </a:bodyPr>
          <a:lstStyle/>
          <a:p>
            <a:pPr marL="0" indent="0">
              <a:buNone/>
            </a:pPr>
            <a:r>
              <a:rPr lang="es-CO" sz="2800" b="1" u="sng" noProof="1" smtClean="0">
                <a:solidFill>
                  <a:schemeClr val="tx1"/>
                </a:solidFill>
                <a:effectLst>
                  <a:outerShdw blurRad="38100" dist="38100" dir="2700000" algn="tl">
                    <a:srgbClr val="000000">
                      <a:alpha val="43137"/>
                    </a:srgbClr>
                  </a:outerShdw>
                </a:effectLst>
                <a:latin typeface="Calibri" panose="020F0502020204030204" pitchFamily="34" charset="0"/>
              </a:rPr>
              <a:t>Estructura del  Proyecto:  </a:t>
            </a:r>
          </a:p>
          <a:p>
            <a:pPr marL="0" indent="0">
              <a:buNone/>
            </a:pPr>
            <a:endParaRPr lang="es-CO" sz="2800" b="1" u="sng" noProof="1">
              <a:solidFill>
                <a:schemeClr val="tx1"/>
              </a:solidFill>
              <a:effectLst>
                <a:outerShdw blurRad="38100" dist="38100" dir="2700000" algn="tl">
                  <a:srgbClr val="000000">
                    <a:alpha val="43137"/>
                  </a:srgbClr>
                </a:outerShdw>
              </a:effectLst>
              <a:latin typeface="Calibri" panose="020F0502020204030204" pitchFamily="34" charset="0"/>
            </a:endParaRPr>
          </a:p>
          <a:p>
            <a:pPr marL="0" indent="0">
              <a:buNone/>
            </a:pPr>
            <a:endParaRPr lang="es-CO" b="1" u="sng" noProof="1" smtClean="0">
              <a:solidFill>
                <a:schemeClr val="tx1"/>
              </a:solidFill>
              <a:effectLst>
                <a:outerShdw blurRad="38100" dist="38100" dir="2700000" algn="tl">
                  <a:srgbClr val="000000">
                    <a:alpha val="43137"/>
                  </a:srgbClr>
                </a:outerShdw>
              </a:effectLst>
              <a:latin typeface="Calibri" panose="020F0502020204030204" pitchFamily="34" charset="0"/>
            </a:endParaRPr>
          </a:p>
          <a:p>
            <a:pPr marL="0" indent="0">
              <a:buNone/>
            </a:pPr>
            <a:endParaRPr lang="es-CO" noProof="1" smtClean="0">
              <a:solidFill>
                <a:schemeClr val="tx1"/>
              </a:solidFill>
              <a:latin typeface="Calibri" panose="020F0502020204030204" pitchFamily="34" charset="0"/>
            </a:endParaRPr>
          </a:p>
        </p:txBody>
      </p:sp>
      <p:pic>
        <p:nvPicPr>
          <p:cNvPr id="5" name="Imagen 4"/>
          <p:cNvPicPr>
            <a:picLocks noChangeAspect="1"/>
          </p:cNvPicPr>
          <p:nvPr/>
        </p:nvPicPr>
        <p:blipFill>
          <a:blip r:embed="rId2"/>
          <a:stretch>
            <a:fillRect/>
          </a:stretch>
        </p:blipFill>
        <p:spPr>
          <a:xfrm>
            <a:off x="2448729" y="1089672"/>
            <a:ext cx="8291593" cy="5326620"/>
          </a:xfrm>
          <a:prstGeom prst="rect">
            <a:avLst/>
          </a:prstGeom>
        </p:spPr>
      </p:pic>
    </p:spTree>
    <p:extLst>
      <p:ext uri="{BB962C8B-B14F-4D97-AF65-F5344CB8AC3E}">
        <p14:creationId xmlns:p14="http://schemas.microsoft.com/office/powerpoint/2010/main" val="5761778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3472" y="733217"/>
            <a:ext cx="1100380" cy="464949"/>
          </a:xfrm>
        </p:spPr>
        <p:txBody>
          <a:bodyPr>
            <a:normAutofit/>
          </a:bodyPr>
          <a:lstStyle/>
          <a:p>
            <a:r>
              <a:rPr lang="es-CO" sz="2400" b="1" dirty="0" smtClean="0">
                <a:solidFill>
                  <a:schemeClr val="bg1"/>
                </a:solidFill>
                <a:latin typeface="Calibri" panose="020F0502020204030204" pitchFamily="34" charset="0"/>
              </a:rPr>
              <a:t>Fase 3</a:t>
            </a:r>
            <a:endParaRPr lang="es-CO" sz="2400" b="1" dirty="0">
              <a:solidFill>
                <a:schemeClr val="bg1"/>
              </a:solidFill>
              <a:latin typeface="Calibri" panose="020F0502020204030204" pitchFamily="34" charset="0"/>
            </a:endParaRPr>
          </a:p>
        </p:txBody>
      </p:sp>
      <p:sp>
        <p:nvSpPr>
          <p:cNvPr id="5" name="Marcador de contenido 4"/>
          <p:cNvSpPr>
            <a:spLocks noGrp="1"/>
          </p:cNvSpPr>
          <p:nvPr>
            <p:ph idx="1"/>
          </p:nvPr>
        </p:nvSpPr>
        <p:spPr>
          <a:xfrm>
            <a:off x="1611823" y="356463"/>
            <a:ext cx="10352868" cy="6338805"/>
          </a:xfrm>
        </p:spPr>
        <p:txBody>
          <a:bodyPr>
            <a:normAutofit/>
          </a:bodyPr>
          <a:lstStyle/>
          <a:p>
            <a:pPr marL="0" indent="0">
              <a:buNone/>
            </a:pPr>
            <a:r>
              <a:rPr lang="es-CO" sz="2400" b="1" u="sng" dirty="0" smtClean="0">
                <a:solidFill>
                  <a:schemeClr val="accent1"/>
                </a:solidFill>
                <a:effectLst>
                  <a:outerShdw blurRad="38100" dist="38100" dir="2700000" algn="tl">
                    <a:srgbClr val="000000">
                      <a:alpha val="43137"/>
                    </a:srgbClr>
                  </a:outerShdw>
                </a:effectLst>
              </a:rPr>
              <a:t>Fase 3:  Análisis de Riesgos</a:t>
            </a:r>
          </a:p>
          <a:p>
            <a:pPr marL="0" indent="0">
              <a:buNone/>
            </a:pPr>
            <a:r>
              <a:rPr lang="es-CO" sz="2400" b="1" dirty="0" smtClean="0">
                <a:solidFill>
                  <a:srgbClr val="002060"/>
                </a:solidFill>
                <a:latin typeface="Calibri" panose="020F0502020204030204" pitchFamily="34" charset="0"/>
              </a:rPr>
              <a:t>3- Identificación de Riesgos:</a:t>
            </a:r>
            <a:endParaRPr lang="es-CO" sz="2400" b="1" dirty="0">
              <a:solidFill>
                <a:srgbClr val="002060"/>
              </a:solidFill>
              <a:latin typeface="Calibri" panose="020F0502020204030204" pitchFamily="34" charset="0"/>
            </a:endParaRPr>
          </a:p>
          <a:p>
            <a:pPr marL="0" indent="0">
              <a:lnSpc>
                <a:spcPct val="90000"/>
              </a:lnSpc>
              <a:buNone/>
            </a:pPr>
            <a:endParaRPr lang="es-CO" b="1" u="sng" dirty="0" smtClean="0">
              <a:solidFill>
                <a:srgbClr val="002060"/>
              </a:solidFill>
              <a:latin typeface="Calibri" panose="020F0502020204030204" pitchFamily="34" charset="0"/>
            </a:endParaRPr>
          </a:p>
          <a:p>
            <a:pPr marL="0" indent="0">
              <a:buNone/>
            </a:pPr>
            <a:endParaRPr lang="es-CO" sz="2400" b="1" dirty="0" smtClean="0">
              <a:solidFill>
                <a:srgbClr val="002060"/>
              </a:solidFill>
              <a:latin typeface="Calibri" panose="020F0502020204030204" pitchFamily="34" charset="0"/>
            </a:endParaRPr>
          </a:p>
          <a:p>
            <a:pPr marL="0" indent="0">
              <a:buNone/>
            </a:pPr>
            <a:endParaRPr lang="es-CO" dirty="0" smtClean="0"/>
          </a:p>
          <a:p>
            <a:pPr marL="0" indent="0">
              <a:lnSpc>
                <a:spcPct val="90000"/>
              </a:lnSpc>
              <a:buNone/>
            </a:pPr>
            <a:r>
              <a:rPr lang="es-CO" b="1" dirty="0" smtClean="0">
                <a:solidFill>
                  <a:srgbClr val="002060"/>
                </a:solidFill>
                <a:latin typeface="Calibri" panose="020F0502020204030204" pitchFamily="34" charset="0"/>
              </a:rPr>
              <a:t>										</a:t>
            </a:r>
            <a:endParaRPr lang="es-CO" b="1" u="sng" dirty="0">
              <a:solidFill>
                <a:srgbClr val="002060"/>
              </a:solidFill>
              <a:latin typeface="Calibri" panose="020F0502020204030204" pitchFamily="34" charset="0"/>
            </a:endParaRPr>
          </a:p>
          <a:p>
            <a:pPr marL="0" indent="0">
              <a:buNone/>
            </a:pPr>
            <a:endParaRPr lang="es-CO" sz="2400" b="1" dirty="0" smtClean="0">
              <a:solidFill>
                <a:srgbClr val="002060"/>
              </a:solidFill>
              <a:latin typeface="Calibri" panose="020F0502020204030204" pitchFamily="34" charset="0"/>
            </a:endParaRPr>
          </a:p>
        </p:txBody>
      </p:sp>
      <p:pic>
        <p:nvPicPr>
          <p:cNvPr id="3" name="Imagen 2">
            <a:hlinkClick r:id="rId2" action="ppaction://hlinkfile"/>
          </p:cNvPr>
          <p:cNvPicPr>
            <a:picLocks noChangeAspect="1"/>
          </p:cNvPicPr>
          <p:nvPr/>
        </p:nvPicPr>
        <p:blipFill>
          <a:blip r:embed="rId3"/>
          <a:stretch>
            <a:fillRect/>
          </a:stretch>
        </p:blipFill>
        <p:spPr>
          <a:xfrm>
            <a:off x="2130532" y="1410346"/>
            <a:ext cx="9315450" cy="5029200"/>
          </a:xfrm>
          <a:prstGeom prst="rect">
            <a:avLst/>
          </a:prstGeom>
        </p:spPr>
      </p:pic>
    </p:spTree>
    <p:extLst>
      <p:ext uri="{BB962C8B-B14F-4D97-AF65-F5344CB8AC3E}">
        <p14:creationId xmlns:p14="http://schemas.microsoft.com/office/powerpoint/2010/main" val="40524399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3472" y="733217"/>
            <a:ext cx="1100380" cy="464949"/>
          </a:xfrm>
        </p:spPr>
        <p:txBody>
          <a:bodyPr>
            <a:normAutofit/>
          </a:bodyPr>
          <a:lstStyle/>
          <a:p>
            <a:r>
              <a:rPr lang="es-CO" sz="2400" b="1" dirty="0" smtClean="0">
                <a:solidFill>
                  <a:schemeClr val="bg1"/>
                </a:solidFill>
                <a:latin typeface="Calibri" panose="020F0502020204030204" pitchFamily="34" charset="0"/>
              </a:rPr>
              <a:t>Fase 4</a:t>
            </a:r>
            <a:endParaRPr lang="es-CO" sz="2400" b="1" dirty="0">
              <a:solidFill>
                <a:schemeClr val="bg1"/>
              </a:solidFill>
              <a:latin typeface="Calibri" panose="020F0502020204030204" pitchFamily="34" charset="0"/>
            </a:endParaRPr>
          </a:p>
        </p:txBody>
      </p:sp>
      <p:sp>
        <p:nvSpPr>
          <p:cNvPr id="5" name="Marcador de contenido 4"/>
          <p:cNvSpPr>
            <a:spLocks noGrp="1"/>
          </p:cNvSpPr>
          <p:nvPr>
            <p:ph idx="1"/>
          </p:nvPr>
        </p:nvSpPr>
        <p:spPr>
          <a:xfrm>
            <a:off x="1611823" y="356463"/>
            <a:ext cx="10352868" cy="6338805"/>
          </a:xfrm>
        </p:spPr>
        <p:txBody>
          <a:bodyPr>
            <a:normAutofit/>
          </a:bodyPr>
          <a:lstStyle/>
          <a:p>
            <a:pPr marL="0" indent="0">
              <a:buNone/>
            </a:pPr>
            <a:r>
              <a:rPr lang="es-CO" sz="2400" b="1" u="sng" dirty="0" smtClean="0">
                <a:solidFill>
                  <a:schemeClr val="accent1"/>
                </a:solidFill>
                <a:effectLst>
                  <a:outerShdw blurRad="38100" dist="38100" dir="2700000" algn="tl">
                    <a:srgbClr val="000000">
                      <a:alpha val="43137"/>
                    </a:srgbClr>
                  </a:outerShdw>
                </a:effectLst>
              </a:rPr>
              <a:t>Fase 4:  Propuesta de Proyectos</a:t>
            </a:r>
          </a:p>
          <a:p>
            <a:pPr marL="0" indent="0">
              <a:buNone/>
            </a:pPr>
            <a:r>
              <a:rPr lang="es-CO" sz="2400" b="1" dirty="0" smtClean="0">
                <a:solidFill>
                  <a:srgbClr val="002060"/>
                </a:solidFill>
                <a:latin typeface="Calibri" panose="020F0502020204030204" pitchFamily="34" charset="0"/>
              </a:rPr>
              <a:t>1- Plan de Tratamiento de Riesgos: </a:t>
            </a:r>
            <a:r>
              <a:rPr lang="es-CO" dirty="0" smtClean="0">
                <a:solidFill>
                  <a:schemeClr val="tx1"/>
                </a:solidFill>
                <a:latin typeface="Calibri" panose="020F0502020204030204" pitchFamily="34" charset="0"/>
              </a:rPr>
              <a:t>Es </a:t>
            </a:r>
            <a:r>
              <a:rPr lang="es-CO" dirty="0">
                <a:solidFill>
                  <a:schemeClr val="tx1"/>
                </a:solidFill>
                <a:latin typeface="Calibri" panose="020F0502020204030204" pitchFamily="34" charset="0"/>
              </a:rPr>
              <a:t>la formulación de las acciones, los recursos, las responsabilidades y las prioridades que permiten mitigar los riesgos de seguridad de información dentro de una </a:t>
            </a:r>
            <a:r>
              <a:rPr lang="es-CO" dirty="0" smtClean="0">
                <a:solidFill>
                  <a:schemeClr val="tx1"/>
                </a:solidFill>
                <a:latin typeface="Calibri" panose="020F0502020204030204" pitchFamily="34" charset="0"/>
              </a:rPr>
              <a:t>entidad.</a:t>
            </a:r>
          </a:p>
          <a:p>
            <a:pPr marL="0" indent="0">
              <a:lnSpc>
                <a:spcPct val="90000"/>
              </a:lnSpc>
              <a:buNone/>
            </a:pPr>
            <a:endParaRPr lang="es-CO" b="1" u="sng" dirty="0" smtClean="0">
              <a:solidFill>
                <a:srgbClr val="002060"/>
              </a:solidFill>
              <a:latin typeface="Calibri" panose="020F0502020204030204" pitchFamily="34" charset="0"/>
            </a:endParaRPr>
          </a:p>
          <a:p>
            <a:pPr>
              <a:buFont typeface="Wingdings" panose="05000000000000000000" pitchFamily="2" charset="2"/>
              <a:buChar char="ü"/>
            </a:pPr>
            <a:r>
              <a:rPr lang="es-ES_tradnl" b="1" dirty="0" smtClean="0">
                <a:solidFill>
                  <a:schemeClr val="tx1"/>
                </a:solidFill>
                <a:latin typeface="Calibri" panose="020F0502020204030204" pitchFamily="34" charset="0"/>
              </a:rPr>
              <a:t>Identificación de Controles </a:t>
            </a:r>
            <a:r>
              <a:rPr lang="es-ES_tradnl" b="1" dirty="0">
                <a:solidFill>
                  <a:schemeClr val="tx1"/>
                </a:solidFill>
                <a:latin typeface="Calibri" panose="020F0502020204030204" pitchFamily="34" charset="0"/>
              </a:rPr>
              <a:t>por tipo </a:t>
            </a:r>
            <a:r>
              <a:rPr lang="es-ES_tradnl" b="1" dirty="0" smtClean="0">
                <a:solidFill>
                  <a:schemeClr val="tx1"/>
                </a:solidFill>
                <a:latin typeface="Calibri" panose="020F0502020204030204" pitchFamily="34" charset="0"/>
              </a:rPr>
              <a:t>de</a:t>
            </a:r>
          </a:p>
          <a:p>
            <a:pPr marL="0" indent="0">
              <a:buNone/>
            </a:pPr>
            <a:r>
              <a:rPr lang="es-ES_tradnl" b="1" dirty="0">
                <a:solidFill>
                  <a:schemeClr val="tx1"/>
                </a:solidFill>
                <a:latin typeface="Calibri" panose="020F0502020204030204" pitchFamily="34" charset="0"/>
              </a:rPr>
              <a:t> </a:t>
            </a:r>
            <a:r>
              <a:rPr lang="es-ES_tradnl" b="1" dirty="0" smtClean="0">
                <a:solidFill>
                  <a:schemeClr val="tx1"/>
                </a:solidFill>
                <a:latin typeface="Calibri" panose="020F0502020204030204" pitchFamily="34" charset="0"/>
              </a:rPr>
              <a:t>      </a:t>
            </a:r>
            <a:r>
              <a:rPr lang="es-ES_tradnl" b="1" dirty="0">
                <a:solidFill>
                  <a:schemeClr val="tx1"/>
                </a:solidFill>
                <a:latin typeface="Calibri" panose="020F0502020204030204" pitchFamily="34" charset="0"/>
              </a:rPr>
              <a:t>activo en cada </a:t>
            </a:r>
            <a:r>
              <a:rPr lang="es-ES_tradnl" b="1" dirty="0" smtClean="0">
                <a:solidFill>
                  <a:schemeClr val="tx1"/>
                </a:solidFill>
                <a:latin typeface="Calibri" panose="020F0502020204030204" pitchFamily="34" charset="0"/>
              </a:rPr>
              <a:t>subproceso.</a:t>
            </a:r>
          </a:p>
          <a:p>
            <a:pPr marL="0" indent="0">
              <a:buNone/>
            </a:pPr>
            <a:endParaRPr lang="es-ES_tradnl" b="1" dirty="0" smtClean="0">
              <a:solidFill>
                <a:schemeClr val="tx1"/>
              </a:solidFill>
              <a:latin typeface="Calibri" panose="020F0502020204030204" pitchFamily="34" charset="0"/>
            </a:endParaRPr>
          </a:p>
          <a:p>
            <a:pPr>
              <a:buFont typeface="Wingdings" panose="05000000000000000000" pitchFamily="2" charset="2"/>
              <a:buChar char="ü"/>
            </a:pPr>
            <a:r>
              <a:rPr lang="es-ES_tradnl" b="1" dirty="0" smtClean="0">
                <a:solidFill>
                  <a:schemeClr val="tx1"/>
                </a:solidFill>
                <a:latin typeface="Calibri" panose="020F0502020204030204" pitchFamily="34" charset="0"/>
              </a:rPr>
              <a:t>Identificación de actividades </a:t>
            </a:r>
            <a:r>
              <a:rPr lang="es-ES_tradnl" b="1" dirty="0">
                <a:solidFill>
                  <a:schemeClr val="tx1"/>
                </a:solidFill>
                <a:latin typeface="Calibri" panose="020F0502020204030204" pitchFamily="34" charset="0"/>
              </a:rPr>
              <a:t>para la </a:t>
            </a:r>
            <a:endParaRPr lang="es-ES_tradnl" b="1" dirty="0" smtClean="0">
              <a:solidFill>
                <a:schemeClr val="tx1"/>
              </a:solidFill>
              <a:latin typeface="Calibri" panose="020F0502020204030204" pitchFamily="34" charset="0"/>
            </a:endParaRPr>
          </a:p>
          <a:p>
            <a:pPr marL="0" indent="0">
              <a:buNone/>
            </a:pPr>
            <a:r>
              <a:rPr lang="es-ES_tradnl" b="1" dirty="0">
                <a:solidFill>
                  <a:schemeClr val="tx1"/>
                </a:solidFill>
                <a:latin typeface="Calibri" panose="020F0502020204030204" pitchFamily="34" charset="0"/>
              </a:rPr>
              <a:t> </a:t>
            </a:r>
            <a:r>
              <a:rPr lang="es-ES_tradnl" b="1" dirty="0" smtClean="0">
                <a:solidFill>
                  <a:schemeClr val="tx1"/>
                </a:solidFill>
                <a:latin typeface="Calibri" panose="020F0502020204030204" pitchFamily="34" charset="0"/>
              </a:rPr>
              <a:t>      implementación </a:t>
            </a:r>
            <a:r>
              <a:rPr lang="es-ES_tradnl" b="1" dirty="0">
                <a:solidFill>
                  <a:schemeClr val="tx1"/>
                </a:solidFill>
                <a:latin typeface="Calibri" panose="020F0502020204030204" pitchFamily="34" charset="0"/>
              </a:rPr>
              <a:t>de cada </a:t>
            </a:r>
            <a:r>
              <a:rPr lang="es-ES_tradnl" b="1" dirty="0" smtClean="0">
                <a:solidFill>
                  <a:schemeClr val="tx1"/>
                </a:solidFill>
                <a:latin typeface="Calibri" panose="020F0502020204030204" pitchFamily="34" charset="0"/>
              </a:rPr>
              <a:t>control.</a:t>
            </a:r>
          </a:p>
          <a:p>
            <a:pPr marL="0" indent="0">
              <a:buNone/>
            </a:pPr>
            <a:endParaRPr lang="es-CO" dirty="0">
              <a:solidFill>
                <a:schemeClr val="tx1"/>
              </a:solidFill>
              <a:latin typeface="Calibri" panose="020F0502020204030204" pitchFamily="34" charset="0"/>
            </a:endParaRPr>
          </a:p>
          <a:p>
            <a:pPr marL="0" indent="0">
              <a:buNone/>
            </a:pPr>
            <a:endParaRPr lang="es-CO" sz="2400" b="1" dirty="0" smtClean="0">
              <a:solidFill>
                <a:srgbClr val="002060"/>
              </a:solidFill>
              <a:latin typeface="Calibri" panose="020F0502020204030204" pitchFamily="34" charset="0"/>
            </a:endParaRPr>
          </a:p>
          <a:p>
            <a:pPr marL="0" indent="0">
              <a:buNone/>
            </a:pPr>
            <a:endParaRPr lang="es-CO" dirty="0" smtClean="0"/>
          </a:p>
          <a:p>
            <a:pPr marL="0" indent="0">
              <a:lnSpc>
                <a:spcPct val="90000"/>
              </a:lnSpc>
              <a:buNone/>
            </a:pPr>
            <a:r>
              <a:rPr lang="es-CO" b="1" dirty="0" smtClean="0">
                <a:solidFill>
                  <a:srgbClr val="002060"/>
                </a:solidFill>
                <a:latin typeface="Calibri" panose="020F0502020204030204" pitchFamily="34" charset="0"/>
              </a:rPr>
              <a:t>										</a:t>
            </a:r>
            <a:endParaRPr lang="es-CO" b="1" u="sng" dirty="0">
              <a:solidFill>
                <a:srgbClr val="002060"/>
              </a:solidFill>
              <a:latin typeface="Calibri" panose="020F0502020204030204" pitchFamily="34" charset="0"/>
            </a:endParaRPr>
          </a:p>
          <a:p>
            <a:pPr marL="0" indent="0">
              <a:buNone/>
            </a:pPr>
            <a:endParaRPr lang="es-CO" sz="2400" b="1" dirty="0" smtClean="0">
              <a:solidFill>
                <a:srgbClr val="002060"/>
              </a:solidFill>
              <a:latin typeface="Calibri" panose="020F0502020204030204" pitchFamily="34" charset="0"/>
            </a:endParaRPr>
          </a:p>
        </p:txBody>
      </p:sp>
      <p:pic>
        <p:nvPicPr>
          <p:cNvPr id="4" name="Imagen 3"/>
          <p:cNvPicPr>
            <a:picLocks noChangeAspect="1"/>
          </p:cNvPicPr>
          <p:nvPr/>
        </p:nvPicPr>
        <p:blipFill>
          <a:blip r:embed="rId2"/>
          <a:stretch>
            <a:fillRect/>
          </a:stretch>
        </p:blipFill>
        <p:spPr>
          <a:xfrm>
            <a:off x="6011485" y="1799418"/>
            <a:ext cx="5686425" cy="4895850"/>
          </a:xfrm>
          <a:prstGeom prst="rect">
            <a:avLst/>
          </a:prstGeom>
        </p:spPr>
      </p:pic>
      <p:cxnSp>
        <p:nvCxnSpPr>
          <p:cNvPr id="7" name="Conector recto 6"/>
          <p:cNvCxnSpPr/>
          <p:nvPr/>
        </p:nvCxnSpPr>
        <p:spPr>
          <a:xfrm>
            <a:off x="4370522" y="4247343"/>
            <a:ext cx="0" cy="86709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flipV="1">
            <a:off x="4370522" y="5098942"/>
            <a:ext cx="1115878" cy="1549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9364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3472" y="733217"/>
            <a:ext cx="1100380" cy="464949"/>
          </a:xfrm>
        </p:spPr>
        <p:txBody>
          <a:bodyPr>
            <a:normAutofit/>
          </a:bodyPr>
          <a:lstStyle/>
          <a:p>
            <a:r>
              <a:rPr lang="es-CO" sz="2400" b="1" dirty="0" smtClean="0">
                <a:solidFill>
                  <a:schemeClr val="bg1"/>
                </a:solidFill>
                <a:latin typeface="Calibri" panose="020F0502020204030204" pitchFamily="34" charset="0"/>
              </a:rPr>
              <a:t>Fase 4</a:t>
            </a:r>
            <a:endParaRPr lang="es-CO" sz="2400" b="1" dirty="0">
              <a:solidFill>
                <a:schemeClr val="bg1"/>
              </a:solidFill>
              <a:latin typeface="Calibri" panose="020F0502020204030204" pitchFamily="34" charset="0"/>
            </a:endParaRPr>
          </a:p>
        </p:txBody>
      </p:sp>
      <p:sp>
        <p:nvSpPr>
          <p:cNvPr id="5" name="Marcador de contenido 4"/>
          <p:cNvSpPr>
            <a:spLocks noGrp="1"/>
          </p:cNvSpPr>
          <p:nvPr>
            <p:ph idx="1"/>
          </p:nvPr>
        </p:nvSpPr>
        <p:spPr>
          <a:xfrm>
            <a:off x="1611823" y="356463"/>
            <a:ext cx="10352868" cy="6338805"/>
          </a:xfrm>
        </p:spPr>
        <p:txBody>
          <a:bodyPr>
            <a:normAutofit/>
          </a:bodyPr>
          <a:lstStyle/>
          <a:p>
            <a:pPr marL="0" indent="0">
              <a:buNone/>
            </a:pPr>
            <a:r>
              <a:rPr lang="es-CO" sz="2400" b="1" u="sng" dirty="0" smtClean="0">
                <a:solidFill>
                  <a:schemeClr val="accent1"/>
                </a:solidFill>
                <a:effectLst>
                  <a:outerShdw blurRad="38100" dist="38100" dir="2700000" algn="tl">
                    <a:srgbClr val="000000">
                      <a:alpha val="43137"/>
                    </a:srgbClr>
                  </a:outerShdw>
                </a:effectLst>
              </a:rPr>
              <a:t>Fase 4:  Propuesta de Proyectos</a:t>
            </a:r>
          </a:p>
          <a:p>
            <a:pPr marL="0" indent="0">
              <a:buNone/>
            </a:pPr>
            <a:r>
              <a:rPr lang="es-CO" sz="2400" b="1" dirty="0">
                <a:solidFill>
                  <a:srgbClr val="002060"/>
                </a:solidFill>
                <a:latin typeface="Calibri" panose="020F0502020204030204" pitchFamily="34" charset="0"/>
              </a:rPr>
              <a:t>2</a:t>
            </a:r>
            <a:r>
              <a:rPr lang="es-CO" sz="2400" b="1" dirty="0" smtClean="0">
                <a:solidFill>
                  <a:srgbClr val="002060"/>
                </a:solidFill>
                <a:latin typeface="Calibri" panose="020F0502020204030204" pitchFamily="34" charset="0"/>
              </a:rPr>
              <a:t>- Proyectos a Implementar:</a:t>
            </a:r>
          </a:p>
          <a:p>
            <a:pPr marL="0" indent="0">
              <a:buNone/>
            </a:pPr>
            <a:endParaRPr lang="es-CO" sz="2400" b="1" dirty="0" smtClean="0">
              <a:solidFill>
                <a:srgbClr val="002060"/>
              </a:solidFill>
              <a:latin typeface="Calibri" panose="020F0502020204030204" pitchFamily="34" charset="0"/>
            </a:endParaRPr>
          </a:p>
          <a:p>
            <a:pPr marL="0" indent="0">
              <a:buNone/>
            </a:pPr>
            <a:endParaRPr lang="es-CO" dirty="0" smtClean="0"/>
          </a:p>
          <a:p>
            <a:pPr marL="0" indent="0">
              <a:lnSpc>
                <a:spcPct val="90000"/>
              </a:lnSpc>
              <a:buNone/>
            </a:pPr>
            <a:r>
              <a:rPr lang="es-CO" b="1" dirty="0" smtClean="0">
                <a:solidFill>
                  <a:srgbClr val="002060"/>
                </a:solidFill>
                <a:latin typeface="Calibri" panose="020F0502020204030204" pitchFamily="34" charset="0"/>
              </a:rPr>
              <a:t>										</a:t>
            </a:r>
            <a:endParaRPr lang="es-CO" b="1" u="sng" dirty="0">
              <a:solidFill>
                <a:srgbClr val="002060"/>
              </a:solidFill>
              <a:latin typeface="Calibri" panose="020F0502020204030204" pitchFamily="34" charset="0"/>
            </a:endParaRPr>
          </a:p>
          <a:p>
            <a:pPr marL="0" indent="0">
              <a:buNone/>
            </a:pPr>
            <a:endParaRPr lang="es-CO" sz="2400" b="1" dirty="0" smtClean="0">
              <a:solidFill>
                <a:srgbClr val="002060"/>
              </a:solidFill>
              <a:latin typeface="Calibri" panose="020F0502020204030204" pitchFamily="34" charset="0"/>
            </a:endParaRPr>
          </a:p>
        </p:txBody>
      </p:sp>
      <p:pic>
        <p:nvPicPr>
          <p:cNvPr id="6" name="Imagen 5"/>
          <p:cNvPicPr>
            <a:picLocks noChangeAspect="1"/>
          </p:cNvPicPr>
          <p:nvPr/>
        </p:nvPicPr>
        <p:blipFill>
          <a:blip r:embed="rId2"/>
          <a:stretch>
            <a:fillRect/>
          </a:stretch>
        </p:blipFill>
        <p:spPr>
          <a:xfrm>
            <a:off x="1999281" y="1466849"/>
            <a:ext cx="8818536" cy="5228419"/>
          </a:xfrm>
          <a:prstGeom prst="rect">
            <a:avLst/>
          </a:prstGeom>
        </p:spPr>
      </p:pic>
    </p:spTree>
    <p:extLst>
      <p:ext uri="{BB962C8B-B14F-4D97-AF65-F5344CB8AC3E}">
        <p14:creationId xmlns:p14="http://schemas.microsoft.com/office/powerpoint/2010/main" val="347695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3472" y="733217"/>
            <a:ext cx="1100380" cy="464949"/>
          </a:xfrm>
        </p:spPr>
        <p:txBody>
          <a:bodyPr>
            <a:normAutofit/>
          </a:bodyPr>
          <a:lstStyle/>
          <a:p>
            <a:r>
              <a:rPr lang="es-CO" sz="2400" b="1" dirty="0" smtClean="0">
                <a:solidFill>
                  <a:schemeClr val="bg1"/>
                </a:solidFill>
                <a:latin typeface="Calibri" panose="020F0502020204030204" pitchFamily="34" charset="0"/>
              </a:rPr>
              <a:t>Fase 4</a:t>
            </a:r>
            <a:endParaRPr lang="es-CO" sz="2400" b="1" dirty="0">
              <a:solidFill>
                <a:schemeClr val="bg1"/>
              </a:solidFill>
              <a:latin typeface="Calibri" panose="020F0502020204030204" pitchFamily="34" charset="0"/>
            </a:endParaRPr>
          </a:p>
        </p:txBody>
      </p:sp>
      <p:sp>
        <p:nvSpPr>
          <p:cNvPr id="5" name="Marcador de contenido 4"/>
          <p:cNvSpPr>
            <a:spLocks noGrp="1"/>
          </p:cNvSpPr>
          <p:nvPr>
            <p:ph idx="1"/>
          </p:nvPr>
        </p:nvSpPr>
        <p:spPr>
          <a:xfrm>
            <a:off x="1611823" y="356463"/>
            <a:ext cx="10352868" cy="6338805"/>
          </a:xfrm>
        </p:spPr>
        <p:txBody>
          <a:bodyPr>
            <a:normAutofit/>
          </a:bodyPr>
          <a:lstStyle/>
          <a:p>
            <a:pPr marL="0" indent="0">
              <a:buNone/>
            </a:pPr>
            <a:r>
              <a:rPr lang="es-CO" sz="2400" b="1" u="sng" dirty="0" smtClean="0">
                <a:solidFill>
                  <a:schemeClr val="accent1"/>
                </a:solidFill>
                <a:effectLst>
                  <a:outerShdw blurRad="38100" dist="38100" dir="2700000" algn="tl">
                    <a:srgbClr val="000000">
                      <a:alpha val="43137"/>
                    </a:srgbClr>
                  </a:outerShdw>
                </a:effectLst>
              </a:rPr>
              <a:t>Fase 4:  Propuesta de Proyectos</a:t>
            </a:r>
          </a:p>
          <a:p>
            <a:pPr marL="0" indent="0">
              <a:buNone/>
            </a:pPr>
            <a:endParaRPr lang="es-CO" sz="2400" b="1" dirty="0" smtClean="0">
              <a:solidFill>
                <a:srgbClr val="002060"/>
              </a:solidFill>
              <a:latin typeface="Calibri" panose="020F0502020204030204" pitchFamily="34" charset="0"/>
            </a:endParaRPr>
          </a:p>
          <a:p>
            <a:pPr marL="0" indent="0">
              <a:buNone/>
            </a:pPr>
            <a:endParaRPr lang="es-CO" sz="2400" b="1" dirty="0">
              <a:solidFill>
                <a:srgbClr val="002060"/>
              </a:solidFill>
              <a:latin typeface="Calibri" panose="020F0502020204030204" pitchFamily="34" charset="0"/>
            </a:endParaRPr>
          </a:p>
          <a:p>
            <a:pPr marL="0" indent="0">
              <a:buNone/>
            </a:pPr>
            <a:endParaRPr lang="es-CO" sz="2400" b="1" dirty="0" smtClean="0">
              <a:solidFill>
                <a:srgbClr val="002060"/>
              </a:solidFill>
              <a:latin typeface="Calibri" panose="020F0502020204030204" pitchFamily="34" charset="0"/>
            </a:endParaRPr>
          </a:p>
          <a:p>
            <a:pPr marL="0" indent="0">
              <a:buNone/>
            </a:pPr>
            <a:r>
              <a:rPr lang="es-CO" sz="2400" b="1" dirty="0" err="1" smtClean="0">
                <a:solidFill>
                  <a:srgbClr val="002060"/>
                </a:solidFill>
                <a:latin typeface="Calibri" panose="020F0502020204030204" pitchFamily="34" charset="0"/>
              </a:rPr>
              <a:t>Roadmap</a:t>
            </a:r>
            <a:r>
              <a:rPr lang="es-CO" sz="2400" b="1" dirty="0" smtClean="0">
                <a:solidFill>
                  <a:srgbClr val="002060"/>
                </a:solidFill>
                <a:latin typeface="Calibri" panose="020F0502020204030204" pitchFamily="34" charset="0"/>
              </a:rPr>
              <a:t> de </a:t>
            </a:r>
          </a:p>
          <a:p>
            <a:pPr marL="0" indent="0">
              <a:buNone/>
            </a:pPr>
            <a:r>
              <a:rPr lang="es-CO" sz="2400" b="1" dirty="0" smtClean="0">
                <a:solidFill>
                  <a:srgbClr val="002060"/>
                </a:solidFill>
                <a:latin typeface="Calibri" panose="020F0502020204030204" pitchFamily="34" charset="0"/>
              </a:rPr>
              <a:t>Implementación:</a:t>
            </a:r>
          </a:p>
          <a:p>
            <a:pPr marL="0" indent="0">
              <a:buNone/>
            </a:pPr>
            <a:endParaRPr lang="es-CO" sz="2400" b="1" dirty="0" smtClean="0">
              <a:solidFill>
                <a:srgbClr val="002060"/>
              </a:solidFill>
              <a:latin typeface="Calibri" panose="020F0502020204030204" pitchFamily="34" charset="0"/>
            </a:endParaRPr>
          </a:p>
          <a:p>
            <a:pPr marL="0" indent="0">
              <a:buNone/>
            </a:pPr>
            <a:endParaRPr lang="es-CO" dirty="0" smtClean="0"/>
          </a:p>
          <a:p>
            <a:pPr marL="0" indent="0">
              <a:lnSpc>
                <a:spcPct val="90000"/>
              </a:lnSpc>
              <a:buNone/>
            </a:pPr>
            <a:r>
              <a:rPr lang="es-CO" b="1" dirty="0" smtClean="0">
                <a:solidFill>
                  <a:srgbClr val="002060"/>
                </a:solidFill>
                <a:latin typeface="Calibri" panose="020F0502020204030204" pitchFamily="34" charset="0"/>
              </a:rPr>
              <a:t>										</a:t>
            </a:r>
            <a:endParaRPr lang="es-CO" b="1" u="sng" dirty="0">
              <a:solidFill>
                <a:srgbClr val="002060"/>
              </a:solidFill>
              <a:latin typeface="Calibri" panose="020F0502020204030204" pitchFamily="34" charset="0"/>
            </a:endParaRPr>
          </a:p>
          <a:p>
            <a:pPr marL="0" indent="0">
              <a:buNone/>
            </a:pPr>
            <a:endParaRPr lang="es-CO" sz="2400" b="1" dirty="0" smtClean="0">
              <a:solidFill>
                <a:srgbClr val="002060"/>
              </a:solidFill>
              <a:latin typeface="Calibri" panose="020F0502020204030204" pitchFamily="34" charset="0"/>
            </a:endParaRPr>
          </a:p>
        </p:txBody>
      </p:sp>
      <p:pic>
        <p:nvPicPr>
          <p:cNvPr id="4" name="Imagen 3"/>
          <p:cNvPicPr>
            <a:picLocks noChangeAspect="1"/>
          </p:cNvPicPr>
          <p:nvPr/>
        </p:nvPicPr>
        <p:blipFill>
          <a:blip r:embed="rId2"/>
          <a:stretch>
            <a:fillRect/>
          </a:stretch>
        </p:blipFill>
        <p:spPr>
          <a:xfrm>
            <a:off x="4633993" y="1018368"/>
            <a:ext cx="6496131" cy="5676900"/>
          </a:xfrm>
          <a:prstGeom prst="rect">
            <a:avLst/>
          </a:prstGeom>
        </p:spPr>
      </p:pic>
    </p:spTree>
    <p:extLst>
      <p:ext uri="{BB962C8B-B14F-4D97-AF65-F5344CB8AC3E}">
        <p14:creationId xmlns:p14="http://schemas.microsoft.com/office/powerpoint/2010/main" val="24133404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3472" y="733217"/>
            <a:ext cx="1100380" cy="464949"/>
          </a:xfrm>
        </p:spPr>
        <p:txBody>
          <a:bodyPr>
            <a:normAutofit/>
          </a:bodyPr>
          <a:lstStyle/>
          <a:p>
            <a:r>
              <a:rPr lang="es-CO" sz="2400" b="1" dirty="0" smtClean="0">
                <a:solidFill>
                  <a:schemeClr val="bg1"/>
                </a:solidFill>
                <a:latin typeface="Calibri" panose="020F0502020204030204" pitchFamily="34" charset="0"/>
              </a:rPr>
              <a:t>Fase 4</a:t>
            </a:r>
            <a:endParaRPr lang="es-CO" sz="2400" b="1" dirty="0">
              <a:solidFill>
                <a:schemeClr val="bg1"/>
              </a:solidFill>
              <a:latin typeface="Calibri" panose="020F0502020204030204" pitchFamily="34" charset="0"/>
            </a:endParaRPr>
          </a:p>
        </p:txBody>
      </p:sp>
      <p:sp>
        <p:nvSpPr>
          <p:cNvPr id="5" name="Marcador de contenido 4"/>
          <p:cNvSpPr>
            <a:spLocks noGrp="1"/>
          </p:cNvSpPr>
          <p:nvPr>
            <p:ph idx="1"/>
          </p:nvPr>
        </p:nvSpPr>
        <p:spPr>
          <a:xfrm>
            <a:off x="1611823" y="356463"/>
            <a:ext cx="10352868" cy="6338805"/>
          </a:xfrm>
        </p:spPr>
        <p:txBody>
          <a:bodyPr>
            <a:normAutofit/>
          </a:bodyPr>
          <a:lstStyle/>
          <a:p>
            <a:pPr marL="0" indent="0">
              <a:buNone/>
            </a:pPr>
            <a:r>
              <a:rPr lang="es-CO" sz="2400" b="1" u="sng" dirty="0" smtClean="0">
                <a:solidFill>
                  <a:schemeClr val="accent1"/>
                </a:solidFill>
                <a:effectLst>
                  <a:outerShdw blurRad="38100" dist="38100" dir="2700000" algn="tl">
                    <a:srgbClr val="000000">
                      <a:alpha val="43137"/>
                    </a:srgbClr>
                  </a:outerShdw>
                </a:effectLst>
              </a:rPr>
              <a:t>Fase 4:  Propuesta de Proyectos</a:t>
            </a:r>
          </a:p>
          <a:p>
            <a:pPr marL="0" indent="0">
              <a:buNone/>
            </a:pPr>
            <a:endParaRPr lang="es-CO" sz="2400" b="1" dirty="0" smtClean="0">
              <a:solidFill>
                <a:srgbClr val="002060"/>
              </a:solidFill>
              <a:latin typeface="Calibri" panose="020F0502020204030204" pitchFamily="34" charset="0"/>
            </a:endParaRPr>
          </a:p>
          <a:p>
            <a:pPr marL="0" indent="0">
              <a:buNone/>
            </a:pPr>
            <a:r>
              <a:rPr lang="es-CO" sz="2400" b="1" dirty="0" smtClean="0">
                <a:solidFill>
                  <a:srgbClr val="002060"/>
                </a:solidFill>
                <a:latin typeface="Calibri" panose="020F0502020204030204" pitchFamily="34" charset="0"/>
              </a:rPr>
              <a:t>Impacto de los Proyectos esperado:</a:t>
            </a:r>
          </a:p>
          <a:p>
            <a:pPr marL="0" indent="0">
              <a:buNone/>
            </a:pPr>
            <a:endParaRPr lang="es-CO" sz="2400" b="1" dirty="0" smtClean="0">
              <a:solidFill>
                <a:srgbClr val="002060"/>
              </a:solidFill>
              <a:latin typeface="Calibri" panose="020F0502020204030204" pitchFamily="34" charset="0"/>
            </a:endParaRPr>
          </a:p>
          <a:p>
            <a:pPr marL="0" indent="0">
              <a:buNone/>
            </a:pPr>
            <a:endParaRPr lang="es-CO" dirty="0" smtClean="0"/>
          </a:p>
          <a:p>
            <a:pPr marL="0" indent="0">
              <a:lnSpc>
                <a:spcPct val="90000"/>
              </a:lnSpc>
              <a:buNone/>
            </a:pPr>
            <a:r>
              <a:rPr lang="es-CO" b="1" dirty="0" smtClean="0">
                <a:solidFill>
                  <a:srgbClr val="002060"/>
                </a:solidFill>
                <a:latin typeface="Calibri" panose="020F0502020204030204" pitchFamily="34" charset="0"/>
              </a:rPr>
              <a:t>										</a:t>
            </a:r>
            <a:endParaRPr lang="es-CO" b="1" u="sng" dirty="0">
              <a:solidFill>
                <a:srgbClr val="002060"/>
              </a:solidFill>
              <a:latin typeface="Calibri" panose="020F0502020204030204" pitchFamily="34" charset="0"/>
            </a:endParaRPr>
          </a:p>
          <a:p>
            <a:pPr marL="0" indent="0">
              <a:buNone/>
            </a:pPr>
            <a:endParaRPr lang="es-CO" sz="2400" b="1" dirty="0" smtClean="0">
              <a:solidFill>
                <a:srgbClr val="002060"/>
              </a:solidFill>
              <a:latin typeface="Calibri" panose="020F0502020204030204" pitchFamily="34" charset="0"/>
            </a:endParaRPr>
          </a:p>
        </p:txBody>
      </p:sp>
      <p:pic>
        <p:nvPicPr>
          <p:cNvPr id="3" name="Imagen 2"/>
          <p:cNvPicPr>
            <a:picLocks noChangeAspect="1"/>
          </p:cNvPicPr>
          <p:nvPr/>
        </p:nvPicPr>
        <p:blipFill>
          <a:blip r:embed="rId2"/>
          <a:stretch>
            <a:fillRect/>
          </a:stretch>
        </p:blipFill>
        <p:spPr>
          <a:xfrm>
            <a:off x="1611822" y="2176462"/>
            <a:ext cx="5316399" cy="3876675"/>
          </a:xfrm>
          <a:prstGeom prst="rect">
            <a:avLst/>
          </a:prstGeom>
        </p:spPr>
      </p:pic>
      <p:pic>
        <p:nvPicPr>
          <p:cNvPr id="6" name="Imagen 5"/>
          <p:cNvPicPr>
            <a:picLocks noChangeAspect="1"/>
          </p:cNvPicPr>
          <p:nvPr/>
        </p:nvPicPr>
        <p:blipFill>
          <a:blip r:embed="rId3"/>
          <a:stretch>
            <a:fillRect/>
          </a:stretch>
        </p:blipFill>
        <p:spPr>
          <a:xfrm>
            <a:off x="7136644" y="3239146"/>
            <a:ext cx="4619625" cy="3456122"/>
          </a:xfrm>
          <a:prstGeom prst="rect">
            <a:avLst/>
          </a:prstGeom>
        </p:spPr>
      </p:pic>
    </p:spTree>
    <p:extLst>
      <p:ext uri="{BB962C8B-B14F-4D97-AF65-F5344CB8AC3E}">
        <p14:creationId xmlns:p14="http://schemas.microsoft.com/office/powerpoint/2010/main" val="4505647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3472" y="733217"/>
            <a:ext cx="1100380" cy="464949"/>
          </a:xfrm>
        </p:spPr>
        <p:txBody>
          <a:bodyPr>
            <a:normAutofit/>
          </a:bodyPr>
          <a:lstStyle/>
          <a:p>
            <a:r>
              <a:rPr lang="es-CO" sz="2400" b="1" dirty="0" smtClean="0">
                <a:solidFill>
                  <a:schemeClr val="bg1"/>
                </a:solidFill>
                <a:latin typeface="Calibri" panose="020F0502020204030204" pitchFamily="34" charset="0"/>
              </a:rPr>
              <a:t>Fase 5</a:t>
            </a:r>
            <a:endParaRPr lang="es-CO" sz="2400" b="1" dirty="0">
              <a:solidFill>
                <a:schemeClr val="bg1"/>
              </a:solidFill>
              <a:latin typeface="Calibri" panose="020F0502020204030204" pitchFamily="34" charset="0"/>
            </a:endParaRPr>
          </a:p>
        </p:txBody>
      </p:sp>
      <p:sp>
        <p:nvSpPr>
          <p:cNvPr id="5" name="Marcador de contenido 4"/>
          <p:cNvSpPr>
            <a:spLocks noGrp="1"/>
          </p:cNvSpPr>
          <p:nvPr>
            <p:ph idx="1"/>
          </p:nvPr>
        </p:nvSpPr>
        <p:spPr>
          <a:xfrm>
            <a:off x="1611823" y="356463"/>
            <a:ext cx="10352868" cy="6338805"/>
          </a:xfrm>
        </p:spPr>
        <p:txBody>
          <a:bodyPr>
            <a:normAutofit/>
          </a:bodyPr>
          <a:lstStyle/>
          <a:p>
            <a:pPr marL="0" indent="0">
              <a:buNone/>
            </a:pPr>
            <a:r>
              <a:rPr lang="es-CO" sz="2400" b="1" u="sng" dirty="0" smtClean="0">
                <a:solidFill>
                  <a:schemeClr val="accent1"/>
                </a:solidFill>
                <a:effectLst>
                  <a:outerShdw blurRad="38100" dist="38100" dir="2700000" algn="tl">
                    <a:srgbClr val="000000">
                      <a:alpha val="43137"/>
                    </a:srgbClr>
                  </a:outerShdw>
                </a:effectLst>
              </a:rPr>
              <a:t>Fase 5: Auditoría de Cumplimiento</a:t>
            </a:r>
          </a:p>
          <a:p>
            <a:pPr marL="0" indent="0">
              <a:buNone/>
            </a:pPr>
            <a:r>
              <a:rPr lang="es-ES_tradnl" dirty="0">
                <a:solidFill>
                  <a:schemeClr val="tx1"/>
                </a:solidFill>
                <a:latin typeface="Calibri" panose="020F0502020204030204" pitchFamily="34" charset="0"/>
              </a:rPr>
              <a:t>El objetivo de ésta fase es establecer el nivel de cumplimiento del </a:t>
            </a:r>
            <a:r>
              <a:rPr lang="es-ES_tradnl" dirty="0" smtClean="0">
                <a:solidFill>
                  <a:schemeClr val="tx1"/>
                </a:solidFill>
                <a:latin typeface="Calibri" panose="020F0502020204030204" pitchFamily="34" charset="0"/>
              </a:rPr>
              <a:t>ICFEES  </a:t>
            </a:r>
            <a:r>
              <a:rPr lang="es-ES_tradnl" dirty="0">
                <a:solidFill>
                  <a:schemeClr val="tx1"/>
                </a:solidFill>
                <a:latin typeface="Calibri" panose="020F0502020204030204" pitchFamily="34" charset="0"/>
              </a:rPr>
              <a:t>frente a la norma NTC-ISO-IEC 27001:2013, específicamente en el cumplimiento  frente a los </a:t>
            </a:r>
            <a:r>
              <a:rPr lang="es-ES" dirty="0">
                <a:solidFill>
                  <a:schemeClr val="tx1"/>
                </a:solidFill>
                <a:latin typeface="Calibri" panose="020F0502020204030204" pitchFamily="34" charset="0"/>
              </a:rPr>
              <a:t>114 controles del anexo A (A.5-A.18) de la norma </a:t>
            </a:r>
            <a:r>
              <a:rPr lang="es-ES" dirty="0" smtClean="0">
                <a:solidFill>
                  <a:schemeClr val="tx1"/>
                </a:solidFill>
                <a:latin typeface="Calibri" panose="020F0502020204030204" pitchFamily="34" charset="0"/>
              </a:rPr>
              <a:t>27002:2013 y </a:t>
            </a:r>
            <a:r>
              <a:rPr lang="es-ES" dirty="0">
                <a:solidFill>
                  <a:schemeClr val="tx1"/>
                </a:solidFill>
                <a:latin typeface="Calibri" panose="020F0502020204030204" pitchFamily="34" charset="0"/>
              </a:rPr>
              <a:t>frente a las 7 cláusulas (4-10) de la  norma NTC-ISO-IEC </a:t>
            </a:r>
            <a:r>
              <a:rPr lang="es-ES" dirty="0" smtClean="0">
                <a:solidFill>
                  <a:schemeClr val="tx1"/>
                </a:solidFill>
                <a:latin typeface="Calibri" panose="020F0502020204030204" pitchFamily="34" charset="0"/>
              </a:rPr>
              <a:t>27001:2013.</a:t>
            </a:r>
          </a:p>
          <a:p>
            <a:pPr marL="0" indent="0">
              <a:buNone/>
            </a:pPr>
            <a:r>
              <a:rPr lang="es-ES_tradnl" dirty="0">
                <a:solidFill>
                  <a:schemeClr val="tx1"/>
                </a:solidFill>
                <a:latin typeface="Calibri" panose="020F0502020204030204" pitchFamily="34" charset="0"/>
              </a:rPr>
              <a:t>Para éste proyecto se toma como referencia el modelo de </a:t>
            </a:r>
            <a:r>
              <a:rPr lang="es-ES_tradnl" dirty="0" err="1">
                <a:solidFill>
                  <a:schemeClr val="tx1"/>
                </a:solidFill>
                <a:latin typeface="Calibri" panose="020F0502020204030204" pitchFamily="34" charset="0"/>
              </a:rPr>
              <a:t>Engineering</a:t>
            </a:r>
            <a:r>
              <a:rPr lang="es-ES_tradnl" dirty="0">
                <a:solidFill>
                  <a:schemeClr val="tx1"/>
                </a:solidFill>
                <a:latin typeface="Calibri" panose="020F0502020204030204" pitchFamily="34" charset="0"/>
              </a:rPr>
              <a:t> </a:t>
            </a:r>
            <a:r>
              <a:rPr lang="es-ES_tradnl" dirty="0" err="1">
                <a:solidFill>
                  <a:schemeClr val="tx1"/>
                </a:solidFill>
                <a:latin typeface="Calibri" panose="020F0502020204030204" pitchFamily="34" charset="0"/>
              </a:rPr>
              <a:t>Institute’s</a:t>
            </a:r>
            <a:r>
              <a:rPr lang="es-ES_tradnl" dirty="0">
                <a:solidFill>
                  <a:schemeClr val="tx1"/>
                </a:solidFill>
                <a:latin typeface="Calibri" panose="020F0502020204030204" pitchFamily="34" charset="0"/>
              </a:rPr>
              <a:t> </a:t>
            </a:r>
            <a:r>
              <a:rPr lang="es-ES_tradnl" dirty="0" err="1">
                <a:solidFill>
                  <a:schemeClr val="tx1"/>
                </a:solidFill>
                <a:latin typeface="Calibri" panose="020F0502020204030204" pitchFamily="34" charset="0"/>
              </a:rPr>
              <a:t>Capability</a:t>
            </a:r>
            <a:r>
              <a:rPr lang="es-ES_tradnl" dirty="0">
                <a:solidFill>
                  <a:schemeClr val="tx1"/>
                </a:solidFill>
                <a:latin typeface="Calibri" panose="020F0502020204030204" pitchFamily="34" charset="0"/>
              </a:rPr>
              <a:t> </a:t>
            </a:r>
            <a:r>
              <a:rPr lang="es-ES_tradnl" dirty="0" err="1">
                <a:solidFill>
                  <a:schemeClr val="tx1"/>
                </a:solidFill>
                <a:latin typeface="Calibri" panose="020F0502020204030204" pitchFamily="34" charset="0"/>
              </a:rPr>
              <a:t>Maturity</a:t>
            </a:r>
            <a:r>
              <a:rPr lang="es-ES_tradnl" dirty="0">
                <a:solidFill>
                  <a:schemeClr val="tx1"/>
                </a:solidFill>
                <a:latin typeface="Calibri" panose="020F0502020204030204" pitchFamily="34" charset="0"/>
              </a:rPr>
              <a:t> </a:t>
            </a:r>
            <a:r>
              <a:rPr lang="es-ES_tradnl" dirty="0" err="1">
                <a:solidFill>
                  <a:schemeClr val="tx1"/>
                </a:solidFill>
                <a:latin typeface="Calibri" panose="020F0502020204030204" pitchFamily="34" charset="0"/>
              </a:rPr>
              <a:t>Model</a:t>
            </a:r>
            <a:r>
              <a:rPr lang="es-ES_tradnl" dirty="0">
                <a:solidFill>
                  <a:schemeClr val="tx1"/>
                </a:solidFill>
                <a:latin typeface="Calibri" panose="020F0502020204030204" pitchFamily="34" charset="0"/>
              </a:rPr>
              <a:t> (CMM) adaptado </a:t>
            </a:r>
            <a:r>
              <a:rPr lang="es-ES_tradnl">
                <a:solidFill>
                  <a:schemeClr val="tx1"/>
                </a:solidFill>
                <a:latin typeface="Calibri" panose="020F0502020204030204" pitchFamily="34" charset="0"/>
              </a:rPr>
              <a:t>al </a:t>
            </a:r>
            <a:r>
              <a:rPr lang="es-ES_tradnl" smtClean="0">
                <a:solidFill>
                  <a:schemeClr val="tx1"/>
                </a:solidFill>
                <a:latin typeface="Calibri" panose="020F0502020204030204" pitchFamily="34" charset="0"/>
              </a:rPr>
              <a:t>ICFEES</a:t>
            </a:r>
            <a:r>
              <a:rPr lang="es-ES_tradnl" dirty="0" smtClean="0">
                <a:solidFill>
                  <a:schemeClr val="tx1"/>
                </a:solidFill>
                <a:latin typeface="Calibri" panose="020F0502020204030204" pitchFamily="34" charset="0"/>
              </a:rPr>
              <a:t>.</a:t>
            </a:r>
          </a:p>
          <a:p>
            <a:pPr marL="0" indent="0">
              <a:buNone/>
            </a:pPr>
            <a:endParaRPr lang="es-ES_tradnl" b="1" dirty="0">
              <a:solidFill>
                <a:schemeClr val="tx1"/>
              </a:solidFill>
              <a:latin typeface="Calibri" panose="020F0502020204030204" pitchFamily="34" charset="0"/>
            </a:endParaRPr>
          </a:p>
          <a:p>
            <a:pPr marL="0" indent="0">
              <a:buNone/>
            </a:pPr>
            <a:r>
              <a:rPr lang="es-ES_tradnl" b="1" dirty="0" smtClean="0">
                <a:solidFill>
                  <a:schemeClr val="tx1"/>
                </a:solidFill>
                <a:latin typeface="Calibri" panose="020F0502020204030204" pitchFamily="34" charset="0"/>
              </a:rPr>
              <a:t>Escala del Nivel de Madurez:</a:t>
            </a:r>
          </a:p>
          <a:p>
            <a:pPr marL="0" indent="0">
              <a:buNone/>
            </a:pPr>
            <a:endParaRPr lang="es-ES_tradnl" b="1" dirty="0">
              <a:solidFill>
                <a:schemeClr val="tx1"/>
              </a:solidFill>
              <a:latin typeface="Calibri" panose="020F0502020204030204" pitchFamily="34" charset="0"/>
            </a:endParaRPr>
          </a:p>
          <a:p>
            <a:pPr marL="0" indent="0">
              <a:buNone/>
            </a:pPr>
            <a:endParaRPr lang="es-ES" b="1" dirty="0">
              <a:solidFill>
                <a:schemeClr val="tx1"/>
              </a:solidFill>
              <a:latin typeface="Calibri" panose="020F0502020204030204" pitchFamily="34" charset="0"/>
            </a:endParaRPr>
          </a:p>
          <a:p>
            <a:pPr marL="0" indent="0">
              <a:buNone/>
            </a:pPr>
            <a:endParaRPr lang="es-CO" b="1" dirty="0" smtClean="0">
              <a:solidFill>
                <a:schemeClr val="tx1"/>
              </a:solidFill>
              <a:latin typeface="Calibri" panose="020F0502020204030204" pitchFamily="34" charset="0"/>
            </a:endParaRPr>
          </a:p>
          <a:p>
            <a:pPr marL="0" indent="0">
              <a:buNone/>
            </a:pPr>
            <a:endParaRPr lang="es-CO" dirty="0" smtClean="0"/>
          </a:p>
          <a:p>
            <a:pPr marL="0" indent="0">
              <a:lnSpc>
                <a:spcPct val="90000"/>
              </a:lnSpc>
              <a:buNone/>
            </a:pPr>
            <a:r>
              <a:rPr lang="es-CO" b="1" dirty="0" smtClean="0">
                <a:solidFill>
                  <a:srgbClr val="002060"/>
                </a:solidFill>
                <a:latin typeface="Calibri" panose="020F0502020204030204" pitchFamily="34" charset="0"/>
              </a:rPr>
              <a:t>										</a:t>
            </a:r>
            <a:endParaRPr lang="es-CO" b="1" u="sng" dirty="0">
              <a:solidFill>
                <a:srgbClr val="002060"/>
              </a:solidFill>
              <a:latin typeface="Calibri" panose="020F0502020204030204" pitchFamily="34" charset="0"/>
            </a:endParaRPr>
          </a:p>
          <a:p>
            <a:pPr marL="0" indent="0">
              <a:buNone/>
            </a:pPr>
            <a:endParaRPr lang="es-CO" sz="2400" b="1" dirty="0" smtClean="0">
              <a:solidFill>
                <a:srgbClr val="002060"/>
              </a:solidFill>
              <a:latin typeface="Calibri" panose="020F0502020204030204" pitchFamily="34" charset="0"/>
            </a:endParaRPr>
          </a:p>
        </p:txBody>
      </p:sp>
      <p:pic>
        <p:nvPicPr>
          <p:cNvPr id="7" name="Imagen 6"/>
          <p:cNvPicPr>
            <a:picLocks noChangeAspect="1"/>
          </p:cNvPicPr>
          <p:nvPr/>
        </p:nvPicPr>
        <p:blipFill>
          <a:blip r:embed="rId2"/>
          <a:stretch>
            <a:fillRect/>
          </a:stretch>
        </p:blipFill>
        <p:spPr>
          <a:xfrm>
            <a:off x="3499468" y="3670918"/>
            <a:ext cx="5045855" cy="2295929"/>
          </a:xfrm>
          <a:prstGeom prst="rect">
            <a:avLst/>
          </a:prstGeom>
        </p:spPr>
      </p:pic>
    </p:spTree>
    <p:extLst>
      <p:ext uri="{BB962C8B-B14F-4D97-AF65-F5344CB8AC3E}">
        <p14:creationId xmlns:p14="http://schemas.microsoft.com/office/powerpoint/2010/main" val="26954513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3472" y="733217"/>
            <a:ext cx="1100380" cy="464949"/>
          </a:xfrm>
        </p:spPr>
        <p:txBody>
          <a:bodyPr>
            <a:normAutofit/>
          </a:bodyPr>
          <a:lstStyle/>
          <a:p>
            <a:r>
              <a:rPr lang="es-CO" sz="2400" b="1" dirty="0" smtClean="0">
                <a:solidFill>
                  <a:schemeClr val="bg1"/>
                </a:solidFill>
                <a:latin typeface="Calibri" panose="020F0502020204030204" pitchFamily="34" charset="0"/>
              </a:rPr>
              <a:t>Fase 5</a:t>
            </a:r>
            <a:endParaRPr lang="es-CO" sz="2400" b="1" dirty="0">
              <a:solidFill>
                <a:schemeClr val="bg1"/>
              </a:solidFill>
              <a:latin typeface="Calibri" panose="020F0502020204030204" pitchFamily="34" charset="0"/>
            </a:endParaRPr>
          </a:p>
        </p:txBody>
      </p:sp>
      <p:sp>
        <p:nvSpPr>
          <p:cNvPr id="5" name="Marcador de contenido 4"/>
          <p:cNvSpPr>
            <a:spLocks noGrp="1"/>
          </p:cNvSpPr>
          <p:nvPr>
            <p:ph idx="1"/>
          </p:nvPr>
        </p:nvSpPr>
        <p:spPr>
          <a:xfrm>
            <a:off x="1611823" y="356463"/>
            <a:ext cx="10352868" cy="6338805"/>
          </a:xfrm>
        </p:spPr>
        <p:txBody>
          <a:bodyPr>
            <a:normAutofit/>
          </a:bodyPr>
          <a:lstStyle/>
          <a:p>
            <a:pPr marL="0" indent="0">
              <a:buNone/>
            </a:pPr>
            <a:r>
              <a:rPr lang="es-CO" sz="2400" b="1" u="sng" dirty="0" smtClean="0">
                <a:solidFill>
                  <a:schemeClr val="accent1"/>
                </a:solidFill>
                <a:effectLst>
                  <a:outerShdw blurRad="38100" dist="38100" dir="2700000" algn="tl">
                    <a:srgbClr val="000000">
                      <a:alpha val="43137"/>
                    </a:srgbClr>
                  </a:outerShdw>
                </a:effectLst>
              </a:rPr>
              <a:t>Fase 5: Auditoría de Cumplimiento</a:t>
            </a:r>
          </a:p>
          <a:p>
            <a:pPr marL="0" indent="0">
              <a:buNone/>
            </a:pPr>
            <a:endParaRPr lang="es-CO" b="1" dirty="0" smtClean="0">
              <a:solidFill>
                <a:schemeClr val="tx1"/>
              </a:solidFill>
              <a:latin typeface="Calibri" panose="020F0502020204030204" pitchFamily="34" charset="0"/>
            </a:endParaRPr>
          </a:p>
          <a:p>
            <a:pPr marL="0" indent="0">
              <a:buNone/>
            </a:pPr>
            <a:r>
              <a:rPr lang="es-CO" b="1" dirty="0" smtClean="0">
                <a:latin typeface="Calibri" panose="020F0502020204030204" pitchFamily="34" charset="0"/>
              </a:rPr>
              <a:t>Nivel de madurez del SGSI frente a los controles de la Norma ISO/IEC 27002:2013</a:t>
            </a:r>
          </a:p>
          <a:p>
            <a:pPr marL="0" indent="0">
              <a:lnSpc>
                <a:spcPct val="90000"/>
              </a:lnSpc>
              <a:buNone/>
            </a:pPr>
            <a:r>
              <a:rPr lang="es-CO" b="1" dirty="0" smtClean="0">
                <a:solidFill>
                  <a:srgbClr val="002060"/>
                </a:solidFill>
                <a:latin typeface="Calibri" panose="020F0502020204030204" pitchFamily="34" charset="0"/>
              </a:rPr>
              <a:t>										</a:t>
            </a:r>
            <a:endParaRPr lang="es-CO" b="1" u="sng" dirty="0">
              <a:solidFill>
                <a:srgbClr val="002060"/>
              </a:solidFill>
              <a:latin typeface="Calibri" panose="020F0502020204030204" pitchFamily="34" charset="0"/>
            </a:endParaRPr>
          </a:p>
          <a:p>
            <a:pPr marL="0" indent="0">
              <a:buNone/>
            </a:pPr>
            <a:endParaRPr lang="es-CO" sz="2400" b="1" dirty="0" smtClean="0">
              <a:solidFill>
                <a:srgbClr val="002060"/>
              </a:solidFill>
              <a:latin typeface="Calibri" panose="020F0502020204030204" pitchFamily="34" charset="0"/>
            </a:endParaRPr>
          </a:p>
        </p:txBody>
      </p:sp>
      <p:pic>
        <p:nvPicPr>
          <p:cNvPr id="5123" name="Gráfico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3852" y="2019574"/>
            <a:ext cx="5315919" cy="3761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2262753" y="5811866"/>
            <a:ext cx="3828081" cy="369332"/>
          </a:xfrm>
          <a:prstGeom prst="rect">
            <a:avLst/>
          </a:prstGeom>
          <a:noFill/>
        </p:spPr>
        <p:txBody>
          <a:bodyPr wrap="square" rtlCol="0">
            <a:spAutoFit/>
          </a:bodyPr>
          <a:lstStyle/>
          <a:p>
            <a:r>
              <a:rPr lang="es-CO" b="1" dirty="0" smtClean="0">
                <a:solidFill>
                  <a:srgbClr val="0070C0"/>
                </a:solidFill>
                <a:latin typeface="Calibri" panose="020F0502020204030204" pitchFamily="34" charset="0"/>
              </a:rPr>
              <a:t>Porcentaje Total de Madurez: 41,23%</a:t>
            </a:r>
            <a:endParaRPr lang="es-CO" b="1" dirty="0">
              <a:solidFill>
                <a:srgbClr val="0070C0"/>
              </a:solidFill>
              <a:latin typeface="Calibri" panose="020F0502020204030204" pitchFamily="34" charset="0"/>
            </a:endParaRPr>
          </a:p>
        </p:txBody>
      </p:sp>
      <p:pic>
        <p:nvPicPr>
          <p:cNvPr id="4" name="Imagen 3"/>
          <p:cNvPicPr>
            <a:picLocks noChangeAspect="1"/>
          </p:cNvPicPr>
          <p:nvPr/>
        </p:nvPicPr>
        <p:blipFill>
          <a:blip r:embed="rId3"/>
          <a:stretch>
            <a:fillRect/>
          </a:stretch>
        </p:blipFill>
        <p:spPr>
          <a:xfrm>
            <a:off x="6772760" y="2714706"/>
            <a:ext cx="5222927" cy="3717091"/>
          </a:xfrm>
          <a:prstGeom prst="rect">
            <a:avLst/>
          </a:prstGeom>
        </p:spPr>
      </p:pic>
    </p:spTree>
    <p:extLst>
      <p:ext uri="{BB962C8B-B14F-4D97-AF65-F5344CB8AC3E}">
        <p14:creationId xmlns:p14="http://schemas.microsoft.com/office/powerpoint/2010/main" val="28715563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3472" y="733217"/>
            <a:ext cx="1100380" cy="464949"/>
          </a:xfrm>
        </p:spPr>
        <p:txBody>
          <a:bodyPr>
            <a:normAutofit/>
          </a:bodyPr>
          <a:lstStyle/>
          <a:p>
            <a:r>
              <a:rPr lang="es-CO" sz="2400" b="1" dirty="0" smtClean="0">
                <a:solidFill>
                  <a:schemeClr val="bg1"/>
                </a:solidFill>
                <a:latin typeface="Calibri" panose="020F0502020204030204" pitchFamily="34" charset="0"/>
              </a:rPr>
              <a:t>Fase 5</a:t>
            </a:r>
            <a:endParaRPr lang="es-CO" sz="2400" b="1" dirty="0">
              <a:solidFill>
                <a:schemeClr val="bg1"/>
              </a:solidFill>
              <a:latin typeface="Calibri" panose="020F0502020204030204" pitchFamily="34" charset="0"/>
            </a:endParaRPr>
          </a:p>
        </p:txBody>
      </p:sp>
      <p:sp>
        <p:nvSpPr>
          <p:cNvPr id="5" name="Marcador de contenido 4"/>
          <p:cNvSpPr>
            <a:spLocks noGrp="1"/>
          </p:cNvSpPr>
          <p:nvPr>
            <p:ph idx="1"/>
          </p:nvPr>
        </p:nvSpPr>
        <p:spPr>
          <a:xfrm>
            <a:off x="1611823" y="356463"/>
            <a:ext cx="10352868" cy="6338805"/>
          </a:xfrm>
        </p:spPr>
        <p:txBody>
          <a:bodyPr>
            <a:normAutofit/>
          </a:bodyPr>
          <a:lstStyle/>
          <a:p>
            <a:pPr marL="0" indent="0">
              <a:buNone/>
            </a:pPr>
            <a:r>
              <a:rPr lang="es-CO" sz="2400" b="1" u="sng" dirty="0" smtClean="0">
                <a:solidFill>
                  <a:schemeClr val="accent1"/>
                </a:solidFill>
                <a:effectLst>
                  <a:outerShdw blurRad="38100" dist="38100" dir="2700000" algn="tl">
                    <a:srgbClr val="000000">
                      <a:alpha val="43137"/>
                    </a:srgbClr>
                  </a:outerShdw>
                </a:effectLst>
              </a:rPr>
              <a:t>Fase 5: Auditoría de Cumplimiento</a:t>
            </a:r>
          </a:p>
          <a:p>
            <a:pPr marL="0" indent="0">
              <a:buNone/>
            </a:pPr>
            <a:endParaRPr lang="es-CO" b="1" dirty="0" smtClean="0">
              <a:solidFill>
                <a:schemeClr val="tx1"/>
              </a:solidFill>
              <a:latin typeface="Calibri" panose="020F0502020204030204" pitchFamily="34" charset="0"/>
            </a:endParaRPr>
          </a:p>
          <a:p>
            <a:pPr marL="0" indent="0">
              <a:buNone/>
            </a:pPr>
            <a:r>
              <a:rPr lang="es-CO" b="1" dirty="0">
                <a:latin typeface="Calibri" panose="020F0502020204030204" pitchFamily="34" charset="0"/>
              </a:rPr>
              <a:t>Nivel de </a:t>
            </a:r>
            <a:r>
              <a:rPr lang="es-CO" b="1" dirty="0" smtClean="0">
                <a:latin typeface="Calibri" panose="020F0502020204030204" pitchFamily="34" charset="0"/>
              </a:rPr>
              <a:t>madurez </a:t>
            </a:r>
            <a:r>
              <a:rPr lang="es-CO" b="1" dirty="0">
                <a:latin typeface="Calibri" panose="020F0502020204030204" pitchFamily="34" charset="0"/>
              </a:rPr>
              <a:t>del SGSI frente a </a:t>
            </a:r>
            <a:r>
              <a:rPr lang="es-CO" b="1" dirty="0" smtClean="0">
                <a:latin typeface="Calibri" panose="020F0502020204030204" pitchFamily="34" charset="0"/>
              </a:rPr>
              <a:t>las cláusulas de </a:t>
            </a:r>
            <a:r>
              <a:rPr lang="es-CO" b="1" dirty="0">
                <a:latin typeface="Calibri" panose="020F0502020204030204" pitchFamily="34" charset="0"/>
              </a:rPr>
              <a:t>la Norma ISO/IEC </a:t>
            </a:r>
            <a:r>
              <a:rPr lang="es-CO" b="1" dirty="0" smtClean="0">
                <a:latin typeface="Calibri" panose="020F0502020204030204" pitchFamily="34" charset="0"/>
              </a:rPr>
              <a:t>27001:2013 (</a:t>
            </a:r>
            <a:r>
              <a:rPr lang="es-CO" b="1" dirty="0" smtClean="0">
                <a:latin typeface="Calibri" panose="020F0502020204030204" pitchFamily="34" charset="0"/>
                <a:hlinkClick r:id="rId2" action="ppaction://hlinkfile"/>
              </a:rPr>
              <a:t>Matriz Cumplimiento</a:t>
            </a:r>
            <a:r>
              <a:rPr lang="es-CO" b="1" dirty="0" smtClean="0">
                <a:latin typeface="Calibri" panose="020F0502020204030204" pitchFamily="34" charset="0"/>
              </a:rPr>
              <a:t>)</a:t>
            </a:r>
            <a:endParaRPr lang="es-CO" b="1" dirty="0">
              <a:latin typeface="Calibri" panose="020F0502020204030204" pitchFamily="34" charset="0"/>
            </a:endParaRPr>
          </a:p>
          <a:p>
            <a:pPr marL="0" indent="0">
              <a:buNone/>
            </a:pPr>
            <a:endParaRPr lang="es-CO" dirty="0" smtClean="0"/>
          </a:p>
          <a:p>
            <a:pPr marL="0" indent="0">
              <a:lnSpc>
                <a:spcPct val="90000"/>
              </a:lnSpc>
              <a:buNone/>
            </a:pPr>
            <a:r>
              <a:rPr lang="es-CO" b="1" dirty="0" smtClean="0">
                <a:solidFill>
                  <a:srgbClr val="002060"/>
                </a:solidFill>
                <a:latin typeface="Calibri" panose="020F0502020204030204" pitchFamily="34" charset="0"/>
              </a:rPr>
              <a:t>										</a:t>
            </a:r>
            <a:endParaRPr lang="es-CO" b="1" u="sng" dirty="0">
              <a:solidFill>
                <a:srgbClr val="002060"/>
              </a:solidFill>
              <a:latin typeface="Calibri" panose="020F0502020204030204" pitchFamily="34" charset="0"/>
            </a:endParaRPr>
          </a:p>
          <a:p>
            <a:pPr marL="0" indent="0">
              <a:buNone/>
            </a:pPr>
            <a:endParaRPr lang="es-CO" sz="2400" b="1" dirty="0" smtClean="0">
              <a:solidFill>
                <a:srgbClr val="002060"/>
              </a:solidFill>
              <a:latin typeface="Calibri" panose="020F0502020204030204" pitchFamily="34" charset="0"/>
            </a:endParaRPr>
          </a:p>
        </p:txBody>
      </p:sp>
      <p:pic>
        <p:nvPicPr>
          <p:cNvPr id="5124" name="Gráfico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5265" y="2249395"/>
            <a:ext cx="5169978" cy="4197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2107771" y="4401521"/>
            <a:ext cx="3828081" cy="369332"/>
          </a:xfrm>
          <a:prstGeom prst="rect">
            <a:avLst/>
          </a:prstGeom>
          <a:noFill/>
        </p:spPr>
        <p:txBody>
          <a:bodyPr wrap="square" rtlCol="0">
            <a:spAutoFit/>
          </a:bodyPr>
          <a:lstStyle/>
          <a:p>
            <a:r>
              <a:rPr lang="es-CO" b="1" dirty="0" smtClean="0">
                <a:solidFill>
                  <a:srgbClr val="0070C0"/>
                </a:solidFill>
                <a:latin typeface="Calibri" panose="020F0502020204030204" pitchFamily="34" charset="0"/>
              </a:rPr>
              <a:t>Porcentaje Total de Madurez: 17,14%</a:t>
            </a:r>
            <a:endParaRPr lang="es-CO" b="1" dirty="0">
              <a:solidFill>
                <a:srgbClr val="0070C0"/>
              </a:solidFill>
              <a:latin typeface="Calibri" panose="020F0502020204030204" pitchFamily="34" charset="0"/>
            </a:endParaRPr>
          </a:p>
        </p:txBody>
      </p:sp>
      <p:pic>
        <p:nvPicPr>
          <p:cNvPr id="6" name="Imagen 5"/>
          <p:cNvPicPr>
            <a:picLocks noChangeAspect="1"/>
          </p:cNvPicPr>
          <p:nvPr/>
        </p:nvPicPr>
        <p:blipFill>
          <a:blip r:embed="rId4"/>
          <a:stretch>
            <a:fillRect/>
          </a:stretch>
        </p:blipFill>
        <p:spPr>
          <a:xfrm>
            <a:off x="1826539" y="2010178"/>
            <a:ext cx="4200036" cy="2220859"/>
          </a:xfrm>
          <a:prstGeom prst="rect">
            <a:avLst/>
          </a:prstGeom>
        </p:spPr>
      </p:pic>
    </p:spTree>
    <p:extLst>
      <p:ext uri="{BB962C8B-B14F-4D97-AF65-F5344CB8AC3E}">
        <p14:creationId xmlns:p14="http://schemas.microsoft.com/office/powerpoint/2010/main" val="38233236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3472" y="733217"/>
            <a:ext cx="1100380" cy="464949"/>
          </a:xfrm>
        </p:spPr>
        <p:txBody>
          <a:bodyPr>
            <a:normAutofit/>
          </a:bodyPr>
          <a:lstStyle/>
          <a:p>
            <a:r>
              <a:rPr lang="es-CO" sz="2400" b="1" dirty="0" smtClean="0">
                <a:solidFill>
                  <a:schemeClr val="bg1"/>
                </a:solidFill>
                <a:latin typeface="Calibri" panose="020F0502020204030204" pitchFamily="34" charset="0"/>
              </a:rPr>
              <a:t>Fase 5</a:t>
            </a:r>
            <a:endParaRPr lang="es-CO" sz="2400" b="1" dirty="0">
              <a:solidFill>
                <a:schemeClr val="bg1"/>
              </a:solidFill>
              <a:latin typeface="Calibri" panose="020F0502020204030204" pitchFamily="34" charset="0"/>
            </a:endParaRPr>
          </a:p>
        </p:txBody>
      </p:sp>
      <p:sp>
        <p:nvSpPr>
          <p:cNvPr id="5" name="Marcador de contenido 4"/>
          <p:cNvSpPr>
            <a:spLocks noGrp="1"/>
          </p:cNvSpPr>
          <p:nvPr>
            <p:ph idx="1"/>
          </p:nvPr>
        </p:nvSpPr>
        <p:spPr>
          <a:xfrm>
            <a:off x="1611823" y="356463"/>
            <a:ext cx="10352868" cy="6044337"/>
          </a:xfrm>
        </p:spPr>
        <p:txBody>
          <a:bodyPr>
            <a:normAutofit lnSpcReduction="10000"/>
          </a:bodyPr>
          <a:lstStyle/>
          <a:p>
            <a:pPr marL="0" indent="0">
              <a:buNone/>
            </a:pPr>
            <a:r>
              <a:rPr lang="es-CO" sz="2800" b="1" u="sng" dirty="0" smtClean="0">
                <a:solidFill>
                  <a:schemeClr val="accent1"/>
                </a:solidFill>
                <a:effectLst>
                  <a:outerShdw blurRad="38100" dist="38100" dir="2700000" algn="tl">
                    <a:srgbClr val="000000">
                      <a:alpha val="43137"/>
                    </a:srgbClr>
                  </a:outerShdw>
                </a:effectLst>
              </a:rPr>
              <a:t>Conclusiones</a:t>
            </a:r>
          </a:p>
          <a:p>
            <a:pPr marL="0" indent="0">
              <a:buNone/>
            </a:pPr>
            <a:endParaRPr lang="es-CO" b="1" dirty="0">
              <a:solidFill>
                <a:schemeClr val="tx1"/>
              </a:solidFill>
              <a:latin typeface="Calibri" panose="020F0502020204030204" pitchFamily="34" charset="0"/>
            </a:endParaRPr>
          </a:p>
          <a:p>
            <a:r>
              <a:rPr lang="es-ES_tradnl" dirty="0">
                <a:solidFill>
                  <a:schemeClr val="tx1"/>
                </a:solidFill>
                <a:latin typeface="Calibri" panose="020F0502020204030204" pitchFamily="34" charset="0"/>
              </a:rPr>
              <a:t>El Sistema de Gestión de Seguridad de la Información – SGSI, es una de las mejores prácticas y herramientas que permite una adecuada gestión de los riesgos al interior de una organización y el cumplimiento de la seguridad de la información bajo un marco de referencia que garantiza su gestión y continuidad a lo largo del tiempo.</a:t>
            </a:r>
            <a:endParaRPr lang="es-CO" dirty="0">
              <a:solidFill>
                <a:schemeClr val="tx1"/>
              </a:solidFill>
              <a:latin typeface="Calibri" panose="020F0502020204030204" pitchFamily="34" charset="0"/>
            </a:endParaRPr>
          </a:p>
          <a:p>
            <a:pPr marL="0" indent="0">
              <a:buNone/>
            </a:pPr>
            <a:endParaRPr lang="es-CO" dirty="0">
              <a:solidFill>
                <a:schemeClr val="tx1"/>
              </a:solidFill>
              <a:latin typeface="Calibri" panose="020F0502020204030204" pitchFamily="34" charset="0"/>
            </a:endParaRPr>
          </a:p>
          <a:p>
            <a:r>
              <a:rPr lang="es-ES_tradnl" dirty="0">
                <a:solidFill>
                  <a:schemeClr val="tx1"/>
                </a:solidFill>
                <a:latin typeface="Calibri" panose="020F0502020204030204" pitchFamily="34" charset="0"/>
              </a:rPr>
              <a:t>La correcta implementación de un SGSI depende de la definición de un correcto y preciso Plan Director que marca la hoja de ruta para su inicio y gestión, concluyendo con una definición de proyectos estratégicos de seguridad que garantizan la </a:t>
            </a:r>
            <a:r>
              <a:rPr lang="es-ES_tradnl" dirty="0" smtClean="0">
                <a:solidFill>
                  <a:schemeClr val="tx1"/>
                </a:solidFill>
                <a:latin typeface="Calibri" panose="020F0502020204030204" pitchFamily="34" charset="0"/>
              </a:rPr>
              <a:t>mitigación </a:t>
            </a:r>
            <a:r>
              <a:rPr lang="es-ES_tradnl" dirty="0">
                <a:solidFill>
                  <a:schemeClr val="tx1"/>
                </a:solidFill>
                <a:latin typeface="Calibri" panose="020F0502020204030204" pitchFamily="34" charset="0"/>
              </a:rPr>
              <a:t>y tratamiento adecuado de los riesgos.</a:t>
            </a:r>
            <a:endParaRPr lang="es-CO" dirty="0">
              <a:solidFill>
                <a:schemeClr val="tx1"/>
              </a:solidFill>
              <a:latin typeface="Calibri" panose="020F0502020204030204" pitchFamily="34" charset="0"/>
            </a:endParaRPr>
          </a:p>
          <a:p>
            <a:pPr marL="0" indent="0">
              <a:buNone/>
            </a:pPr>
            <a:endParaRPr lang="es-CO" dirty="0">
              <a:solidFill>
                <a:schemeClr val="tx1"/>
              </a:solidFill>
              <a:latin typeface="Calibri" panose="020F0502020204030204" pitchFamily="34" charset="0"/>
            </a:endParaRPr>
          </a:p>
          <a:p>
            <a:r>
              <a:rPr lang="es-ES_tradnl" dirty="0">
                <a:solidFill>
                  <a:schemeClr val="tx1"/>
                </a:solidFill>
                <a:latin typeface="Calibri" panose="020F0502020204030204" pitchFamily="34" charset="0"/>
              </a:rPr>
              <a:t>El SGSI se aborda efectivamente bajo una normativa reconocida como la ISO/IEC 27001 cuya implantación le asegura a la entidad, para este caso específico en el </a:t>
            </a:r>
            <a:r>
              <a:rPr lang="es-ES_tradnl" dirty="0" smtClean="0">
                <a:solidFill>
                  <a:schemeClr val="tx1"/>
                </a:solidFill>
                <a:latin typeface="Calibri" panose="020F0502020204030204" pitchFamily="34" charset="0"/>
              </a:rPr>
              <a:t>ICFEES</a:t>
            </a:r>
            <a:r>
              <a:rPr lang="es-ES_tradnl" dirty="0">
                <a:solidFill>
                  <a:schemeClr val="tx1"/>
                </a:solidFill>
                <a:latin typeface="Calibri" panose="020F0502020204030204" pitchFamily="34" charset="0"/>
              </a:rPr>
              <a:t>, gozar de un correcto gobierno de seguridad de la información que garantiza la protección de los activos, mejorar el negocio, maximizar el retorno de las inversiones y asegurar la continuidad del negocio</a:t>
            </a:r>
            <a:r>
              <a:rPr lang="es-ES_tradnl" dirty="0" smtClean="0">
                <a:solidFill>
                  <a:schemeClr val="tx1"/>
                </a:solidFill>
                <a:latin typeface="Calibri" panose="020F0502020204030204" pitchFamily="34" charset="0"/>
              </a:rPr>
              <a:t>.</a:t>
            </a:r>
          </a:p>
          <a:p>
            <a:pPr marL="0" indent="0">
              <a:buNone/>
            </a:pPr>
            <a:endParaRPr lang="es-ES_tradnl" dirty="0">
              <a:solidFill>
                <a:schemeClr val="tx1"/>
              </a:solidFill>
              <a:latin typeface="Calibri" panose="020F0502020204030204" pitchFamily="34" charset="0"/>
            </a:endParaRPr>
          </a:p>
          <a:p>
            <a:r>
              <a:rPr lang="es-ES_tradnl" dirty="0">
                <a:solidFill>
                  <a:schemeClr val="tx1"/>
                </a:solidFill>
                <a:latin typeface="Calibri" panose="020F0502020204030204" pitchFamily="34" charset="0"/>
              </a:rPr>
              <a:t>El Sistema de Gestión de Seguridad de la Información se debe convertir al interior de la entidad en un proceso sistemático de revisión y mejora continua a través de herramientas como las auditorías internas de cumplimiento que garanticen la mantenibilidad del sistema</a:t>
            </a:r>
            <a:r>
              <a:rPr lang="es-ES_tradnl" dirty="0" smtClean="0">
                <a:solidFill>
                  <a:schemeClr val="tx1"/>
                </a:solidFill>
                <a:latin typeface="Calibri" panose="020F0502020204030204" pitchFamily="34" charset="0"/>
              </a:rPr>
              <a:t>.</a:t>
            </a:r>
            <a:r>
              <a:rPr lang="es-CO" b="1" dirty="0" smtClean="0">
                <a:solidFill>
                  <a:srgbClr val="002060"/>
                </a:solidFill>
                <a:latin typeface="Calibri" panose="020F0502020204030204" pitchFamily="34" charset="0"/>
              </a:rPr>
              <a:t>			</a:t>
            </a:r>
            <a:endParaRPr lang="es-CO" b="1" u="sng" dirty="0">
              <a:solidFill>
                <a:srgbClr val="002060"/>
              </a:solidFill>
              <a:latin typeface="Calibri" panose="020F0502020204030204" pitchFamily="34" charset="0"/>
            </a:endParaRPr>
          </a:p>
          <a:p>
            <a:pPr marL="0" indent="0">
              <a:buNone/>
            </a:pPr>
            <a:endParaRPr lang="es-CO" sz="2400" b="1" dirty="0" smtClean="0">
              <a:solidFill>
                <a:srgbClr val="002060"/>
              </a:solidFill>
              <a:latin typeface="Calibri" panose="020F0502020204030204" pitchFamily="34" charset="0"/>
            </a:endParaRPr>
          </a:p>
        </p:txBody>
      </p:sp>
    </p:spTree>
    <p:extLst>
      <p:ext uri="{BB962C8B-B14F-4D97-AF65-F5344CB8AC3E}">
        <p14:creationId xmlns:p14="http://schemas.microsoft.com/office/powerpoint/2010/main" val="22326851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3472" y="733217"/>
            <a:ext cx="1100380" cy="464949"/>
          </a:xfrm>
        </p:spPr>
        <p:txBody>
          <a:bodyPr>
            <a:normAutofit/>
          </a:bodyPr>
          <a:lstStyle/>
          <a:p>
            <a:r>
              <a:rPr lang="es-CO" sz="2400" b="1" dirty="0" smtClean="0">
                <a:solidFill>
                  <a:schemeClr val="bg1"/>
                </a:solidFill>
                <a:latin typeface="Calibri" panose="020F0502020204030204" pitchFamily="34" charset="0"/>
              </a:rPr>
              <a:t>Fase 5</a:t>
            </a:r>
            <a:endParaRPr lang="es-CO" sz="2400" b="1" dirty="0">
              <a:solidFill>
                <a:schemeClr val="bg1"/>
              </a:solidFill>
              <a:latin typeface="Calibri" panose="020F0502020204030204" pitchFamily="34" charset="0"/>
            </a:endParaRPr>
          </a:p>
        </p:txBody>
      </p:sp>
      <p:sp>
        <p:nvSpPr>
          <p:cNvPr id="5" name="Marcador de contenido 4"/>
          <p:cNvSpPr>
            <a:spLocks noGrp="1"/>
          </p:cNvSpPr>
          <p:nvPr>
            <p:ph idx="1"/>
          </p:nvPr>
        </p:nvSpPr>
        <p:spPr>
          <a:xfrm>
            <a:off x="1611823" y="356463"/>
            <a:ext cx="10352868" cy="6044337"/>
          </a:xfrm>
        </p:spPr>
        <p:txBody>
          <a:bodyPr>
            <a:normAutofit/>
          </a:bodyPr>
          <a:lstStyle/>
          <a:p>
            <a:pPr marL="0" indent="0">
              <a:buNone/>
            </a:pPr>
            <a:r>
              <a:rPr lang="es-CO" sz="2800" b="1" u="sng" dirty="0" smtClean="0">
                <a:solidFill>
                  <a:schemeClr val="accent1"/>
                </a:solidFill>
                <a:effectLst>
                  <a:outerShdw blurRad="38100" dist="38100" dir="2700000" algn="tl">
                    <a:srgbClr val="000000">
                      <a:alpha val="43137"/>
                    </a:srgbClr>
                  </a:outerShdw>
                </a:effectLst>
              </a:rPr>
              <a:t>Conclusiones</a:t>
            </a:r>
          </a:p>
          <a:p>
            <a:pPr marL="0" indent="0">
              <a:buNone/>
            </a:pPr>
            <a:endParaRPr lang="es-CO" b="1" dirty="0">
              <a:solidFill>
                <a:schemeClr val="tx1"/>
              </a:solidFill>
              <a:latin typeface="Calibri" panose="020F0502020204030204" pitchFamily="34" charset="0"/>
            </a:endParaRPr>
          </a:p>
          <a:p>
            <a:r>
              <a:rPr lang="es-ES_tradnl" dirty="0">
                <a:solidFill>
                  <a:schemeClr val="tx1"/>
                </a:solidFill>
                <a:latin typeface="Calibri" panose="020F0502020204030204" pitchFamily="34" charset="0"/>
              </a:rPr>
              <a:t>La correcta y continua gestión del SGSI se logra con la implantación correcta de políticas, proceso, procedimientos, una adecuada estructura organizacional, controles y lo más importantes con la concientización del recurso humano sobre la importancia de la seguridad de la Información, y contando especialmente con el apoyo total de la Alta Dirección</a:t>
            </a:r>
            <a:r>
              <a:rPr lang="es-ES_tradnl" dirty="0" smtClean="0">
                <a:solidFill>
                  <a:schemeClr val="tx1"/>
                </a:solidFill>
                <a:latin typeface="Calibri" panose="020F0502020204030204" pitchFamily="34" charset="0"/>
              </a:rPr>
              <a:t>.</a:t>
            </a:r>
            <a:endParaRPr lang="es-CO" dirty="0">
              <a:solidFill>
                <a:schemeClr val="tx1"/>
              </a:solidFill>
              <a:latin typeface="Calibri" panose="020F0502020204030204" pitchFamily="34" charset="0"/>
            </a:endParaRPr>
          </a:p>
          <a:p>
            <a:pPr marL="0" indent="0">
              <a:buNone/>
            </a:pPr>
            <a:endParaRPr lang="es-CO" dirty="0">
              <a:solidFill>
                <a:schemeClr val="tx1"/>
              </a:solidFill>
              <a:latin typeface="Calibri" panose="020F0502020204030204" pitchFamily="34" charset="0"/>
            </a:endParaRPr>
          </a:p>
          <a:p>
            <a:r>
              <a:rPr lang="es-ES_tradnl" dirty="0">
                <a:solidFill>
                  <a:schemeClr val="tx1"/>
                </a:solidFill>
                <a:latin typeface="Calibri" panose="020F0502020204030204" pitchFamily="34" charset="0"/>
              </a:rPr>
              <a:t>Con la implantación formal del SGSI la organización deberá presupuestar anualmente los costos de mantenibilidad del sistema así como los costos requeridos para la implementación de cada uno de los proyectos de seguridad planteadas los cuales garantizarán el máximo nivel de cumplimiento de la Norma ISO/IEC 27001:2013.</a:t>
            </a:r>
            <a:endParaRPr lang="es-CO" dirty="0">
              <a:solidFill>
                <a:schemeClr val="tx1"/>
              </a:solidFill>
              <a:latin typeface="Calibri" panose="020F0502020204030204" pitchFamily="34" charset="0"/>
            </a:endParaRPr>
          </a:p>
          <a:p>
            <a:pPr marL="0" indent="0">
              <a:buNone/>
            </a:pPr>
            <a:r>
              <a:rPr lang="es-CO" b="1" dirty="0" smtClean="0">
                <a:solidFill>
                  <a:schemeClr val="tx1"/>
                </a:solidFill>
                <a:latin typeface="Calibri" panose="020F0502020204030204" pitchFamily="34" charset="0"/>
              </a:rPr>
              <a:t>		</a:t>
            </a:r>
            <a:endParaRPr lang="es-CO" b="1" u="sng" dirty="0">
              <a:solidFill>
                <a:schemeClr val="tx1"/>
              </a:solidFill>
              <a:latin typeface="Calibri" panose="020F0502020204030204" pitchFamily="34" charset="0"/>
            </a:endParaRPr>
          </a:p>
          <a:p>
            <a:pPr marL="0" indent="0">
              <a:buNone/>
            </a:pPr>
            <a:endParaRPr lang="es-CO" sz="2400" b="1" dirty="0" smtClean="0">
              <a:solidFill>
                <a:srgbClr val="002060"/>
              </a:solidFill>
              <a:latin typeface="Calibri" panose="020F0502020204030204" pitchFamily="34" charset="0"/>
            </a:endParaRPr>
          </a:p>
        </p:txBody>
      </p:sp>
    </p:spTree>
    <p:extLst>
      <p:ext uri="{BB962C8B-B14F-4D97-AF65-F5344CB8AC3E}">
        <p14:creationId xmlns:p14="http://schemas.microsoft.com/office/powerpoint/2010/main" val="5366272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3472" y="733217"/>
            <a:ext cx="1100380" cy="464949"/>
          </a:xfrm>
        </p:spPr>
        <p:txBody>
          <a:bodyPr>
            <a:normAutofit/>
          </a:bodyPr>
          <a:lstStyle/>
          <a:p>
            <a:r>
              <a:rPr lang="es-CO" sz="2400" b="1" dirty="0" smtClean="0">
                <a:solidFill>
                  <a:schemeClr val="bg1"/>
                </a:solidFill>
                <a:latin typeface="Calibri" panose="020F0502020204030204" pitchFamily="34" charset="0"/>
              </a:rPr>
              <a:t>Fase 1</a:t>
            </a:r>
            <a:endParaRPr lang="es-CO" sz="2400" b="1" dirty="0">
              <a:solidFill>
                <a:schemeClr val="bg1"/>
              </a:solidFill>
              <a:latin typeface="Calibri" panose="020F0502020204030204" pitchFamily="34" charset="0"/>
            </a:endParaRPr>
          </a:p>
        </p:txBody>
      </p:sp>
      <p:sp>
        <p:nvSpPr>
          <p:cNvPr id="5" name="Marcador de contenido 4"/>
          <p:cNvSpPr>
            <a:spLocks noGrp="1"/>
          </p:cNvSpPr>
          <p:nvPr>
            <p:ph idx="1"/>
          </p:nvPr>
        </p:nvSpPr>
        <p:spPr>
          <a:xfrm>
            <a:off x="1611824" y="263472"/>
            <a:ext cx="10352868" cy="6478292"/>
          </a:xfrm>
        </p:spPr>
        <p:txBody>
          <a:bodyPr>
            <a:normAutofit fontScale="92500" lnSpcReduction="10000"/>
          </a:bodyPr>
          <a:lstStyle/>
          <a:p>
            <a:pPr marL="0" indent="0">
              <a:buNone/>
            </a:pPr>
            <a:r>
              <a:rPr lang="es-CO" sz="2400" b="1" u="sng" dirty="0" smtClean="0">
                <a:solidFill>
                  <a:schemeClr val="accent1"/>
                </a:solidFill>
                <a:effectLst>
                  <a:outerShdw blurRad="38100" dist="38100" dir="2700000" algn="tl">
                    <a:srgbClr val="000000">
                      <a:alpha val="43137"/>
                    </a:srgbClr>
                  </a:outerShdw>
                </a:effectLst>
              </a:rPr>
              <a:t>Fase 1:  Situación Actual – Contextualización</a:t>
            </a:r>
            <a:endParaRPr lang="es-CO" sz="2400" b="1" dirty="0" smtClean="0">
              <a:solidFill>
                <a:schemeClr val="accent1"/>
              </a:solidFill>
            </a:endParaRPr>
          </a:p>
          <a:p>
            <a:pPr marL="0" indent="0">
              <a:buNone/>
            </a:pPr>
            <a:endParaRPr lang="es-CO" dirty="0" smtClean="0"/>
          </a:p>
          <a:p>
            <a:pPr marL="0" indent="0">
              <a:buNone/>
            </a:pPr>
            <a:r>
              <a:rPr lang="es-CO" sz="1900" b="1" u="sng" dirty="0" smtClean="0">
                <a:solidFill>
                  <a:srgbClr val="002060"/>
                </a:solidFill>
                <a:latin typeface="Calibri" panose="020F0502020204030204" pitchFamily="34" charset="0"/>
              </a:rPr>
              <a:t>La Organización</a:t>
            </a:r>
            <a:r>
              <a:rPr lang="es-CO" sz="1900" dirty="0" smtClean="0">
                <a:solidFill>
                  <a:srgbClr val="002060"/>
                </a:solidFill>
                <a:latin typeface="Calibri" panose="020F0502020204030204" pitchFamily="34" charset="0"/>
              </a:rPr>
              <a:t>. </a:t>
            </a:r>
            <a:r>
              <a:rPr lang="es-CO" sz="1900" dirty="0">
                <a:solidFill>
                  <a:schemeClr val="tx1"/>
                </a:solidFill>
                <a:latin typeface="Calibri" panose="020F0502020204030204" pitchFamily="34" charset="0"/>
              </a:rPr>
              <a:t>E</a:t>
            </a:r>
            <a:r>
              <a:rPr lang="es-CO" sz="1900" dirty="0" smtClean="0">
                <a:solidFill>
                  <a:schemeClr val="tx1"/>
                </a:solidFill>
                <a:latin typeface="Calibri" panose="020F0502020204030204" pitchFamily="34" charset="0"/>
              </a:rPr>
              <a:t>ntidad Colombiana </a:t>
            </a:r>
            <a:r>
              <a:rPr lang="es-CO" sz="1900" dirty="0">
                <a:solidFill>
                  <a:schemeClr val="tx1"/>
                </a:solidFill>
                <a:latin typeface="Calibri" panose="020F0502020204030204" pitchFamily="34" charset="0"/>
              </a:rPr>
              <a:t>especializada en ofrecer servicios de evaluación de la educación en todos sus </a:t>
            </a:r>
            <a:r>
              <a:rPr lang="es-CO" sz="1900" dirty="0" smtClean="0">
                <a:solidFill>
                  <a:schemeClr val="tx1"/>
                </a:solidFill>
                <a:latin typeface="Calibri" panose="020F0502020204030204" pitchFamily="34" charset="0"/>
              </a:rPr>
              <a:t>niveles a través de la realización de </a:t>
            </a:r>
            <a:r>
              <a:rPr lang="es-CO" sz="1900" dirty="0">
                <a:solidFill>
                  <a:schemeClr val="tx1"/>
                </a:solidFill>
                <a:latin typeface="Calibri" panose="020F0502020204030204" pitchFamily="34" charset="0"/>
              </a:rPr>
              <a:t>exámenes de </a:t>
            </a:r>
            <a:r>
              <a:rPr lang="es-CO" sz="1900" dirty="0" smtClean="0">
                <a:solidFill>
                  <a:schemeClr val="tx1"/>
                </a:solidFill>
                <a:latin typeface="Calibri" panose="020F0502020204030204" pitchFamily="34" charset="0"/>
              </a:rPr>
              <a:t>Estado, </a:t>
            </a:r>
            <a:r>
              <a:rPr lang="es-CO" sz="1900" dirty="0">
                <a:solidFill>
                  <a:schemeClr val="tx1"/>
                </a:solidFill>
                <a:latin typeface="Calibri" panose="020F0502020204030204" pitchFamily="34" charset="0"/>
              </a:rPr>
              <a:t>y </a:t>
            </a:r>
            <a:r>
              <a:rPr lang="es-CO" sz="1900" dirty="0" smtClean="0">
                <a:solidFill>
                  <a:schemeClr val="tx1"/>
                </a:solidFill>
                <a:latin typeface="Calibri" panose="020F0502020204030204" pitchFamily="34" charset="0"/>
              </a:rPr>
              <a:t>encargada de </a:t>
            </a:r>
            <a:r>
              <a:rPr lang="es-CO" sz="1900" dirty="0">
                <a:solidFill>
                  <a:schemeClr val="tx1"/>
                </a:solidFill>
                <a:latin typeface="Calibri" panose="020F0502020204030204" pitchFamily="34" charset="0"/>
              </a:rPr>
              <a:t>adelantar investigaciones sobre los factores que inciden en la calidad educativa, para ofrecer información pertinente y oportuna para contribuir al mejoramiento de la calidad de la educación, ésta empresa </a:t>
            </a:r>
            <a:r>
              <a:rPr lang="es-CO" sz="1900" dirty="0" smtClean="0">
                <a:solidFill>
                  <a:schemeClr val="tx1"/>
                </a:solidFill>
                <a:latin typeface="Calibri" panose="020F0502020204030204" pitchFamily="34" charset="0"/>
              </a:rPr>
              <a:t>es:</a:t>
            </a:r>
            <a:r>
              <a:rPr lang="es-CO" sz="1900" b="1" dirty="0" smtClean="0">
                <a:solidFill>
                  <a:schemeClr val="tx1"/>
                </a:solidFill>
                <a:latin typeface="Calibri" panose="020F0502020204030204" pitchFamily="34" charset="0"/>
              </a:rPr>
              <a:t>  El Instituto Colombiano para la Evaluación de la Educación - </a:t>
            </a:r>
            <a:r>
              <a:rPr lang="es-CO" sz="1900" b="1" dirty="0" smtClean="0">
                <a:solidFill>
                  <a:schemeClr val="tx1"/>
                </a:solidFill>
                <a:latin typeface="Calibri" panose="020F0502020204030204" pitchFamily="34" charset="0"/>
              </a:rPr>
              <a:t>ICFEES</a:t>
            </a:r>
            <a:r>
              <a:rPr lang="es-CO" sz="1900" dirty="0" smtClean="0">
                <a:solidFill>
                  <a:schemeClr val="tx1"/>
                </a:solidFill>
                <a:latin typeface="Calibri" panose="020F0502020204030204" pitchFamily="34" charset="0"/>
              </a:rPr>
              <a:t>.</a:t>
            </a:r>
          </a:p>
          <a:p>
            <a:pPr marL="0" indent="0">
              <a:buNone/>
            </a:pPr>
            <a:endParaRPr lang="es-CO" sz="1900" b="1" u="sng" dirty="0" smtClean="0">
              <a:solidFill>
                <a:srgbClr val="002060"/>
              </a:solidFill>
              <a:latin typeface="Calibri" panose="020F0502020204030204" pitchFamily="34" charset="0"/>
            </a:endParaRPr>
          </a:p>
          <a:p>
            <a:pPr marL="0" indent="0">
              <a:buNone/>
            </a:pPr>
            <a:r>
              <a:rPr lang="es-CO" sz="1900" b="1" u="sng" dirty="0" smtClean="0">
                <a:solidFill>
                  <a:srgbClr val="002060"/>
                </a:solidFill>
                <a:latin typeface="Calibri" panose="020F0502020204030204" pitchFamily="34" charset="0"/>
              </a:rPr>
              <a:t>Productos del </a:t>
            </a:r>
            <a:r>
              <a:rPr lang="es-CO" sz="1900" b="1" u="sng" dirty="0" smtClean="0">
                <a:solidFill>
                  <a:srgbClr val="002060"/>
                </a:solidFill>
                <a:latin typeface="Calibri" panose="020F0502020204030204" pitchFamily="34" charset="0"/>
              </a:rPr>
              <a:t>ICFEES</a:t>
            </a:r>
            <a:r>
              <a:rPr lang="es-CO" sz="1900" b="1" u="sng" dirty="0">
                <a:solidFill>
                  <a:srgbClr val="002060"/>
                </a:solidFill>
                <a:latin typeface="Calibri" panose="020F0502020204030204" pitchFamily="34" charset="0"/>
              </a:rPr>
              <a:t>:  </a:t>
            </a:r>
          </a:p>
          <a:p>
            <a:pPr lvl="1">
              <a:spcBef>
                <a:spcPts val="0"/>
              </a:spcBef>
              <a:buFont typeface="Wingdings" panose="05000000000000000000" pitchFamily="2" charset="2"/>
              <a:buChar char="q"/>
            </a:pPr>
            <a:r>
              <a:rPr lang="es-CO" sz="1900" dirty="0">
                <a:solidFill>
                  <a:schemeClr val="tx1"/>
                </a:solidFill>
                <a:latin typeface="Calibri" panose="020F0502020204030204" pitchFamily="34" charset="0"/>
              </a:rPr>
              <a:t>Examen de Ingreso a la Educación Superior - SABER 11 </a:t>
            </a:r>
          </a:p>
          <a:p>
            <a:pPr lvl="1">
              <a:spcBef>
                <a:spcPts val="0"/>
              </a:spcBef>
              <a:buFont typeface="Wingdings" panose="05000000000000000000" pitchFamily="2" charset="2"/>
              <a:buChar char="q"/>
            </a:pPr>
            <a:r>
              <a:rPr lang="es-CO" sz="1900" dirty="0">
                <a:solidFill>
                  <a:schemeClr val="tx1"/>
                </a:solidFill>
                <a:latin typeface="Calibri" panose="020F0502020204030204" pitchFamily="34" charset="0"/>
              </a:rPr>
              <a:t>Examen de Validación de la Educación Media.</a:t>
            </a:r>
          </a:p>
          <a:p>
            <a:pPr lvl="1">
              <a:spcBef>
                <a:spcPts val="0"/>
              </a:spcBef>
              <a:buFont typeface="Wingdings" panose="05000000000000000000" pitchFamily="2" charset="2"/>
              <a:buChar char="q"/>
            </a:pPr>
            <a:r>
              <a:rPr lang="es-CO" sz="1900" dirty="0">
                <a:solidFill>
                  <a:schemeClr val="tx1"/>
                </a:solidFill>
                <a:latin typeface="Calibri" panose="020F0502020204030204" pitchFamily="34" charset="0"/>
              </a:rPr>
              <a:t>Examen de Estado de la Calidad de la Educación Superior - SABER Pro.</a:t>
            </a:r>
          </a:p>
          <a:p>
            <a:pPr marL="0" indent="0">
              <a:buNone/>
            </a:pPr>
            <a:r>
              <a:rPr lang="es-CO" sz="1900" b="1" u="sng" dirty="0" smtClean="0">
                <a:solidFill>
                  <a:srgbClr val="002060"/>
                </a:solidFill>
                <a:latin typeface="Calibri" panose="020F0502020204030204" pitchFamily="34" charset="0"/>
              </a:rPr>
              <a:t>Servicios</a:t>
            </a:r>
            <a:r>
              <a:rPr lang="es-CO" sz="1900" b="1" u="sng" dirty="0">
                <a:solidFill>
                  <a:srgbClr val="002060"/>
                </a:solidFill>
                <a:latin typeface="Calibri" panose="020F0502020204030204" pitchFamily="34" charset="0"/>
              </a:rPr>
              <a:t>:</a:t>
            </a:r>
          </a:p>
          <a:p>
            <a:pPr lvl="1">
              <a:spcBef>
                <a:spcPts val="0"/>
              </a:spcBef>
              <a:buFont typeface="Wingdings" panose="05000000000000000000" pitchFamily="2" charset="2"/>
              <a:buChar char="q"/>
            </a:pPr>
            <a:r>
              <a:rPr lang="es-CO" sz="1900" dirty="0">
                <a:solidFill>
                  <a:schemeClr val="tx1"/>
                </a:solidFill>
                <a:latin typeface="Calibri" panose="020F0502020204030204" pitchFamily="34" charset="0"/>
              </a:rPr>
              <a:t>Diseño y construcción de instrumentos de evaluación </a:t>
            </a:r>
          </a:p>
          <a:p>
            <a:pPr lvl="1">
              <a:spcBef>
                <a:spcPts val="0"/>
              </a:spcBef>
              <a:buFont typeface="Wingdings" panose="05000000000000000000" pitchFamily="2" charset="2"/>
              <a:buChar char="q"/>
            </a:pPr>
            <a:r>
              <a:rPr lang="es-CO" sz="1900" dirty="0">
                <a:solidFill>
                  <a:schemeClr val="tx1"/>
                </a:solidFill>
                <a:latin typeface="Calibri" panose="020F0502020204030204" pitchFamily="34" charset="0"/>
              </a:rPr>
              <a:t>Aplicación de instrumentos de evaluación </a:t>
            </a:r>
          </a:p>
          <a:p>
            <a:pPr lvl="1">
              <a:spcBef>
                <a:spcPts val="0"/>
              </a:spcBef>
              <a:buFont typeface="Wingdings" panose="05000000000000000000" pitchFamily="2" charset="2"/>
              <a:buChar char="q"/>
            </a:pPr>
            <a:r>
              <a:rPr lang="es-CO" sz="1900" dirty="0">
                <a:solidFill>
                  <a:schemeClr val="tx1"/>
                </a:solidFill>
                <a:latin typeface="Calibri" panose="020F0502020204030204" pitchFamily="34" charset="0"/>
              </a:rPr>
              <a:t>Lectura de hojas de respuesta </a:t>
            </a:r>
          </a:p>
          <a:p>
            <a:pPr lvl="1">
              <a:spcBef>
                <a:spcPts val="0"/>
              </a:spcBef>
              <a:buFont typeface="Wingdings" panose="05000000000000000000" pitchFamily="2" charset="2"/>
              <a:buChar char="q"/>
            </a:pPr>
            <a:r>
              <a:rPr lang="es-CO" sz="1900" dirty="0">
                <a:solidFill>
                  <a:schemeClr val="tx1"/>
                </a:solidFill>
                <a:latin typeface="Calibri" panose="020F0502020204030204" pitchFamily="34" charset="0"/>
              </a:rPr>
              <a:t>Calificación de exámenes </a:t>
            </a:r>
          </a:p>
          <a:p>
            <a:pPr lvl="1">
              <a:spcBef>
                <a:spcPts val="0"/>
              </a:spcBef>
              <a:buFont typeface="Wingdings" panose="05000000000000000000" pitchFamily="2" charset="2"/>
              <a:buChar char="q"/>
            </a:pPr>
            <a:r>
              <a:rPr lang="es-CO" sz="1900" dirty="0">
                <a:solidFill>
                  <a:schemeClr val="tx1"/>
                </a:solidFill>
                <a:latin typeface="Calibri" panose="020F0502020204030204" pitchFamily="34" charset="0"/>
              </a:rPr>
              <a:t>Estudios y análisis de resultados </a:t>
            </a:r>
          </a:p>
          <a:p>
            <a:pPr lvl="1">
              <a:spcBef>
                <a:spcPts val="0"/>
              </a:spcBef>
              <a:buFont typeface="Wingdings" panose="05000000000000000000" pitchFamily="2" charset="2"/>
              <a:buChar char="q"/>
            </a:pPr>
            <a:r>
              <a:rPr lang="es-CO" sz="1900" dirty="0">
                <a:solidFill>
                  <a:schemeClr val="tx1"/>
                </a:solidFill>
                <a:latin typeface="Calibri" panose="020F0502020204030204" pitchFamily="34" charset="0"/>
              </a:rPr>
              <a:t>Investigación en calidad educativa </a:t>
            </a:r>
          </a:p>
          <a:p>
            <a:pPr lvl="1">
              <a:spcBef>
                <a:spcPts val="0"/>
              </a:spcBef>
              <a:buFont typeface="Wingdings" panose="05000000000000000000" pitchFamily="2" charset="2"/>
              <a:buChar char="q"/>
            </a:pPr>
            <a:r>
              <a:rPr lang="es-CO" sz="1900" dirty="0">
                <a:solidFill>
                  <a:schemeClr val="tx1"/>
                </a:solidFill>
                <a:latin typeface="Calibri" panose="020F0502020204030204" pitchFamily="34" charset="0"/>
              </a:rPr>
              <a:t>Asesoría y capacitación en materia de construcción y aplicación de instrumentos de </a:t>
            </a:r>
            <a:r>
              <a:rPr lang="es-CO" sz="1900" dirty="0" smtClean="0">
                <a:solidFill>
                  <a:schemeClr val="tx1"/>
                </a:solidFill>
                <a:latin typeface="Calibri" panose="020F0502020204030204" pitchFamily="34" charset="0"/>
              </a:rPr>
              <a:t>evaluación.</a:t>
            </a:r>
          </a:p>
          <a:p>
            <a:pPr marL="57150" indent="0">
              <a:spcBef>
                <a:spcPts val="0"/>
              </a:spcBef>
              <a:buNone/>
            </a:pPr>
            <a:endParaRPr lang="es-CO" sz="2100" dirty="0" smtClean="0">
              <a:solidFill>
                <a:schemeClr val="tx1"/>
              </a:solidFill>
              <a:latin typeface="Calibri" panose="020F0502020204030204" pitchFamily="34" charset="0"/>
            </a:endParaRPr>
          </a:p>
          <a:p>
            <a:pPr marL="57150" indent="0">
              <a:spcBef>
                <a:spcPts val="0"/>
              </a:spcBef>
              <a:buNone/>
            </a:pPr>
            <a:r>
              <a:rPr lang="es-CO" sz="2100" dirty="0" smtClean="0">
                <a:solidFill>
                  <a:schemeClr val="tx1"/>
                </a:solidFill>
                <a:latin typeface="Calibri" panose="020F0502020204030204" pitchFamily="34" charset="0"/>
              </a:rPr>
              <a:t>Participación y aplicación de pruebas Internacionales como: </a:t>
            </a:r>
            <a:r>
              <a:rPr lang="es-CO" sz="1900" b="1" dirty="0" smtClean="0">
                <a:latin typeface="Calibri" panose="020F0502020204030204" pitchFamily="34" charset="0"/>
              </a:rPr>
              <a:t>PISA</a:t>
            </a:r>
            <a:r>
              <a:rPr lang="es-CO" sz="1900" b="1" dirty="0">
                <a:latin typeface="Calibri" panose="020F0502020204030204" pitchFamily="34" charset="0"/>
              </a:rPr>
              <a:t>, TIMSS, ICCS, PIRLS, AHELO y SERCE10 </a:t>
            </a:r>
            <a:endParaRPr lang="es-CO" sz="2100" b="1" dirty="0">
              <a:solidFill>
                <a:schemeClr val="tx1"/>
              </a:solidFill>
              <a:latin typeface="Calibri" panose="020F0502020204030204" pitchFamily="34" charset="0"/>
            </a:endParaRPr>
          </a:p>
          <a:p>
            <a:pPr marL="0" indent="0">
              <a:buNone/>
            </a:pPr>
            <a:endParaRPr lang="es-CO" dirty="0"/>
          </a:p>
          <a:p>
            <a:pPr marL="0" indent="0">
              <a:buNone/>
            </a:pPr>
            <a:endParaRPr lang="es-CO" dirty="0"/>
          </a:p>
        </p:txBody>
      </p:sp>
    </p:spTree>
    <p:extLst>
      <p:ext uri="{BB962C8B-B14F-4D97-AF65-F5344CB8AC3E}">
        <p14:creationId xmlns:p14="http://schemas.microsoft.com/office/powerpoint/2010/main" val="17705842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3472" y="733217"/>
            <a:ext cx="1100380" cy="464949"/>
          </a:xfrm>
        </p:spPr>
        <p:txBody>
          <a:bodyPr>
            <a:normAutofit/>
          </a:bodyPr>
          <a:lstStyle/>
          <a:p>
            <a:r>
              <a:rPr lang="es-CO" sz="2400" b="1" dirty="0" smtClean="0">
                <a:solidFill>
                  <a:schemeClr val="bg1"/>
                </a:solidFill>
                <a:latin typeface="Calibri" panose="020F0502020204030204" pitchFamily="34" charset="0"/>
              </a:rPr>
              <a:t>Fase 5</a:t>
            </a:r>
            <a:endParaRPr lang="es-CO" sz="2400" b="1" dirty="0">
              <a:solidFill>
                <a:schemeClr val="bg1"/>
              </a:solidFill>
              <a:latin typeface="Calibri" panose="020F0502020204030204" pitchFamily="34" charset="0"/>
            </a:endParaRPr>
          </a:p>
        </p:txBody>
      </p:sp>
      <p:sp>
        <p:nvSpPr>
          <p:cNvPr id="6" name="CuadroTexto 5"/>
          <p:cNvSpPr txBox="1"/>
          <p:nvPr/>
        </p:nvSpPr>
        <p:spPr>
          <a:xfrm>
            <a:off x="4014062" y="2879096"/>
            <a:ext cx="4587498" cy="584775"/>
          </a:xfrm>
          <a:prstGeom prst="rect">
            <a:avLst/>
          </a:prstGeom>
          <a:noFill/>
        </p:spPr>
        <p:txBody>
          <a:bodyPr wrap="square" rtlCol="0">
            <a:spAutoFit/>
          </a:bodyPr>
          <a:lstStyle/>
          <a:p>
            <a:r>
              <a:rPr lang="es-CO" sz="3200" b="1" dirty="0" smtClean="0">
                <a:solidFill>
                  <a:srgbClr val="C00000"/>
                </a:solidFill>
                <a:effectLst>
                  <a:outerShdw blurRad="38100" dist="38100" dir="2700000" algn="tl">
                    <a:srgbClr val="000000">
                      <a:alpha val="43137"/>
                    </a:srgbClr>
                  </a:outerShdw>
                </a:effectLst>
                <a:latin typeface="Calibri" panose="020F0502020204030204" pitchFamily="34" charset="0"/>
              </a:rPr>
              <a:t>FIN DE LA PRESENTACION</a:t>
            </a:r>
            <a:endParaRPr lang="es-CO" sz="3200" b="1" dirty="0">
              <a:solidFill>
                <a:srgbClr val="C00000"/>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41562450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3472" y="733217"/>
            <a:ext cx="1100380" cy="464949"/>
          </a:xfrm>
        </p:spPr>
        <p:txBody>
          <a:bodyPr>
            <a:normAutofit/>
          </a:bodyPr>
          <a:lstStyle/>
          <a:p>
            <a:r>
              <a:rPr lang="es-CO" sz="2400" b="1" dirty="0" smtClean="0">
                <a:solidFill>
                  <a:schemeClr val="bg1"/>
                </a:solidFill>
                <a:latin typeface="Calibri" panose="020F0502020204030204" pitchFamily="34" charset="0"/>
              </a:rPr>
              <a:t>Fase 1</a:t>
            </a:r>
            <a:endParaRPr lang="es-CO" sz="2400" b="1" dirty="0">
              <a:solidFill>
                <a:schemeClr val="bg1"/>
              </a:solidFill>
              <a:latin typeface="Calibri" panose="020F0502020204030204" pitchFamily="34" charset="0"/>
            </a:endParaRPr>
          </a:p>
        </p:txBody>
      </p:sp>
      <p:sp>
        <p:nvSpPr>
          <p:cNvPr id="5" name="Marcador de contenido 4"/>
          <p:cNvSpPr>
            <a:spLocks noGrp="1"/>
          </p:cNvSpPr>
          <p:nvPr>
            <p:ph idx="1"/>
          </p:nvPr>
        </p:nvSpPr>
        <p:spPr>
          <a:xfrm>
            <a:off x="1562261" y="263472"/>
            <a:ext cx="10352868" cy="4308528"/>
          </a:xfrm>
        </p:spPr>
        <p:txBody>
          <a:bodyPr>
            <a:normAutofit/>
          </a:bodyPr>
          <a:lstStyle/>
          <a:p>
            <a:pPr marL="0" indent="0">
              <a:lnSpc>
                <a:spcPct val="90000"/>
              </a:lnSpc>
              <a:buNone/>
            </a:pPr>
            <a:r>
              <a:rPr lang="es-CO" sz="2200" b="1" u="sng" dirty="0">
                <a:solidFill>
                  <a:schemeClr val="accent1"/>
                </a:solidFill>
                <a:effectLst>
                  <a:outerShdw blurRad="38100" dist="38100" dir="2700000" algn="tl">
                    <a:srgbClr val="000000">
                      <a:alpha val="43137"/>
                    </a:srgbClr>
                  </a:outerShdw>
                </a:effectLst>
              </a:rPr>
              <a:t>Fase 1:  Situación Actual – Contextualización</a:t>
            </a:r>
          </a:p>
          <a:p>
            <a:pPr marL="0" indent="0">
              <a:buNone/>
            </a:pPr>
            <a:endParaRPr lang="es-CO" dirty="0" smtClean="0"/>
          </a:p>
          <a:p>
            <a:pPr marL="0" indent="0">
              <a:buNone/>
            </a:pPr>
            <a:r>
              <a:rPr lang="es-CO" b="1" u="sng" dirty="0">
                <a:solidFill>
                  <a:srgbClr val="002060"/>
                </a:solidFill>
                <a:latin typeface="Calibri" panose="020F0502020204030204" pitchFamily="34" charset="0"/>
              </a:rPr>
              <a:t>Clientes del </a:t>
            </a:r>
            <a:r>
              <a:rPr lang="es-CO" b="1" u="sng" dirty="0" smtClean="0">
                <a:solidFill>
                  <a:srgbClr val="002060"/>
                </a:solidFill>
                <a:latin typeface="Calibri" panose="020F0502020204030204" pitchFamily="34" charset="0"/>
              </a:rPr>
              <a:t>ICFEES</a:t>
            </a:r>
            <a:r>
              <a:rPr lang="es-CO" b="1" u="sng" dirty="0">
                <a:solidFill>
                  <a:srgbClr val="002060"/>
                </a:solidFill>
                <a:latin typeface="Calibri" panose="020F0502020204030204" pitchFamily="34" charset="0"/>
              </a:rPr>
              <a:t>:</a:t>
            </a:r>
          </a:p>
          <a:p>
            <a:pPr marL="0" indent="0">
              <a:buNone/>
            </a:pPr>
            <a:endParaRPr lang="es-CO" dirty="0" smtClean="0"/>
          </a:p>
          <a:p>
            <a:pPr marL="0" indent="0" algn="ctr">
              <a:buNone/>
            </a:pPr>
            <a:endParaRPr lang="es-CO" dirty="0"/>
          </a:p>
          <a:p>
            <a:pPr marL="0" indent="0">
              <a:buNone/>
            </a:pPr>
            <a:endParaRPr lang="es-CO" dirty="0" smtClean="0"/>
          </a:p>
          <a:p>
            <a:pPr marL="0" indent="0">
              <a:buNone/>
            </a:pPr>
            <a:r>
              <a:rPr lang="es-CO" b="1" dirty="0" smtClean="0">
                <a:solidFill>
                  <a:srgbClr val="002060"/>
                </a:solidFill>
                <a:latin typeface="Calibri" panose="020F0502020204030204" pitchFamily="34" charset="0"/>
              </a:rPr>
              <a:t>										     </a:t>
            </a:r>
            <a:r>
              <a:rPr lang="es-CO" b="1" u="sng" dirty="0" smtClean="0">
                <a:solidFill>
                  <a:srgbClr val="002060"/>
                </a:solidFill>
                <a:latin typeface="Calibri" panose="020F0502020204030204" pitchFamily="34" charset="0"/>
              </a:rPr>
              <a:t>Mapa </a:t>
            </a:r>
            <a:r>
              <a:rPr lang="es-CO" b="1" u="sng" dirty="0">
                <a:solidFill>
                  <a:srgbClr val="002060"/>
                </a:solidFill>
                <a:latin typeface="Calibri" panose="020F0502020204030204" pitchFamily="34" charset="0"/>
              </a:rPr>
              <a:t>de Procesos:</a:t>
            </a:r>
          </a:p>
          <a:p>
            <a:pPr marL="0" indent="0">
              <a:buNone/>
            </a:pPr>
            <a:endParaRPr lang="es-CO" dirty="0"/>
          </a:p>
          <a:p>
            <a:pPr marL="0" indent="0">
              <a:buNone/>
            </a:pPr>
            <a:endParaRPr lang="es-CO" dirty="0" smtClean="0"/>
          </a:p>
          <a:p>
            <a:pPr marL="0" indent="0">
              <a:buNone/>
            </a:pPr>
            <a:r>
              <a:rPr lang="es-CO" b="1" u="sng" dirty="0">
                <a:solidFill>
                  <a:srgbClr val="002060"/>
                </a:solidFill>
                <a:latin typeface="Calibri" panose="020F0502020204030204" pitchFamily="34" charset="0"/>
              </a:rPr>
              <a:t>Tamaño:</a:t>
            </a:r>
          </a:p>
          <a:p>
            <a:pPr marL="0" indent="0">
              <a:buNone/>
            </a:pPr>
            <a:endParaRPr lang="es-CO" dirty="0"/>
          </a:p>
        </p:txBody>
      </p:sp>
      <p:pic>
        <p:nvPicPr>
          <p:cNvPr id="3" name="Imagen 2"/>
          <p:cNvPicPr>
            <a:picLocks noChangeAspect="1"/>
          </p:cNvPicPr>
          <p:nvPr/>
        </p:nvPicPr>
        <p:blipFill>
          <a:blip r:embed="rId2"/>
          <a:stretch>
            <a:fillRect/>
          </a:stretch>
        </p:blipFill>
        <p:spPr>
          <a:xfrm>
            <a:off x="1407274" y="1734759"/>
            <a:ext cx="4505325" cy="1845348"/>
          </a:xfrm>
          <a:prstGeom prst="rect">
            <a:avLst/>
          </a:prstGeom>
        </p:spPr>
      </p:pic>
      <p:pic>
        <p:nvPicPr>
          <p:cNvPr id="4" name="Imagen 3"/>
          <p:cNvPicPr>
            <a:picLocks noChangeAspect="1"/>
          </p:cNvPicPr>
          <p:nvPr/>
        </p:nvPicPr>
        <p:blipFill>
          <a:blip r:embed="rId3"/>
          <a:stretch>
            <a:fillRect/>
          </a:stretch>
        </p:blipFill>
        <p:spPr>
          <a:xfrm>
            <a:off x="6369803" y="3131789"/>
            <a:ext cx="5372100" cy="3609975"/>
          </a:xfrm>
          <a:prstGeom prst="rect">
            <a:avLst/>
          </a:prstGeom>
        </p:spPr>
      </p:pic>
      <p:sp>
        <p:nvSpPr>
          <p:cNvPr id="7" name="Elipse 6"/>
          <p:cNvSpPr/>
          <p:nvPr/>
        </p:nvSpPr>
        <p:spPr>
          <a:xfrm>
            <a:off x="8245098" y="4184542"/>
            <a:ext cx="1208868" cy="105388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p:cNvSpPr txBox="1"/>
          <p:nvPr/>
        </p:nvSpPr>
        <p:spPr>
          <a:xfrm>
            <a:off x="1704814" y="4572000"/>
            <a:ext cx="4231037" cy="1200329"/>
          </a:xfrm>
          <a:prstGeom prst="rect">
            <a:avLst/>
          </a:prstGeom>
          <a:noFill/>
        </p:spPr>
        <p:txBody>
          <a:bodyPr wrap="square" rtlCol="0">
            <a:spAutoFit/>
          </a:bodyPr>
          <a:lstStyle/>
          <a:p>
            <a:r>
              <a:rPr lang="es-ES_tradnl" dirty="0">
                <a:latin typeface="Calibri" panose="020F0502020204030204" pitchFamily="34" charset="0"/>
              </a:rPr>
              <a:t>Formalmente la entidad cuenta con alrededor de 500 personas entre personal de planta y personal contratista de manera permanente</a:t>
            </a:r>
            <a:r>
              <a:rPr lang="es-ES_tradnl" dirty="0"/>
              <a:t>.</a:t>
            </a:r>
            <a:endParaRPr lang="es-CO" dirty="0"/>
          </a:p>
        </p:txBody>
      </p:sp>
    </p:spTree>
    <p:extLst>
      <p:ext uri="{BB962C8B-B14F-4D97-AF65-F5344CB8AC3E}">
        <p14:creationId xmlns:p14="http://schemas.microsoft.com/office/powerpoint/2010/main" val="41813260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3472" y="733217"/>
            <a:ext cx="1100380" cy="464949"/>
          </a:xfrm>
        </p:spPr>
        <p:txBody>
          <a:bodyPr>
            <a:normAutofit/>
          </a:bodyPr>
          <a:lstStyle/>
          <a:p>
            <a:r>
              <a:rPr lang="es-CO" sz="2400" b="1" dirty="0" smtClean="0">
                <a:solidFill>
                  <a:schemeClr val="bg1"/>
                </a:solidFill>
                <a:latin typeface="Calibri" panose="020F0502020204030204" pitchFamily="34" charset="0"/>
              </a:rPr>
              <a:t>Fase 1</a:t>
            </a:r>
            <a:endParaRPr lang="es-CO" sz="2400" b="1" dirty="0">
              <a:solidFill>
                <a:schemeClr val="bg1"/>
              </a:solidFill>
              <a:latin typeface="Calibri" panose="020F0502020204030204" pitchFamily="34" charset="0"/>
            </a:endParaRPr>
          </a:p>
        </p:txBody>
      </p:sp>
      <p:sp>
        <p:nvSpPr>
          <p:cNvPr id="5" name="Marcador de contenido 4"/>
          <p:cNvSpPr>
            <a:spLocks noGrp="1"/>
          </p:cNvSpPr>
          <p:nvPr>
            <p:ph idx="1"/>
          </p:nvPr>
        </p:nvSpPr>
        <p:spPr>
          <a:xfrm>
            <a:off x="1611824" y="263472"/>
            <a:ext cx="10352868" cy="6478292"/>
          </a:xfrm>
        </p:spPr>
        <p:txBody>
          <a:bodyPr>
            <a:normAutofit/>
          </a:bodyPr>
          <a:lstStyle/>
          <a:p>
            <a:pPr marL="0" indent="0">
              <a:buNone/>
            </a:pPr>
            <a:r>
              <a:rPr lang="es-CO" sz="2400" b="1" u="sng" dirty="0">
                <a:solidFill>
                  <a:schemeClr val="accent1"/>
                </a:solidFill>
                <a:effectLst>
                  <a:outerShdw blurRad="38100" dist="38100" dir="2700000" algn="tl">
                    <a:srgbClr val="000000">
                      <a:alpha val="43137"/>
                    </a:srgbClr>
                  </a:outerShdw>
                </a:effectLst>
              </a:rPr>
              <a:t>Fase 1:  Situación </a:t>
            </a:r>
            <a:r>
              <a:rPr lang="es-CO" sz="2400" b="1" u="sng" dirty="0" smtClean="0">
                <a:solidFill>
                  <a:schemeClr val="accent1"/>
                </a:solidFill>
                <a:effectLst>
                  <a:outerShdw blurRad="38100" dist="38100" dir="2700000" algn="tl">
                    <a:srgbClr val="000000">
                      <a:alpha val="43137"/>
                    </a:srgbClr>
                  </a:outerShdw>
                </a:effectLst>
              </a:rPr>
              <a:t>Actual – Estado frente a la Seguridad</a:t>
            </a:r>
            <a:endParaRPr lang="es-CO" sz="2400" b="1" dirty="0">
              <a:solidFill>
                <a:schemeClr val="accent1"/>
              </a:solidFill>
            </a:endParaRPr>
          </a:p>
          <a:p>
            <a:pPr marL="0" indent="0">
              <a:buNone/>
            </a:pPr>
            <a:endParaRPr lang="es-CO" dirty="0" smtClean="0"/>
          </a:p>
          <a:p>
            <a:pPr marL="0" indent="0">
              <a:buNone/>
            </a:pPr>
            <a:r>
              <a:rPr lang="es-CO" b="1" u="sng" dirty="0">
                <a:solidFill>
                  <a:srgbClr val="002060"/>
                </a:solidFill>
                <a:latin typeface="Calibri" panose="020F0502020204030204" pitchFamily="34" charset="0"/>
              </a:rPr>
              <a:t>Estado Actual frente a </a:t>
            </a:r>
            <a:r>
              <a:rPr lang="es-CO" b="1" u="sng" dirty="0" smtClean="0">
                <a:solidFill>
                  <a:srgbClr val="002060"/>
                </a:solidFill>
                <a:latin typeface="Calibri" panose="020F0502020204030204" pitchFamily="34" charset="0"/>
              </a:rPr>
              <a:t>Seguridad</a:t>
            </a:r>
          </a:p>
          <a:p>
            <a:pPr>
              <a:buFontTx/>
              <a:buChar char="-"/>
            </a:pPr>
            <a:r>
              <a:rPr lang="es-CO" dirty="0" smtClean="0">
                <a:solidFill>
                  <a:schemeClr val="tx1"/>
                </a:solidFill>
                <a:latin typeface="Calibri" panose="020F0502020204030204" pitchFamily="34" charset="0"/>
              </a:rPr>
              <a:t>El </a:t>
            </a:r>
            <a:r>
              <a:rPr lang="es-CO" dirty="0" smtClean="0">
                <a:solidFill>
                  <a:schemeClr val="tx1"/>
                </a:solidFill>
                <a:latin typeface="Calibri" panose="020F0502020204030204" pitchFamily="34" charset="0"/>
              </a:rPr>
              <a:t>ICFEES </a:t>
            </a:r>
            <a:r>
              <a:rPr lang="es-CO" dirty="0" smtClean="0">
                <a:solidFill>
                  <a:schemeClr val="tx1"/>
                </a:solidFill>
                <a:latin typeface="Calibri" panose="020F0502020204030204" pitchFamily="34" charset="0"/>
              </a:rPr>
              <a:t>ha implementado iniciativas relacionadas con la seguridad de la información entorno al cumplimiento de la normativa gubernamental “Gobierno en Línea” desde el año 2012.</a:t>
            </a:r>
          </a:p>
          <a:p>
            <a:pPr>
              <a:buFontTx/>
              <a:buChar char="-"/>
            </a:pPr>
            <a:r>
              <a:rPr lang="es-CO" dirty="0" smtClean="0">
                <a:solidFill>
                  <a:schemeClr val="tx1"/>
                </a:solidFill>
                <a:latin typeface="Calibri" panose="020F0502020204030204" pitchFamily="34" charset="0"/>
              </a:rPr>
              <a:t>No cuenta con un Sistema de Gestión de seguridad de la Información de manera formal.</a:t>
            </a:r>
          </a:p>
          <a:p>
            <a:pPr>
              <a:buFontTx/>
              <a:buChar char="-"/>
            </a:pPr>
            <a:r>
              <a:rPr lang="es-CO" dirty="0" smtClean="0">
                <a:solidFill>
                  <a:schemeClr val="tx1"/>
                </a:solidFill>
                <a:latin typeface="Calibri" panose="020F0502020204030204" pitchFamily="34" charset="0"/>
              </a:rPr>
              <a:t>Las actividades de seguridad implantadas han sido iniciativa de la Dirección de Tecnología e Información de la entidad, por lo que la Dirección General no las conoce.</a:t>
            </a:r>
          </a:p>
          <a:p>
            <a:pPr>
              <a:buFontTx/>
              <a:buChar char="-"/>
            </a:pPr>
            <a:r>
              <a:rPr lang="es-CO" dirty="0" smtClean="0">
                <a:solidFill>
                  <a:schemeClr val="tx1"/>
                </a:solidFill>
                <a:latin typeface="Calibri" panose="020F0502020204030204" pitchFamily="34" charset="0"/>
              </a:rPr>
              <a:t>No existe un grupo o área específica que gestiones la seguridad al interior del </a:t>
            </a:r>
            <a:r>
              <a:rPr lang="es-CO" dirty="0" smtClean="0">
                <a:solidFill>
                  <a:schemeClr val="tx1"/>
                </a:solidFill>
                <a:latin typeface="Calibri" panose="020F0502020204030204" pitchFamily="34" charset="0"/>
              </a:rPr>
              <a:t>ICFEES</a:t>
            </a:r>
            <a:endParaRPr lang="es-CO" dirty="0" smtClean="0">
              <a:solidFill>
                <a:schemeClr val="tx1"/>
              </a:solidFill>
              <a:latin typeface="Calibri" panose="020F0502020204030204" pitchFamily="34" charset="0"/>
            </a:endParaRPr>
          </a:p>
          <a:p>
            <a:pPr>
              <a:buFontTx/>
              <a:buChar char="-"/>
            </a:pPr>
            <a:r>
              <a:rPr lang="es-CO" dirty="0" smtClean="0">
                <a:solidFill>
                  <a:schemeClr val="tx1"/>
                </a:solidFill>
                <a:latin typeface="Calibri" panose="020F0502020204030204" pitchFamily="34" charset="0"/>
              </a:rPr>
              <a:t>Algunas de las actividades implementadas de manera informal son:</a:t>
            </a:r>
          </a:p>
          <a:p>
            <a:pPr>
              <a:buFontTx/>
              <a:buChar char="-"/>
            </a:pPr>
            <a:endParaRPr lang="es-CO" dirty="0" smtClean="0">
              <a:solidFill>
                <a:schemeClr val="tx1"/>
              </a:solidFill>
              <a:latin typeface="Calibri" panose="020F0502020204030204" pitchFamily="34" charset="0"/>
            </a:endParaRPr>
          </a:p>
          <a:p>
            <a:pPr marL="685800" lvl="1">
              <a:spcBef>
                <a:spcPts val="0"/>
              </a:spcBef>
              <a:buFont typeface="Wingdings" panose="05000000000000000000" pitchFamily="2" charset="2"/>
              <a:buChar char="ü"/>
            </a:pPr>
            <a:r>
              <a:rPr lang="es-ES_tradnl" sz="1800" dirty="0">
                <a:solidFill>
                  <a:schemeClr val="tx1"/>
                </a:solidFill>
                <a:latin typeface="Calibri" panose="020F0502020204030204" pitchFamily="34" charset="0"/>
              </a:rPr>
              <a:t>Definir algunas  de las políticas de seguridad de la Información de la entidad</a:t>
            </a:r>
            <a:r>
              <a:rPr lang="es-ES_tradnl" sz="1800" dirty="0" smtClean="0">
                <a:solidFill>
                  <a:schemeClr val="tx1"/>
                </a:solidFill>
                <a:latin typeface="Calibri" panose="020F0502020204030204" pitchFamily="34" charset="0"/>
              </a:rPr>
              <a:t>.</a:t>
            </a:r>
          </a:p>
          <a:p>
            <a:pPr marL="685800" lvl="1">
              <a:spcBef>
                <a:spcPts val="0"/>
              </a:spcBef>
              <a:buFont typeface="Wingdings" panose="05000000000000000000" pitchFamily="2" charset="2"/>
              <a:buChar char="ü"/>
            </a:pPr>
            <a:r>
              <a:rPr lang="es-ES_tradnl" sz="1800" dirty="0">
                <a:solidFill>
                  <a:schemeClr val="tx1"/>
                </a:solidFill>
                <a:latin typeface="Calibri" panose="020F0502020204030204" pitchFamily="34" charset="0"/>
              </a:rPr>
              <a:t>Implementar estrategias de concienciación y divulgación de la seguridad de la información anual.</a:t>
            </a:r>
            <a:endParaRPr lang="es-CO" sz="1800" dirty="0">
              <a:solidFill>
                <a:schemeClr val="tx1"/>
              </a:solidFill>
              <a:latin typeface="Calibri" panose="020F0502020204030204" pitchFamily="34" charset="0"/>
            </a:endParaRPr>
          </a:p>
          <a:p>
            <a:pPr marL="685800" lvl="1">
              <a:spcBef>
                <a:spcPts val="0"/>
              </a:spcBef>
              <a:buFont typeface="Wingdings" panose="05000000000000000000" pitchFamily="2" charset="2"/>
              <a:buChar char="ü"/>
            </a:pPr>
            <a:r>
              <a:rPr lang="es-ES_tradnl" sz="1800" dirty="0">
                <a:solidFill>
                  <a:schemeClr val="tx1"/>
                </a:solidFill>
                <a:latin typeface="Calibri" panose="020F0502020204030204" pitchFamily="34" charset="0"/>
              </a:rPr>
              <a:t>Definición y gestión de una matriz de controles básica alineada a la norma ISO/IES 27002.</a:t>
            </a:r>
            <a:endParaRPr lang="es-CO" sz="1800" dirty="0">
              <a:solidFill>
                <a:schemeClr val="tx1"/>
              </a:solidFill>
              <a:latin typeface="Calibri" panose="020F0502020204030204" pitchFamily="34" charset="0"/>
            </a:endParaRPr>
          </a:p>
          <a:p>
            <a:pPr marL="685800" lvl="1">
              <a:spcBef>
                <a:spcPts val="0"/>
              </a:spcBef>
              <a:buFont typeface="Wingdings" panose="05000000000000000000" pitchFamily="2" charset="2"/>
              <a:buChar char="ü"/>
            </a:pPr>
            <a:r>
              <a:rPr lang="es-ES_tradnl" sz="1800" dirty="0" smtClean="0">
                <a:solidFill>
                  <a:schemeClr val="tx1"/>
                </a:solidFill>
                <a:latin typeface="Calibri" panose="020F0502020204030204" pitchFamily="34" charset="0"/>
              </a:rPr>
              <a:t>Levantamiento inicial de un Inventario </a:t>
            </a:r>
            <a:r>
              <a:rPr lang="es-ES_tradnl" sz="1800" dirty="0">
                <a:solidFill>
                  <a:schemeClr val="tx1"/>
                </a:solidFill>
                <a:latin typeface="Calibri" panose="020F0502020204030204" pitchFamily="34" charset="0"/>
              </a:rPr>
              <a:t>de activos de Información.</a:t>
            </a:r>
            <a:endParaRPr lang="es-CO" sz="1800" dirty="0">
              <a:solidFill>
                <a:schemeClr val="tx1"/>
              </a:solidFill>
              <a:latin typeface="Calibri" panose="020F0502020204030204" pitchFamily="34" charset="0"/>
            </a:endParaRPr>
          </a:p>
          <a:p>
            <a:pPr marL="685800" lvl="1">
              <a:spcBef>
                <a:spcPts val="0"/>
              </a:spcBef>
              <a:buFont typeface="Wingdings" panose="05000000000000000000" pitchFamily="2" charset="2"/>
              <a:buChar char="ü"/>
            </a:pPr>
            <a:r>
              <a:rPr lang="es-ES_tradnl" sz="1800" dirty="0">
                <a:solidFill>
                  <a:schemeClr val="tx1"/>
                </a:solidFill>
                <a:latin typeface="Calibri" panose="020F0502020204030204" pitchFamily="34" charset="0"/>
              </a:rPr>
              <a:t>Implementación de herramientas para garantizar la seguridad de la información como: Database firewall y Data </a:t>
            </a:r>
            <a:r>
              <a:rPr lang="es-ES_tradnl" sz="1800" dirty="0" err="1">
                <a:solidFill>
                  <a:schemeClr val="tx1"/>
                </a:solidFill>
                <a:latin typeface="Calibri" panose="020F0502020204030204" pitchFamily="34" charset="0"/>
              </a:rPr>
              <a:t>Lost</a:t>
            </a:r>
            <a:r>
              <a:rPr lang="es-ES_tradnl" sz="1800" dirty="0">
                <a:solidFill>
                  <a:schemeClr val="tx1"/>
                </a:solidFill>
                <a:latin typeface="Calibri" panose="020F0502020204030204" pitchFamily="34" charset="0"/>
              </a:rPr>
              <a:t> </a:t>
            </a:r>
            <a:r>
              <a:rPr lang="es-ES_tradnl" sz="1800" dirty="0" err="1">
                <a:solidFill>
                  <a:schemeClr val="tx1"/>
                </a:solidFill>
                <a:latin typeface="Calibri" panose="020F0502020204030204" pitchFamily="34" charset="0"/>
              </a:rPr>
              <a:t>Prevention</a:t>
            </a:r>
            <a:r>
              <a:rPr lang="es-ES_tradnl" sz="1800" dirty="0">
                <a:solidFill>
                  <a:schemeClr val="tx1"/>
                </a:solidFill>
                <a:latin typeface="Calibri" panose="020F0502020204030204" pitchFamily="34" charset="0"/>
              </a:rPr>
              <a:t> (DLP).</a:t>
            </a:r>
            <a:endParaRPr lang="es-CO" sz="1800" dirty="0">
              <a:solidFill>
                <a:schemeClr val="tx1"/>
              </a:solidFill>
              <a:latin typeface="Calibri" panose="020F0502020204030204" pitchFamily="34" charset="0"/>
            </a:endParaRPr>
          </a:p>
          <a:p>
            <a:pPr marL="685800" lvl="1">
              <a:spcBef>
                <a:spcPts val="0"/>
              </a:spcBef>
              <a:buFont typeface="Wingdings" panose="05000000000000000000" pitchFamily="2" charset="2"/>
              <a:buChar char="ü"/>
            </a:pPr>
            <a:r>
              <a:rPr lang="es-ES_tradnl" sz="1800" dirty="0">
                <a:solidFill>
                  <a:schemeClr val="tx1"/>
                </a:solidFill>
                <a:latin typeface="Calibri" panose="020F0502020204030204" pitchFamily="34" charset="0"/>
              </a:rPr>
              <a:t>Ejecución de pruebas de Hacking Ético periódicamente</a:t>
            </a:r>
            <a:r>
              <a:rPr lang="es-ES_tradnl" sz="1800" dirty="0" smtClean="0">
                <a:solidFill>
                  <a:schemeClr val="tx1"/>
                </a:solidFill>
                <a:latin typeface="Calibri" panose="020F0502020204030204" pitchFamily="34" charset="0"/>
              </a:rPr>
              <a:t>.</a:t>
            </a:r>
          </a:p>
          <a:p>
            <a:pPr marL="685800" lvl="1">
              <a:spcBef>
                <a:spcPts val="0"/>
              </a:spcBef>
              <a:buFont typeface="Wingdings" panose="05000000000000000000" pitchFamily="2" charset="2"/>
              <a:buChar char="ü"/>
            </a:pPr>
            <a:r>
              <a:rPr lang="es-ES_tradnl" sz="1800" dirty="0" smtClean="0">
                <a:solidFill>
                  <a:schemeClr val="tx1"/>
                </a:solidFill>
                <a:latin typeface="Calibri" panose="020F0502020204030204" pitchFamily="34" charset="0"/>
              </a:rPr>
              <a:t>Capacitaciones en BIA y Auditores Interno ISO 27001.</a:t>
            </a:r>
            <a:endParaRPr lang="es-CO" sz="1800" dirty="0">
              <a:solidFill>
                <a:schemeClr val="tx1"/>
              </a:solidFill>
              <a:latin typeface="Calibri" panose="020F0502020204030204" pitchFamily="34" charset="0"/>
            </a:endParaRPr>
          </a:p>
          <a:p>
            <a:pPr>
              <a:buFontTx/>
              <a:buChar char="-"/>
            </a:pPr>
            <a:endParaRPr lang="es-ES_tradnl" dirty="0" smtClean="0"/>
          </a:p>
          <a:p>
            <a:pPr>
              <a:buFontTx/>
              <a:buChar char="-"/>
            </a:pPr>
            <a:endParaRPr lang="es-CO" dirty="0">
              <a:solidFill>
                <a:schemeClr val="tx1"/>
              </a:solidFill>
              <a:latin typeface="Calibri" panose="020F0502020204030204" pitchFamily="34" charset="0"/>
            </a:endParaRPr>
          </a:p>
          <a:p>
            <a:pPr marL="0" indent="0">
              <a:buNone/>
            </a:pPr>
            <a:endParaRPr lang="es-CO" dirty="0"/>
          </a:p>
        </p:txBody>
      </p:sp>
    </p:spTree>
    <p:extLst>
      <p:ext uri="{BB962C8B-B14F-4D97-AF65-F5344CB8AC3E}">
        <p14:creationId xmlns:p14="http://schemas.microsoft.com/office/powerpoint/2010/main" val="16815471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3472" y="733217"/>
            <a:ext cx="1100380" cy="464949"/>
          </a:xfrm>
        </p:spPr>
        <p:txBody>
          <a:bodyPr>
            <a:normAutofit/>
          </a:bodyPr>
          <a:lstStyle/>
          <a:p>
            <a:r>
              <a:rPr lang="es-CO" sz="2400" b="1" dirty="0" smtClean="0">
                <a:solidFill>
                  <a:schemeClr val="bg1"/>
                </a:solidFill>
                <a:latin typeface="Calibri" panose="020F0502020204030204" pitchFamily="34" charset="0"/>
              </a:rPr>
              <a:t>Fase 1</a:t>
            </a:r>
            <a:endParaRPr lang="es-CO" sz="2400" b="1" dirty="0">
              <a:solidFill>
                <a:schemeClr val="bg1"/>
              </a:solidFill>
              <a:latin typeface="Calibri" panose="020F0502020204030204" pitchFamily="34" charset="0"/>
            </a:endParaRPr>
          </a:p>
        </p:txBody>
      </p:sp>
      <p:sp>
        <p:nvSpPr>
          <p:cNvPr id="5" name="Marcador de contenido 4"/>
          <p:cNvSpPr>
            <a:spLocks noGrp="1"/>
          </p:cNvSpPr>
          <p:nvPr>
            <p:ph idx="1"/>
          </p:nvPr>
        </p:nvSpPr>
        <p:spPr>
          <a:xfrm>
            <a:off x="1611824" y="263472"/>
            <a:ext cx="10352868" cy="6478292"/>
          </a:xfrm>
        </p:spPr>
        <p:txBody>
          <a:bodyPr>
            <a:normAutofit/>
          </a:bodyPr>
          <a:lstStyle/>
          <a:p>
            <a:pPr marL="0" indent="0">
              <a:buNone/>
            </a:pPr>
            <a:r>
              <a:rPr lang="es-CO" sz="2400" b="1" u="sng" dirty="0">
                <a:solidFill>
                  <a:schemeClr val="accent1"/>
                </a:solidFill>
                <a:effectLst>
                  <a:outerShdw blurRad="38100" dist="38100" dir="2700000" algn="tl">
                    <a:srgbClr val="000000">
                      <a:alpha val="43137"/>
                    </a:srgbClr>
                  </a:outerShdw>
                </a:effectLst>
              </a:rPr>
              <a:t>Fase 1:  Situación </a:t>
            </a:r>
            <a:r>
              <a:rPr lang="es-CO" sz="2400" b="1" u="sng" dirty="0" smtClean="0">
                <a:solidFill>
                  <a:schemeClr val="accent1"/>
                </a:solidFill>
                <a:effectLst>
                  <a:outerShdw blurRad="38100" dist="38100" dir="2700000" algn="tl">
                    <a:srgbClr val="000000">
                      <a:alpha val="43137"/>
                    </a:srgbClr>
                  </a:outerShdw>
                </a:effectLst>
              </a:rPr>
              <a:t>Actual - Alcance</a:t>
            </a:r>
            <a:endParaRPr lang="es-CO" sz="2400" b="1" dirty="0">
              <a:solidFill>
                <a:schemeClr val="accent1"/>
              </a:solidFill>
            </a:endParaRPr>
          </a:p>
          <a:p>
            <a:pPr marL="0" indent="0">
              <a:buNone/>
            </a:pPr>
            <a:endParaRPr lang="es-CO" dirty="0" smtClean="0"/>
          </a:p>
          <a:p>
            <a:pPr marL="0" indent="0">
              <a:buNone/>
            </a:pPr>
            <a:r>
              <a:rPr lang="es-CO" b="1" u="sng" dirty="0" smtClean="0">
                <a:solidFill>
                  <a:srgbClr val="002060"/>
                </a:solidFill>
                <a:latin typeface="Calibri" panose="020F0502020204030204" pitchFamily="34" charset="0"/>
              </a:rPr>
              <a:t>Alcance del Plan Director</a:t>
            </a:r>
          </a:p>
          <a:p>
            <a:pPr marL="0" indent="0">
              <a:buNone/>
            </a:pPr>
            <a:endParaRPr lang="es-CO" dirty="0">
              <a:solidFill>
                <a:srgbClr val="002060"/>
              </a:solidFill>
              <a:latin typeface="Calibri" panose="020F0502020204030204" pitchFamily="34" charset="0"/>
            </a:endParaRPr>
          </a:p>
          <a:p>
            <a:pPr marL="0" indent="0">
              <a:buNone/>
            </a:pPr>
            <a:r>
              <a:rPr lang="es-CO" dirty="0" smtClean="0">
                <a:solidFill>
                  <a:schemeClr val="tx1"/>
                </a:solidFill>
                <a:latin typeface="Calibri" panose="020F0502020204030204" pitchFamily="34" charset="0"/>
              </a:rPr>
              <a:t>El alcance del plan para la implementación del SGSI se focaliza en el proceso misional más importante de la entidad, en el cual se concentra la línea primaria del negocio y es “La Gestión de Pruebas y Operaciones” con los siguientes subprocesos y procedimientos:</a:t>
            </a:r>
            <a:endParaRPr lang="es-CO" dirty="0">
              <a:solidFill>
                <a:schemeClr val="tx1"/>
              </a:solidFill>
              <a:latin typeface="Calibri" panose="020F0502020204030204" pitchFamily="34" charset="0"/>
            </a:endParaRPr>
          </a:p>
          <a:p>
            <a:pPr marL="0" indent="0">
              <a:buNone/>
            </a:pPr>
            <a:endParaRPr lang="es-CO" b="1" u="sng" dirty="0" smtClean="0">
              <a:solidFill>
                <a:srgbClr val="002060"/>
              </a:solidFill>
              <a:latin typeface="Calibri" panose="020F0502020204030204" pitchFamily="34" charset="0"/>
            </a:endParaRPr>
          </a:p>
          <a:p>
            <a:pPr marL="0" indent="0">
              <a:buNone/>
            </a:pPr>
            <a:endParaRPr lang="es-CO" dirty="0">
              <a:solidFill>
                <a:schemeClr val="tx1"/>
              </a:solidFill>
              <a:latin typeface="Calibri" panose="020F0502020204030204" pitchFamily="34" charset="0"/>
            </a:endParaRPr>
          </a:p>
          <a:p>
            <a:pPr marL="0" indent="0">
              <a:buNone/>
            </a:pPr>
            <a:endParaRPr lang="es-ES_tradnl" dirty="0" smtClean="0"/>
          </a:p>
          <a:p>
            <a:pPr>
              <a:buFontTx/>
              <a:buChar char="-"/>
            </a:pPr>
            <a:endParaRPr lang="es-CO" dirty="0">
              <a:solidFill>
                <a:schemeClr val="tx1"/>
              </a:solidFill>
              <a:latin typeface="Calibri" panose="020F0502020204030204" pitchFamily="34" charset="0"/>
            </a:endParaRPr>
          </a:p>
          <a:p>
            <a:pPr marL="0" indent="0">
              <a:buNone/>
            </a:pPr>
            <a:endParaRPr lang="es-CO" dirty="0"/>
          </a:p>
        </p:txBody>
      </p:sp>
      <p:pic>
        <p:nvPicPr>
          <p:cNvPr id="4" name="Imagen 3"/>
          <p:cNvPicPr>
            <a:picLocks noChangeAspect="1"/>
          </p:cNvPicPr>
          <p:nvPr/>
        </p:nvPicPr>
        <p:blipFill>
          <a:blip r:embed="rId2"/>
          <a:stretch>
            <a:fillRect/>
          </a:stretch>
        </p:blipFill>
        <p:spPr>
          <a:xfrm>
            <a:off x="3006671" y="3254644"/>
            <a:ext cx="6509288" cy="2808987"/>
          </a:xfrm>
          <a:prstGeom prst="rect">
            <a:avLst/>
          </a:prstGeom>
        </p:spPr>
      </p:pic>
    </p:spTree>
    <p:extLst>
      <p:ext uri="{BB962C8B-B14F-4D97-AF65-F5344CB8AC3E}">
        <p14:creationId xmlns:p14="http://schemas.microsoft.com/office/powerpoint/2010/main" val="28475156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3472" y="733217"/>
            <a:ext cx="1100380" cy="464949"/>
          </a:xfrm>
        </p:spPr>
        <p:txBody>
          <a:bodyPr>
            <a:normAutofit/>
          </a:bodyPr>
          <a:lstStyle/>
          <a:p>
            <a:r>
              <a:rPr lang="es-CO" sz="2400" b="1" dirty="0" smtClean="0">
                <a:solidFill>
                  <a:schemeClr val="bg1"/>
                </a:solidFill>
                <a:latin typeface="Calibri" panose="020F0502020204030204" pitchFamily="34" charset="0"/>
              </a:rPr>
              <a:t>Fase 1</a:t>
            </a:r>
            <a:endParaRPr lang="es-CO" sz="2400" b="1" dirty="0">
              <a:solidFill>
                <a:schemeClr val="bg1"/>
              </a:solidFill>
              <a:latin typeface="Calibri" panose="020F0502020204030204" pitchFamily="34" charset="0"/>
            </a:endParaRPr>
          </a:p>
        </p:txBody>
      </p:sp>
      <p:sp>
        <p:nvSpPr>
          <p:cNvPr id="5" name="Marcador de contenido 4"/>
          <p:cNvSpPr>
            <a:spLocks noGrp="1"/>
          </p:cNvSpPr>
          <p:nvPr>
            <p:ph idx="1"/>
          </p:nvPr>
        </p:nvSpPr>
        <p:spPr>
          <a:xfrm>
            <a:off x="1611824" y="263472"/>
            <a:ext cx="10352868" cy="6478292"/>
          </a:xfrm>
        </p:spPr>
        <p:txBody>
          <a:bodyPr>
            <a:normAutofit lnSpcReduction="10000"/>
          </a:bodyPr>
          <a:lstStyle/>
          <a:p>
            <a:pPr marL="0" indent="0">
              <a:buNone/>
            </a:pPr>
            <a:r>
              <a:rPr lang="es-CO" sz="2400" b="1" u="sng" dirty="0">
                <a:solidFill>
                  <a:schemeClr val="accent1"/>
                </a:solidFill>
                <a:effectLst>
                  <a:outerShdw blurRad="38100" dist="38100" dir="2700000" algn="tl">
                    <a:srgbClr val="000000">
                      <a:alpha val="43137"/>
                    </a:srgbClr>
                  </a:outerShdw>
                </a:effectLst>
              </a:rPr>
              <a:t>Fase 1:  Situación </a:t>
            </a:r>
            <a:r>
              <a:rPr lang="es-CO" sz="2400" b="1" u="sng" dirty="0" smtClean="0">
                <a:solidFill>
                  <a:schemeClr val="accent1"/>
                </a:solidFill>
                <a:effectLst>
                  <a:outerShdw blurRad="38100" dist="38100" dir="2700000" algn="tl">
                    <a:srgbClr val="000000">
                      <a:alpha val="43137"/>
                    </a:srgbClr>
                  </a:outerShdw>
                </a:effectLst>
              </a:rPr>
              <a:t>Actual - Objetivos</a:t>
            </a:r>
            <a:endParaRPr lang="es-CO" sz="2400" b="1" dirty="0">
              <a:solidFill>
                <a:schemeClr val="accent1"/>
              </a:solidFill>
            </a:endParaRPr>
          </a:p>
          <a:p>
            <a:pPr marL="0" indent="0">
              <a:buNone/>
            </a:pPr>
            <a:endParaRPr lang="es-CO" dirty="0" smtClean="0"/>
          </a:p>
          <a:p>
            <a:pPr marL="0" indent="0">
              <a:buNone/>
            </a:pPr>
            <a:r>
              <a:rPr lang="es-CO" b="1" u="sng" dirty="0" smtClean="0">
                <a:solidFill>
                  <a:srgbClr val="002060"/>
                </a:solidFill>
                <a:latin typeface="Calibri" panose="020F0502020204030204" pitchFamily="34" charset="0"/>
              </a:rPr>
              <a:t>Objetivos del Plan Director</a:t>
            </a:r>
          </a:p>
          <a:p>
            <a:pPr marL="0" indent="0">
              <a:buNone/>
            </a:pPr>
            <a:endParaRPr lang="es-CO" b="1" u="sng" dirty="0" smtClean="0">
              <a:solidFill>
                <a:srgbClr val="002060"/>
              </a:solidFill>
              <a:latin typeface="Calibri" panose="020F0502020204030204" pitchFamily="34" charset="0"/>
            </a:endParaRPr>
          </a:p>
          <a:p>
            <a:pPr lvl="0">
              <a:buFont typeface="Wingdings" panose="05000000000000000000" pitchFamily="2" charset="2"/>
              <a:buChar char="ü"/>
            </a:pPr>
            <a:r>
              <a:rPr lang="es-ES_tradnl" dirty="0">
                <a:solidFill>
                  <a:schemeClr val="tx1"/>
                </a:solidFill>
                <a:latin typeface="Calibri" panose="020F0502020204030204" pitchFamily="34" charset="0"/>
              </a:rPr>
              <a:t>Definir los planes de acción a corto, mediano y largo plazo, que la organización debe implementar para garantizar la correcta gestión de un sistema de seguridad de la información cuyo fin es evitar la materialización de incidentes de seguridad y de los riesgos ya identificados.</a:t>
            </a:r>
            <a:endParaRPr lang="es-CO" dirty="0">
              <a:solidFill>
                <a:schemeClr val="tx1"/>
              </a:solidFill>
              <a:latin typeface="Calibri" panose="020F0502020204030204" pitchFamily="34" charset="0"/>
            </a:endParaRPr>
          </a:p>
          <a:p>
            <a:pPr>
              <a:buFont typeface="Wingdings" panose="05000000000000000000" pitchFamily="2" charset="2"/>
              <a:buChar char="ü"/>
            </a:pPr>
            <a:endParaRPr lang="es-ES_tradnl" dirty="0" smtClean="0">
              <a:solidFill>
                <a:schemeClr val="tx1"/>
              </a:solidFill>
              <a:latin typeface="Calibri" panose="020F0502020204030204" pitchFamily="34" charset="0"/>
            </a:endParaRPr>
          </a:p>
          <a:p>
            <a:pPr>
              <a:buFont typeface="Wingdings" panose="05000000000000000000" pitchFamily="2" charset="2"/>
              <a:buChar char="ü"/>
            </a:pPr>
            <a:r>
              <a:rPr lang="es-ES_tradnl" dirty="0" smtClean="0">
                <a:solidFill>
                  <a:schemeClr val="tx1"/>
                </a:solidFill>
                <a:latin typeface="Calibri" panose="020F0502020204030204" pitchFamily="34" charset="0"/>
              </a:rPr>
              <a:t>Definir </a:t>
            </a:r>
            <a:r>
              <a:rPr lang="es-ES_tradnl" dirty="0">
                <a:solidFill>
                  <a:schemeClr val="tx1"/>
                </a:solidFill>
                <a:latin typeface="Calibri" panose="020F0502020204030204" pitchFamily="34" charset="0"/>
              </a:rPr>
              <a:t>la ruta para la implementación de las medidas de seguridad en la organización, así como los tiempos, costos y recursos necesarios para la misma.</a:t>
            </a:r>
            <a:endParaRPr lang="es-CO" dirty="0">
              <a:solidFill>
                <a:schemeClr val="tx1"/>
              </a:solidFill>
              <a:latin typeface="Calibri" panose="020F0502020204030204" pitchFamily="34" charset="0"/>
            </a:endParaRPr>
          </a:p>
          <a:p>
            <a:pPr>
              <a:buFont typeface="Wingdings" panose="05000000000000000000" pitchFamily="2" charset="2"/>
              <a:buChar char="ü"/>
            </a:pPr>
            <a:endParaRPr lang="es-ES_tradnl" dirty="0" smtClean="0">
              <a:solidFill>
                <a:schemeClr val="tx1"/>
              </a:solidFill>
              <a:latin typeface="Calibri" panose="020F0502020204030204" pitchFamily="34" charset="0"/>
            </a:endParaRPr>
          </a:p>
          <a:p>
            <a:pPr>
              <a:buFont typeface="Wingdings" panose="05000000000000000000" pitchFamily="2" charset="2"/>
              <a:buChar char="ü"/>
            </a:pPr>
            <a:r>
              <a:rPr lang="es-ES_tradnl" dirty="0" smtClean="0">
                <a:solidFill>
                  <a:schemeClr val="tx1"/>
                </a:solidFill>
                <a:latin typeface="Calibri" panose="020F0502020204030204" pitchFamily="34" charset="0"/>
              </a:rPr>
              <a:t>Establecer </a:t>
            </a:r>
            <a:r>
              <a:rPr lang="es-ES_tradnl" dirty="0">
                <a:solidFill>
                  <a:schemeClr val="tx1"/>
                </a:solidFill>
                <a:latin typeface="Calibri" panose="020F0502020204030204" pitchFamily="34" charset="0"/>
              </a:rPr>
              <a:t>un marco de seguridad como estrategia, que defina los riegos de seguridad de la organización así como el tratamiento de los mismos con el objetivo de proteger los activos de información más sensibles de la entidad alineada a una metodología de riegos establecida.</a:t>
            </a:r>
            <a:endParaRPr lang="es-CO" dirty="0">
              <a:solidFill>
                <a:schemeClr val="tx1"/>
              </a:solidFill>
              <a:latin typeface="Calibri" panose="020F0502020204030204" pitchFamily="34" charset="0"/>
            </a:endParaRPr>
          </a:p>
          <a:p>
            <a:pPr>
              <a:buFont typeface="Wingdings" panose="05000000000000000000" pitchFamily="2" charset="2"/>
              <a:buChar char="ü"/>
            </a:pPr>
            <a:endParaRPr lang="es-ES_tradnl" dirty="0" smtClean="0">
              <a:solidFill>
                <a:schemeClr val="tx1"/>
              </a:solidFill>
              <a:latin typeface="Calibri" panose="020F0502020204030204" pitchFamily="34" charset="0"/>
            </a:endParaRPr>
          </a:p>
          <a:p>
            <a:pPr>
              <a:buFont typeface="Wingdings" panose="05000000000000000000" pitchFamily="2" charset="2"/>
              <a:buChar char="ü"/>
            </a:pPr>
            <a:r>
              <a:rPr lang="es-ES_tradnl" dirty="0" smtClean="0">
                <a:solidFill>
                  <a:schemeClr val="tx1"/>
                </a:solidFill>
                <a:latin typeface="Calibri" panose="020F0502020204030204" pitchFamily="34" charset="0"/>
              </a:rPr>
              <a:t>Identificar </a:t>
            </a:r>
            <a:r>
              <a:rPr lang="es-ES_tradnl" dirty="0">
                <a:solidFill>
                  <a:schemeClr val="tx1"/>
                </a:solidFill>
                <a:latin typeface="Calibri" panose="020F0502020204030204" pitchFamily="34" charset="0"/>
              </a:rPr>
              <a:t>el estado actual de la organización frente a un sistema de gestión de seguridad de la información en relación a los procesos, servicios y sistema de información.</a:t>
            </a:r>
            <a:endParaRPr lang="es-CO" dirty="0">
              <a:solidFill>
                <a:schemeClr val="tx1"/>
              </a:solidFill>
              <a:latin typeface="Calibri" panose="020F0502020204030204" pitchFamily="34" charset="0"/>
            </a:endParaRPr>
          </a:p>
          <a:p>
            <a:pPr>
              <a:buFont typeface="Wingdings" panose="05000000000000000000" pitchFamily="2" charset="2"/>
              <a:buChar char="ü"/>
            </a:pPr>
            <a:endParaRPr lang="es-ES_tradnl" dirty="0" smtClean="0">
              <a:solidFill>
                <a:schemeClr val="tx1"/>
              </a:solidFill>
              <a:latin typeface="Calibri" panose="020F0502020204030204" pitchFamily="34" charset="0"/>
            </a:endParaRPr>
          </a:p>
          <a:p>
            <a:pPr>
              <a:buFont typeface="Wingdings" panose="05000000000000000000" pitchFamily="2" charset="2"/>
              <a:buChar char="ü"/>
            </a:pPr>
            <a:r>
              <a:rPr lang="es-ES_tradnl" dirty="0" smtClean="0">
                <a:solidFill>
                  <a:schemeClr val="tx1"/>
                </a:solidFill>
                <a:latin typeface="Calibri" panose="020F0502020204030204" pitchFamily="34" charset="0"/>
              </a:rPr>
              <a:t>Formalizar </a:t>
            </a:r>
            <a:r>
              <a:rPr lang="es-ES_tradnl" dirty="0">
                <a:solidFill>
                  <a:schemeClr val="tx1"/>
                </a:solidFill>
                <a:latin typeface="Calibri" panose="020F0502020204030204" pitchFamily="34" charset="0"/>
              </a:rPr>
              <a:t>directrices o lineamientos en temas de seguridad de la información para toda la organización.</a:t>
            </a:r>
            <a:endParaRPr lang="es-CO" dirty="0">
              <a:solidFill>
                <a:schemeClr val="tx1"/>
              </a:solidFill>
              <a:latin typeface="Calibri" panose="020F0502020204030204" pitchFamily="34" charset="0"/>
            </a:endParaRPr>
          </a:p>
          <a:p>
            <a:pPr marL="0" indent="0">
              <a:buNone/>
            </a:pPr>
            <a:endParaRPr lang="es-CO" b="1" u="sng" dirty="0" smtClean="0">
              <a:solidFill>
                <a:srgbClr val="002060"/>
              </a:solidFill>
              <a:latin typeface="Calibri" panose="020F0502020204030204" pitchFamily="34" charset="0"/>
            </a:endParaRPr>
          </a:p>
          <a:p>
            <a:pPr marL="0" indent="0">
              <a:buNone/>
            </a:pPr>
            <a:endParaRPr lang="es-CO" dirty="0">
              <a:solidFill>
                <a:schemeClr val="tx1"/>
              </a:solidFill>
              <a:latin typeface="Calibri" panose="020F0502020204030204" pitchFamily="34" charset="0"/>
            </a:endParaRPr>
          </a:p>
          <a:p>
            <a:pPr marL="0" indent="0">
              <a:buNone/>
            </a:pPr>
            <a:endParaRPr lang="es-ES_tradnl" dirty="0" smtClean="0"/>
          </a:p>
          <a:p>
            <a:pPr>
              <a:buFontTx/>
              <a:buChar char="-"/>
            </a:pPr>
            <a:endParaRPr lang="es-CO" dirty="0">
              <a:solidFill>
                <a:schemeClr val="tx1"/>
              </a:solidFill>
              <a:latin typeface="Calibri" panose="020F0502020204030204" pitchFamily="34" charset="0"/>
            </a:endParaRPr>
          </a:p>
          <a:p>
            <a:pPr marL="0" indent="0">
              <a:buNone/>
            </a:pPr>
            <a:endParaRPr lang="es-CO" dirty="0"/>
          </a:p>
        </p:txBody>
      </p:sp>
    </p:spTree>
    <p:extLst>
      <p:ext uri="{BB962C8B-B14F-4D97-AF65-F5344CB8AC3E}">
        <p14:creationId xmlns:p14="http://schemas.microsoft.com/office/powerpoint/2010/main" val="41966551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3472" y="733217"/>
            <a:ext cx="1100380" cy="464949"/>
          </a:xfrm>
        </p:spPr>
        <p:txBody>
          <a:bodyPr>
            <a:normAutofit/>
          </a:bodyPr>
          <a:lstStyle/>
          <a:p>
            <a:r>
              <a:rPr lang="es-CO" sz="2400" b="1" dirty="0" smtClean="0">
                <a:solidFill>
                  <a:schemeClr val="bg1"/>
                </a:solidFill>
                <a:latin typeface="Calibri" panose="020F0502020204030204" pitchFamily="34" charset="0"/>
              </a:rPr>
              <a:t>Fase 1</a:t>
            </a:r>
            <a:endParaRPr lang="es-CO" sz="2400" b="1" dirty="0">
              <a:solidFill>
                <a:schemeClr val="bg1"/>
              </a:solidFill>
              <a:latin typeface="Calibri" panose="020F0502020204030204" pitchFamily="34" charset="0"/>
            </a:endParaRPr>
          </a:p>
        </p:txBody>
      </p:sp>
      <p:sp>
        <p:nvSpPr>
          <p:cNvPr id="5" name="Marcador de contenido 4"/>
          <p:cNvSpPr>
            <a:spLocks noGrp="1"/>
          </p:cNvSpPr>
          <p:nvPr>
            <p:ph idx="1"/>
          </p:nvPr>
        </p:nvSpPr>
        <p:spPr>
          <a:xfrm>
            <a:off x="1611824" y="263472"/>
            <a:ext cx="10352868" cy="1392507"/>
          </a:xfrm>
        </p:spPr>
        <p:txBody>
          <a:bodyPr>
            <a:normAutofit lnSpcReduction="10000"/>
          </a:bodyPr>
          <a:lstStyle/>
          <a:p>
            <a:pPr marL="0" indent="0">
              <a:buNone/>
            </a:pPr>
            <a:r>
              <a:rPr lang="es-CO" sz="2400" b="1" u="sng" dirty="0">
                <a:solidFill>
                  <a:schemeClr val="accent1"/>
                </a:solidFill>
                <a:effectLst>
                  <a:outerShdw blurRad="38100" dist="38100" dir="2700000" algn="tl">
                    <a:srgbClr val="000000">
                      <a:alpha val="43137"/>
                    </a:srgbClr>
                  </a:outerShdw>
                </a:effectLst>
              </a:rPr>
              <a:t>Fase 1:  Situación </a:t>
            </a:r>
            <a:r>
              <a:rPr lang="es-CO" sz="2400" b="1" u="sng" dirty="0" smtClean="0">
                <a:solidFill>
                  <a:schemeClr val="accent1"/>
                </a:solidFill>
                <a:effectLst>
                  <a:outerShdw blurRad="38100" dist="38100" dir="2700000" algn="tl">
                    <a:srgbClr val="000000">
                      <a:alpha val="43137"/>
                    </a:srgbClr>
                  </a:outerShdw>
                </a:effectLst>
              </a:rPr>
              <a:t>Actual – Análisis de Brechas</a:t>
            </a:r>
            <a:endParaRPr lang="es-CO" sz="2400" b="1" dirty="0">
              <a:solidFill>
                <a:schemeClr val="accent1"/>
              </a:solidFill>
            </a:endParaRPr>
          </a:p>
          <a:p>
            <a:pPr marL="0" lvl="0" indent="0">
              <a:buNone/>
            </a:pPr>
            <a:r>
              <a:rPr lang="es-CO" dirty="0" smtClean="0">
                <a:solidFill>
                  <a:schemeClr val="tx1"/>
                </a:solidFill>
                <a:latin typeface="Calibri" panose="020F0502020204030204" pitchFamily="34" charset="0"/>
              </a:rPr>
              <a:t>Para conocer el estado actual de la entidad frente al cumplimiento de la Norma ISO/IEC 27001, específicamente en los 114 controles definidos en la 27002, se define una tabla de Nivel de Cumplimiento alineada al modelo de madurez CMM.</a:t>
            </a:r>
            <a:endParaRPr lang="es-CO" dirty="0">
              <a:solidFill>
                <a:schemeClr val="tx1"/>
              </a:solidFill>
              <a:latin typeface="Calibri" panose="020F0502020204030204" pitchFamily="34" charset="0"/>
            </a:endParaRPr>
          </a:p>
        </p:txBody>
      </p:sp>
      <p:pic>
        <p:nvPicPr>
          <p:cNvPr id="4" name="Imagen 3"/>
          <p:cNvPicPr>
            <a:picLocks noChangeAspect="1"/>
          </p:cNvPicPr>
          <p:nvPr/>
        </p:nvPicPr>
        <p:blipFill>
          <a:blip r:embed="rId2"/>
          <a:stretch>
            <a:fillRect/>
          </a:stretch>
        </p:blipFill>
        <p:spPr>
          <a:xfrm>
            <a:off x="1611824" y="1779239"/>
            <a:ext cx="4429125" cy="4962525"/>
          </a:xfrm>
          <a:prstGeom prst="rect">
            <a:avLst/>
          </a:prstGeom>
        </p:spPr>
      </p:pic>
      <p:pic>
        <p:nvPicPr>
          <p:cNvPr id="6" name="Imagen 5"/>
          <p:cNvPicPr>
            <a:picLocks noChangeAspect="1"/>
          </p:cNvPicPr>
          <p:nvPr/>
        </p:nvPicPr>
        <p:blipFill>
          <a:blip r:embed="rId3"/>
          <a:stretch>
            <a:fillRect/>
          </a:stretch>
        </p:blipFill>
        <p:spPr>
          <a:xfrm>
            <a:off x="6125463" y="2494501"/>
            <a:ext cx="5867400" cy="3532000"/>
          </a:xfrm>
          <a:prstGeom prst="rect">
            <a:avLst/>
          </a:prstGeom>
        </p:spPr>
      </p:pic>
      <p:cxnSp>
        <p:nvCxnSpPr>
          <p:cNvPr id="17" name="Conector recto 16"/>
          <p:cNvCxnSpPr/>
          <p:nvPr/>
        </p:nvCxnSpPr>
        <p:spPr>
          <a:xfrm>
            <a:off x="6276814" y="1968285"/>
            <a:ext cx="148783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a:off x="7780149" y="1968285"/>
            <a:ext cx="0" cy="40295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7780149" y="6026501"/>
            <a:ext cx="0" cy="42079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p:nvPr/>
        </p:nvCxnSpPr>
        <p:spPr>
          <a:xfrm>
            <a:off x="7780149" y="6462793"/>
            <a:ext cx="54244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4" name="CuadroTexto 23"/>
          <p:cNvSpPr txBox="1"/>
          <p:nvPr/>
        </p:nvSpPr>
        <p:spPr>
          <a:xfrm>
            <a:off x="8431078" y="6149761"/>
            <a:ext cx="3239146" cy="369332"/>
          </a:xfrm>
          <a:prstGeom prst="rect">
            <a:avLst/>
          </a:prstGeom>
          <a:noFill/>
        </p:spPr>
        <p:txBody>
          <a:bodyPr wrap="square" rtlCol="0">
            <a:spAutoFit/>
          </a:bodyPr>
          <a:lstStyle/>
          <a:p>
            <a:r>
              <a:rPr lang="es-CO" b="1" dirty="0" smtClean="0">
                <a:solidFill>
                  <a:srgbClr val="C00000"/>
                </a:solidFill>
                <a:latin typeface="Calibri" panose="020F0502020204030204" pitchFamily="34" charset="0"/>
              </a:rPr>
              <a:t>Nivel de Cumplimiento: 41,23%</a:t>
            </a:r>
            <a:endParaRPr lang="es-CO" b="1" dirty="0">
              <a:solidFill>
                <a:srgbClr val="C00000"/>
              </a:solidFill>
              <a:latin typeface="Calibri" panose="020F0502020204030204" pitchFamily="34" charset="0"/>
            </a:endParaRPr>
          </a:p>
        </p:txBody>
      </p:sp>
    </p:spTree>
    <p:extLst>
      <p:ext uri="{BB962C8B-B14F-4D97-AF65-F5344CB8AC3E}">
        <p14:creationId xmlns:p14="http://schemas.microsoft.com/office/powerpoint/2010/main" val="7058421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Espiral">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1430</TotalTime>
  <Words>2770</Words>
  <Application>Microsoft Office PowerPoint</Application>
  <PresentationFormat>Panorámica</PresentationFormat>
  <Paragraphs>368</Paragraphs>
  <Slides>40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40</vt:i4>
      </vt:variant>
    </vt:vector>
  </HeadingPairs>
  <TitlesOfParts>
    <vt:vector size="46" baseType="lpstr">
      <vt:lpstr>Arial</vt:lpstr>
      <vt:lpstr>Calibri</vt:lpstr>
      <vt:lpstr>Century Gothic</vt:lpstr>
      <vt:lpstr>Wingdings</vt:lpstr>
      <vt:lpstr>Wingdings 3</vt:lpstr>
      <vt:lpstr>Espiral</vt:lpstr>
      <vt:lpstr>Elaboración de un Plan de Implementación de la ISO/IEC 27001:2013 </vt:lpstr>
      <vt:lpstr>Para que?</vt:lpstr>
      <vt:lpstr>Cómo?</vt:lpstr>
      <vt:lpstr>Fase 1</vt:lpstr>
      <vt:lpstr>Fase 1</vt:lpstr>
      <vt:lpstr>Fase 1</vt:lpstr>
      <vt:lpstr>Fase 1</vt:lpstr>
      <vt:lpstr>Fase 1</vt:lpstr>
      <vt:lpstr>Fase 1</vt:lpstr>
      <vt:lpstr>Fase 1</vt:lpstr>
      <vt:lpstr>Fase 2</vt:lpstr>
      <vt:lpstr>Fase 2</vt:lpstr>
      <vt:lpstr>Fase 2</vt:lpstr>
      <vt:lpstr>Fase 2</vt:lpstr>
      <vt:lpstr>Fase 2</vt:lpstr>
      <vt:lpstr>Fase 2</vt:lpstr>
      <vt:lpstr>Fase 2</vt:lpstr>
      <vt:lpstr>Fase 2</vt:lpstr>
      <vt:lpstr>Fase 2</vt:lpstr>
      <vt:lpstr>Fase 2</vt:lpstr>
      <vt:lpstr>Fase 3</vt:lpstr>
      <vt:lpstr>Fase 3</vt:lpstr>
      <vt:lpstr>Fase 3</vt:lpstr>
      <vt:lpstr>Fase 3</vt:lpstr>
      <vt:lpstr>Fase 3</vt:lpstr>
      <vt:lpstr>Fase 3</vt:lpstr>
      <vt:lpstr>Fase 3</vt:lpstr>
      <vt:lpstr>Fase 3:  Análisis de Riesgos </vt:lpstr>
      <vt:lpstr>Fase 3</vt:lpstr>
      <vt:lpstr>Fase 3</vt:lpstr>
      <vt:lpstr>Fase 4</vt:lpstr>
      <vt:lpstr>Fase 4</vt:lpstr>
      <vt:lpstr>Fase 4</vt:lpstr>
      <vt:lpstr>Fase 4</vt:lpstr>
      <vt:lpstr>Fase 5</vt:lpstr>
      <vt:lpstr>Fase 5</vt:lpstr>
      <vt:lpstr>Fase 5</vt:lpstr>
      <vt:lpstr>Fase 5</vt:lpstr>
      <vt:lpstr>Fase 5</vt:lpstr>
      <vt:lpstr>Fase 5</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Elaboración de un Plan de Implementación de la ISO/IEC 27001:2013</dc:title>
  <dc:creator>Ingrid Picon</dc:creator>
  <cp:lastModifiedBy>Aramis Navarro Quintero</cp:lastModifiedBy>
  <cp:revision>71</cp:revision>
  <dcterms:created xsi:type="dcterms:W3CDTF">2016-06-06T01:20:05Z</dcterms:created>
  <dcterms:modified xsi:type="dcterms:W3CDTF">2016-07-07T14:25:44Z</dcterms:modified>
</cp:coreProperties>
</file>