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2" d="100"/>
          <a:sy n="72" d="100"/>
        </p:scale>
        <p:origin x="6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8049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D6E9DEC-419B-4CC5-A080-3B06BD5A8291}" type="datetimeFigureOut">
              <a:rPr lang="en-US" smtClean="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68969015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D6E9DEC-419B-4CC5-A080-3B06BD5A8291}" type="datetimeFigureOut">
              <a:rPr lang="en-US" smtClean="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58567676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D6E9DEC-419B-4CC5-A080-3B06BD5A8291}" type="datetimeFigureOut">
              <a:rPr lang="en-US" smtClean="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‹Nº›</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65973567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D6E9DEC-419B-4CC5-A080-3B06BD5A8291}" type="datetimeFigureOut">
              <a:rPr lang="en-US" smtClean="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91078123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9D6E9DEC-419B-4CC5-A080-3B06BD5A8291}" type="datetimeFigureOut">
              <a:rPr lang="en-US" smtClean="0"/>
              <a:t>1/11/2017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3859984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9D6E9DEC-419B-4CC5-A080-3B06BD5A8291}" type="datetimeFigureOut">
              <a:rPr lang="en-US" smtClean="0"/>
              <a:t>1/11/2017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62614237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51537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1/11/2017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460956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3909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0578ACC-22D6-47C1-A373-4FD133E34F3C}"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6466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3577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80322" y="3030008"/>
            <a:ext cx="4698355" cy="290617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594123" y="3030008"/>
            <a:ext cx="4700059" cy="290617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945414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95335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1/11/2017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2575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E331444B-B92B-4E27-8C94-BB93EAF5CB18}" type="datetimeFigureOut">
              <a:rPr lang="en-US" smtClean="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29651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63EFA5E-FA76-400D-B3DC-F0BA90E6D107}" type="datetimeFigureOut">
              <a:rPr lang="en-US" smtClean="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6582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1/11/2017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274060085"/>
      </p:ext>
    </p:extLst>
  </p:cSld>
  <p:clrMap bg1="dk1" tx1="lt1" bg2="dk2" tx2="lt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br>
              <a:rPr lang="ca-ES" b="1" dirty="0">
                <a:latin typeface="Arial" panose="020B0604020202020204" pitchFamily="34" charset="0"/>
                <a:cs typeface="Arial" panose="020B0604020202020204" pitchFamily="34" charset="0"/>
              </a:rPr>
            </a:br>
            <a:br>
              <a:rPr lang="ca-ES" b="1" dirty="0">
                <a:latin typeface="Arial" panose="020B0604020202020204" pitchFamily="34" charset="0"/>
                <a:cs typeface="Arial" panose="020B0604020202020204" pitchFamily="34" charset="0"/>
              </a:rPr>
            </a:br>
            <a:r>
              <a:rPr lang="ca-ES" b="1" dirty="0">
                <a:latin typeface="Arial" panose="020B0604020202020204" pitchFamily="34" charset="0"/>
                <a:cs typeface="Arial" panose="020B0604020202020204" pitchFamily="34" charset="0"/>
              </a:rPr>
              <a:t>TFG - Aplicació web per un taller mecànic</a:t>
            </a:r>
            <a:endParaRPr lang="es-ES"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p:txBody>
          <a:bodyPr/>
          <a:lstStyle/>
          <a:p>
            <a:r>
              <a:rPr lang="ca-ES" dirty="0">
                <a:latin typeface="Arial" panose="020B0604020202020204" pitchFamily="34" charset="0"/>
                <a:cs typeface="Arial" panose="020B0604020202020204" pitchFamily="34" charset="0"/>
              </a:rPr>
              <a:t>Presentació</a:t>
            </a:r>
            <a:r>
              <a:rPr lang="es-ES" dirty="0">
                <a:latin typeface="Arial" panose="020B0604020202020204" pitchFamily="34" charset="0"/>
                <a:cs typeface="Arial" panose="020B0604020202020204" pitchFamily="34" charset="0"/>
              </a:rPr>
              <a:t> escrita – visual</a:t>
            </a:r>
          </a:p>
          <a:p>
            <a:r>
              <a:rPr lang="ca-ES" dirty="0">
                <a:latin typeface="Arial" panose="020B0604020202020204" pitchFamily="34" charset="0"/>
                <a:cs typeface="Arial" panose="020B0604020202020204" pitchFamily="34" charset="0"/>
              </a:rPr>
              <a:t>per Alberto Perales Romero</a:t>
            </a:r>
          </a:p>
        </p:txBody>
      </p:sp>
    </p:spTree>
    <p:extLst>
      <p:ext uri="{BB962C8B-B14F-4D97-AF65-F5344CB8AC3E}">
        <p14:creationId xmlns:p14="http://schemas.microsoft.com/office/powerpoint/2010/main" val="454465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latin typeface="Arial" panose="020B0604020202020204" pitchFamily="34" charset="0"/>
                <a:cs typeface="Arial" panose="020B0604020202020204" pitchFamily="34" charset="0"/>
              </a:rPr>
              <a:t>Desenvolupament del treball		</a:t>
            </a:r>
          </a:p>
        </p:txBody>
      </p:sp>
      <p:sp>
        <p:nvSpPr>
          <p:cNvPr id="3" name="Marcador de contenido 2"/>
          <p:cNvSpPr>
            <a:spLocks noGrp="1"/>
          </p:cNvSpPr>
          <p:nvPr>
            <p:ph idx="1"/>
          </p:nvPr>
        </p:nvSpPr>
        <p:spPr>
          <a:xfrm>
            <a:off x="680321" y="2054087"/>
            <a:ext cx="9613861" cy="4803913"/>
          </a:xfrm>
        </p:spPr>
        <p:txBody>
          <a:bodyPr>
            <a:normAutofit lnSpcReduction="10000"/>
          </a:bodyPr>
          <a:lstStyle/>
          <a:p>
            <a:pPr marL="0" indent="0">
              <a:buNone/>
            </a:pPr>
            <a:r>
              <a:rPr lang="ca-ES" sz="2000" dirty="0">
                <a:latin typeface="Arial" panose="020B0604020202020204" pitchFamily="34" charset="0"/>
                <a:cs typeface="Arial" panose="020B0604020202020204" pitchFamily="34" charset="0"/>
              </a:rPr>
              <a:t>	Es segueix amb l’elaboració del codi de les pàgines creades i les noves que s’havien de fer. Mitjançant programes com el </a:t>
            </a:r>
            <a:r>
              <a:rPr lang="ca-ES" sz="2000" dirty="0" err="1">
                <a:latin typeface="Arial" panose="020B0604020202020204" pitchFamily="34" charset="0"/>
                <a:cs typeface="Arial" panose="020B0604020202020204" pitchFamily="34" charset="0"/>
              </a:rPr>
              <a:t>Sublime</a:t>
            </a:r>
            <a:r>
              <a:rPr lang="ca-ES" sz="2000" dirty="0">
                <a:latin typeface="Arial" panose="020B0604020202020204" pitchFamily="34" charset="0"/>
                <a:cs typeface="Arial" panose="020B0604020202020204" pitchFamily="34" charset="0"/>
              </a:rPr>
              <a:t> Text 2, el </a:t>
            </a:r>
            <a:r>
              <a:rPr lang="ca-ES" sz="2000" dirty="0" err="1">
                <a:latin typeface="Arial" panose="020B0604020202020204" pitchFamily="34" charset="0"/>
                <a:cs typeface="Arial" panose="020B0604020202020204" pitchFamily="34" charset="0"/>
              </a:rPr>
              <a:t>framework</a:t>
            </a:r>
            <a:r>
              <a:rPr lang="ca-ES" sz="2000" dirty="0">
                <a:latin typeface="Arial" panose="020B0604020202020204" pitchFamily="34" charset="0"/>
                <a:cs typeface="Arial" panose="020B0604020202020204" pitchFamily="34" charset="0"/>
              </a:rPr>
              <a:t> </a:t>
            </a:r>
            <a:r>
              <a:rPr lang="ca-ES" sz="2000" dirty="0" err="1">
                <a:latin typeface="Arial" panose="020B0604020202020204" pitchFamily="34" charset="0"/>
                <a:cs typeface="Arial" panose="020B0604020202020204" pitchFamily="34" charset="0"/>
              </a:rPr>
              <a:t>BootStrap</a:t>
            </a:r>
            <a:r>
              <a:rPr lang="ca-ES" sz="2000" dirty="0">
                <a:latin typeface="Arial" panose="020B0604020202020204" pitchFamily="34" charset="0"/>
                <a:cs typeface="Arial" panose="020B0604020202020204" pitchFamily="34" charset="0"/>
              </a:rPr>
              <a:t>, </a:t>
            </a:r>
            <a:r>
              <a:rPr lang="ca-ES" sz="2000" dirty="0" err="1">
                <a:latin typeface="Arial" panose="020B0604020202020204" pitchFamily="34" charset="0"/>
                <a:cs typeface="Arial" panose="020B0604020202020204" pitchFamily="34" charset="0"/>
              </a:rPr>
              <a:t>WamServer</a:t>
            </a:r>
            <a:r>
              <a:rPr lang="ca-ES" sz="2000" dirty="0">
                <a:latin typeface="Arial" panose="020B0604020202020204" pitchFamily="34" charset="0"/>
                <a:cs typeface="Arial" panose="020B0604020202020204" pitchFamily="34" charset="0"/>
              </a:rPr>
              <a:t>.. etc. A mida que es realitzen els diferents processos es van anant fent probes i es mira la vulnerabilitat que podrien tenir. (Aquest procés és el més treballat, tot i que no es podria realitzar si no tingues una base solida d’idees plantejades).</a:t>
            </a:r>
            <a:endParaRPr lang="es-ES" sz="20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r>
              <a:rPr lang="ca-ES" sz="2000" dirty="0">
                <a:latin typeface="Arial" panose="020B0604020202020204" pitchFamily="34" charset="0"/>
                <a:cs typeface="Arial" panose="020B0604020202020204" pitchFamily="34" charset="0"/>
              </a:rPr>
              <a:t>	Un cop enllestit les diferents pàgines web, amb les diferents versions de l’aplicació i realitzant els corresponents testejos, es busquen petits detalls que es puguin millorar per tal d’adreçar-se al màxim al públic en qüestió.</a:t>
            </a:r>
            <a:endParaRPr lang="es-ES" sz="2000" dirty="0">
              <a:latin typeface="Arial" panose="020B0604020202020204" pitchFamily="34" charset="0"/>
              <a:cs typeface="Arial" panose="020B0604020202020204" pitchFamily="34" charset="0"/>
            </a:endParaRPr>
          </a:p>
          <a:p>
            <a:pPr marL="0" indent="0">
              <a:buNone/>
            </a:pPr>
            <a:endParaRPr lang="es-ES" sz="20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endParaRPr lang="ca-ES" dirty="0"/>
          </a:p>
        </p:txBody>
      </p:sp>
      <p:pic>
        <p:nvPicPr>
          <p:cNvPr id="4" name="Imagen 3"/>
          <p:cNvPicPr>
            <a:picLocks noChangeAspect="1"/>
          </p:cNvPicPr>
          <p:nvPr/>
        </p:nvPicPr>
        <p:blipFill>
          <a:blip r:embed="rId2"/>
          <a:stretch>
            <a:fillRect/>
          </a:stretch>
        </p:blipFill>
        <p:spPr>
          <a:xfrm>
            <a:off x="1399226" y="3710609"/>
            <a:ext cx="3567045" cy="2014331"/>
          </a:xfrm>
          <a:prstGeom prst="rect">
            <a:avLst/>
          </a:prstGeom>
        </p:spPr>
      </p:pic>
      <p:pic>
        <p:nvPicPr>
          <p:cNvPr id="5" name="Imagen 4"/>
          <p:cNvPicPr>
            <a:picLocks noChangeAspect="1"/>
          </p:cNvPicPr>
          <p:nvPr/>
        </p:nvPicPr>
        <p:blipFill>
          <a:blip r:embed="rId3"/>
          <a:stretch>
            <a:fillRect/>
          </a:stretch>
        </p:blipFill>
        <p:spPr>
          <a:xfrm>
            <a:off x="5487252" y="3710609"/>
            <a:ext cx="3567044" cy="2014331"/>
          </a:xfrm>
          <a:prstGeom prst="rect">
            <a:avLst/>
          </a:prstGeom>
        </p:spPr>
      </p:pic>
    </p:spTree>
    <p:extLst>
      <p:ext uri="{BB962C8B-B14F-4D97-AF65-F5344CB8AC3E}">
        <p14:creationId xmlns:p14="http://schemas.microsoft.com/office/powerpoint/2010/main" val="569890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latin typeface="Arial" panose="020B0604020202020204" pitchFamily="34" charset="0"/>
                <a:cs typeface="Arial" panose="020B0604020202020204" pitchFamily="34" charset="0"/>
              </a:rPr>
              <a:t>Desenvolupament del treball		</a:t>
            </a:r>
          </a:p>
        </p:txBody>
      </p:sp>
      <p:sp>
        <p:nvSpPr>
          <p:cNvPr id="3" name="Marcador de contenido 2"/>
          <p:cNvSpPr>
            <a:spLocks noGrp="1"/>
          </p:cNvSpPr>
          <p:nvPr>
            <p:ph idx="1"/>
          </p:nvPr>
        </p:nvSpPr>
        <p:spPr>
          <a:xfrm>
            <a:off x="680321" y="2054087"/>
            <a:ext cx="9613861" cy="4803913"/>
          </a:xfrm>
        </p:spPr>
        <p:txBody>
          <a:bodyPr>
            <a:normAutofit fontScale="92500" lnSpcReduction="20000"/>
          </a:bodyPr>
          <a:lstStyle/>
          <a:p>
            <a:pPr marL="0" indent="0">
              <a:buNone/>
            </a:pPr>
            <a:r>
              <a:rPr lang="ca-ES" sz="2000" dirty="0">
                <a:latin typeface="Arial" panose="020B0604020202020204" pitchFamily="34" charset="0"/>
                <a:cs typeface="Arial" panose="020B0604020202020204" pitchFamily="34" charset="0"/>
              </a:rPr>
              <a:t>	</a:t>
            </a:r>
            <a:r>
              <a:rPr lang="ca-ES" sz="2200" dirty="0">
                <a:latin typeface="Arial" panose="020B0604020202020204" pitchFamily="34" charset="0"/>
                <a:cs typeface="Arial" panose="020B0604020202020204" pitchFamily="34" charset="0"/>
              </a:rPr>
              <a:t>Per finalitzar el projecte, es comprova que tota l’aplicació funciona en les diferents plataformes i es corregeixen possibles errors de documentació que puguin confondre l’usuari o visitant.</a:t>
            </a:r>
          </a:p>
          <a:p>
            <a:pPr marL="0" indent="0">
              <a:buNone/>
            </a:pPr>
            <a:endParaRPr lang="es-ES" sz="2200" dirty="0">
              <a:latin typeface="Arial" panose="020B0604020202020204" pitchFamily="34" charset="0"/>
              <a:cs typeface="Arial" panose="020B0604020202020204" pitchFamily="34" charset="0"/>
            </a:endParaRPr>
          </a:p>
          <a:p>
            <a:pPr marL="0" indent="0">
              <a:buNone/>
            </a:pPr>
            <a:r>
              <a:rPr lang="ca-ES" sz="2200" dirty="0">
                <a:latin typeface="Arial" panose="020B0604020202020204" pitchFamily="34" charset="0"/>
                <a:cs typeface="Arial" panose="020B0604020202020204" pitchFamily="34" charset="0"/>
              </a:rPr>
              <a:t>	</a:t>
            </a:r>
          </a:p>
          <a:p>
            <a:pPr marL="0" indent="0">
              <a:buNone/>
            </a:pPr>
            <a:endParaRPr lang="ca-ES" sz="2200" dirty="0">
              <a:latin typeface="Arial" panose="020B0604020202020204" pitchFamily="34" charset="0"/>
              <a:cs typeface="Arial" panose="020B0604020202020204" pitchFamily="34" charset="0"/>
            </a:endParaRPr>
          </a:p>
          <a:p>
            <a:pPr marL="0" indent="0">
              <a:buNone/>
            </a:pPr>
            <a:endParaRPr lang="ca-ES" sz="2200" dirty="0">
              <a:latin typeface="Arial" panose="020B0604020202020204" pitchFamily="34" charset="0"/>
              <a:cs typeface="Arial" panose="020B0604020202020204" pitchFamily="34" charset="0"/>
            </a:endParaRPr>
          </a:p>
          <a:p>
            <a:pPr marL="0" indent="0">
              <a:buNone/>
            </a:pPr>
            <a:endParaRPr lang="ca-ES" sz="2200" dirty="0">
              <a:latin typeface="Arial" panose="020B0604020202020204" pitchFamily="34" charset="0"/>
              <a:cs typeface="Arial" panose="020B0604020202020204" pitchFamily="34" charset="0"/>
            </a:endParaRPr>
          </a:p>
          <a:p>
            <a:pPr marL="0" indent="0">
              <a:buNone/>
            </a:pPr>
            <a:endParaRPr lang="ca-ES" sz="2200" dirty="0">
              <a:latin typeface="Arial" panose="020B0604020202020204" pitchFamily="34" charset="0"/>
              <a:cs typeface="Arial" panose="020B0604020202020204" pitchFamily="34" charset="0"/>
            </a:endParaRPr>
          </a:p>
          <a:p>
            <a:pPr marL="0" indent="0">
              <a:buNone/>
            </a:pPr>
            <a:endParaRPr lang="ca-ES" sz="2200" dirty="0">
              <a:latin typeface="Arial" panose="020B0604020202020204" pitchFamily="34" charset="0"/>
              <a:cs typeface="Arial" panose="020B0604020202020204" pitchFamily="34" charset="0"/>
            </a:endParaRPr>
          </a:p>
          <a:p>
            <a:pPr marL="0" indent="0">
              <a:buNone/>
            </a:pPr>
            <a:r>
              <a:rPr lang="ca-ES" sz="2200" dirty="0">
                <a:latin typeface="Arial" panose="020B0604020202020204" pitchFamily="34" charset="0"/>
                <a:cs typeface="Arial" panose="020B0604020202020204" pitchFamily="34" charset="0"/>
              </a:rPr>
              <a:t>	L’elaboració del vídeo explicatiu del projecte és la part final. On s’elaborarà un vídeo explicatiu de les diferents funcionalitats de l’aplicació web.</a:t>
            </a:r>
            <a:endParaRPr lang="es-ES" sz="2200" dirty="0">
              <a:latin typeface="Arial" panose="020B0604020202020204" pitchFamily="34" charset="0"/>
              <a:cs typeface="Arial" panose="020B0604020202020204" pitchFamily="34" charset="0"/>
            </a:endParaRPr>
          </a:p>
          <a:p>
            <a:pPr marL="0" indent="0">
              <a:buNone/>
            </a:pPr>
            <a:r>
              <a:rPr lang="ca-ES" sz="2200" dirty="0">
                <a:latin typeface="Arial" panose="020B0604020202020204" pitchFamily="34" charset="0"/>
                <a:cs typeface="Arial" panose="020B0604020202020204" pitchFamily="34" charset="0"/>
              </a:rPr>
              <a:t>	Totes aquestes tasques s’han anant elaborant en paral·lel a </a:t>
            </a:r>
            <a:r>
              <a:rPr lang="ca-ES" sz="2200" dirty="0" err="1">
                <a:latin typeface="Arial" panose="020B0604020202020204" pitchFamily="34" charset="0"/>
                <a:cs typeface="Arial" panose="020B0604020202020204" pitchFamily="34" charset="0"/>
              </a:rPr>
              <a:t>a</a:t>
            </a:r>
            <a:r>
              <a:rPr lang="ca-ES" sz="2200" dirty="0">
                <a:latin typeface="Arial" panose="020B0604020202020204" pitchFamily="34" charset="0"/>
                <a:cs typeface="Arial" panose="020B0604020202020204" pitchFamily="34" charset="0"/>
              </a:rPr>
              <a:t> la memòria del TFG, per tal de tindre en tot moment informació recent dels diferents processos, a banda de complimentar un document de caire universitari seguint les pautes i correccions de l’equip docent.</a:t>
            </a:r>
            <a:endParaRPr lang="es-ES" sz="2200" dirty="0">
              <a:latin typeface="Arial" panose="020B0604020202020204" pitchFamily="34" charset="0"/>
              <a:cs typeface="Arial" panose="020B0604020202020204" pitchFamily="34" charset="0"/>
            </a:endParaRPr>
          </a:p>
          <a:p>
            <a:pPr marL="0" indent="0">
              <a:buNone/>
            </a:pPr>
            <a:endParaRPr lang="es-ES" sz="20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endParaRPr lang="ca-ES" dirty="0"/>
          </a:p>
        </p:txBody>
      </p:sp>
      <p:pic>
        <p:nvPicPr>
          <p:cNvPr id="6" name="Imagen 5"/>
          <p:cNvPicPr>
            <a:picLocks noChangeAspect="1"/>
          </p:cNvPicPr>
          <p:nvPr/>
        </p:nvPicPr>
        <p:blipFill>
          <a:blip r:embed="rId2"/>
          <a:stretch>
            <a:fillRect/>
          </a:stretch>
        </p:blipFill>
        <p:spPr>
          <a:xfrm>
            <a:off x="1861066" y="2949885"/>
            <a:ext cx="3466308" cy="1957444"/>
          </a:xfrm>
          <a:prstGeom prst="rect">
            <a:avLst/>
          </a:prstGeom>
        </p:spPr>
      </p:pic>
    </p:spTree>
    <p:extLst>
      <p:ext uri="{BB962C8B-B14F-4D97-AF65-F5344CB8AC3E}">
        <p14:creationId xmlns:p14="http://schemas.microsoft.com/office/powerpoint/2010/main" val="2346372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latin typeface="Arial" panose="020B0604020202020204" pitchFamily="34" charset="0"/>
                <a:cs typeface="Arial" panose="020B0604020202020204" pitchFamily="34" charset="0"/>
              </a:rPr>
              <a:t>Resultat</a:t>
            </a:r>
          </a:p>
        </p:txBody>
      </p:sp>
      <p:sp>
        <p:nvSpPr>
          <p:cNvPr id="3" name="Marcador de contenido 2"/>
          <p:cNvSpPr>
            <a:spLocks noGrp="1"/>
          </p:cNvSpPr>
          <p:nvPr>
            <p:ph idx="1"/>
          </p:nvPr>
        </p:nvSpPr>
        <p:spPr>
          <a:xfrm>
            <a:off x="680321" y="2054087"/>
            <a:ext cx="9613861" cy="4803913"/>
          </a:xfrm>
        </p:spPr>
        <p:txBody>
          <a:bodyPr>
            <a:normAutofit/>
          </a:bodyPr>
          <a:lstStyle/>
          <a:p>
            <a:pPr marL="0" indent="0">
              <a:buNone/>
            </a:pPr>
            <a:r>
              <a:rPr lang="ca-ES" sz="2000" dirty="0">
                <a:latin typeface="Arial" panose="020B0604020202020204" pitchFamily="34" charset="0"/>
                <a:cs typeface="Arial" panose="020B0604020202020204" pitchFamily="34" charset="0"/>
              </a:rPr>
              <a:t>	</a:t>
            </a:r>
            <a:r>
              <a:rPr lang="ca-ES" sz="1700" dirty="0">
                <a:latin typeface="Arial" panose="020B0604020202020204" pitchFamily="34" charset="0"/>
                <a:cs typeface="Arial" panose="020B0604020202020204" pitchFamily="34" charset="0"/>
              </a:rPr>
              <a:t>El resultat final, és una aplicació web capaç de gestionar interactivament les reparacions del vehicles d’un taller mecànic i per altra part, la visualització de la informació de l’empresa e interactivitat per part de l’usuari amb el web per visualitzar les reparacions i sol·licitar pressupostos i cites.</a:t>
            </a:r>
          </a:p>
          <a:p>
            <a:pPr marL="0" indent="0">
              <a:buNone/>
            </a:pPr>
            <a:r>
              <a:rPr lang="ca-ES" sz="1700" dirty="0">
                <a:latin typeface="Arial" panose="020B0604020202020204" pitchFamily="34" charset="0"/>
                <a:cs typeface="Arial" panose="020B0604020202020204" pitchFamily="34" charset="0"/>
              </a:rPr>
              <a:t>	L’usuari pot navegar entre les diferents pàgines del web; informant-se de l’empresa, situació d’aquesta, posar-se en contacte, accedir a les xarxes socials, poder saber com estan les seves reparacions en tot moment i poder fer </a:t>
            </a:r>
            <a:r>
              <a:rPr lang="ca-ES" sz="1700" dirty="0" err="1">
                <a:latin typeface="Arial" panose="020B0604020202020204" pitchFamily="34" charset="0"/>
                <a:cs typeface="Arial" panose="020B0604020202020204" pitchFamily="34" charset="0"/>
              </a:rPr>
              <a:t>sol.licituds</a:t>
            </a:r>
            <a:r>
              <a:rPr lang="ca-ES" sz="1700" dirty="0">
                <a:latin typeface="Arial" panose="020B0604020202020204" pitchFamily="34" charset="0"/>
                <a:cs typeface="Arial" panose="020B0604020202020204" pitchFamily="34" charset="0"/>
              </a:rPr>
              <a:t> de pressupostos i cites amb l’empresa per portar el seu vehicle.</a:t>
            </a:r>
          </a:p>
          <a:p>
            <a:pPr marL="0" indent="0">
              <a:buNone/>
            </a:pPr>
            <a:r>
              <a:rPr lang="ca-ES" sz="1700" dirty="0">
                <a:latin typeface="Arial" panose="020B0604020202020204" pitchFamily="34" charset="0"/>
                <a:cs typeface="Arial" panose="020B0604020202020204" pitchFamily="34" charset="0"/>
              </a:rPr>
              <a:t>	Per altra banda, l’administrador o </a:t>
            </a:r>
            <a:r>
              <a:rPr lang="ca-ES" sz="1700" dirty="0" err="1">
                <a:latin typeface="Arial" panose="020B0604020202020204" pitchFamily="34" charset="0"/>
                <a:cs typeface="Arial" panose="020B0604020202020204" pitchFamily="34" charset="0"/>
              </a:rPr>
              <a:t>jefe</a:t>
            </a:r>
            <a:r>
              <a:rPr lang="ca-ES" sz="1700" dirty="0">
                <a:latin typeface="Arial" panose="020B0604020202020204" pitchFamily="34" charset="0"/>
                <a:cs typeface="Arial" panose="020B0604020202020204" pitchFamily="34" charset="0"/>
              </a:rPr>
              <a:t> de taller podrà inserir els vehicles que entren per les reparacions, gestionar totes les reparacions a mesura que es van modificant, la creació de pressupostos sol·licitats i saber les cites pendents en els pròxims 7 dies per gestionar la seva feina d’una forma més optima.</a:t>
            </a:r>
          </a:p>
          <a:p>
            <a:pPr marL="0" indent="0">
              <a:buNone/>
            </a:pPr>
            <a:r>
              <a:rPr lang="ca-ES" sz="1700" dirty="0">
                <a:latin typeface="Arial" panose="020B0604020202020204" pitchFamily="34" charset="0"/>
                <a:cs typeface="Arial" panose="020B0604020202020204" pitchFamily="34" charset="0"/>
              </a:rPr>
              <a:t>	                pàgina d’informació	           pàgina d’administrador</a:t>
            </a:r>
          </a:p>
          <a:p>
            <a:pPr marL="0" indent="0">
              <a:buNone/>
            </a:pPr>
            <a:r>
              <a:rPr lang="ca-ES" sz="1700" dirty="0">
                <a:latin typeface="Arial" panose="020B0604020202020204" pitchFamily="34" charset="0"/>
                <a:cs typeface="Arial" panose="020B0604020202020204" pitchFamily="34" charset="0"/>
              </a:rPr>
              <a:t>	</a:t>
            </a:r>
            <a:endParaRPr lang="ca-ES" sz="20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endParaRPr lang="ca-ES" dirty="0"/>
          </a:p>
        </p:txBody>
      </p:sp>
      <p:pic>
        <p:nvPicPr>
          <p:cNvPr id="4" name="Imagen 3"/>
          <p:cNvPicPr>
            <a:picLocks noChangeAspect="1"/>
          </p:cNvPicPr>
          <p:nvPr/>
        </p:nvPicPr>
        <p:blipFill>
          <a:blip r:embed="rId2"/>
          <a:stretch>
            <a:fillRect/>
          </a:stretch>
        </p:blipFill>
        <p:spPr>
          <a:xfrm>
            <a:off x="2649282" y="5644538"/>
            <a:ext cx="2148839" cy="1213462"/>
          </a:xfrm>
          <a:prstGeom prst="rect">
            <a:avLst/>
          </a:prstGeom>
        </p:spPr>
      </p:pic>
      <p:pic>
        <p:nvPicPr>
          <p:cNvPr id="5" name="Imagen 4"/>
          <p:cNvPicPr>
            <a:picLocks noChangeAspect="1"/>
          </p:cNvPicPr>
          <p:nvPr/>
        </p:nvPicPr>
        <p:blipFill>
          <a:blip r:embed="rId3"/>
          <a:stretch>
            <a:fillRect/>
          </a:stretch>
        </p:blipFill>
        <p:spPr>
          <a:xfrm>
            <a:off x="5998455" y="5644538"/>
            <a:ext cx="2148839" cy="1213462"/>
          </a:xfrm>
          <a:prstGeom prst="rect">
            <a:avLst/>
          </a:prstGeom>
        </p:spPr>
      </p:pic>
    </p:spTree>
    <p:extLst>
      <p:ext uri="{BB962C8B-B14F-4D97-AF65-F5344CB8AC3E}">
        <p14:creationId xmlns:p14="http://schemas.microsoft.com/office/powerpoint/2010/main" val="1459367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latin typeface="Arial" panose="020B0604020202020204" pitchFamily="34" charset="0"/>
                <a:cs typeface="Arial" panose="020B0604020202020204" pitchFamily="34" charset="0"/>
              </a:rPr>
              <a:t>Resultat</a:t>
            </a:r>
          </a:p>
        </p:txBody>
      </p:sp>
      <p:sp>
        <p:nvSpPr>
          <p:cNvPr id="3" name="Marcador de contenido 2"/>
          <p:cNvSpPr>
            <a:spLocks noGrp="1"/>
          </p:cNvSpPr>
          <p:nvPr>
            <p:ph idx="1"/>
          </p:nvPr>
        </p:nvSpPr>
        <p:spPr>
          <a:xfrm>
            <a:off x="680321" y="2054087"/>
            <a:ext cx="9613861" cy="4803913"/>
          </a:xfrm>
        </p:spPr>
        <p:txBody>
          <a:bodyPr>
            <a:normAutofit lnSpcReduction="10000"/>
          </a:bodyPr>
          <a:lstStyle/>
          <a:p>
            <a:pPr marL="0" indent="0">
              <a:buNone/>
            </a:pPr>
            <a:r>
              <a:rPr lang="ca-ES" sz="2000" dirty="0">
                <a:latin typeface="Arial" panose="020B0604020202020204" pitchFamily="34" charset="0"/>
                <a:cs typeface="Arial" panose="020B0604020202020204" pitchFamily="34" charset="0"/>
              </a:rPr>
              <a:t>	</a:t>
            </a:r>
            <a:r>
              <a:rPr lang="ca-ES" sz="1700" dirty="0">
                <a:latin typeface="Arial" panose="020B0604020202020204" pitchFamily="34" charset="0"/>
                <a:cs typeface="Arial" panose="020B0604020202020204" pitchFamily="34" charset="0"/>
              </a:rPr>
              <a:t>La pàgina </a:t>
            </a:r>
            <a:r>
              <a:rPr lang="es-ES" sz="1700" dirty="0">
                <a:latin typeface="Arial" panose="020B0604020202020204" pitchFamily="34" charset="0"/>
                <a:cs typeface="Arial" panose="020B0604020202020204" pitchFamily="34" charset="0"/>
              </a:rPr>
              <a:t>principal que </a:t>
            </a:r>
            <a:r>
              <a:rPr lang="ca-ES" sz="1700" dirty="0">
                <a:latin typeface="Arial" panose="020B0604020202020204" pitchFamily="34" charset="0"/>
                <a:cs typeface="Arial" panose="020B0604020202020204" pitchFamily="34" charset="0"/>
              </a:rPr>
              <a:t>surt</a:t>
            </a:r>
            <a:r>
              <a:rPr lang="es-ES" sz="1700" dirty="0">
                <a:latin typeface="Arial" panose="020B0604020202020204" pitchFamily="34" charset="0"/>
                <a:cs typeface="Arial" panose="020B0604020202020204" pitchFamily="34" charset="0"/>
              </a:rPr>
              <a:t> al inserir el </a:t>
            </a:r>
            <a:r>
              <a:rPr lang="es-ES" sz="1700" dirty="0" err="1">
                <a:latin typeface="Arial" panose="020B0604020202020204" pitchFamily="34" charset="0"/>
                <a:cs typeface="Arial" panose="020B0604020202020204" pitchFamily="34" charset="0"/>
              </a:rPr>
              <a:t>domini</a:t>
            </a:r>
            <a:r>
              <a:rPr lang="es-ES" sz="1700" dirty="0">
                <a:latin typeface="Arial" panose="020B0604020202020204" pitchFamily="34" charset="0"/>
                <a:cs typeface="Arial" panose="020B0604020202020204" pitchFamily="34" charset="0"/>
              </a:rPr>
              <a:t> del </a:t>
            </a:r>
            <a:r>
              <a:rPr lang="es-ES" sz="1700" dirty="0" err="1">
                <a:latin typeface="Arial" panose="020B0604020202020204" pitchFamily="34" charset="0"/>
                <a:cs typeface="Arial" panose="020B0604020202020204" pitchFamily="34" charset="0"/>
              </a:rPr>
              <a:t>lloc</a:t>
            </a:r>
            <a:r>
              <a:rPr lang="es-ES" sz="1700" dirty="0">
                <a:latin typeface="Arial" panose="020B0604020202020204" pitchFamily="34" charset="0"/>
                <a:cs typeface="Arial" panose="020B0604020202020204" pitchFamily="34" charset="0"/>
              </a:rPr>
              <a:t> web, </a:t>
            </a:r>
            <a:r>
              <a:rPr lang="es-ES" sz="1700" dirty="0" err="1">
                <a:latin typeface="Arial" panose="020B0604020202020204" pitchFamily="34" charset="0"/>
                <a:cs typeface="Arial" panose="020B0604020202020204" pitchFamily="34" charset="0"/>
              </a:rPr>
              <a:t>és</a:t>
            </a:r>
            <a:r>
              <a:rPr lang="es-ES" sz="1700" dirty="0">
                <a:latin typeface="Arial" panose="020B0604020202020204" pitchFamily="34" charset="0"/>
                <a:cs typeface="Arial" panose="020B0604020202020204" pitchFamily="34" charset="0"/>
              </a:rPr>
              <a:t> la pagina de </a:t>
            </a:r>
            <a:r>
              <a:rPr lang="ca-ES" sz="1700" dirty="0" err="1">
                <a:latin typeface="Arial" panose="020B0604020202020204" pitchFamily="34" charset="0"/>
                <a:cs typeface="Arial" panose="020B0604020202020204" pitchFamily="34" charset="0"/>
              </a:rPr>
              <a:t>index.php</a:t>
            </a:r>
            <a:r>
              <a:rPr lang="es-ES" sz="1700" dirty="0">
                <a:latin typeface="Arial" panose="020B0604020202020204" pitchFamily="34" charset="0"/>
                <a:cs typeface="Arial" panose="020B0604020202020204" pitchFamily="34" charset="0"/>
              </a:rPr>
              <a:t>. </a:t>
            </a:r>
            <a:r>
              <a:rPr lang="es-ES" sz="1700" dirty="0" err="1">
                <a:latin typeface="Arial" panose="020B0604020202020204" pitchFamily="34" charset="0"/>
                <a:cs typeface="Arial" panose="020B0604020202020204" pitchFamily="34" charset="0"/>
              </a:rPr>
              <a:t>És</a:t>
            </a:r>
            <a:r>
              <a:rPr lang="es-ES" sz="1700" dirty="0">
                <a:latin typeface="Arial" panose="020B0604020202020204" pitchFamily="34" charset="0"/>
                <a:cs typeface="Arial" panose="020B0604020202020204" pitchFamily="34" charset="0"/>
              </a:rPr>
              <a:t> una página de </a:t>
            </a:r>
            <a:r>
              <a:rPr lang="es-ES" sz="1700" dirty="0" err="1">
                <a:latin typeface="Arial" panose="020B0604020202020204" pitchFamily="34" charset="0"/>
                <a:cs typeface="Arial" panose="020B0604020202020204" pitchFamily="34" charset="0"/>
              </a:rPr>
              <a:t>benvinguda</a:t>
            </a:r>
            <a:r>
              <a:rPr lang="es-ES" sz="1700" dirty="0">
                <a:latin typeface="Arial" panose="020B0604020202020204" pitchFamily="34" charset="0"/>
                <a:cs typeface="Arial" panose="020B0604020202020204" pitchFamily="34" charset="0"/>
              </a:rPr>
              <a:t> </a:t>
            </a:r>
            <a:r>
              <a:rPr lang="es-ES" sz="1700" dirty="0" err="1">
                <a:latin typeface="Arial" panose="020B0604020202020204" pitchFamily="34" charset="0"/>
                <a:cs typeface="Arial" panose="020B0604020202020204" pitchFamily="34" charset="0"/>
              </a:rPr>
              <a:t>on</a:t>
            </a:r>
            <a:r>
              <a:rPr lang="es-ES" sz="1700" dirty="0">
                <a:latin typeface="Arial" panose="020B0604020202020204" pitchFamily="34" charset="0"/>
                <a:cs typeface="Arial" panose="020B0604020202020204" pitchFamily="34" charset="0"/>
              </a:rPr>
              <a:t> </a:t>
            </a:r>
            <a:r>
              <a:rPr lang="es-ES" sz="1700" dirty="0" err="1">
                <a:latin typeface="Arial" panose="020B0604020202020204" pitchFamily="34" charset="0"/>
                <a:cs typeface="Arial" panose="020B0604020202020204" pitchFamily="34" charset="0"/>
              </a:rPr>
              <a:t>s’observa</a:t>
            </a:r>
            <a:r>
              <a:rPr lang="es-ES" sz="1700" dirty="0">
                <a:latin typeface="Arial" panose="020B0604020202020204" pitchFamily="34" charset="0"/>
                <a:cs typeface="Arial" panose="020B0604020202020204" pitchFamily="34" charset="0"/>
              </a:rPr>
              <a:t> información relativa a la empresa. </a:t>
            </a:r>
          </a:p>
          <a:p>
            <a:pPr marL="0" indent="0">
              <a:buNone/>
            </a:pPr>
            <a:endParaRPr lang="ca-ES" sz="1700" dirty="0">
              <a:latin typeface="Arial" panose="020B0604020202020204" pitchFamily="34" charset="0"/>
              <a:cs typeface="Arial" panose="020B0604020202020204" pitchFamily="34" charset="0"/>
            </a:endParaRPr>
          </a:p>
          <a:p>
            <a:pPr marL="0" indent="0">
              <a:buNone/>
            </a:pPr>
            <a:endParaRPr lang="ca-ES" sz="1700" dirty="0">
              <a:latin typeface="Arial" panose="020B0604020202020204" pitchFamily="34" charset="0"/>
              <a:cs typeface="Arial" panose="020B0604020202020204" pitchFamily="34" charset="0"/>
            </a:endParaRPr>
          </a:p>
          <a:p>
            <a:pPr marL="0" indent="0">
              <a:buNone/>
            </a:pPr>
            <a:endParaRPr lang="ca-ES" sz="1700" dirty="0">
              <a:latin typeface="Arial" panose="020B0604020202020204" pitchFamily="34" charset="0"/>
              <a:cs typeface="Arial" panose="020B0604020202020204" pitchFamily="34" charset="0"/>
            </a:endParaRPr>
          </a:p>
          <a:p>
            <a:pPr marL="0" indent="0">
              <a:buNone/>
            </a:pPr>
            <a:endParaRPr lang="ca-ES" sz="1700" dirty="0">
              <a:latin typeface="Arial" panose="020B0604020202020204" pitchFamily="34" charset="0"/>
              <a:cs typeface="Arial" panose="020B0604020202020204" pitchFamily="34" charset="0"/>
            </a:endParaRPr>
          </a:p>
          <a:p>
            <a:pPr marL="0" indent="0">
              <a:buNone/>
            </a:pPr>
            <a:endParaRPr lang="ca-ES" sz="1700" dirty="0">
              <a:latin typeface="Arial" panose="020B0604020202020204" pitchFamily="34" charset="0"/>
              <a:cs typeface="Arial" panose="020B0604020202020204" pitchFamily="34" charset="0"/>
            </a:endParaRPr>
          </a:p>
          <a:p>
            <a:pPr marL="0" indent="0">
              <a:buNone/>
            </a:pPr>
            <a:endParaRPr lang="ca-ES" sz="1700" dirty="0">
              <a:latin typeface="Arial" panose="020B0604020202020204" pitchFamily="34" charset="0"/>
              <a:cs typeface="Arial" panose="020B0604020202020204" pitchFamily="34" charset="0"/>
            </a:endParaRPr>
          </a:p>
          <a:p>
            <a:pPr marL="0" indent="0">
              <a:buNone/>
            </a:pPr>
            <a:endParaRPr lang="ca-ES" sz="1700" dirty="0">
              <a:latin typeface="Arial" panose="020B0604020202020204" pitchFamily="34" charset="0"/>
              <a:cs typeface="Arial" panose="020B0604020202020204" pitchFamily="34" charset="0"/>
            </a:endParaRPr>
          </a:p>
          <a:p>
            <a:pPr marL="0" indent="0">
              <a:buNone/>
            </a:pPr>
            <a:r>
              <a:rPr lang="ca-ES" sz="1700" dirty="0">
                <a:latin typeface="Arial" panose="020B0604020202020204" pitchFamily="34" charset="0"/>
                <a:cs typeface="Arial" panose="020B0604020202020204" pitchFamily="34" charset="0"/>
              </a:rPr>
              <a:t>	Mitjançant el menú de sota, l’usuari pot navegar per les diferents pàgines amb informació relativa a la empresa; “</a:t>
            </a:r>
            <a:r>
              <a:rPr lang="ca-ES" sz="1700" dirty="0" err="1">
                <a:latin typeface="Arial" panose="020B0604020202020204" pitchFamily="34" charset="0"/>
                <a:cs typeface="Arial" panose="020B0604020202020204" pitchFamily="34" charset="0"/>
              </a:rPr>
              <a:t>Quienes</a:t>
            </a:r>
            <a:r>
              <a:rPr lang="ca-ES" sz="1700" dirty="0">
                <a:latin typeface="Arial" panose="020B0604020202020204" pitchFamily="34" charset="0"/>
                <a:cs typeface="Arial" panose="020B0604020202020204" pitchFamily="34" charset="0"/>
              </a:rPr>
              <a:t> </a:t>
            </a:r>
            <a:r>
              <a:rPr lang="ca-ES" sz="1700" dirty="0" err="1">
                <a:latin typeface="Arial" panose="020B0604020202020204" pitchFamily="34" charset="0"/>
                <a:cs typeface="Arial" panose="020B0604020202020204" pitchFamily="34" charset="0"/>
              </a:rPr>
              <a:t>somos</a:t>
            </a:r>
            <a:r>
              <a:rPr lang="ca-ES" sz="1700" dirty="0">
                <a:latin typeface="Arial" panose="020B0604020202020204" pitchFamily="34" charset="0"/>
                <a:cs typeface="Arial" panose="020B0604020202020204" pitchFamily="34" charset="0"/>
              </a:rPr>
              <a:t>?”, “</a:t>
            </a:r>
            <a:r>
              <a:rPr lang="ca-ES" sz="1700" dirty="0" err="1">
                <a:latin typeface="Arial" panose="020B0604020202020204" pitchFamily="34" charset="0"/>
                <a:cs typeface="Arial" panose="020B0604020202020204" pitchFamily="34" charset="0"/>
              </a:rPr>
              <a:t>Donde</a:t>
            </a:r>
            <a:r>
              <a:rPr lang="ca-ES" sz="1700" dirty="0">
                <a:latin typeface="Arial" panose="020B0604020202020204" pitchFamily="34" charset="0"/>
                <a:cs typeface="Arial" panose="020B0604020202020204" pitchFamily="34" charset="0"/>
              </a:rPr>
              <a:t> </a:t>
            </a:r>
            <a:r>
              <a:rPr lang="ca-ES" sz="1700" dirty="0" err="1">
                <a:latin typeface="Arial" panose="020B0604020202020204" pitchFamily="34" charset="0"/>
                <a:cs typeface="Arial" panose="020B0604020202020204" pitchFamily="34" charset="0"/>
              </a:rPr>
              <a:t>estamos</a:t>
            </a:r>
            <a:r>
              <a:rPr lang="ca-ES" sz="1700" dirty="0">
                <a:latin typeface="Arial" panose="020B0604020202020204" pitchFamily="34" charset="0"/>
                <a:cs typeface="Arial" panose="020B0604020202020204" pitchFamily="34" charset="0"/>
              </a:rPr>
              <a:t>?”, “Contacto” i “Servicios”. A la pàgina de “Contacto” l’usuari disposa d’un formulari on pot tractar els seus dubtes, aquest formulari s’envia amb les dades emplenades per l’usuari directament a l’administrador o gerent de l’empresa (el correu del </a:t>
            </a:r>
            <a:r>
              <a:rPr lang="ca-ES" sz="1700" dirty="0" err="1">
                <a:latin typeface="Arial" panose="020B0604020202020204" pitchFamily="34" charset="0"/>
                <a:cs typeface="Arial" panose="020B0604020202020204" pitchFamily="34" charset="0"/>
              </a:rPr>
              <a:t>jefe</a:t>
            </a:r>
            <a:r>
              <a:rPr lang="ca-ES" sz="1700" dirty="0">
                <a:latin typeface="Arial" panose="020B0604020202020204" pitchFamily="34" charset="0"/>
                <a:cs typeface="Arial" panose="020B0604020202020204" pitchFamily="34" charset="0"/>
              </a:rPr>
              <a:t> de taller).</a:t>
            </a:r>
          </a:p>
          <a:p>
            <a:pPr marL="0" indent="0">
              <a:buNone/>
            </a:pPr>
            <a:r>
              <a:rPr lang="ca-ES" sz="1700" dirty="0">
                <a:latin typeface="Arial" panose="020B0604020202020204" pitchFamily="34" charset="0"/>
                <a:cs typeface="Arial" panose="020B0604020202020204" pitchFamily="34" charset="0"/>
              </a:rPr>
              <a:t>	Damunt de la barra de menú, hi tenim un “</a:t>
            </a:r>
            <a:r>
              <a:rPr lang="ca-ES" sz="1700" dirty="0" err="1">
                <a:latin typeface="Arial" panose="020B0604020202020204" pitchFamily="34" charset="0"/>
                <a:cs typeface="Arial" panose="020B0604020202020204" pitchFamily="34" charset="0"/>
              </a:rPr>
              <a:t>breadcumb</a:t>
            </a:r>
            <a:r>
              <a:rPr lang="ca-ES" sz="1700" dirty="0">
                <a:latin typeface="Arial" panose="020B0604020202020204" pitchFamily="34" charset="0"/>
                <a:cs typeface="Arial" panose="020B0604020202020204" pitchFamily="34" charset="0"/>
              </a:rPr>
              <a:t>”, que indica en tot moment en quin lloc del web es troba l’usuari. I mitjançant els enllaços es podrà avançar o retrocedir en el lloc web.</a:t>
            </a:r>
          </a:p>
          <a:p>
            <a:pPr marL="0" indent="0">
              <a:buNone/>
            </a:pPr>
            <a:endParaRPr lang="ca-ES" dirty="0"/>
          </a:p>
        </p:txBody>
      </p:sp>
      <p:pic>
        <p:nvPicPr>
          <p:cNvPr id="4" name="Imagen 3"/>
          <p:cNvPicPr>
            <a:picLocks noChangeAspect="1"/>
          </p:cNvPicPr>
          <p:nvPr/>
        </p:nvPicPr>
        <p:blipFill>
          <a:blip r:embed="rId2"/>
          <a:stretch>
            <a:fillRect/>
          </a:stretch>
        </p:blipFill>
        <p:spPr>
          <a:xfrm>
            <a:off x="1835426" y="2728489"/>
            <a:ext cx="3478695" cy="1964440"/>
          </a:xfrm>
          <a:prstGeom prst="rect">
            <a:avLst/>
          </a:prstGeom>
        </p:spPr>
      </p:pic>
    </p:spTree>
    <p:extLst>
      <p:ext uri="{BB962C8B-B14F-4D97-AF65-F5344CB8AC3E}">
        <p14:creationId xmlns:p14="http://schemas.microsoft.com/office/powerpoint/2010/main" val="2154988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latin typeface="Arial" panose="020B0604020202020204" pitchFamily="34" charset="0"/>
                <a:cs typeface="Arial" panose="020B0604020202020204" pitchFamily="34" charset="0"/>
              </a:rPr>
              <a:t>Resultat</a:t>
            </a:r>
          </a:p>
        </p:txBody>
      </p:sp>
      <p:sp>
        <p:nvSpPr>
          <p:cNvPr id="3" name="Marcador de contenido 2"/>
          <p:cNvSpPr>
            <a:spLocks noGrp="1"/>
          </p:cNvSpPr>
          <p:nvPr>
            <p:ph idx="1"/>
          </p:nvPr>
        </p:nvSpPr>
        <p:spPr>
          <a:xfrm>
            <a:off x="680321" y="2054087"/>
            <a:ext cx="9613861" cy="4803913"/>
          </a:xfrm>
        </p:spPr>
        <p:txBody>
          <a:bodyPr>
            <a:normAutofit/>
          </a:bodyPr>
          <a:lstStyle/>
          <a:p>
            <a:pPr marL="0" indent="0">
              <a:buNone/>
            </a:pPr>
            <a:r>
              <a:rPr lang="ca-ES" sz="2000" dirty="0">
                <a:latin typeface="Arial" panose="020B0604020202020204" pitchFamily="34" charset="0"/>
                <a:cs typeface="Arial" panose="020B0604020202020204" pitchFamily="34" charset="0"/>
              </a:rPr>
              <a:t>	</a:t>
            </a:r>
            <a:r>
              <a:rPr lang="ca-ES" sz="1700" dirty="0">
                <a:latin typeface="Arial" panose="020B0604020202020204" pitchFamily="34" charset="0"/>
                <a:cs typeface="Arial" panose="020B0604020202020204" pitchFamily="34" charset="0"/>
              </a:rPr>
              <a:t>La pestanya de la dreta “Servicios”, és relativa a informació dels diferents serveis que ofereix l’empresa, es desplega un menú desplegable, el qual disposa de diferents enllaços a diferents pàgines, cada qual amb informació detallada del servei.</a:t>
            </a:r>
          </a:p>
          <a:p>
            <a:pPr marL="0" indent="0">
              <a:buNone/>
            </a:pPr>
            <a:endParaRPr lang="ca-ES" sz="1700" dirty="0">
              <a:latin typeface="Arial" panose="020B0604020202020204" pitchFamily="34" charset="0"/>
              <a:cs typeface="Arial" panose="020B0604020202020204" pitchFamily="34" charset="0"/>
            </a:endParaRPr>
          </a:p>
          <a:p>
            <a:pPr marL="0" indent="0">
              <a:buNone/>
            </a:pPr>
            <a:endParaRPr lang="ca-ES" sz="1700" dirty="0">
              <a:latin typeface="Arial" panose="020B0604020202020204" pitchFamily="34" charset="0"/>
              <a:cs typeface="Arial" panose="020B0604020202020204" pitchFamily="34" charset="0"/>
            </a:endParaRPr>
          </a:p>
          <a:p>
            <a:pPr marL="0" indent="0">
              <a:buNone/>
            </a:pPr>
            <a:endParaRPr lang="ca-ES" sz="1700" dirty="0">
              <a:latin typeface="Arial" panose="020B0604020202020204" pitchFamily="34" charset="0"/>
              <a:cs typeface="Arial" panose="020B0604020202020204" pitchFamily="34" charset="0"/>
            </a:endParaRPr>
          </a:p>
          <a:p>
            <a:pPr marL="0" indent="0">
              <a:buNone/>
            </a:pPr>
            <a:endParaRPr lang="ca-ES" sz="1700" dirty="0">
              <a:latin typeface="Arial" panose="020B0604020202020204" pitchFamily="34" charset="0"/>
              <a:cs typeface="Arial" panose="020B0604020202020204" pitchFamily="34" charset="0"/>
            </a:endParaRPr>
          </a:p>
          <a:p>
            <a:pPr marL="0" indent="0">
              <a:buNone/>
            </a:pPr>
            <a:endParaRPr lang="ca-ES" sz="1700" dirty="0">
              <a:latin typeface="Arial" panose="020B0604020202020204" pitchFamily="34" charset="0"/>
              <a:cs typeface="Arial" panose="020B0604020202020204" pitchFamily="34" charset="0"/>
            </a:endParaRPr>
          </a:p>
          <a:p>
            <a:pPr marL="0" indent="0">
              <a:buNone/>
            </a:pPr>
            <a:endParaRPr lang="es-ES" sz="1700" dirty="0">
              <a:latin typeface="Arial" panose="020B0604020202020204" pitchFamily="34" charset="0"/>
              <a:cs typeface="Arial" panose="020B0604020202020204" pitchFamily="34" charset="0"/>
            </a:endParaRPr>
          </a:p>
          <a:p>
            <a:pPr marL="0" indent="0">
              <a:buNone/>
            </a:pPr>
            <a:r>
              <a:rPr lang="ca-ES" sz="1700" dirty="0">
                <a:latin typeface="Arial" panose="020B0604020202020204" pitchFamily="34" charset="0"/>
                <a:cs typeface="Arial" panose="020B0604020202020204" pitchFamily="34" charset="0"/>
              </a:rPr>
              <a:t>	A peu de pàgina, de totes les pàgines, estan els enllaços “Mapa web”, “Aviso legal” i “Contacto”, informació relativa a la estructura del web, informació legal y un enllaç al formulari de contacte. A més s’indica, que la pàgina esta sota llicencia </a:t>
            </a:r>
            <a:r>
              <a:rPr lang="ca-ES" sz="1700" dirty="0" err="1">
                <a:latin typeface="Arial" panose="020B0604020202020204" pitchFamily="34" charset="0"/>
                <a:cs typeface="Arial" panose="020B0604020202020204" pitchFamily="34" charset="0"/>
              </a:rPr>
              <a:t>Creative</a:t>
            </a:r>
            <a:r>
              <a:rPr lang="ca-ES" sz="1700" dirty="0">
                <a:latin typeface="Arial" panose="020B0604020202020204" pitchFamily="34" charset="0"/>
                <a:cs typeface="Arial" panose="020B0604020202020204" pitchFamily="34" charset="0"/>
              </a:rPr>
              <a:t> </a:t>
            </a:r>
            <a:r>
              <a:rPr lang="ca-ES" sz="1700" dirty="0" err="1">
                <a:latin typeface="Arial" panose="020B0604020202020204" pitchFamily="34" charset="0"/>
                <a:cs typeface="Arial" panose="020B0604020202020204" pitchFamily="34" charset="0"/>
              </a:rPr>
              <a:t>Commons</a:t>
            </a:r>
            <a:r>
              <a:rPr lang="ca-ES" sz="1700" dirty="0">
                <a:latin typeface="Arial" panose="020B0604020202020204" pitchFamily="34" charset="0"/>
                <a:cs typeface="Arial" panose="020B0604020202020204" pitchFamily="34" charset="0"/>
              </a:rPr>
              <a:t> i no pot ser comercialitzada. A la dreta del peu de pàgina, tenim els enllaços a xarxes socials, ja sigui per </a:t>
            </a:r>
            <a:r>
              <a:rPr lang="ca-ES" sz="1700" dirty="0" err="1">
                <a:latin typeface="Arial" panose="020B0604020202020204" pitchFamily="34" charset="0"/>
                <a:cs typeface="Arial" panose="020B0604020202020204" pitchFamily="34" charset="0"/>
              </a:rPr>
              <a:t>facebook</a:t>
            </a:r>
            <a:r>
              <a:rPr lang="ca-ES" sz="1700" dirty="0">
                <a:latin typeface="Arial" panose="020B0604020202020204" pitchFamily="34" charset="0"/>
                <a:cs typeface="Arial" panose="020B0604020202020204" pitchFamily="34" charset="0"/>
              </a:rPr>
              <a:t> o </a:t>
            </a:r>
            <a:r>
              <a:rPr lang="ca-ES" sz="1700" dirty="0" err="1">
                <a:latin typeface="Arial" panose="020B0604020202020204" pitchFamily="34" charset="0"/>
                <a:cs typeface="Arial" panose="020B0604020202020204" pitchFamily="34" charset="0"/>
              </a:rPr>
              <a:t>twitter</a:t>
            </a:r>
            <a:r>
              <a:rPr lang="ca-ES" sz="1700" dirty="0">
                <a:latin typeface="Arial" panose="020B0604020202020204" pitchFamily="34" charset="0"/>
                <a:cs typeface="Arial" panose="020B0604020202020204" pitchFamily="34" charset="0"/>
              </a:rPr>
              <a:t>. A més l’usuari té la possibilitat si així ho desitja, d’enviar un correu electrònic al “web </a:t>
            </a:r>
            <a:r>
              <a:rPr lang="ca-ES" sz="1700" dirty="0" err="1">
                <a:latin typeface="Arial" panose="020B0604020202020204" pitchFamily="34" charset="0"/>
                <a:cs typeface="Arial" panose="020B0604020202020204" pitchFamily="34" charset="0"/>
              </a:rPr>
              <a:t>designer</a:t>
            </a:r>
            <a:r>
              <a:rPr lang="ca-ES" sz="1700" dirty="0">
                <a:latin typeface="Arial" panose="020B0604020202020204" pitchFamily="34" charset="0"/>
                <a:cs typeface="Arial" panose="020B0604020202020204" pitchFamily="34" charset="0"/>
              </a:rPr>
              <a:t>”, mitjançant l’enllaç que hi ha al final de peu de pàgina (que té el text en color blanc). </a:t>
            </a:r>
            <a:endParaRPr lang="es-ES" sz="1700" dirty="0">
              <a:latin typeface="Arial" panose="020B0604020202020204" pitchFamily="34" charset="0"/>
              <a:cs typeface="Arial" panose="020B0604020202020204" pitchFamily="34" charset="0"/>
            </a:endParaRPr>
          </a:p>
          <a:p>
            <a:pPr marL="0" indent="0">
              <a:buNone/>
            </a:pPr>
            <a:endParaRPr lang="ca-ES" dirty="0"/>
          </a:p>
        </p:txBody>
      </p:sp>
      <p:pic>
        <p:nvPicPr>
          <p:cNvPr id="5" name="Imagen 4"/>
          <p:cNvPicPr>
            <a:picLocks noChangeAspect="1"/>
          </p:cNvPicPr>
          <p:nvPr/>
        </p:nvPicPr>
        <p:blipFill>
          <a:blip r:embed="rId2"/>
          <a:stretch>
            <a:fillRect/>
          </a:stretch>
        </p:blipFill>
        <p:spPr>
          <a:xfrm>
            <a:off x="1906437" y="3033709"/>
            <a:ext cx="3247202" cy="1833714"/>
          </a:xfrm>
          <a:prstGeom prst="rect">
            <a:avLst/>
          </a:prstGeom>
        </p:spPr>
      </p:pic>
      <p:pic>
        <p:nvPicPr>
          <p:cNvPr id="7" name="Imagen 6"/>
          <p:cNvPicPr>
            <a:picLocks noChangeAspect="1"/>
          </p:cNvPicPr>
          <p:nvPr/>
        </p:nvPicPr>
        <p:blipFill>
          <a:blip r:embed="rId3"/>
          <a:stretch>
            <a:fillRect/>
          </a:stretch>
        </p:blipFill>
        <p:spPr>
          <a:xfrm>
            <a:off x="5655586" y="3033709"/>
            <a:ext cx="3247202" cy="1833714"/>
          </a:xfrm>
          <a:prstGeom prst="rect">
            <a:avLst/>
          </a:prstGeom>
        </p:spPr>
      </p:pic>
    </p:spTree>
    <p:extLst>
      <p:ext uri="{BB962C8B-B14F-4D97-AF65-F5344CB8AC3E}">
        <p14:creationId xmlns:p14="http://schemas.microsoft.com/office/powerpoint/2010/main" val="430866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latin typeface="Arial" panose="020B0604020202020204" pitchFamily="34" charset="0"/>
                <a:cs typeface="Arial" panose="020B0604020202020204" pitchFamily="34" charset="0"/>
              </a:rPr>
              <a:t>Resultat</a:t>
            </a:r>
          </a:p>
        </p:txBody>
      </p:sp>
      <p:sp>
        <p:nvSpPr>
          <p:cNvPr id="3" name="Marcador de contenido 2"/>
          <p:cNvSpPr>
            <a:spLocks noGrp="1"/>
          </p:cNvSpPr>
          <p:nvPr>
            <p:ph idx="1"/>
          </p:nvPr>
        </p:nvSpPr>
        <p:spPr>
          <a:xfrm>
            <a:off x="680321" y="2054087"/>
            <a:ext cx="9613861" cy="4803913"/>
          </a:xfrm>
        </p:spPr>
        <p:txBody>
          <a:bodyPr>
            <a:normAutofit/>
          </a:bodyPr>
          <a:lstStyle/>
          <a:p>
            <a:pPr marL="0" indent="0">
              <a:buNone/>
            </a:pPr>
            <a:r>
              <a:rPr lang="ca-ES" sz="2000" dirty="0">
                <a:latin typeface="Arial" panose="020B0604020202020204" pitchFamily="34" charset="0"/>
                <a:cs typeface="Arial" panose="020B0604020202020204" pitchFamily="34" charset="0"/>
              </a:rPr>
              <a:t>	</a:t>
            </a:r>
            <a:r>
              <a:rPr lang="ca-ES" sz="1700" dirty="0">
                <a:latin typeface="Arial" panose="020B0604020202020204" pitchFamily="34" charset="0"/>
                <a:cs typeface="Arial" panose="020B0604020202020204" pitchFamily="34" charset="0"/>
              </a:rPr>
              <a:t>Fins aquí, aquesta informació esta en tot el web, al llarg de les diferents pàgines. Quan un usuari vol saber informació relativa als seus vehicles en reparació, ha d’accedir mitjançant el “</a:t>
            </a:r>
            <a:r>
              <a:rPr lang="ca-ES" sz="1700" dirty="0" err="1">
                <a:latin typeface="Arial" panose="020B0604020202020204" pitchFamily="34" charset="0"/>
                <a:cs typeface="Arial" panose="020B0604020202020204" pitchFamily="34" charset="0"/>
              </a:rPr>
              <a:t>Login</a:t>
            </a:r>
            <a:r>
              <a:rPr lang="ca-ES" sz="1700" dirty="0">
                <a:latin typeface="Arial" panose="020B0604020202020204" pitchFamily="34" charset="0"/>
                <a:cs typeface="Arial" panose="020B0604020202020204" pitchFamily="34" charset="0"/>
              </a:rPr>
              <a:t>” que hi ha amunt de cada pàgina.</a:t>
            </a:r>
          </a:p>
          <a:p>
            <a:pPr marL="0" indent="0">
              <a:buNone/>
            </a:pPr>
            <a:r>
              <a:rPr lang="ca-ES" sz="1700" dirty="0">
                <a:latin typeface="Arial" panose="020B0604020202020204" pitchFamily="34" charset="0"/>
                <a:cs typeface="Arial" panose="020B0604020202020204" pitchFamily="34" charset="0"/>
              </a:rPr>
              <a:t>	Per poder accedir mitjançant el “</a:t>
            </a:r>
            <a:r>
              <a:rPr lang="ca-ES" sz="1700" dirty="0" err="1">
                <a:latin typeface="Arial" panose="020B0604020202020204" pitchFamily="34" charset="0"/>
                <a:cs typeface="Arial" panose="020B0604020202020204" pitchFamily="34" charset="0"/>
              </a:rPr>
              <a:t>Login</a:t>
            </a:r>
            <a:r>
              <a:rPr lang="ca-ES" sz="1700" dirty="0">
                <a:latin typeface="Arial" panose="020B0604020202020204" pitchFamily="34" charset="0"/>
                <a:cs typeface="Arial" panose="020B0604020202020204" pitchFamily="34" charset="0"/>
              </a:rPr>
              <a:t>”, l’usuari abans ha de registrar-se com usuari nou. Hi ha un petit enllaç “</a:t>
            </a:r>
            <a:r>
              <a:rPr lang="ca-ES" sz="1700" dirty="0" err="1">
                <a:latin typeface="Arial" panose="020B0604020202020204" pitchFamily="34" charset="0"/>
                <a:cs typeface="Arial" panose="020B0604020202020204" pitchFamily="34" charset="0"/>
              </a:rPr>
              <a:t>Registrarse</a:t>
            </a:r>
            <a:r>
              <a:rPr lang="ca-ES" sz="1700" dirty="0">
                <a:latin typeface="Arial" panose="020B0604020202020204" pitchFamily="34" charset="0"/>
                <a:cs typeface="Arial" panose="020B0604020202020204" pitchFamily="34" charset="0"/>
              </a:rPr>
              <a:t>” sota el formulari de “</a:t>
            </a:r>
            <a:r>
              <a:rPr lang="ca-ES" sz="1700" dirty="0" err="1">
                <a:latin typeface="Arial" panose="020B0604020202020204" pitchFamily="34" charset="0"/>
                <a:cs typeface="Arial" panose="020B0604020202020204" pitchFamily="34" charset="0"/>
              </a:rPr>
              <a:t>Login</a:t>
            </a:r>
            <a:r>
              <a:rPr lang="ca-ES" sz="1700" dirty="0">
                <a:latin typeface="Arial" panose="020B0604020202020204" pitchFamily="34" charset="0"/>
                <a:cs typeface="Arial" panose="020B0604020202020204" pitchFamily="34" charset="0"/>
              </a:rPr>
              <a:t>” que enllaça a la pàgina de registre. El qual correspon a altre formulari, on l’usuari nou inserta les diferents dades demanades per poder registrar-se.</a:t>
            </a:r>
          </a:p>
          <a:p>
            <a:pPr marL="0" indent="0">
              <a:buNone/>
            </a:pPr>
            <a:endParaRPr lang="ca-ES" dirty="0"/>
          </a:p>
        </p:txBody>
      </p:sp>
      <p:pic>
        <p:nvPicPr>
          <p:cNvPr id="4" name="Imagen 3"/>
          <p:cNvPicPr>
            <a:picLocks noChangeAspect="1"/>
          </p:cNvPicPr>
          <p:nvPr/>
        </p:nvPicPr>
        <p:blipFill>
          <a:blip r:embed="rId2"/>
          <a:stretch>
            <a:fillRect/>
          </a:stretch>
        </p:blipFill>
        <p:spPr>
          <a:xfrm>
            <a:off x="1180514" y="4047980"/>
            <a:ext cx="4066807" cy="2296550"/>
          </a:xfrm>
          <a:prstGeom prst="rect">
            <a:avLst/>
          </a:prstGeom>
        </p:spPr>
      </p:pic>
      <p:pic>
        <p:nvPicPr>
          <p:cNvPr id="6" name="Imagen 5"/>
          <p:cNvPicPr>
            <a:picLocks noChangeAspect="1"/>
          </p:cNvPicPr>
          <p:nvPr/>
        </p:nvPicPr>
        <p:blipFill>
          <a:blip r:embed="rId3"/>
          <a:stretch>
            <a:fillRect/>
          </a:stretch>
        </p:blipFill>
        <p:spPr>
          <a:xfrm>
            <a:off x="6037666" y="4047980"/>
            <a:ext cx="4066808" cy="2296550"/>
          </a:xfrm>
          <a:prstGeom prst="rect">
            <a:avLst/>
          </a:prstGeom>
        </p:spPr>
      </p:pic>
    </p:spTree>
    <p:extLst>
      <p:ext uri="{BB962C8B-B14F-4D97-AF65-F5344CB8AC3E}">
        <p14:creationId xmlns:p14="http://schemas.microsoft.com/office/powerpoint/2010/main" val="1050065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latin typeface="Arial" panose="020B0604020202020204" pitchFamily="34" charset="0"/>
                <a:cs typeface="Arial" panose="020B0604020202020204" pitchFamily="34" charset="0"/>
              </a:rPr>
              <a:t>Resultat</a:t>
            </a:r>
          </a:p>
        </p:txBody>
      </p:sp>
      <p:sp>
        <p:nvSpPr>
          <p:cNvPr id="3" name="Marcador de contenido 2"/>
          <p:cNvSpPr>
            <a:spLocks noGrp="1"/>
          </p:cNvSpPr>
          <p:nvPr>
            <p:ph idx="1"/>
          </p:nvPr>
        </p:nvSpPr>
        <p:spPr>
          <a:xfrm>
            <a:off x="680321" y="2054087"/>
            <a:ext cx="9613861" cy="4803913"/>
          </a:xfrm>
        </p:spPr>
        <p:txBody>
          <a:bodyPr>
            <a:normAutofit/>
          </a:bodyPr>
          <a:lstStyle/>
          <a:p>
            <a:pPr marL="0" indent="0">
              <a:buNone/>
            </a:pPr>
            <a:r>
              <a:rPr lang="ca-ES" sz="2000" dirty="0">
                <a:latin typeface="Arial" panose="020B0604020202020204" pitchFamily="34" charset="0"/>
                <a:cs typeface="Arial" panose="020B0604020202020204" pitchFamily="34" charset="0"/>
              </a:rPr>
              <a:t>	</a:t>
            </a:r>
            <a:r>
              <a:rPr lang="ca-ES" sz="1700" dirty="0">
                <a:latin typeface="Arial" panose="020B0604020202020204" pitchFamily="34" charset="0"/>
                <a:cs typeface="Arial" panose="020B0604020202020204" pitchFamily="34" charset="0"/>
              </a:rPr>
              <a:t>Un cop l’usuari ha emplenat el formulari de registre correctament i l’ha enviat, se li indica a aquest que ja pot fer ús dels serveis com a usuari registrat i que prèviament ha de fer “</a:t>
            </a:r>
            <a:r>
              <a:rPr lang="ca-ES" sz="1700" dirty="0" err="1">
                <a:latin typeface="Arial" panose="020B0604020202020204" pitchFamily="34" charset="0"/>
                <a:cs typeface="Arial" panose="020B0604020202020204" pitchFamily="34" charset="0"/>
              </a:rPr>
              <a:t>loggin</a:t>
            </a:r>
            <a:r>
              <a:rPr lang="ca-ES" sz="1700" dirty="0">
                <a:latin typeface="Arial" panose="020B0604020202020204" pitchFamily="34" charset="0"/>
                <a:cs typeface="Arial" panose="020B0604020202020204" pitchFamily="34" charset="0"/>
              </a:rPr>
              <a:t>” per poder accedir. Emplena el formulari de “</a:t>
            </a:r>
            <a:r>
              <a:rPr lang="ca-ES" sz="1700" dirty="0" err="1">
                <a:latin typeface="Arial" panose="020B0604020202020204" pitchFamily="34" charset="0"/>
                <a:cs typeface="Arial" panose="020B0604020202020204" pitchFamily="34" charset="0"/>
              </a:rPr>
              <a:t>loggin</a:t>
            </a:r>
            <a:r>
              <a:rPr lang="ca-ES" sz="1700" dirty="0">
                <a:latin typeface="Arial" panose="020B0604020202020204" pitchFamily="34" charset="0"/>
                <a:cs typeface="Arial" panose="020B0604020202020204" pitchFamily="34" charset="0"/>
              </a:rPr>
              <a:t>” que hi ha en qualsevol pàgina i accedeix a la pàgina de “</a:t>
            </a:r>
            <a:r>
              <a:rPr lang="ca-ES" sz="1700" dirty="0" err="1">
                <a:latin typeface="Arial" panose="020B0604020202020204" pitchFamily="34" charset="0"/>
                <a:cs typeface="Arial" panose="020B0604020202020204" pitchFamily="34" charset="0"/>
              </a:rPr>
              <a:t>Gestio</a:t>
            </a:r>
            <a:r>
              <a:rPr lang="ca-ES" sz="1700" dirty="0">
                <a:latin typeface="Arial" panose="020B0604020202020204" pitchFamily="34" charset="0"/>
                <a:cs typeface="Arial" panose="020B0604020202020204" pitchFamily="34" charset="0"/>
              </a:rPr>
              <a:t>”, on pot veure els diferents vehicles en propietat i les possibilitats que té l’usuari de cara a les reparacions. </a:t>
            </a:r>
          </a:p>
          <a:p>
            <a:pPr marL="0" indent="0">
              <a:buNone/>
            </a:pPr>
            <a:endParaRPr lang="ca-ES" sz="1700" dirty="0"/>
          </a:p>
        </p:txBody>
      </p:sp>
      <p:pic>
        <p:nvPicPr>
          <p:cNvPr id="8" name="Imagen 7"/>
          <p:cNvPicPr>
            <a:picLocks noChangeAspect="1"/>
          </p:cNvPicPr>
          <p:nvPr/>
        </p:nvPicPr>
        <p:blipFill>
          <a:blip r:embed="rId2"/>
          <a:stretch>
            <a:fillRect/>
          </a:stretch>
        </p:blipFill>
        <p:spPr>
          <a:xfrm>
            <a:off x="1349324" y="3404585"/>
            <a:ext cx="4010398" cy="2264695"/>
          </a:xfrm>
          <a:prstGeom prst="rect">
            <a:avLst/>
          </a:prstGeom>
        </p:spPr>
      </p:pic>
      <p:pic>
        <p:nvPicPr>
          <p:cNvPr id="9" name="Imagen 8"/>
          <p:cNvPicPr>
            <a:picLocks noChangeAspect="1"/>
          </p:cNvPicPr>
          <p:nvPr/>
        </p:nvPicPr>
        <p:blipFill>
          <a:blip r:embed="rId3"/>
          <a:stretch>
            <a:fillRect/>
          </a:stretch>
        </p:blipFill>
        <p:spPr>
          <a:xfrm>
            <a:off x="6303177" y="3404585"/>
            <a:ext cx="4010398" cy="2264695"/>
          </a:xfrm>
          <a:prstGeom prst="rect">
            <a:avLst/>
          </a:prstGeom>
        </p:spPr>
      </p:pic>
    </p:spTree>
    <p:extLst>
      <p:ext uri="{BB962C8B-B14F-4D97-AF65-F5344CB8AC3E}">
        <p14:creationId xmlns:p14="http://schemas.microsoft.com/office/powerpoint/2010/main" val="115395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latin typeface="Arial" panose="020B0604020202020204" pitchFamily="34" charset="0"/>
                <a:cs typeface="Arial" panose="020B0604020202020204" pitchFamily="34" charset="0"/>
              </a:rPr>
              <a:t>Resultat</a:t>
            </a:r>
          </a:p>
        </p:txBody>
      </p:sp>
      <p:sp>
        <p:nvSpPr>
          <p:cNvPr id="3" name="Marcador de contenido 2"/>
          <p:cNvSpPr>
            <a:spLocks noGrp="1"/>
          </p:cNvSpPr>
          <p:nvPr>
            <p:ph idx="1"/>
          </p:nvPr>
        </p:nvSpPr>
        <p:spPr>
          <a:xfrm>
            <a:off x="680321" y="2054087"/>
            <a:ext cx="9613861" cy="4803913"/>
          </a:xfrm>
        </p:spPr>
        <p:txBody>
          <a:bodyPr>
            <a:normAutofit lnSpcReduction="10000"/>
          </a:bodyPr>
          <a:lstStyle/>
          <a:p>
            <a:pPr marL="0" indent="0">
              <a:buNone/>
            </a:pPr>
            <a:r>
              <a:rPr lang="ca-ES" sz="2000" dirty="0">
                <a:latin typeface="Arial" panose="020B0604020202020204" pitchFamily="34" charset="0"/>
                <a:cs typeface="Arial" panose="020B0604020202020204" pitchFamily="34" charset="0"/>
              </a:rPr>
              <a:t>	</a:t>
            </a:r>
            <a:r>
              <a:rPr lang="ca-ES" sz="1700" dirty="0">
                <a:latin typeface="Arial" panose="020B0604020202020204" pitchFamily="34" charset="0"/>
                <a:cs typeface="Arial" panose="020B0604020202020204" pitchFamily="34" charset="0"/>
              </a:rPr>
              <a:t>Hi han dues pestanyes, “Mis </a:t>
            </a:r>
            <a:r>
              <a:rPr lang="ca-ES" sz="1700" dirty="0" err="1">
                <a:latin typeface="Arial" panose="020B0604020202020204" pitchFamily="34" charset="0"/>
                <a:cs typeface="Arial" panose="020B0604020202020204" pitchFamily="34" charset="0"/>
              </a:rPr>
              <a:t>reparaciones</a:t>
            </a:r>
            <a:r>
              <a:rPr lang="ca-ES" sz="1700" dirty="0">
                <a:latin typeface="Arial" panose="020B0604020202020204" pitchFamily="34" charset="0"/>
                <a:cs typeface="Arial" panose="020B0604020202020204" pitchFamily="34" charset="0"/>
              </a:rPr>
              <a:t>” i “</a:t>
            </a:r>
            <a:r>
              <a:rPr lang="ca-ES" sz="1700" dirty="0" err="1">
                <a:latin typeface="Arial" panose="020B0604020202020204" pitchFamily="34" charset="0"/>
                <a:cs typeface="Arial" panose="020B0604020202020204" pitchFamily="34" charset="0"/>
              </a:rPr>
              <a:t>Solicitar</a:t>
            </a:r>
            <a:r>
              <a:rPr lang="ca-ES" sz="1700" dirty="0">
                <a:latin typeface="Arial" panose="020B0604020202020204" pitchFamily="34" charset="0"/>
                <a:cs typeface="Arial" panose="020B0604020202020204" pitchFamily="34" charset="0"/>
              </a:rPr>
              <a:t> cita”, a “Mis </a:t>
            </a:r>
            <a:r>
              <a:rPr lang="ca-ES" sz="1700" dirty="0" err="1">
                <a:latin typeface="Arial" panose="020B0604020202020204" pitchFamily="34" charset="0"/>
                <a:cs typeface="Arial" panose="020B0604020202020204" pitchFamily="34" charset="0"/>
              </a:rPr>
              <a:t>reparaciones</a:t>
            </a:r>
            <a:r>
              <a:rPr lang="ca-ES" sz="1700" dirty="0">
                <a:latin typeface="Arial" panose="020B0604020202020204" pitchFamily="34" charset="0"/>
                <a:cs typeface="Arial" panose="020B0604020202020204" pitchFamily="34" charset="0"/>
              </a:rPr>
              <a:t>” l’usuari pot veure com esta l’estat de les reparacions en els seus vehicles, s’observa una taula on es d’escriu l’estat de la reparació i un informe tècnic detallat d’aquest estat. Per exemple; Estat: en reparació, “Segons especificacions del client, el vehicle se li va a la dreta de vegades.”. Aquesta taula disposa d’un enllaç a la dreta d’aquesta anomenat “</a:t>
            </a:r>
            <a:r>
              <a:rPr lang="ca-ES" sz="1700" dirty="0" err="1">
                <a:latin typeface="Arial" panose="020B0604020202020204" pitchFamily="34" charset="0"/>
                <a:cs typeface="Arial" panose="020B0604020202020204" pitchFamily="34" charset="0"/>
              </a:rPr>
              <a:t>Presupuesto</a:t>
            </a:r>
            <a:r>
              <a:rPr lang="ca-ES" sz="1700" dirty="0">
                <a:latin typeface="Arial" panose="020B0604020202020204" pitchFamily="34" charset="0"/>
                <a:cs typeface="Arial" panose="020B0604020202020204" pitchFamily="34" charset="0"/>
              </a:rPr>
              <a:t>”. Si l’usuari pren aquest enllaç, indica que s’enviarà un missatge al gerent de taller demanant un pressupost de la reparació en curs. Aquest missatge arribarà al </a:t>
            </a:r>
            <a:r>
              <a:rPr lang="ca-ES" sz="1700" dirty="0" err="1">
                <a:latin typeface="Arial" panose="020B0604020202020204" pitchFamily="34" charset="0"/>
                <a:cs typeface="Arial" panose="020B0604020202020204" pitchFamily="34" charset="0"/>
              </a:rPr>
              <a:t>jefe</a:t>
            </a:r>
            <a:r>
              <a:rPr lang="ca-ES" sz="1700" dirty="0">
                <a:latin typeface="Arial" panose="020B0604020202020204" pitchFamily="34" charset="0"/>
                <a:cs typeface="Arial" panose="020B0604020202020204" pitchFamily="34" charset="0"/>
              </a:rPr>
              <a:t> de taller i quan aquest pugui confeccionarà un pressupost per la reparació (orientatiu, no definitiu) i l’afegirà a la reparació en curs.</a:t>
            </a:r>
          </a:p>
          <a:p>
            <a:pPr marL="0" indent="0">
              <a:buNone/>
            </a:pPr>
            <a:endParaRPr lang="ca-ES" sz="1700" dirty="0">
              <a:latin typeface="Arial" panose="020B0604020202020204" pitchFamily="34" charset="0"/>
              <a:cs typeface="Arial" panose="020B0604020202020204" pitchFamily="34" charset="0"/>
            </a:endParaRPr>
          </a:p>
          <a:p>
            <a:pPr marL="0" indent="0">
              <a:buNone/>
            </a:pPr>
            <a:endParaRPr lang="ca-ES" sz="1700" dirty="0">
              <a:latin typeface="Arial" panose="020B0604020202020204" pitchFamily="34" charset="0"/>
              <a:cs typeface="Arial" panose="020B0604020202020204" pitchFamily="34" charset="0"/>
            </a:endParaRPr>
          </a:p>
          <a:p>
            <a:pPr marL="0" indent="0">
              <a:buNone/>
            </a:pPr>
            <a:endParaRPr lang="ca-ES" sz="1700" dirty="0">
              <a:latin typeface="Arial" panose="020B0604020202020204" pitchFamily="34" charset="0"/>
              <a:cs typeface="Arial" panose="020B0604020202020204" pitchFamily="34" charset="0"/>
            </a:endParaRPr>
          </a:p>
          <a:p>
            <a:pPr marL="0" indent="0">
              <a:buNone/>
            </a:pPr>
            <a:endParaRPr lang="ca-ES" sz="1700" dirty="0">
              <a:latin typeface="Arial" panose="020B0604020202020204" pitchFamily="34" charset="0"/>
              <a:cs typeface="Arial" panose="020B0604020202020204" pitchFamily="34" charset="0"/>
            </a:endParaRPr>
          </a:p>
          <a:p>
            <a:pPr marL="0" indent="0">
              <a:buNone/>
            </a:pPr>
            <a:endParaRPr lang="ca-ES" sz="1700" dirty="0">
              <a:latin typeface="Arial" panose="020B0604020202020204" pitchFamily="34" charset="0"/>
              <a:cs typeface="Arial" panose="020B0604020202020204" pitchFamily="34" charset="0"/>
            </a:endParaRPr>
          </a:p>
          <a:p>
            <a:pPr marL="0" indent="0">
              <a:buNone/>
            </a:pPr>
            <a:endParaRPr lang="ca-ES" sz="1700" dirty="0">
              <a:latin typeface="Arial" panose="020B0604020202020204" pitchFamily="34" charset="0"/>
              <a:cs typeface="Arial" panose="020B0604020202020204" pitchFamily="34" charset="0"/>
            </a:endParaRPr>
          </a:p>
          <a:p>
            <a:pPr marL="0" indent="0">
              <a:buNone/>
            </a:pPr>
            <a:r>
              <a:rPr lang="ca-ES" sz="1700" dirty="0">
                <a:latin typeface="Arial" panose="020B0604020202020204" pitchFamily="34" charset="0"/>
                <a:cs typeface="Arial" panose="020B0604020202020204" pitchFamily="34" charset="0"/>
              </a:rPr>
              <a:t>	L’altre boto, és per sol·licitar cita un dia concret. Si l’usuari el clica, sortirà una finestra modal visualitzant un formulari on l’usuari podrà escollir una data del calendari i afegir informació del que vol fer. Aquesta informació la rebrà el </a:t>
            </a:r>
            <a:r>
              <a:rPr lang="ca-ES" sz="1700" dirty="0" err="1">
                <a:latin typeface="Arial" panose="020B0604020202020204" pitchFamily="34" charset="0"/>
                <a:cs typeface="Arial" panose="020B0604020202020204" pitchFamily="34" charset="0"/>
              </a:rPr>
              <a:t>jefe</a:t>
            </a:r>
            <a:r>
              <a:rPr lang="ca-ES" sz="1700" dirty="0">
                <a:latin typeface="Arial" panose="020B0604020202020204" pitchFamily="34" charset="0"/>
                <a:cs typeface="Arial" panose="020B0604020202020204" pitchFamily="34" charset="0"/>
              </a:rPr>
              <a:t> de taller.</a:t>
            </a:r>
          </a:p>
          <a:p>
            <a:pPr marL="0" indent="0">
              <a:buNone/>
            </a:pPr>
            <a:endParaRPr lang="ca-ES" sz="1700" dirty="0"/>
          </a:p>
        </p:txBody>
      </p:sp>
      <p:pic>
        <p:nvPicPr>
          <p:cNvPr id="4" name="Imagen 3"/>
          <p:cNvPicPr>
            <a:picLocks noChangeAspect="1"/>
          </p:cNvPicPr>
          <p:nvPr/>
        </p:nvPicPr>
        <p:blipFill>
          <a:blip r:embed="rId2"/>
          <a:stretch>
            <a:fillRect/>
          </a:stretch>
        </p:blipFill>
        <p:spPr>
          <a:xfrm>
            <a:off x="1639447" y="3975431"/>
            <a:ext cx="3140330" cy="1773363"/>
          </a:xfrm>
          <a:prstGeom prst="rect">
            <a:avLst/>
          </a:prstGeom>
        </p:spPr>
      </p:pic>
      <p:pic>
        <p:nvPicPr>
          <p:cNvPr id="5" name="Imagen 4"/>
          <p:cNvPicPr>
            <a:picLocks noChangeAspect="1"/>
          </p:cNvPicPr>
          <p:nvPr/>
        </p:nvPicPr>
        <p:blipFill>
          <a:blip r:embed="rId3"/>
          <a:stretch>
            <a:fillRect/>
          </a:stretch>
        </p:blipFill>
        <p:spPr>
          <a:xfrm>
            <a:off x="5487251" y="3975431"/>
            <a:ext cx="3140330" cy="1773363"/>
          </a:xfrm>
          <a:prstGeom prst="rect">
            <a:avLst/>
          </a:prstGeom>
        </p:spPr>
      </p:pic>
    </p:spTree>
    <p:extLst>
      <p:ext uri="{BB962C8B-B14F-4D97-AF65-F5344CB8AC3E}">
        <p14:creationId xmlns:p14="http://schemas.microsoft.com/office/powerpoint/2010/main" val="2391820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latin typeface="Arial" panose="020B0604020202020204" pitchFamily="34" charset="0"/>
                <a:cs typeface="Arial" panose="020B0604020202020204" pitchFamily="34" charset="0"/>
              </a:rPr>
              <a:t>Resultat</a:t>
            </a:r>
          </a:p>
        </p:txBody>
      </p:sp>
      <p:sp>
        <p:nvSpPr>
          <p:cNvPr id="3" name="Marcador de contenido 2"/>
          <p:cNvSpPr>
            <a:spLocks noGrp="1"/>
          </p:cNvSpPr>
          <p:nvPr>
            <p:ph idx="1"/>
          </p:nvPr>
        </p:nvSpPr>
        <p:spPr>
          <a:xfrm>
            <a:off x="680321" y="2054087"/>
            <a:ext cx="9613861" cy="4803913"/>
          </a:xfrm>
        </p:spPr>
        <p:txBody>
          <a:bodyPr>
            <a:normAutofit/>
          </a:bodyPr>
          <a:lstStyle/>
          <a:p>
            <a:pPr marL="0" indent="0">
              <a:buNone/>
            </a:pPr>
            <a:r>
              <a:rPr lang="ca-ES" sz="2000" dirty="0">
                <a:latin typeface="Arial" panose="020B0604020202020204" pitchFamily="34" charset="0"/>
                <a:cs typeface="Arial" panose="020B0604020202020204" pitchFamily="34" charset="0"/>
              </a:rPr>
              <a:t>	</a:t>
            </a:r>
            <a:r>
              <a:rPr lang="ca-ES" sz="1700" dirty="0">
                <a:latin typeface="Arial" panose="020B0604020202020204" pitchFamily="34" charset="0"/>
                <a:cs typeface="Arial" panose="020B0604020202020204" pitchFamily="34" charset="0"/>
              </a:rPr>
              <a:t>D’altra banda, l’administrador o </a:t>
            </a:r>
            <a:r>
              <a:rPr lang="ca-ES" sz="1700" dirty="0" err="1">
                <a:latin typeface="Arial" panose="020B0604020202020204" pitchFamily="34" charset="0"/>
                <a:cs typeface="Arial" panose="020B0604020202020204" pitchFamily="34" charset="0"/>
              </a:rPr>
              <a:t>jefe</a:t>
            </a:r>
            <a:r>
              <a:rPr lang="ca-ES" sz="1700" dirty="0">
                <a:latin typeface="Arial" panose="020B0604020202020204" pitchFamily="34" charset="0"/>
                <a:cs typeface="Arial" panose="020B0604020202020204" pitchFamily="34" charset="0"/>
              </a:rPr>
              <a:t> de taller, podrà accedir mitjançant les seves credencials. Quan accedeix mitjançant el “</a:t>
            </a:r>
            <a:r>
              <a:rPr lang="ca-ES" sz="1700" dirty="0" err="1">
                <a:latin typeface="Arial" panose="020B0604020202020204" pitchFamily="34" charset="0"/>
                <a:cs typeface="Arial" panose="020B0604020202020204" pitchFamily="34" charset="0"/>
              </a:rPr>
              <a:t>Loggin</a:t>
            </a:r>
            <a:r>
              <a:rPr lang="ca-ES" sz="1700" dirty="0">
                <a:latin typeface="Arial" panose="020B0604020202020204" pitchFamily="34" charset="0"/>
                <a:cs typeface="Arial" panose="020B0604020202020204" pitchFamily="34" charset="0"/>
              </a:rPr>
              <a:t>”, aquest el redirecciona a la pàgina d’administrador. Aquí pot insertar vehicles d’usuaris, insertar noves reparacions, buscar reparacions per gestionar-les, buscar pressupostos, modificar els pressupostos i visualitzar les cites en els pròxims 7 dies. </a:t>
            </a:r>
          </a:p>
          <a:p>
            <a:pPr marL="0" indent="0">
              <a:buNone/>
            </a:pPr>
            <a:endParaRPr lang="ca-ES" sz="1700" dirty="0">
              <a:latin typeface="Arial" panose="020B0604020202020204" pitchFamily="34" charset="0"/>
              <a:cs typeface="Arial" panose="020B0604020202020204" pitchFamily="34" charset="0"/>
            </a:endParaRPr>
          </a:p>
          <a:p>
            <a:pPr marL="0" indent="0">
              <a:buNone/>
            </a:pPr>
            <a:endParaRPr lang="ca-ES" sz="1700" dirty="0">
              <a:latin typeface="Arial" panose="020B0604020202020204" pitchFamily="34" charset="0"/>
              <a:cs typeface="Arial" panose="020B0604020202020204" pitchFamily="34" charset="0"/>
            </a:endParaRPr>
          </a:p>
          <a:p>
            <a:pPr marL="0" indent="0">
              <a:buNone/>
            </a:pPr>
            <a:endParaRPr lang="ca-ES" sz="1700" dirty="0">
              <a:latin typeface="Arial" panose="020B0604020202020204" pitchFamily="34" charset="0"/>
              <a:cs typeface="Arial" panose="020B0604020202020204" pitchFamily="34" charset="0"/>
            </a:endParaRPr>
          </a:p>
          <a:p>
            <a:pPr marL="0" indent="0">
              <a:buNone/>
            </a:pPr>
            <a:endParaRPr lang="ca-ES" sz="1700" dirty="0">
              <a:latin typeface="Arial" panose="020B0604020202020204" pitchFamily="34" charset="0"/>
              <a:cs typeface="Arial" panose="020B0604020202020204" pitchFamily="34" charset="0"/>
            </a:endParaRPr>
          </a:p>
          <a:p>
            <a:pPr marL="0" indent="0">
              <a:buNone/>
            </a:pPr>
            <a:endParaRPr lang="ca-ES" sz="1700" dirty="0">
              <a:latin typeface="Arial" panose="020B0604020202020204" pitchFamily="34" charset="0"/>
              <a:cs typeface="Arial" panose="020B0604020202020204" pitchFamily="34" charset="0"/>
            </a:endParaRPr>
          </a:p>
          <a:p>
            <a:pPr marL="0" indent="0">
              <a:buNone/>
            </a:pPr>
            <a:endParaRPr lang="es-ES" sz="1700" dirty="0">
              <a:latin typeface="Arial" panose="020B0604020202020204" pitchFamily="34" charset="0"/>
              <a:cs typeface="Arial" panose="020B0604020202020204" pitchFamily="34" charset="0"/>
            </a:endParaRPr>
          </a:p>
          <a:p>
            <a:pPr marL="0" indent="0">
              <a:buNone/>
            </a:pPr>
            <a:r>
              <a:rPr lang="es-ES" sz="1700" dirty="0">
                <a:latin typeface="Arial" panose="020B0604020202020204" pitchFamily="34" charset="0"/>
                <a:cs typeface="Arial" panose="020B0604020202020204" pitchFamily="34" charset="0"/>
              </a:rPr>
              <a:t>	</a:t>
            </a:r>
            <a:r>
              <a:rPr lang="es-ES" sz="1700" dirty="0" err="1">
                <a:latin typeface="Arial" panose="020B0604020202020204" pitchFamily="34" charset="0"/>
                <a:cs typeface="Arial" panose="020B0604020202020204" pitchFamily="34" charset="0"/>
              </a:rPr>
              <a:t>És</a:t>
            </a:r>
            <a:r>
              <a:rPr lang="es-ES" sz="1700" dirty="0">
                <a:latin typeface="Arial" panose="020B0604020202020204" pitchFamily="34" charset="0"/>
                <a:cs typeface="Arial" panose="020B0604020202020204" pitchFamily="34" charset="0"/>
              </a:rPr>
              <a:t> a </a:t>
            </a:r>
            <a:r>
              <a:rPr lang="es-ES" sz="1700" dirty="0" err="1">
                <a:latin typeface="Arial" panose="020B0604020202020204" pitchFamily="34" charset="0"/>
                <a:cs typeface="Arial" panose="020B0604020202020204" pitchFamily="34" charset="0"/>
              </a:rPr>
              <a:t>dir</a:t>
            </a:r>
            <a:r>
              <a:rPr lang="es-ES" sz="1700" dirty="0">
                <a:latin typeface="Arial" panose="020B0604020202020204" pitchFamily="34" charset="0"/>
                <a:cs typeface="Arial" panose="020B0604020202020204" pitchFamily="34" charset="0"/>
              </a:rPr>
              <a:t>, si una vegada insertat el </a:t>
            </a:r>
            <a:r>
              <a:rPr lang="es-ES" sz="1700" dirty="0" err="1">
                <a:latin typeface="Arial" panose="020B0604020202020204" pitchFamily="34" charset="0"/>
                <a:cs typeface="Arial" panose="020B0604020202020204" pitchFamily="34" charset="0"/>
              </a:rPr>
              <a:t>vehicle</a:t>
            </a:r>
            <a:r>
              <a:rPr lang="es-ES" sz="1700" dirty="0">
                <a:latin typeface="Arial" panose="020B0604020202020204" pitchFamily="34" charset="0"/>
                <a:cs typeface="Arial" panose="020B0604020202020204" pitchFamily="34" charset="0"/>
              </a:rPr>
              <a:t> (</a:t>
            </a:r>
            <a:r>
              <a:rPr lang="es-ES" sz="1700" dirty="0" err="1">
                <a:latin typeface="Arial" panose="020B0604020202020204" pitchFamily="34" charset="0"/>
                <a:cs typeface="Arial" panose="020B0604020202020204" pitchFamily="34" charset="0"/>
              </a:rPr>
              <a:t>amb</a:t>
            </a:r>
            <a:r>
              <a:rPr lang="es-ES" sz="1700" dirty="0">
                <a:latin typeface="Arial" panose="020B0604020202020204" pitchFamily="34" charset="0"/>
                <a:cs typeface="Arial" panose="020B0604020202020204" pitchFamily="34" charset="0"/>
              </a:rPr>
              <a:t> un </a:t>
            </a:r>
            <a:r>
              <a:rPr lang="es-ES" sz="1700" dirty="0" err="1">
                <a:latin typeface="Arial" panose="020B0604020202020204" pitchFamily="34" charset="0"/>
                <a:cs typeface="Arial" panose="020B0604020202020204" pitchFamily="34" charset="0"/>
              </a:rPr>
              <a:t>propietari</a:t>
            </a:r>
            <a:r>
              <a:rPr lang="es-ES" sz="1700" dirty="0">
                <a:latin typeface="Arial" panose="020B0604020202020204" pitchFamily="34" charset="0"/>
                <a:cs typeface="Arial" panose="020B0604020202020204" pitchFamily="34" charset="0"/>
              </a:rPr>
              <a:t>), i </a:t>
            </a:r>
            <a:r>
              <a:rPr lang="es-ES" sz="1700" dirty="0" err="1">
                <a:latin typeface="Arial" panose="020B0604020202020204" pitchFamily="34" charset="0"/>
                <a:cs typeface="Arial" panose="020B0604020202020204" pitchFamily="34" charset="0"/>
              </a:rPr>
              <a:t>afegir</a:t>
            </a:r>
            <a:r>
              <a:rPr lang="es-ES" sz="1700" dirty="0">
                <a:latin typeface="Arial" panose="020B0604020202020204" pitchFamily="34" charset="0"/>
                <a:cs typeface="Arial" panose="020B0604020202020204" pitchFamily="34" charset="0"/>
              </a:rPr>
              <a:t> una nova </a:t>
            </a:r>
            <a:r>
              <a:rPr lang="es-ES" sz="1700" dirty="0" err="1">
                <a:latin typeface="Arial" panose="020B0604020202020204" pitchFamily="34" charset="0"/>
                <a:cs typeface="Arial" panose="020B0604020202020204" pitchFamily="34" charset="0"/>
              </a:rPr>
              <a:t>reparació</a:t>
            </a:r>
            <a:r>
              <a:rPr lang="es-ES" sz="1700" dirty="0">
                <a:latin typeface="Arial" panose="020B0604020202020204" pitchFamily="34" charset="0"/>
                <a:cs typeface="Arial" panose="020B0604020202020204" pitchFamily="34" charset="0"/>
              </a:rPr>
              <a:t> per </a:t>
            </a:r>
            <a:r>
              <a:rPr lang="es-ES" sz="1700" dirty="0" err="1">
                <a:latin typeface="Arial" panose="020B0604020202020204" pitchFamily="34" charset="0"/>
                <a:cs typeface="Arial" panose="020B0604020202020204" pitchFamily="34" charset="0"/>
              </a:rPr>
              <a:t>aquest</a:t>
            </a:r>
            <a:r>
              <a:rPr lang="es-ES" sz="1700" dirty="0">
                <a:latin typeface="Arial" panose="020B0604020202020204" pitchFamily="34" charset="0"/>
                <a:cs typeface="Arial" panose="020B0604020202020204" pitchFamily="34" charset="0"/>
              </a:rPr>
              <a:t>, </a:t>
            </a:r>
            <a:r>
              <a:rPr lang="es-ES" sz="1700" dirty="0" err="1">
                <a:latin typeface="Arial" panose="020B0604020202020204" pitchFamily="34" charset="0"/>
                <a:cs typeface="Arial" panose="020B0604020202020204" pitchFamily="34" charset="0"/>
              </a:rPr>
              <a:t>aquesta</a:t>
            </a:r>
            <a:r>
              <a:rPr lang="es-ES" sz="1700" dirty="0">
                <a:latin typeface="Arial" panose="020B0604020202020204" pitchFamily="34" charset="0"/>
                <a:cs typeface="Arial" panose="020B0604020202020204" pitchFamily="34" charset="0"/>
              </a:rPr>
              <a:t> </a:t>
            </a:r>
            <a:r>
              <a:rPr lang="es-ES" sz="1700" dirty="0" err="1">
                <a:latin typeface="Arial" panose="020B0604020202020204" pitchFamily="34" charset="0"/>
                <a:cs typeface="Arial" panose="020B0604020202020204" pitchFamily="34" charset="0"/>
              </a:rPr>
              <a:t>pot</a:t>
            </a:r>
            <a:r>
              <a:rPr lang="es-ES" sz="1700" dirty="0">
                <a:latin typeface="Arial" panose="020B0604020202020204" pitchFamily="34" charset="0"/>
                <a:cs typeface="Arial" panose="020B0604020202020204" pitchFamily="34" charset="0"/>
              </a:rPr>
              <a:t> ser modificada al </a:t>
            </a:r>
            <a:r>
              <a:rPr lang="es-ES" sz="1700" dirty="0" err="1">
                <a:latin typeface="Arial" panose="020B0604020202020204" pitchFamily="34" charset="0"/>
                <a:cs typeface="Arial" panose="020B0604020202020204" pitchFamily="34" charset="0"/>
              </a:rPr>
              <a:t>llarg</a:t>
            </a:r>
            <a:r>
              <a:rPr lang="es-ES" sz="1700" dirty="0">
                <a:latin typeface="Arial" panose="020B0604020202020204" pitchFamily="34" charset="0"/>
                <a:cs typeface="Arial" panose="020B0604020202020204" pitchFamily="34" charset="0"/>
              </a:rPr>
              <a:t> del </a:t>
            </a:r>
            <a:r>
              <a:rPr lang="es-ES" sz="1700" dirty="0" err="1">
                <a:latin typeface="Arial" panose="020B0604020202020204" pitchFamily="34" charset="0"/>
                <a:cs typeface="Arial" panose="020B0604020202020204" pitchFamily="34" charset="0"/>
              </a:rPr>
              <a:t>temps</a:t>
            </a:r>
            <a:r>
              <a:rPr lang="es-ES" sz="1700" dirty="0">
                <a:latin typeface="Arial" panose="020B0604020202020204" pitchFamily="34" charset="0"/>
                <a:cs typeface="Arial" panose="020B0604020202020204" pitchFamily="34" charset="0"/>
              </a:rPr>
              <a:t>, </a:t>
            </a:r>
            <a:r>
              <a:rPr lang="es-ES" sz="1700" dirty="0" err="1">
                <a:latin typeface="Arial" panose="020B0604020202020204" pitchFamily="34" charset="0"/>
                <a:cs typeface="Arial" panose="020B0604020202020204" pitchFamily="34" charset="0"/>
              </a:rPr>
              <a:t>canviant</a:t>
            </a:r>
            <a:r>
              <a:rPr lang="es-ES" sz="1700" dirty="0">
                <a:latin typeface="Arial" panose="020B0604020202020204" pitchFamily="34" charset="0"/>
                <a:cs typeface="Arial" panose="020B0604020202020204" pitchFamily="34" charset="0"/>
              </a:rPr>
              <a:t> el </a:t>
            </a:r>
            <a:r>
              <a:rPr lang="es-ES" sz="1700" dirty="0" err="1">
                <a:latin typeface="Arial" panose="020B0604020202020204" pitchFamily="34" charset="0"/>
                <a:cs typeface="Arial" panose="020B0604020202020204" pitchFamily="34" charset="0"/>
              </a:rPr>
              <a:t>seu</a:t>
            </a:r>
            <a:r>
              <a:rPr lang="es-ES" sz="1700" dirty="0">
                <a:latin typeface="Arial" panose="020B0604020202020204" pitchFamily="34" charset="0"/>
                <a:cs typeface="Arial" panose="020B0604020202020204" pitchFamily="34" charset="0"/>
              </a:rPr>
              <a:t> </a:t>
            </a:r>
            <a:r>
              <a:rPr lang="es-ES" sz="1700" dirty="0" err="1">
                <a:latin typeface="Arial" panose="020B0604020202020204" pitchFamily="34" charset="0"/>
                <a:cs typeface="Arial" panose="020B0604020202020204" pitchFamily="34" charset="0"/>
              </a:rPr>
              <a:t>estat</a:t>
            </a:r>
            <a:r>
              <a:rPr lang="es-ES" sz="1700" dirty="0">
                <a:latin typeface="Arial" panose="020B0604020202020204" pitchFamily="34" charset="0"/>
                <a:cs typeface="Arial" panose="020B0604020202020204" pitchFamily="34" charset="0"/>
              </a:rPr>
              <a:t> i </a:t>
            </a:r>
            <a:r>
              <a:rPr lang="es-ES" sz="1700" dirty="0" err="1">
                <a:latin typeface="Arial" panose="020B0604020202020204" pitchFamily="34" charset="0"/>
                <a:cs typeface="Arial" panose="020B0604020202020204" pitchFamily="34" charset="0"/>
              </a:rPr>
              <a:t>modificant</a:t>
            </a:r>
            <a:r>
              <a:rPr lang="es-ES" sz="1700" dirty="0">
                <a:latin typeface="Arial" panose="020B0604020202020204" pitchFamily="34" charset="0"/>
                <a:cs typeface="Arial" panose="020B0604020202020204" pitchFamily="34" charset="0"/>
              </a:rPr>
              <a:t> la </a:t>
            </a:r>
            <a:r>
              <a:rPr lang="es-ES" sz="1700" dirty="0" err="1">
                <a:latin typeface="Arial" panose="020B0604020202020204" pitchFamily="34" charset="0"/>
                <a:cs typeface="Arial" panose="020B0604020202020204" pitchFamily="34" charset="0"/>
              </a:rPr>
              <a:t>informació</a:t>
            </a:r>
            <a:r>
              <a:rPr lang="es-ES" sz="1700" dirty="0">
                <a:latin typeface="Arial" panose="020B0604020202020204" pitchFamily="34" charset="0"/>
                <a:cs typeface="Arial" panose="020B0604020202020204" pitchFamily="34" charset="0"/>
              </a:rPr>
              <a:t> relativa a </a:t>
            </a:r>
            <a:r>
              <a:rPr lang="es-ES" sz="1700" dirty="0" err="1">
                <a:latin typeface="Arial" panose="020B0604020202020204" pitchFamily="34" charset="0"/>
                <a:cs typeface="Arial" panose="020B0604020202020204" pitchFamily="34" charset="0"/>
              </a:rPr>
              <a:t>l’informe</a:t>
            </a:r>
            <a:r>
              <a:rPr lang="es-ES" sz="1700" dirty="0">
                <a:latin typeface="Arial" panose="020B0604020202020204" pitchFamily="34" charset="0"/>
                <a:cs typeface="Arial" panose="020B0604020202020204" pitchFamily="34" charset="0"/>
              </a:rPr>
              <a:t> de la </a:t>
            </a:r>
            <a:r>
              <a:rPr lang="es-ES" sz="1700" dirty="0" err="1">
                <a:latin typeface="Arial" panose="020B0604020202020204" pitchFamily="34" charset="0"/>
                <a:cs typeface="Arial" panose="020B0604020202020204" pitchFamily="34" charset="0"/>
              </a:rPr>
              <a:t>reparació</a:t>
            </a:r>
            <a:r>
              <a:rPr lang="es-ES" sz="1700" dirty="0">
                <a:latin typeface="Arial" panose="020B0604020202020204" pitchFamily="34" charset="0"/>
                <a:cs typeface="Arial" panose="020B0604020202020204" pitchFamily="34" charset="0"/>
              </a:rPr>
              <a:t> (cada </a:t>
            </a:r>
            <a:r>
              <a:rPr lang="es-ES" sz="1700" dirty="0" err="1">
                <a:latin typeface="Arial" panose="020B0604020202020204" pitchFamily="34" charset="0"/>
                <a:cs typeface="Arial" panose="020B0604020202020204" pitchFamily="34" charset="0"/>
              </a:rPr>
              <a:t>reparació</a:t>
            </a:r>
            <a:r>
              <a:rPr lang="es-ES" sz="1700" dirty="0">
                <a:latin typeface="Arial" panose="020B0604020202020204" pitchFamily="34" charset="0"/>
                <a:cs typeface="Arial" panose="020B0604020202020204" pitchFamily="34" charset="0"/>
              </a:rPr>
              <a:t> té un </a:t>
            </a:r>
            <a:r>
              <a:rPr lang="es-ES" sz="1700" dirty="0" err="1">
                <a:latin typeface="Arial" panose="020B0604020202020204" pitchFamily="34" charset="0"/>
                <a:cs typeface="Arial" panose="020B0604020202020204" pitchFamily="34" charset="0"/>
              </a:rPr>
              <a:t>enllaç</a:t>
            </a:r>
            <a:r>
              <a:rPr lang="es-ES" sz="1700" dirty="0">
                <a:latin typeface="Arial" panose="020B0604020202020204" pitchFamily="34" charset="0"/>
                <a:cs typeface="Arial" panose="020B0604020202020204" pitchFamily="34" charset="0"/>
              </a:rPr>
              <a:t> per modificar-la). </a:t>
            </a:r>
            <a:r>
              <a:rPr lang="es-ES" sz="1700" dirty="0" err="1">
                <a:latin typeface="Arial" panose="020B0604020202020204" pitchFamily="34" charset="0"/>
                <a:cs typeface="Arial" panose="020B0604020202020204" pitchFamily="34" charset="0"/>
              </a:rPr>
              <a:t>Aquesta</a:t>
            </a:r>
            <a:r>
              <a:rPr lang="es-ES" sz="1700" dirty="0">
                <a:latin typeface="Arial" panose="020B0604020202020204" pitchFamily="34" charset="0"/>
                <a:cs typeface="Arial" panose="020B0604020202020204" pitchFamily="34" charset="0"/>
              </a:rPr>
              <a:t> </a:t>
            </a:r>
            <a:r>
              <a:rPr lang="es-ES" sz="1700" dirty="0" err="1">
                <a:latin typeface="Arial" panose="020B0604020202020204" pitchFamily="34" charset="0"/>
                <a:cs typeface="Arial" panose="020B0604020202020204" pitchFamily="34" charset="0"/>
              </a:rPr>
              <a:t>informació</a:t>
            </a:r>
            <a:r>
              <a:rPr lang="es-ES" sz="1700" dirty="0">
                <a:latin typeface="Arial" panose="020B0604020202020204" pitchFamily="34" charset="0"/>
                <a:cs typeface="Arial" panose="020B0604020202020204" pitchFamily="34" charset="0"/>
              </a:rPr>
              <a:t> queda </a:t>
            </a:r>
            <a:r>
              <a:rPr lang="es-ES" sz="1700" dirty="0" err="1">
                <a:latin typeface="Arial" panose="020B0604020202020204" pitchFamily="34" charset="0"/>
                <a:cs typeface="Arial" panose="020B0604020202020204" pitchFamily="34" charset="0"/>
              </a:rPr>
              <a:t>desada</a:t>
            </a:r>
            <a:r>
              <a:rPr lang="es-ES" sz="1700" dirty="0">
                <a:latin typeface="Arial" panose="020B0604020202020204" pitchFamily="34" charset="0"/>
                <a:cs typeface="Arial" panose="020B0604020202020204" pitchFamily="34" charset="0"/>
              </a:rPr>
              <a:t> a la base de </a:t>
            </a:r>
            <a:r>
              <a:rPr lang="es-ES" sz="1700" dirty="0" err="1">
                <a:latin typeface="Arial" panose="020B0604020202020204" pitchFamily="34" charset="0"/>
                <a:cs typeface="Arial" panose="020B0604020202020204" pitchFamily="34" charset="0"/>
              </a:rPr>
              <a:t>dades</a:t>
            </a:r>
            <a:r>
              <a:rPr lang="es-ES" sz="1700" dirty="0">
                <a:latin typeface="Arial" panose="020B0604020202020204" pitchFamily="34" charset="0"/>
                <a:cs typeface="Arial" panose="020B0604020202020204" pitchFamily="34" charset="0"/>
              </a:rPr>
              <a:t> i </a:t>
            </a:r>
            <a:r>
              <a:rPr lang="es-ES" sz="1700" dirty="0" err="1">
                <a:latin typeface="Arial" panose="020B0604020202020204" pitchFamily="34" charset="0"/>
                <a:cs typeface="Arial" panose="020B0604020202020204" pitchFamily="34" charset="0"/>
              </a:rPr>
              <a:t>quan</a:t>
            </a:r>
            <a:r>
              <a:rPr lang="es-ES" sz="1700" dirty="0">
                <a:latin typeface="Arial" panose="020B0604020202020204" pitchFamily="34" charset="0"/>
                <a:cs typeface="Arial" panose="020B0604020202020204" pitchFamily="34" charset="0"/>
              </a:rPr>
              <a:t> </a:t>
            </a:r>
            <a:r>
              <a:rPr lang="es-ES" sz="1700" dirty="0" err="1">
                <a:latin typeface="Arial" panose="020B0604020202020204" pitchFamily="34" charset="0"/>
                <a:cs typeface="Arial" panose="020B0604020202020204" pitchFamily="34" charset="0"/>
              </a:rPr>
              <a:t>l’usuari</a:t>
            </a:r>
            <a:r>
              <a:rPr lang="es-ES" sz="1700" dirty="0">
                <a:latin typeface="Arial" panose="020B0604020202020204" pitchFamily="34" charset="0"/>
                <a:cs typeface="Arial" panose="020B0604020202020204" pitchFamily="34" charset="0"/>
              </a:rPr>
              <a:t> </a:t>
            </a:r>
            <a:r>
              <a:rPr lang="es-ES" sz="1700" dirty="0" err="1">
                <a:latin typeface="Arial" panose="020B0604020202020204" pitchFamily="34" charset="0"/>
                <a:cs typeface="Arial" panose="020B0604020202020204" pitchFamily="34" charset="0"/>
              </a:rPr>
              <a:t>vol</a:t>
            </a:r>
            <a:r>
              <a:rPr lang="es-ES" sz="1700" dirty="0">
                <a:latin typeface="Arial" panose="020B0604020202020204" pitchFamily="34" charset="0"/>
                <a:cs typeface="Arial" panose="020B0604020202020204" pitchFamily="34" charset="0"/>
              </a:rPr>
              <a:t> </a:t>
            </a:r>
            <a:r>
              <a:rPr lang="es-ES" sz="1700" dirty="0" err="1">
                <a:latin typeface="Arial" panose="020B0604020202020204" pitchFamily="34" charset="0"/>
                <a:cs typeface="Arial" panose="020B0604020202020204" pitchFamily="34" charset="0"/>
              </a:rPr>
              <a:t>veure</a:t>
            </a:r>
            <a:r>
              <a:rPr lang="es-ES" sz="1700" dirty="0">
                <a:latin typeface="Arial" panose="020B0604020202020204" pitchFamily="34" charset="0"/>
                <a:cs typeface="Arial" panose="020B0604020202020204" pitchFamily="34" charset="0"/>
              </a:rPr>
              <a:t> </a:t>
            </a:r>
            <a:r>
              <a:rPr lang="es-ES" sz="1700" dirty="0" err="1">
                <a:latin typeface="Arial" panose="020B0604020202020204" pitchFamily="34" charset="0"/>
                <a:cs typeface="Arial" panose="020B0604020202020204" pitchFamily="34" charset="0"/>
              </a:rPr>
              <a:t>l’estat</a:t>
            </a:r>
            <a:r>
              <a:rPr lang="es-ES" sz="1700" dirty="0">
                <a:latin typeface="Arial" panose="020B0604020202020204" pitchFamily="34" charset="0"/>
                <a:cs typeface="Arial" panose="020B0604020202020204" pitchFamily="34" charset="0"/>
              </a:rPr>
              <a:t> de la </a:t>
            </a:r>
            <a:r>
              <a:rPr lang="es-ES" sz="1700" dirty="0" err="1">
                <a:latin typeface="Arial" panose="020B0604020202020204" pitchFamily="34" charset="0"/>
                <a:cs typeface="Arial" panose="020B0604020202020204" pitchFamily="34" charset="0"/>
              </a:rPr>
              <a:t>seva</a:t>
            </a:r>
            <a:r>
              <a:rPr lang="es-ES" sz="1700" dirty="0">
                <a:latin typeface="Arial" panose="020B0604020202020204" pitchFamily="34" charset="0"/>
                <a:cs typeface="Arial" panose="020B0604020202020204" pitchFamily="34" charset="0"/>
              </a:rPr>
              <a:t> </a:t>
            </a:r>
            <a:r>
              <a:rPr lang="es-ES" sz="1700" dirty="0" err="1">
                <a:latin typeface="Arial" panose="020B0604020202020204" pitchFamily="34" charset="0"/>
                <a:cs typeface="Arial" panose="020B0604020202020204" pitchFamily="34" charset="0"/>
              </a:rPr>
              <a:t>reparació</a:t>
            </a:r>
            <a:r>
              <a:rPr lang="es-ES" sz="1700" dirty="0">
                <a:latin typeface="Arial" panose="020B0604020202020204" pitchFamily="34" charset="0"/>
                <a:cs typeface="Arial" panose="020B0604020202020204" pitchFamily="34" charset="0"/>
              </a:rPr>
              <a:t>, </a:t>
            </a:r>
            <a:r>
              <a:rPr lang="es-ES" sz="1700" dirty="0" err="1">
                <a:latin typeface="Arial" panose="020B0604020202020204" pitchFamily="34" charset="0"/>
                <a:cs typeface="Arial" panose="020B0604020202020204" pitchFamily="34" charset="0"/>
              </a:rPr>
              <a:t>veurà</a:t>
            </a:r>
            <a:r>
              <a:rPr lang="es-ES" sz="1700" dirty="0">
                <a:latin typeface="Arial" panose="020B0604020202020204" pitchFamily="34" charset="0"/>
                <a:cs typeface="Arial" panose="020B0604020202020204" pitchFamily="34" charset="0"/>
              </a:rPr>
              <a:t> </a:t>
            </a:r>
            <a:r>
              <a:rPr lang="es-ES" sz="1700" dirty="0" err="1">
                <a:latin typeface="Arial" panose="020B0604020202020204" pitchFamily="34" charset="0"/>
                <a:cs typeface="Arial" panose="020B0604020202020204" pitchFamily="34" charset="0"/>
              </a:rPr>
              <a:t>aquesta</a:t>
            </a:r>
            <a:r>
              <a:rPr lang="es-ES" sz="1700" dirty="0">
                <a:latin typeface="Arial" panose="020B0604020202020204" pitchFamily="34" charset="0"/>
                <a:cs typeface="Arial" panose="020B0604020202020204" pitchFamily="34" charset="0"/>
              </a:rPr>
              <a:t> </a:t>
            </a:r>
            <a:r>
              <a:rPr lang="es-ES" sz="1700" dirty="0" err="1">
                <a:latin typeface="Arial" panose="020B0604020202020204" pitchFamily="34" charset="0"/>
                <a:cs typeface="Arial" panose="020B0604020202020204" pitchFamily="34" charset="0"/>
              </a:rPr>
              <a:t>informació</a:t>
            </a:r>
            <a:r>
              <a:rPr lang="es-ES" sz="1700" dirty="0">
                <a:latin typeface="Arial" panose="020B0604020202020204" pitchFamily="34" charset="0"/>
                <a:cs typeface="Arial" panose="020B0604020202020204" pitchFamily="34" charset="0"/>
              </a:rPr>
              <a:t>.</a:t>
            </a:r>
            <a:endParaRPr lang="ca-ES" sz="1700" dirty="0">
              <a:latin typeface="Arial" panose="020B0604020202020204" pitchFamily="34" charset="0"/>
              <a:cs typeface="Arial" panose="020B0604020202020204" pitchFamily="34" charset="0"/>
            </a:endParaRPr>
          </a:p>
          <a:p>
            <a:pPr marL="0" indent="0">
              <a:buNone/>
            </a:pPr>
            <a:endParaRPr lang="ca-ES" sz="1700" dirty="0"/>
          </a:p>
        </p:txBody>
      </p:sp>
      <p:pic>
        <p:nvPicPr>
          <p:cNvPr id="6" name="Imagen 5"/>
          <p:cNvPicPr>
            <a:picLocks noChangeAspect="1"/>
          </p:cNvPicPr>
          <p:nvPr/>
        </p:nvPicPr>
        <p:blipFill>
          <a:blip r:embed="rId2"/>
          <a:stretch>
            <a:fillRect/>
          </a:stretch>
        </p:blipFill>
        <p:spPr>
          <a:xfrm>
            <a:off x="1776071" y="3493866"/>
            <a:ext cx="3407710" cy="1924354"/>
          </a:xfrm>
          <a:prstGeom prst="rect">
            <a:avLst/>
          </a:prstGeom>
        </p:spPr>
      </p:pic>
      <p:pic>
        <p:nvPicPr>
          <p:cNvPr id="7" name="Imagen 6"/>
          <p:cNvPicPr>
            <a:picLocks noChangeAspect="1"/>
          </p:cNvPicPr>
          <p:nvPr/>
        </p:nvPicPr>
        <p:blipFill>
          <a:blip r:embed="rId3"/>
          <a:stretch>
            <a:fillRect/>
          </a:stretch>
        </p:blipFill>
        <p:spPr>
          <a:xfrm>
            <a:off x="6279531" y="3493866"/>
            <a:ext cx="3407711" cy="1924354"/>
          </a:xfrm>
          <a:prstGeom prst="rect">
            <a:avLst/>
          </a:prstGeom>
        </p:spPr>
      </p:pic>
    </p:spTree>
    <p:extLst>
      <p:ext uri="{BB962C8B-B14F-4D97-AF65-F5344CB8AC3E}">
        <p14:creationId xmlns:p14="http://schemas.microsoft.com/office/powerpoint/2010/main" val="753762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latin typeface="Arial" panose="020B0604020202020204" pitchFamily="34" charset="0"/>
                <a:cs typeface="Arial" panose="020B0604020202020204" pitchFamily="34" charset="0"/>
              </a:rPr>
              <a:t>Resultat</a:t>
            </a:r>
          </a:p>
        </p:txBody>
      </p:sp>
      <p:sp>
        <p:nvSpPr>
          <p:cNvPr id="3" name="Marcador de contenido 2"/>
          <p:cNvSpPr>
            <a:spLocks noGrp="1"/>
          </p:cNvSpPr>
          <p:nvPr>
            <p:ph idx="1"/>
          </p:nvPr>
        </p:nvSpPr>
        <p:spPr>
          <a:xfrm>
            <a:off x="680321" y="2054087"/>
            <a:ext cx="9613861" cy="4803913"/>
          </a:xfrm>
        </p:spPr>
        <p:txBody>
          <a:bodyPr>
            <a:normAutofit/>
          </a:bodyPr>
          <a:lstStyle/>
          <a:p>
            <a:pPr marL="0" indent="0">
              <a:buNone/>
            </a:pPr>
            <a:r>
              <a:rPr lang="ca-ES" sz="2000" dirty="0">
                <a:latin typeface="Arial" panose="020B0604020202020204" pitchFamily="34" charset="0"/>
                <a:cs typeface="Arial" panose="020B0604020202020204" pitchFamily="34" charset="0"/>
              </a:rPr>
              <a:t>	</a:t>
            </a:r>
            <a:r>
              <a:rPr lang="ca-ES" sz="1700" dirty="0">
                <a:latin typeface="Arial" panose="020B0604020202020204" pitchFamily="34" charset="0"/>
                <a:cs typeface="Arial" panose="020B0604020202020204" pitchFamily="34" charset="0"/>
              </a:rPr>
              <a:t>Si l’usuari sol·licita un pressupost concret d’alguna reparació, l’administrador serà avisat i aquest quan pugui afegirà informació del pressupost clicant a la casella de “</a:t>
            </a:r>
            <a:r>
              <a:rPr lang="ca-ES" sz="1700" dirty="0" err="1">
                <a:latin typeface="Arial" panose="020B0604020202020204" pitchFamily="34" charset="0"/>
                <a:cs typeface="Arial" panose="020B0604020202020204" pitchFamily="34" charset="0"/>
              </a:rPr>
              <a:t>Presupuesto</a:t>
            </a:r>
            <a:r>
              <a:rPr lang="ca-ES" sz="1700" dirty="0">
                <a:latin typeface="Arial" panose="020B0604020202020204" pitchFamily="34" charset="0"/>
                <a:cs typeface="Arial" panose="020B0604020202020204" pitchFamily="34" charset="0"/>
              </a:rPr>
              <a:t>” de la taula de la reparació, de forma que pugui crear un pressupost vinculat a la reparació. Després podrà ser vista per l’usuari quan entri a la seva pàgina de gestió.</a:t>
            </a:r>
          </a:p>
          <a:p>
            <a:pPr marL="0" indent="0">
              <a:buNone/>
            </a:pPr>
            <a:endParaRPr lang="ca-ES" sz="1700" dirty="0">
              <a:latin typeface="Arial" panose="020B0604020202020204" pitchFamily="34" charset="0"/>
              <a:cs typeface="Arial" panose="020B0604020202020204" pitchFamily="34" charset="0"/>
            </a:endParaRPr>
          </a:p>
          <a:p>
            <a:pPr marL="0" indent="0">
              <a:buNone/>
            </a:pPr>
            <a:endParaRPr lang="ca-ES" sz="1700" dirty="0">
              <a:latin typeface="Arial" panose="020B0604020202020204" pitchFamily="34" charset="0"/>
              <a:cs typeface="Arial" panose="020B0604020202020204" pitchFamily="34" charset="0"/>
            </a:endParaRPr>
          </a:p>
          <a:p>
            <a:pPr marL="0" indent="0">
              <a:buNone/>
            </a:pPr>
            <a:endParaRPr lang="ca-ES" sz="1700" dirty="0">
              <a:latin typeface="Arial" panose="020B0604020202020204" pitchFamily="34" charset="0"/>
              <a:cs typeface="Arial" panose="020B0604020202020204" pitchFamily="34" charset="0"/>
            </a:endParaRPr>
          </a:p>
          <a:p>
            <a:pPr marL="0" indent="0">
              <a:buNone/>
            </a:pPr>
            <a:endParaRPr lang="ca-ES" sz="1700" dirty="0">
              <a:latin typeface="Arial" panose="020B0604020202020204" pitchFamily="34" charset="0"/>
              <a:cs typeface="Arial" panose="020B0604020202020204" pitchFamily="34" charset="0"/>
            </a:endParaRPr>
          </a:p>
          <a:p>
            <a:pPr marL="0" indent="0">
              <a:buNone/>
            </a:pPr>
            <a:endParaRPr lang="ca-ES" sz="1700" dirty="0">
              <a:latin typeface="Arial" panose="020B0604020202020204" pitchFamily="34" charset="0"/>
              <a:cs typeface="Arial" panose="020B0604020202020204" pitchFamily="34" charset="0"/>
            </a:endParaRPr>
          </a:p>
          <a:p>
            <a:pPr marL="0" indent="0">
              <a:buNone/>
            </a:pPr>
            <a:r>
              <a:rPr lang="ca-ES" sz="1700" dirty="0">
                <a:latin typeface="Arial" panose="020B0604020202020204" pitchFamily="34" charset="0"/>
                <a:cs typeface="Arial" panose="020B0604020202020204" pitchFamily="34" charset="0"/>
              </a:rPr>
              <a:t>	</a:t>
            </a:r>
          </a:p>
          <a:p>
            <a:pPr marL="0" indent="0">
              <a:buNone/>
            </a:pPr>
            <a:r>
              <a:rPr lang="ca-ES" sz="1700" dirty="0">
                <a:latin typeface="Arial" panose="020B0604020202020204" pitchFamily="34" charset="0"/>
                <a:cs typeface="Arial" panose="020B0604020202020204" pitchFamily="34" charset="0"/>
              </a:rPr>
              <a:t>	</a:t>
            </a:r>
          </a:p>
          <a:p>
            <a:pPr marL="0" indent="0">
              <a:buNone/>
            </a:pPr>
            <a:r>
              <a:rPr lang="ca-ES" sz="1700" dirty="0">
                <a:latin typeface="Arial" panose="020B0604020202020204" pitchFamily="34" charset="0"/>
                <a:cs typeface="Arial" panose="020B0604020202020204" pitchFamily="34" charset="0"/>
              </a:rPr>
              <a:t>	A més </a:t>
            </a:r>
            <a:r>
              <a:rPr lang="ca-ES" sz="1700" dirty="0" err="1">
                <a:latin typeface="Arial" panose="020B0604020202020204" pitchFamily="34" charset="0"/>
                <a:cs typeface="Arial" panose="020B0604020202020204" pitchFamily="34" charset="0"/>
              </a:rPr>
              <a:t>ll’administrador</a:t>
            </a:r>
            <a:r>
              <a:rPr lang="ca-ES" sz="1700" dirty="0">
                <a:latin typeface="Arial" panose="020B0604020202020204" pitchFamily="34" charset="0"/>
                <a:cs typeface="Arial" panose="020B0604020202020204" pitchFamily="34" charset="0"/>
              </a:rPr>
              <a:t> té la possibilitat de esbrinar informació relativa a l’usuari mitjançant el boto de “</a:t>
            </a:r>
            <a:r>
              <a:rPr lang="ca-ES" sz="1700" dirty="0" err="1">
                <a:latin typeface="Arial" panose="020B0604020202020204" pitchFamily="34" charset="0"/>
                <a:cs typeface="Arial" panose="020B0604020202020204" pitchFamily="34" charset="0"/>
              </a:rPr>
              <a:t>Datos</a:t>
            </a:r>
            <a:r>
              <a:rPr lang="ca-ES" sz="1700" dirty="0">
                <a:latin typeface="Arial" panose="020B0604020202020204" pitchFamily="34" charset="0"/>
                <a:cs typeface="Arial" panose="020B0604020202020204" pitchFamily="34" charset="0"/>
              </a:rPr>
              <a:t> de </a:t>
            </a:r>
            <a:r>
              <a:rPr lang="ca-ES" sz="1700" dirty="0" err="1">
                <a:latin typeface="Arial" panose="020B0604020202020204" pitchFamily="34" charset="0"/>
                <a:cs typeface="Arial" panose="020B0604020202020204" pitchFamily="34" charset="0"/>
              </a:rPr>
              <a:t>usuraio</a:t>
            </a:r>
            <a:r>
              <a:rPr lang="ca-ES" sz="1700" dirty="0">
                <a:latin typeface="Arial" panose="020B0604020202020204" pitchFamily="34" charset="0"/>
                <a:cs typeface="Arial" panose="020B0604020202020204" pitchFamily="34" charset="0"/>
              </a:rPr>
              <a:t>”, per poder-se posar en contacte per algun motiu en concret, com podria ser l’anul·lació d’una cita.</a:t>
            </a:r>
          </a:p>
          <a:p>
            <a:pPr marL="0" indent="0">
              <a:buNone/>
            </a:pPr>
            <a:endParaRPr lang="ca-ES" sz="1700" dirty="0">
              <a:latin typeface="Arial" panose="020B0604020202020204" pitchFamily="34" charset="0"/>
              <a:cs typeface="Arial" panose="020B0604020202020204" pitchFamily="34" charset="0"/>
            </a:endParaRPr>
          </a:p>
          <a:p>
            <a:pPr marL="0" indent="0">
              <a:buNone/>
            </a:pPr>
            <a:endParaRPr lang="ca-ES" sz="1700" dirty="0"/>
          </a:p>
        </p:txBody>
      </p:sp>
      <p:pic>
        <p:nvPicPr>
          <p:cNvPr id="8" name="Imagen 7"/>
          <p:cNvPicPr>
            <a:picLocks noChangeAspect="1"/>
          </p:cNvPicPr>
          <p:nvPr/>
        </p:nvPicPr>
        <p:blipFill>
          <a:blip r:embed="rId2"/>
          <a:stretch>
            <a:fillRect/>
          </a:stretch>
        </p:blipFill>
        <p:spPr>
          <a:xfrm>
            <a:off x="4368135" y="3514262"/>
            <a:ext cx="3315758" cy="1872428"/>
          </a:xfrm>
          <a:prstGeom prst="rect">
            <a:avLst/>
          </a:prstGeom>
        </p:spPr>
      </p:pic>
      <p:pic>
        <p:nvPicPr>
          <p:cNvPr id="9" name="Imagen 8"/>
          <p:cNvPicPr>
            <a:picLocks noChangeAspect="1"/>
          </p:cNvPicPr>
          <p:nvPr/>
        </p:nvPicPr>
        <p:blipFill>
          <a:blip r:embed="rId3"/>
          <a:stretch>
            <a:fillRect/>
          </a:stretch>
        </p:blipFill>
        <p:spPr>
          <a:xfrm>
            <a:off x="7971105" y="3514262"/>
            <a:ext cx="3315757" cy="1872428"/>
          </a:xfrm>
          <a:prstGeom prst="rect">
            <a:avLst/>
          </a:prstGeom>
        </p:spPr>
      </p:pic>
      <p:pic>
        <p:nvPicPr>
          <p:cNvPr id="10" name="Imagen 9"/>
          <p:cNvPicPr>
            <a:picLocks noChangeAspect="1"/>
          </p:cNvPicPr>
          <p:nvPr/>
        </p:nvPicPr>
        <p:blipFill>
          <a:blip r:embed="rId4"/>
          <a:stretch>
            <a:fillRect/>
          </a:stretch>
        </p:blipFill>
        <p:spPr>
          <a:xfrm>
            <a:off x="784882" y="3525396"/>
            <a:ext cx="3296041" cy="1861294"/>
          </a:xfrm>
          <a:prstGeom prst="rect">
            <a:avLst/>
          </a:prstGeom>
        </p:spPr>
      </p:pic>
    </p:spTree>
    <p:extLst>
      <p:ext uri="{BB962C8B-B14F-4D97-AF65-F5344CB8AC3E}">
        <p14:creationId xmlns:p14="http://schemas.microsoft.com/office/powerpoint/2010/main" val="3807351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err="1">
                <a:latin typeface="Arial" panose="020B0604020202020204" pitchFamily="34" charset="0"/>
                <a:cs typeface="Arial" panose="020B0604020202020204" pitchFamily="34" charset="0"/>
              </a:rPr>
              <a:t>Index</a:t>
            </a:r>
            <a:r>
              <a:rPr lang="ca-ES" dirty="0">
                <a:latin typeface="Arial" panose="020B0604020202020204" pitchFamily="34" charset="0"/>
                <a:cs typeface="Arial" panose="020B0604020202020204" pitchFamily="34" charset="0"/>
              </a:rPr>
              <a:t>	</a:t>
            </a:r>
          </a:p>
        </p:txBody>
      </p:sp>
      <p:sp>
        <p:nvSpPr>
          <p:cNvPr id="3" name="Marcador de contenido 2"/>
          <p:cNvSpPr>
            <a:spLocks noGrp="1"/>
          </p:cNvSpPr>
          <p:nvPr>
            <p:ph idx="1"/>
          </p:nvPr>
        </p:nvSpPr>
        <p:spPr/>
        <p:txBody>
          <a:bodyPr/>
          <a:lstStyle/>
          <a:p>
            <a:r>
              <a:rPr lang="ca-ES" dirty="0">
                <a:latin typeface="Arial" panose="020B0604020202020204" pitchFamily="34" charset="0"/>
                <a:cs typeface="Arial" panose="020B0604020202020204" pitchFamily="34" charset="0"/>
              </a:rPr>
              <a:t>Introducció</a:t>
            </a:r>
          </a:p>
          <a:p>
            <a:r>
              <a:rPr lang="ca-ES" dirty="0">
                <a:latin typeface="Arial" panose="020B0604020202020204" pitchFamily="34" charset="0"/>
                <a:cs typeface="Arial" panose="020B0604020202020204" pitchFamily="34" charset="0"/>
              </a:rPr>
              <a:t>Objectius</a:t>
            </a:r>
          </a:p>
          <a:p>
            <a:r>
              <a:rPr lang="ca-ES" dirty="0">
                <a:latin typeface="Arial" panose="020B0604020202020204" pitchFamily="34" charset="0"/>
                <a:cs typeface="Arial" panose="020B0604020202020204" pitchFamily="34" charset="0"/>
              </a:rPr>
              <a:t>Planificació</a:t>
            </a:r>
          </a:p>
          <a:p>
            <a:r>
              <a:rPr lang="ca-ES" dirty="0">
                <a:latin typeface="Arial" panose="020B0604020202020204" pitchFamily="34" charset="0"/>
                <a:cs typeface="Arial" panose="020B0604020202020204" pitchFamily="34" charset="0"/>
              </a:rPr>
              <a:t>Desenvolupament del treball</a:t>
            </a:r>
          </a:p>
          <a:p>
            <a:r>
              <a:rPr lang="ca-ES" dirty="0">
                <a:latin typeface="Arial" panose="020B0604020202020204" pitchFamily="34" charset="0"/>
                <a:cs typeface="Arial" panose="020B0604020202020204" pitchFamily="34" charset="0"/>
              </a:rPr>
              <a:t>Resultat</a:t>
            </a:r>
          </a:p>
          <a:p>
            <a:r>
              <a:rPr lang="ca-ES" dirty="0">
                <a:latin typeface="Arial" panose="020B0604020202020204" pitchFamily="34" charset="0"/>
                <a:cs typeface="Arial" panose="020B0604020202020204" pitchFamily="34" charset="0"/>
              </a:rPr>
              <a:t>Conclusions</a:t>
            </a:r>
          </a:p>
        </p:txBody>
      </p:sp>
    </p:spTree>
    <p:extLst>
      <p:ext uri="{BB962C8B-B14F-4D97-AF65-F5344CB8AC3E}">
        <p14:creationId xmlns:p14="http://schemas.microsoft.com/office/powerpoint/2010/main" val="1563340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latin typeface="Arial" panose="020B0604020202020204" pitchFamily="34" charset="0"/>
                <a:cs typeface="Arial" panose="020B0604020202020204" pitchFamily="34" charset="0"/>
              </a:rPr>
              <a:t>Conclusions</a:t>
            </a:r>
          </a:p>
        </p:txBody>
      </p:sp>
      <p:sp>
        <p:nvSpPr>
          <p:cNvPr id="3" name="Marcador de contenido 2"/>
          <p:cNvSpPr>
            <a:spLocks noGrp="1"/>
          </p:cNvSpPr>
          <p:nvPr>
            <p:ph idx="1"/>
          </p:nvPr>
        </p:nvSpPr>
        <p:spPr>
          <a:xfrm>
            <a:off x="680321" y="1965279"/>
            <a:ext cx="9613861" cy="4892722"/>
          </a:xfrm>
        </p:spPr>
        <p:txBody>
          <a:bodyPr>
            <a:normAutofit fontScale="92500" lnSpcReduction="10000"/>
          </a:bodyPr>
          <a:lstStyle/>
          <a:p>
            <a:pPr marL="0" indent="0">
              <a:buNone/>
            </a:pPr>
            <a:r>
              <a:rPr lang="ca-ES" sz="1700" dirty="0">
                <a:latin typeface="Arial" panose="020B0604020202020204" pitchFamily="34" charset="0"/>
                <a:cs typeface="Arial" panose="020B0604020202020204" pitchFamily="34" charset="0"/>
              </a:rPr>
              <a:t> 	</a:t>
            </a:r>
          </a:p>
          <a:p>
            <a:pPr marL="0" indent="0">
              <a:buNone/>
            </a:pPr>
            <a:r>
              <a:rPr lang="ca-ES" sz="1700" dirty="0">
                <a:latin typeface="Arial" panose="020B0604020202020204" pitchFamily="34" charset="0"/>
                <a:cs typeface="Arial" panose="020B0604020202020204" pitchFamily="34" charset="0"/>
              </a:rPr>
              <a:t>	</a:t>
            </a:r>
            <a:r>
              <a:rPr lang="ca-ES" sz="2000" dirty="0">
                <a:latin typeface="Arial" panose="020B0604020202020204" pitchFamily="34" charset="0"/>
                <a:cs typeface="Arial" panose="020B0604020202020204" pitchFamily="34" charset="0"/>
              </a:rPr>
              <a:t>S’ha desenvolupat aquest projecte amb eines com PHP, </a:t>
            </a:r>
            <a:r>
              <a:rPr lang="ca-ES" sz="2000" dirty="0" err="1">
                <a:latin typeface="Arial" panose="020B0604020202020204" pitchFamily="34" charset="0"/>
                <a:cs typeface="Arial" panose="020B0604020202020204" pitchFamily="34" charset="0"/>
              </a:rPr>
              <a:t>JavaScript</a:t>
            </a:r>
            <a:r>
              <a:rPr lang="ca-ES" sz="2000" dirty="0">
                <a:latin typeface="Arial" panose="020B0604020202020204" pitchFamily="34" charset="0"/>
                <a:cs typeface="Arial" panose="020B0604020202020204" pitchFamily="34" charset="0"/>
              </a:rPr>
              <a:t>, Html5.. i utilitzant </a:t>
            </a:r>
            <a:r>
              <a:rPr lang="ca-ES" sz="2000" dirty="0" err="1">
                <a:latin typeface="Arial" panose="020B0604020202020204" pitchFamily="34" charset="0"/>
                <a:cs typeface="Arial" panose="020B0604020202020204" pitchFamily="34" charset="0"/>
              </a:rPr>
              <a:t>API’s</a:t>
            </a:r>
            <a:r>
              <a:rPr lang="ca-ES" sz="2000" dirty="0">
                <a:latin typeface="Arial" panose="020B0604020202020204" pitchFamily="34" charset="0"/>
                <a:cs typeface="Arial" panose="020B0604020202020204" pitchFamily="34" charset="0"/>
              </a:rPr>
              <a:t> de </a:t>
            </a:r>
            <a:r>
              <a:rPr lang="ca-ES" sz="2000" dirty="0" err="1">
                <a:latin typeface="Arial" panose="020B0604020202020204" pitchFamily="34" charset="0"/>
                <a:cs typeface="Arial" panose="020B0604020202020204" pitchFamily="34" charset="0"/>
              </a:rPr>
              <a:t>google</a:t>
            </a:r>
            <a:r>
              <a:rPr lang="ca-ES" sz="2000" dirty="0">
                <a:latin typeface="Arial" panose="020B0604020202020204" pitchFamily="34" charset="0"/>
                <a:cs typeface="Arial" panose="020B0604020202020204" pitchFamily="34" charset="0"/>
              </a:rPr>
              <a:t> </a:t>
            </a:r>
            <a:r>
              <a:rPr lang="ca-ES" sz="2000" dirty="0" err="1">
                <a:latin typeface="Arial" panose="020B0604020202020204" pitchFamily="34" charset="0"/>
                <a:cs typeface="Arial" panose="020B0604020202020204" pitchFamily="34" charset="0"/>
              </a:rPr>
              <a:t>map</a:t>
            </a:r>
            <a:r>
              <a:rPr lang="ca-ES" sz="2000" dirty="0">
                <a:latin typeface="Arial" panose="020B0604020202020204" pitchFamily="34" charset="0"/>
                <a:cs typeface="Arial" panose="020B0604020202020204" pitchFamily="34" charset="0"/>
              </a:rPr>
              <a:t> o llibreries externes de </a:t>
            </a:r>
            <a:r>
              <a:rPr lang="ca-ES" sz="2000" dirty="0" err="1">
                <a:latin typeface="Arial" panose="020B0604020202020204" pitchFamily="34" charset="0"/>
                <a:cs typeface="Arial" panose="020B0604020202020204" pitchFamily="34" charset="0"/>
              </a:rPr>
              <a:t>JQuery</a:t>
            </a:r>
            <a:r>
              <a:rPr lang="ca-ES" sz="2000" dirty="0">
                <a:latin typeface="Arial" panose="020B0604020202020204" pitchFamily="34" charset="0"/>
                <a:cs typeface="Arial" panose="020B0604020202020204" pitchFamily="34" charset="0"/>
              </a:rPr>
              <a:t> per utilitzar AJAX per exemple. S’ha assolit una experiència bastant treballada segons les capacitats de l’estudiant i temps dedicat.</a:t>
            </a:r>
          </a:p>
          <a:p>
            <a:pPr marL="0" indent="0">
              <a:buNone/>
            </a:pPr>
            <a:r>
              <a:rPr lang="ca-ES" sz="2000" dirty="0">
                <a:latin typeface="Arial" panose="020B0604020202020204" pitchFamily="34" charset="0"/>
                <a:cs typeface="Arial" panose="020B0604020202020204" pitchFamily="34" charset="0"/>
              </a:rPr>
              <a:t>	Possiblement ha faltat una mica més de confeccionament, i afegir noves possibilitats per l’aplicació per fer-la una mica més completa.</a:t>
            </a:r>
          </a:p>
          <a:p>
            <a:pPr marL="0" indent="0">
              <a:buNone/>
            </a:pPr>
            <a:r>
              <a:rPr lang="ca-ES" sz="2000" dirty="0">
                <a:latin typeface="Arial" panose="020B0604020202020204" pitchFamily="34" charset="0"/>
                <a:cs typeface="Arial" panose="020B0604020202020204" pitchFamily="34" charset="0"/>
              </a:rPr>
              <a:t>	A part que la memòria s’ha tingut en segon pla, la major part de la feina se l’ha emportat el projecte en sí, i portar aquesta combinació del treball (projecte i memòria), ha fet que haguí sigut una tasca costosa. </a:t>
            </a:r>
          </a:p>
          <a:p>
            <a:pPr marL="0" indent="0">
              <a:buNone/>
            </a:pPr>
            <a:r>
              <a:rPr lang="ca-ES" sz="2000" dirty="0">
                <a:latin typeface="Arial" panose="020B0604020202020204" pitchFamily="34" charset="0"/>
                <a:cs typeface="Arial" panose="020B0604020202020204" pitchFamily="34" charset="0"/>
              </a:rPr>
              <a:t>	S’ha enfocat molt la feina feta en els problemes que s’han anant trobant al llarg dels diferents processos amb el codi font. Hi s’ha tingut d’investigar bastant i això no ha permès desenvolupar el projecte complet com a qualsevol estudiant de Grau li hagués agradat.</a:t>
            </a:r>
          </a:p>
          <a:p>
            <a:pPr marL="0" indent="0">
              <a:buNone/>
            </a:pPr>
            <a:r>
              <a:rPr lang="ca-ES" sz="2000" dirty="0">
                <a:latin typeface="Arial" panose="020B0604020202020204" pitchFamily="34" charset="0"/>
                <a:cs typeface="Arial" panose="020B0604020202020204" pitchFamily="34" charset="0"/>
              </a:rPr>
              <a:t>	Tot i això, l’experiència assolida en sí ha sigut satisfactòria i motivant. S’ha tingut que desenvolupar molt codi i pensar com fer diferents coses de varies formes, ja que algunes eren inviables. Hagués sigut agradable haver desenvolupat millor l’aplicació però en certa forma i pel que s’ha aconseguit, s’està content amb el resultat. </a:t>
            </a:r>
          </a:p>
          <a:p>
            <a:pPr marL="0" indent="0">
              <a:buNone/>
            </a:pPr>
            <a:endParaRPr lang="ca-ES" sz="1700" dirty="0"/>
          </a:p>
        </p:txBody>
      </p:sp>
    </p:spTree>
    <p:extLst>
      <p:ext uri="{BB962C8B-B14F-4D97-AF65-F5344CB8AC3E}">
        <p14:creationId xmlns:p14="http://schemas.microsoft.com/office/powerpoint/2010/main" val="319447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latin typeface="Arial" panose="020B0604020202020204" pitchFamily="34" charset="0"/>
                <a:cs typeface="Arial" panose="020B0604020202020204" pitchFamily="34" charset="0"/>
              </a:rPr>
              <a:t>Introducció</a:t>
            </a:r>
          </a:p>
        </p:txBody>
      </p:sp>
      <p:sp>
        <p:nvSpPr>
          <p:cNvPr id="3" name="Marcador de contenido 2"/>
          <p:cNvSpPr>
            <a:spLocks noGrp="1"/>
          </p:cNvSpPr>
          <p:nvPr>
            <p:ph idx="1"/>
          </p:nvPr>
        </p:nvSpPr>
        <p:spPr>
          <a:xfrm>
            <a:off x="680321" y="2336872"/>
            <a:ext cx="10371992" cy="4063927"/>
          </a:xfrm>
        </p:spPr>
        <p:txBody>
          <a:bodyPr>
            <a:normAutofit fontScale="85000" lnSpcReduction="20000"/>
          </a:bodyPr>
          <a:lstStyle/>
          <a:p>
            <a:pPr marL="0" indent="0">
              <a:buNone/>
            </a:pPr>
            <a:r>
              <a:rPr lang="ca-ES" dirty="0"/>
              <a:t>	</a:t>
            </a:r>
            <a:r>
              <a:rPr lang="ca-ES" dirty="0">
                <a:latin typeface="Arial" panose="020B0604020202020204" pitchFamily="34" charset="0"/>
                <a:cs typeface="Arial" panose="020B0604020202020204" pitchFamily="34" charset="0"/>
              </a:rPr>
              <a:t>S’observa per Internet, que possiblement les pàgines de tallers mecànics (de les poques que es veuen) no estan prou desenvolupades, o simplement s’engloba el propòsit dels seus serveis, que són la descripció d’aquests. </a:t>
            </a:r>
          </a:p>
          <a:p>
            <a:pPr marL="0" indent="0">
              <a:buNone/>
            </a:pPr>
            <a:r>
              <a:rPr lang="ca-ES" dirty="0">
                <a:latin typeface="Arial" panose="020B0604020202020204" pitchFamily="34" charset="0"/>
                <a:cs typeface="Arial" panose="020B0604020202020204" pitchFamily="34" charset="0"/>
              </a:rPr>
              <a:t>	Es pretén anar més enllà, en el sentit de gestionar els serveis de reparació d’una forma més interactiva; on l’usuari pugui visualitzar l’estat del seu vehicle, pugui demanar informació i sol·licitar un dia per portar el seu cotxe. I que el </a:t>
            </a:r>
            <a:r>
              <a:rPr lang="ca-ES" dirty="0" err="1">
                <a:latin typeface="Arial" panose="020B0604020202020204" pitchFamily="34" charset="0"/>
                <a:cs typeface="Arial" panose="020B0604020202020204" pitchFamily="34" charset="0"/>
              </a:rPr>
              <a:t>jefe</a:t>
            </a:r>
            <a:r>
              <a:rPr lang="ca-ES" dirty="0">
                <a:latin typeface="Arial" panose="020B0604020202020204" pitchFamily="34" charset="0"/>
                <a:cs typeface="Arial" panose="020B0604020202020204" pitchFamily="34" charset="0"/>
              </a:rPr>
              <a:t> de taller pugui gestionar les reparacions per tindre informat al client. </a:t>
            </a:r>
          </a:p>
          <a:p>
            <a:pPr marL="0" indent="0">
              <a:buNone/>
            </a:pPr>
            <a:r>
              <a:rPr lang="ca-ES" dirty="0">
                <a:latin typeface="Arial" panose="020B0604020202020204" pitchFamily="34" charset="0"/>
                <a:cs typeface="Arial" panose="020B0604020202020204" pitchFamily="34" charset="0"/>
              </a:rPr>
              <a:t>	La idea per fer totes aquestes tasques, és realitzar una pàgina web multiplataforma amb les eines que s’han anant utilitzant durant el grau Multimèdia, a més de cercar més fonts per Internet, que li donin una certa subtilesa. El treballar amb base de dades es de caràcter essencial per fer aquest treball, es volia fer una aplicació que involucres aquest terme, ja que considero que proporcionarà interactivitat amb l’usuari. </a:t>
            </a:r>
          </a:p>
          <a:p>
            <a:pPr marL="0" indent="0">
              <a:buNone/>
            </a:pPr>
            <a:r>
              <a:rPr lang="ca-ES" dirty="0">
                <a:latin typeface="Arial" panose="020B0604020202020204" pitchFamily="34" charset="0"/>
                <a:cs typeface="Arial" panose="020B0604020202020204" pitchFamily="34" charset="0"/>
              </a:rPr>
              <a:t>	A més es pretén que l’usuari pugui sol·licitar un pressupost per una determinada reparació, i que l’administrador formalitzi aquest pressupost per enviar-ho al client (amb caràcter orientatiu) i així poder informar al client amb més detall. </a:t>
            </a:r>
          </a:p>
        </p:txBody>
      </p:sp>
    </p:spTree>
    <p:extLst>
      <p:ext uri="{BB962C8B-B14F-4D97-AF65-F5344CB8AC3E}">
        <p14:creationId xmlns:p14="http://schemas.microsoft.com/office/powerpoint/2010/main" val="2646984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br>
              <a:rPr lang="ca-ES" dirty="0"/>
            </a:br>
            <a:r>
              <a:rPr lang="ca-ES" dirty="0"/>
              <a:t>Objectius	</a:t>
            </a:r>
            <a:br>
              <a:rPr lang="ca-ES" dirty="0"/>
            </a:br>
            <a:endParaRPr lang="ca-ES" dirty="0"/>
          </a:p>
        </p:txBody>
      </p:sp>
      <p:sp>
        <p:nvSpPr>
          <p:cNvPr id="3" name="Marcador de contenido 2"/>
          <p:cNvSpPr>
            <a:spLocks noGrp="1"/>
          </p:cNvSpPr>
          <p:nvPr>
            <p:ph idx="1"/>
          </p:nvPr>
        </p:nvSpPr>
        <p:spPr>
          <a:xfrm>
            <a:off x="680321" y="2040834"/>
            <a:ext cx="9709383" cy="4817165"/>
          </a:xfrm>
        </p:spPr>
        <p:txBody>
          <a:bodyPr>
            <a:normAutofit fontScale="92500" lnSpcReduction="10000"/>
          </a:bodyPr>
          <a:lstStyle/>
          <a:p>
            <a:pPr marL="0" indent="0" algn="just">
              <a:buNone/>
            </a:pPr>
            <a:r>
              <a:rPr lang="ca-ES" dirty="0">
                <a:latin typeface="Arial" panose="020B0604020202020204" pitchFamily="34" charset="0"/>
                <a:cs typeface="Arial" panose="020B0604020202020204" pitchFamily="34" charset="0"/>
              </a:rPr>
              <a:t>	</a:t>
            </a:r>
            <a:r>
              <a:rPr lang="ca-ES" sz="2200" dirty="0">
                <a:latin typeface="Arial" panose="020B0604020202020204" pitchFamily="34" charset="0"/>
                <a:cs typeface="Arial" panose="020B0604020202020204" pitchFamily="34" charset="0"/>
              </a:rPr>
              <a:t>Els objectius que es pretenen assolir en aquest projecte, es detallen a continuació:</a:t>
            </a:r>
          </a:p>
          <a:p>
            <a:pPr lvl="1"/>
            <a:r>
              <a:rPr lang="ca-ES" sz="2200" dirty="0">
                <a:latin typeface="Arial" panose="020B0604020202020204" pitchFamily="34" charset="0"/>
                <a:cs typeface="Arial" panose="020B0604020202020204" pitchFamily="34" charset="0"/>
              </a:rPr>
              <a:t>Creació d’una aplicació web capaç de gestionar les reparacions d’un taller mecànic.</a:t>
            </a:r>
            <a:endParaRPr lang="es-ES" sz="2200" dirty="0">
              <a:latin typeface="Arial" panose="020B0604020202020204" pitchFamily="34" charset="0"/>
              <a:cs typeface="Arial" panose="020B0604020202020204" pitchFamily="34" charset="0"/>
            </a:endParaRPr>
          </a:p>
          <a:p>
            <a:pPr lvl="1"/>
            <a:r>
              <a:rPr lang="ca-ES" sz="2200" dirty="0">
                <a:latin typeface="Arial" panose="020B0604020202020204" pitchFamily="34" charset="0"/>
                <a:cs typeface="Arial" panose="020B0604020202020204" pitchFamily="34" charset="0"/>
              </a:rPr>
              <a:t>Creació de les estructures dels continguts del web.</a:t>
            </a:r>
            <a:endParaRPr lang="es-ES" sz="2200" dirty="0">
              <a:latin typeface="Arial" panose="020B0604020202020204" pitchFamily="34" charset="0"/>
              <a:cs typeface="Arial" panose="020B0604020202020204" pitchFamily="34" charset="0"/>
            </a:endParaRPr>
          </a:p>
          <a:p>
            <a:pPr lvl="1"/>
            <a:r>
              <a:rPr lang="ca-ES" sz="2200" dirty="0">
                <a:latin typeface="Arial" panose="020B0604020202020204" pitchFamily="34" charset="0"/>
                <a:cs typeface="Arial" panose="020B0604020202020204" pitchFamily="34" charset="0"/>
              </a:rPr>
              <a:t>Confecció dels diferents wireframes que engloben el web.</a:t>
            </a:r>
            <a:endParaRPr lang="es-ES" sz="2200" dirty="0">
              <a:latin typeface="Arial" panose="020B0604020202020204" pitchFamily="34" charset="0"/>
              <a:cs typeface="Arial" panose="020B0604020202020204" pitchFamily="34" charset="0"/>
            </a:endParaRPr>
          </a:p>
          <a:p>
            <a:pPr lvl="1"/>
            <a:r>
              <a:rPr lang="ca-ES" sz="2200" dirty="0">
                <a:latin typeface="Arial" panose="020B0604020202020204" pitchFamily="34" charset="0"/>
                <a:cs typeface="Arial" panose="020B0604020202020204" pitchFamily="34" charset="0"/>
              </a:rPr>
              <a:t>Desenvolupament de la base de dades, per poder gestionar les diferents parts de l’aplicació.</a:t>
            </a:r>
            <a:endParaRPr lang="es-ES" sz="2200" dirty="0">
              <a:latin typeface="Arial" panose="020B0604020202020204" pitchFamily="34" charset="0"/>
              <a:cs typeface="Arial" panose="020B0604020202020204" pitchFamily="34" charset="0"/>
            </a:endParaRPr>
          </a:p>
          <a:p>
            <a:pPr lvl="1"/>
            <a:r>
              <a:rPr lang="ca-ES" sz="2200" dirty="0">
                <a:latin typeface="Arial" panose="020B0604020202020204" pitchFamily="34" charset="0"/>
                <a:cs typeface="Arial" panose="020B0604020202020204" pitchFamily="34" charset="0"/>
              </a:rPr>
              <a:t>Realitzar el web </a:t>
            </a:r>
            <a:r>
              <a:rPr lang="ca-ES" sz="2200" dirty="0" err="1">
                <a:latin typeface="Arial" panose="020B0604020202020204" pitchFamily="34" charset="0"/>
                <a:cs typeface="Arial" panose="020B0604020202020204" pitchFamily="34" charset="0"/>
              </a:rPr>
              <a:t>responsive</a:t>
            </a:r>
            <a:r>
              <a:rPr lang="ca-ES" sz="2200" dirty="0">
                <a:latin typeface="Arial" panose="020B0604020202020204" pitchFamily="34" charset="0"/>
                <a:cs typeface="Arial" panose="020B0604020202020204" pitchFamily="34" charset="0"/>
              </a:rPr>
              <a:t> per diferents plataformes i testejar-lo. L’aplicació web ha de ser multiplataforma.</a:t>
            </a:r>
            <a:endParaRPr lang="es-ES" sz="2200" dirty="0">
              <a:latin typeface="Arial" panose="020B0604020202020204" pitchFamily="34" charset="0"/>
              <a:cs typeface="Arial" panose="020B0604020202020204" pitchFamily="34" charset="0"/>
            </a:endParaRPr>
          </a:p>
          <a:p>
            <a:pPr lvl="1"/>
            <a:r>
              <a:rPr lang="ca-ES" sz="2200" dirty="0">
                <a:latin typeface="Arial" panose="020B0604020202020204" pitchFamily="34" charset="0"/>
                <a:cs typeface="Arial" panose="020B0604020202020204" pitchFamily="34" charset="0"/>
              </a:rPr>
              <a:t>Utilitzar interactivitat en l’aplicació mitjançant la base de dades.</a:t>
            </a:r>
          </a:p>
          <a:p>
            <a:pPr marL="0" indent="0">
              <a:buNone/>
            </a:pPr>
            <a:endParaRPr lang="ca-ES" sz="2200" dirty="0">
              <a:latin typeface="Arial" panose="020B0604020202020204" pitchFamily="34" charset="0"/>
              <a:cs typeface="Arial" panose="020B0604020202020204" pitchFamily="34" charset="0"/>
            </a:endParaRPr>
          </a:p>
          <a:p>
            <a:pPr marL="0" indent="0">
              <a:buNone/>
            </a:pPr>
            <a:r>
              <a:rPr lang="ca-ES" sz="2200" dirty="0">
                <a:latin typeface="Arial" panose="020B0604020202020204" pitchFamily="34" charset="0"/>
                <a:cs typeface="Arial" panose="020B0604020202020204" pitchFamily="34" charset="0"/>
              </a:rPr>
              <a:t>	Objectius addicionals que enriqueixen el TFG i que poden patir variacions:</a:t>
            </a:r>
          </a:p>
          <a:p>
            <a:pPr lvl="1"/>
            <a:r>
              <a:rPr lang="ca-ES" dirty="0">
                <a:latin typeface="Arial" panose="020B0604020202020204" pitchFamily="34" charset="0"/>
                <a:cs typeface="Arial" panose="020B0604020202020204" pitchFamily="34" charset="0"/>
              </a:rPr>
              <a:t>Trobar d’entre els diferents </a:t>
            </a:r>
            <a:r>
              <a:rPr lang="ca-ES" dirty="0" err="1">
                <a:latin typeface="Arial" panose="020B0604020202020204" pitchFamily="34" charset="0"/>
                <a:cs typeface="Arial" panose="020B0604020202020204" pitchFamily="34" charset="0"/>
              </a:rPr>
              <a:t>frameworks</a:t>
            </a:r>
            <a:r>
              <a:rPr lang="ca-ES" dirty="0">
                <a:latin typeface="Arial" panose="020B0604020202020204" pitchFamily="34" charset="0"/>
                <a:cs typeface="Arial" panose="020B0604020202020204" pitchFamily="34" charset="0"/>
              </a:rPr>
              <a:t> el que millor s’adapti a les exigències del treball.</a:t>
            </a:r>
            <a:endParaRPr lang="es-ES" dirty="0">
              <a:latin typeface="Arial" panose="020B0604020202020204" pitchFamily="34" charset="0"/>
              <a:cs typeface="Arial" panose="020B0604020202020204" pitchFamily="34" charset="0"/>
            </a:endParaRPr>
          </a:p>
          <a:p>
            <a:pPr lvl="1"/>
            <a:r>
              <a:rPr lang="ca-ES" dirty="0">
                <a:latin typeface="Arial" panose="020B0604020202020204" pitchFamily="34" charset="0"/>
                <a:cs typeface="Arial" panose="020B0604020202020204" pitchFamily="34" charset="0"/>
              </a:rPr>
              <a:t>Realització d’un vídeo que il·lustri els diferents serveis del taller.  </a:t>
            </a:r>
            <a:endParaRPr lang="es-ES" dirty="0">
              <a:latin typeface="Arial" panose="020B0604020202020204" pitchFamily="34" charset="0"/>
              <a:cs typeface="Arial" panose="020B0604020202020204" pitchFamily="34" charset="0"/>
            </a:endParaRPr>
          </a:p>
          <a:p>
            <a:endParaRPr lang="es-ES" sz="2000" dirty="0"/>
          </a:p>
          <a:p>
            <a:pPr marL="0" indent="0">
              <a:buNone/>
            </a:pPr>
            <a:endParaRPr lang="ca-ES" dirty="0"/>
          </a:p>
        </p:txBody>
      </p:sp>
    </p:spTree>
    <p:extLst>
      <p:ext uri="{BB962C8B-B14F-4D97-AF65-F5344CB8AC3E}">
        <p14:creationId xmlns:p14="http://schemas.microsoft.com/office/powerpoint/2010/main" val="3461504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Planificació</a:t>
            </a:r>
          </a:p>
        </p:txBody>
      </p:sp>
      <p:sp>
        <p:nvSpPr>
          <p:cNvPr id="3" name="Marcador de contenido 2"/>
          <p:cNvSpPr>
            <a:spLocks noGrp="1"/>
          </p:cNvSpPr>
          <p:nvPr>
            <p:ph idx="1"/>
          </p:nvPr>
        </p:nvSpPr>
        <p:spPr>
          <a:xfrm>
            <a:off x="680321" y="2085519"/>
            <a:ext cx="9613861" cy="982866"/>
          </a:xfrm>
        </p:spPr>
        <p:txBody>
          <a:bodyPr/>
          <a:lstStyle/>
          <a:p>
            <a:pPr marL="0" indent="0">
              <a:buNone/>
            </a:pPr>
            <a:r>
              <a:rPr lang="ca-ES" dirty="0"/>
              <a:t>	</a:t>
            </a:r>
            <a:r>
              <a:rPr lang="ca-ES" sz="2000" dirty="0">
                <a:latin typeface="Arial" panose="020B0604020202020204" pitchFamily="34" charset="0"/>
                <a:cs typeface="Arial" panose="020B0604020202020204" pitchFamily="34" charset="0"/>
              </a:rPr>
              <a:t>La planificació es basa seguint les pautes marcades al llarg del semestre en relació a les </a:t>
            </a:r>
            <a:r>
              <a:rPr lang="ca-ES" sz="2000" dirty="0" err="1">
                <a:latin typeface="Arial" panose="020B0604020202020204" pitchFamily="34" charset="0"/>
                <a:cs typeface="Arial" panose="020B0604020202020204" pitchFamily="34" charset="0"/>
              </a:rPr>
              <a:t>PAC’s</a:t>
            </a:r>
            <a:r>
              <a:rPr lang="ca-ES" sz="2000" dirty="0">
                <a:latin typeface="Arial" panose="020B0604020202020204" pitchFamily="34" charset="0"/>
                <a:cs typeface="Arial" panose="020B0604020202020204" pitchFamily="34" charset="0"/>
              </a:rPr>
              <a:t> assignades i desglossant les diferents tasques entre aquestes </a:t>
            </a:r>
            <a:r>
              <a:rPr lang="ca-ES" sz="2000" dirty="0" err="1">
                <a:latin typeface="Arial" panose="020B0604020202020204" pitchFamily="34" charset="0"/>
                <a:cs typeface="Arial" panose="020B0604020202020204" pitchFamily="34" charset="0"/>
              </a:rPr>
              <a:t>PAC’s</a:t>
            </a:r>
            <a:r>
              <a:rPr lang="ca-ES" sz="2000" dirty="0">
                <a:latin typeface="Arial" panose="020B0604020202020204" pitchFamily="34" charset="0"/>
                <a:cs typeface="Arial" panose="020B0604020202020204" pitchFamily="34" charset="0"/>
              </a:rPr>
              <a:t>.</a:t>
            </a:r>
          </a:p>
          <a:p>
            <a:pPr marL="0" indent="0">
              <a:buNone/>
            </a:pPr>
            <a:endParaRPr lang="es-ES" sz="2000" dirty="0">
              <a:latin typeface="Arial" panose="020B0604020202020204" pitchFamily="34" charset="0"/>
              <a:cs typeface="Arial" panose="020B0604020202020204" pitchFamily="34" charset="0"/>
            </a:endParaRPr>
          </a:p>
          <a:p>
            <a:pPr marL="0" indent="0">
              <a:buNone/>
            </a:pPr>
            <a:endParaRPr lang="ca-ES" dirty="0"/>
          </a:p>
        </p:txBody>
      </p:sp>
      <p:pic>
        <p:nvPicPr>
          <p:cNvPr id="4" name="Imagen 3"/>
          <p:cNvPicPr>
            <a:picLocks noChangeAspect="1"/>
          </p:cNvPicPr>
          <p:nvPr/>
        </p:nvPicPr>
        <p:blipFill>
          <a:blip r:embed="rId2"/>
          <a:stretch>
            <a:fillRect/>
          </a:stretch>
        </p:blipFill>
        <p:spPr>
          <a:xfrm>
            <a:off x="823811" y="3319739"/>
            <a:ext cx="10058400" cy="3360283"/>
          </a:xfrm>
          <a:prstGeom prst="rect">
            <a:avLst/>
          </a:prstGeom>
        </p:spPr>
      </p:pic>
    </p:spTree>
    <p:extLst>
      <p:ext uri="{BB962C8B-B14F-4D97-AF65-F5344CB8AC3E}">
        <p14:creationId xmlns:p14="http://schemas.microsoft.com/office/powerpoint/2010/main" val="4172003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latin typeface="Arial" panose="020B0604020202020204" pitchFamily="34" charset="0"/>
                <a:cs typeface="Arial" panose="020B0604020202020204" pitchFamily="34" charset="0"/>
              </a:rPr>
              <a:t>Desenvolupament del treball		</a:t>
            </a:r>
          </a:p>
        </p:txBody>
      </p:sp>
      <p:sp>
        <p:nvSpPr>
          <p:cNvPr id="3" name="Marcador de contenido 2"/>
          <p:cNvSpPr>
            <a:spLocks noGrp="1"/>
          </p:cNvSpPr>
          <p:nvPr>
            <p:ph idx="1"/>
          </p:nvPr>
        </p:nvSpPr>
        <p:spPr>
          <a:xfrm>
            <a:off x="680321" y="2053882"/>
            <a:ext cx="9613861" cy="4532447"/>
          </a:xfrm>
        </p:spPr>
        <p:txBody>
          <a:bodyPr>
            <a:normAutofit/>
          </a:bodyPr>
          <a:lstStyle/>
          <a:p>
            <a:pPr marL="0" indent="0">
              <a:buNone/>
            </a:pPr>
            <a:r>
              <a:rPr lang="ca-ES" sz="2000" dirty="0">
                <a:latin typeface="Arial" panose="020B0604020202020204" pitchFamily="34" charset="0"/>
                <a:cs typeface="Arial" panose="020B0604020202020204" pitchFamily="34" charset="0"/>
              </a:rPr>
              <a:t>	El procés de treball s’ha estructurat en diferents etapes, seguint els diferents processos que venen a continuació.</a:t>
            </a:r>
            <a:endParaRPr lang="es-ES" sz="2000" dirty="0">
              <a:latin typeface="Arial" panose="020B0604020202020204" pitchFamily="34" charset="0"/>
              <a:cs typeface="Arial" panose="020B0604020202020204" pitchFamily="34" charset="0"/>
            </a:endParaRPr>
          </a:p>
          <a:p>
            <a:pPr marL="0" indent="0">
              <a:buNone/>
            </a:pPr>
            <a:r>
              <a:rPr lang="ca-ES" sz="2000" dirty="0">
                <a:latin typeface="Arial" panose="020B0604020202020204" pitchFamily="34" charset="0"/>
                <a:cs typeface="Arial" panose="020B0604020202020204" pitchFamily="34" charset="0"/>
              </a:rPr>
              <a:t>	En un principi s’ha elaborat un </a:t>
            </a:r>
            <a:r>
              <a:rPr lang="ca-ES" sz="2000" dirty="0" err="1">
                <a:latin typeface="Arial" panose="020B0604020202020204" pitchFamily="34" charset="0"/>
                <a:cs typeface="Arial" panose="020B0604020202020204" pitchFamily="34" charset="0"/>
              </a:rPr>
              <a:t>brainstorm</a:t>
            </a:r>
            <a:r>
              <a:rPr lang="ca-ES" sz="2000" dirty="0">
                <a:latin typeface="Arial" panose="020B0604020202020204" pitchFamily="34" charset="0"/>
                <a:cs typeface="Arial" panose="020B0604020202020204" pitchFamily="34" charset="0"/>
              </a:rPr>
              <a:t> (pluja d’idees) per escollir un projecte adequat als coneixements de l’estudiant, tot i que s’han tingut en compte sistemes nous com el Bootstrap que han ajudat moltíssim en la elaboració esquemàtica del web i la inclusió </a:t>
            </a:r>
            <a:r>
              <a:rPr lang="ca-ES" sz="2000" dirty="0" err="1">
                <a:latin typeface="Arial" panose="020B0604020202020204" pitchFamily="34" charset="0"/>
                <a:cs typeface="Arial" panose="020B0604020202020204" pitchFamily="34" charset="0"/>
              </a:rPr>
              <a:t>d’Api’s</a:t>
            </a:r>
            <a:r>
              <a:rPr lang="ca-ES" sz="2000" dirty="0">
                <a:latin typeface="Arial" panose="020B0604020202020204" pitchFamily="34" charset="0"/>
                <a:cs typeface="Arial" panose="020B0604020202020204" pitchFamily="34" charset="0"/>
              </a:rPr>
              <a:t> com el de </a:t>
            </a:r>
            <a:r>
              <a:rPr lang="ca-ES" sz="2000" dirty="0" err="1">
                <a:latin typeface="Arial" panose="020B0604020202020204" pitchFamily="34" charset="0"/>
                <a:cs typeface="Arial" panose="020B0604020202020204" pitchFamily="34" charset="0"/>
              </a:rPr>
              <a:t>Google</a:t>
            </a:r>
            <a:r>
              <a:rPr lang="ca-ES" sz="2000" dirty="0">
                <a:latin typeface="Arial" panose="020B0604020202020204" pitchFamily="34" charset="0"/>
                <a:cs typeface="Arial" panose="020B0604020202020204" pitchFamily="34" charset="0"/>
              </a:rPr>
              <a:t> </a:t>
            </a:r>
            <a:r>
              <a:rPr lang="ca-ES" sz="2000" dirty="0" err="1">
                <a:latin typeface="Arial" panose="020B0604020202020204" pitchFamily="34" charset="0"/>
                <a:cs typeface="Arial" panose="020B0604020202020204" pitchFamily="34" charset="0"/>
              </a:rPr>
              <a:t>Maps</a:t>
            </a:r>
            <a:r>
              <a:rPr lang="ca-ES" sz="2000" dirty="0">
                <a:latin typeface="Arial" panose="020B0604020202020204" pitchFamily="34" charset="0"/>
                <a:cs typeface="Arial" panose="020B0604020202020204" pitchFamily="34" charset="0"/>
              </a:rPr>
              <a:t>.</a:t>
            </a:r>
          </a:p>
          <a:p>
            <a:pPr marL="0" indent="0">
              <a:buNone/>
            </a:pPr>
            <a:endParaRPr lang="ca-ES" sz="2000" dirty="0">
              <a:latin typeface="Arial" panose="020B0604020202020204" pitchFamily="34" charset="0"/>
              <a:cs typeface="Arial" panose="020B0604020202020204" pitchFamily="34" charset="0"/>
            </a:endParaRPr>
          </a:p>
          <a:p>
            <a:pPr marL="0" indent="0">
              <a:buNone/>
            </a:pPr>
            <a:endParaRPr lang="es-ES" sz="20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r>
              <a:rPr lang="ca-ES" sz="2000" dirty="0">
                <a:latin typeface="Arial" panose="020B0604020202020204" pitchFamily="34" charset="0"/>
                <a:cs typeface="Arial" panose="020B0604020202020204" pitchFamily="34" charset="0"/>
              </a:rPr>
              <a:t>	Una vegada obtingut la idea del projecte s’ha presentat al consultor, donant aquest el vist i bo. A mesura que s’ha anat elaborant el projecte i aquesta memòria, han sorgit petits errors que s’han anant corregint en el mateix període.</a:t>
            </a:r>
            <a:endParaRPr lang="es-ES" sz="2000" dirty="0">
              <a:latin typeface="Arial" panose="020B0604020202020204" pitchFamily="34" charset="0"/>
              <a:cs typeface="Arial" panose="020B0604020202020204" pitchFamily="34" charset="0"/>
            </a:endParaRPr>
          </a:p>
          <a:p>
            <a:pPr marL="0" indent="0">
              <a:buNone/>
            </a:pPr>
            <a:endParaRPr lang="ca-ES" dirty="0"/>
          </a:p>
        </p:txBody>
      </p:sp>
      <p:pic>
        <p:nvPicPr>
          <p:cNvPr id="4" name="Imagen 3"/>
          <p:cNvPicPr>
            <a:picLocks noChangeAspect="1"/>
          </p:cNvPicPr>
          <p:nvPr/>
        </p:nvPicPr>
        <p:blipFill>
          <a:blip r:embed="rId2"/>
          <a:stretch>
            <a:fillRect/>
          </a:stretch>
        </p:blipFill>
        <p:spPr>
          <a:xfrm>
            <a:off x="1942266" y="3957041"/>
            <a:ext cx="2535408" cy="1410090"/>
          </a:xfrm>
          <a:prstGeom prst="rect">
            <a:avLst/>
          </a:prstGeom>
        </p:spPr>
      </p:pic>
      <p:pic>
        <p:nvPicPr>
          <p:cNvPr id="5" name="Imagen 4"/>
          <p:cNvPicPr>
            <a:picLocks noChangeAspect="1"/>
          </p:cNvPicPr>
          <p:nvPr/>
        </p:nvPicPr>
        <p:blipFill>
          <a:blip r:embed="rId3"/>
          <a:stretch>
            <a:fillRect/>
          </a:stretch>
        </p:blipFill>
        <p:spPr>
          <a:xfrm>
            <a:off x="6118224" y="3957041"/>
            <a:ext cx="2535408" cy="1431760"/>
          </a:xfrm>
          <a:prstGeom prst="rect">
            <a:avLst/>
          </a:prstGeom>
        </p:spPr>
      </p:pic>
    </p:spTree>
    <p:extLst>
      <p:ext uri="{BB962C8B-B14F-4D97-AF65-F5344CB8AC3E}">
        <p14:creationId xmlns:p14="http://schemas.microsoft.com/office/powerpoint/2010/main" val="294626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latin typeface="Arial" panose="020B0604020202020204" pitchFamily="34" charset="0"/>
                <a:cs typeface="Arial" panose="020B0604020202020204" pitchFamily="34" charset="0"/>
              </a:rPr>
              <a:t>Desenvolupament del treball		</a:t>
            </a:r>
          </a:p>
        </p:txBody>
      </p:sp>
      <p:sp>
        <p:nvSpPr>
          <p:cNvPr id="3" name="Marcador de contenido 2"/>
          <p:cNvSpPr>
            <a:spLocks noGrp="1"/>
          </p:cNvSpPr>
          <p:nvPr>
            <p:ph idx="1"/>
          </p:nvPr>
        </p:nvSpPr>
        <p:spPr>
          <a:xfrm>
            <a:off x="680321" y="2001078"/>
            <a:ext cx="9613861" cy="4737347"/>
          </a:xfrm>
        </p:spPr>
        <p:txBody>
          <a:bodyPr>
            <a:normAutofit fontScale="92500" lnSpcReduction="10000"/>
          </a:bodyPr>
          <a:lstStyle/>
          <a:p>
            <a:pPr marL="0" indent="0">
              <a:buNone/>
            </a:pPr>
            <a:r>
              <a:rPr lang="ca-ES" sz="2200" dirty="0">
                <a:latin typeface="Arial" panose="020B0604020202020204" pitchFamily="34" charset="0"/>
                <a:cs typeface="Arial" panose="020B0604020202020204" pitchFamily="34" charset="0"/>
              </a:rPr>
              <a:t>	S’han estructurat els continguts en forma d’arbre, per representar l’arquitectura de la informació de l’aplicació web. Desglossant el lloc web en les diferents pàgines; principals, secundaries, externes..</a:t>
            </a:r>
          </a:p>
          <a:p>
            <a:pPr marL="0" indent="0">
              <a:buNone/>
            </a:pPr>
            <a:endParaRPr lang="ca-ES" sz="2000" dirty="0">
              <a:latin typeface="Arial" panose="020B0604020202020204" pitchFamily="34" charset="0"/>
              <a:cs typeface="Arial" panose="020B0604020202020204" pitchFamily="34" charset="0"/>
            </a:endParaRPr>
          </a:p>
          <a:p>
            <a:pPr marL="0" indent="0">
              <a:buNone/>
            </a:pPr>
            <a:endParaRPr lang="es-ES" sz="20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r>
              <a:rPr lang="ca-ES" sz="2200" dirty="0">
                <a:latin typeface="Arial" panose="020B0604020202020204" pitchFamily="34" charset="0"/>
                <a:cs typeface="Arial" panose="020B0604020202020204" pitchFamily="34" charset="0"/>
              </a:rPr>
              <a:t>	Després de la realització de l’arbre de continguts i les seves explicacions, s’han dissenyat els diferents wireframes de que consta l’aplicació web. Estructurant els diferents continguts de forma visual en les diferents pàgines web, utilitzant el programa </a:t>
            </a:r>
            <a:r>
              <a:rPr lang="ca-ES" sz="2200" dirty="0" err="1">
                <a:latin typeface="Arial" panose="020B0604020202020204" pitchFamily="34" charset="0"/>
                <a:cs typeface="Arial" panose="020B0604020202020204" pitchFamily="34" charset="0"/>
              </a:rPr>
              <a:t>Mockup</a:t>
            </a:r>
            <a:r>
              <a:rPr lang="ca-ES" sz="2200" dirty="0">
                <a:latin typeface="Arial" panose="020B0604020202020204" pitchFamily="34" charset="0"/>
                <a:cs typeface="Arial" panose="020B0604020202020204" pitchFamily="34" charset="0"/>
              </a:rPr>
              <a:t>.</a:t>
            </a:r>
            <a:endParaRPr lang="es-ES" sz="22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endParaRPr lang="es-ES" sz="20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endParaRPr lang="ca-ES" dirty="0"/>
          </a:p>
        </p:txBody>
      </p:sp>
      <p:pic>
        <p:nvPicPr>
          <p:cNvPr id="7" name="Imagen 6"/>
          <p:cNvPicPr/>
          <p:nvPr/>
        </p:nvPicPr>
        <p:blipFill>
          <a:blip r:embed="rId2">
            <a:extLst>
              <a:ext uri="{28A0092B-C50C-407E-A947-70E740481C1C}">
                <a14:useLocalDpi xmlns:a14="http://schemas.microsoft.com/office/drawing/2010/main" val="0"/>
              </a:ext>
            </a:extLst>
          </a:blip>
          <a:stretch>
            <a:fillRect/>
          </a:stretch>
        </p:blipFill>
        <p:spPr>
          <a:xfrm>
            <a:off x="1236912" y="3036017"/>
            <a:ext cx="4002693" cy="2172088"/>
          </a:xfrm>
          <a:prstGeom prst="rect">
            <a:avLst/>
          </a:prstGeom>
        </p:spPr>
      </p:pic>
      <p:pic>
        <p:nvPicPr>
          <p:cNvPr id="8" name="Imagen 7"/>
          <p:cNvPicPr>
            <a:picLocks noChangeAspect="1"/>
          </p:cNvPicPr>
          <p:nvPr/>
        </p:nvPicPr>
        <p:blipFill>
          <a:blip r:embed="rId3"/>
          <a:stretch>
            <a:fillRect/>
          </a:stretch>
        </p:blipFill>
        <p:spPr>
          <a:xfrm>
            <a:off x="5796196" y="3007202"/>
            <a:ext cx="3826106" cy="2200903"/>
          </a:xfrm>
          <a:prstGeom prst="rect">
            <a:avLst/>
          </a:prstGeom>
        </p:spPr>
      </p:pic>
    </p:spTree>
    <p:extLst>
      <p:ext uri="{BB962C8B-B14F-4D97-AF65-F5344CB8AC3E}">
        <p14:creationId xmlns:p14="http://schemas.microsoft.com/office/powerpoint/2010/main" val="531769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latin typeface="Arial" panose="020B0604020202020204" pitchFamily="34" charset="0"/>
                <a:cs typeface="Arial" panose="020B0604020202020204" pitchFamily="34" charset="0"/>
              </a:rPr>
              <a:t>Desenvolupament del treball		</a:t>
            </a:r>
          </a:p>
        </p:txBody>
      </p:sp>
      <p:sp>
        <p:nvSpPr>
          <p:cNvPr id="3" name="Marcador de contenido 2"/>
          <p:cNvSpPr>
            <a:spLocks noGrp="1"/>
          </p:cNvSpPr>
          <p:nvPr>
            <p:ph idx="1"/>
          </p:nvPr>
        </p:nvSpPr>
        <p:spPr>
          <a:xfrm>
            <a:off x="680321" y="2054087"/>
            <a:ext cx="9613861" cy="4803913"/>
          </a:xfrm>
        </p:spPr>
        <p:txBody>
          <a:bodyPr>
            <a:normAutofit/>
          </a:bodyPr>
          <a:lstStyle/>
          <a:p>
            <a:pPr marL="0" indent="0">
              <a:buNone/>
            </a:pPr>
            <a:r>
              <a:rPr lang="ca-ES" sz="2000" dirty="0">
                <a:latin typeface="Arial" panose="020B0604020202020204" pitchFamily="34" charset="0"/>
                <a:cs typeface="Arial" panose="020B0604020202020204" pitchFamily="34" charset="0"/>
              </a:rPr>
              <a:t>	Amb els wireframes realitzats s’ha començat amb la elaboració d’algunes pàgines a baix detall, sense entrar en molt detall, simplement per estructurar els diferents continguts i veure la seva viabilitat en multiplataforma.</a:t>
            </a:r>
          </a:p>
          <a:p>
            <a:pPr marL="0" indent="0">
              <a:buNone/>
            </a:pPr>
            <a:endParaRPr lang="ca-ES" sz="2000" dirty="0">
              <a:latin typeface="Arial" panose="020B0604020202020204" pitchFamily="34" charset="0"/>
              <a:cs typeface="Arial" panose="020B0604020202020204" pitchFamily="34" charset="0"/>
            </a:endParaRPr>
          </a:p>
          <a:p>
            <a:pPr marL="0" indent="0">
              <a:buNone/>
            </a:pPr>
            <a:endParaRPr lang="es-ES" sz="20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r>
              <a:rPr lang="ca-ES" sz="2000" dirty="0">
                <a:latin typeface="Arial" panose="020B0604020202020204" pitchFamily="34" charset="0"/>
                <a:cs typeface="Arial" panose="020B0604020202020204" pitchFamily="34" charset="0"/>
              </a:rPr>
              <a:t>	La recopilació d’imatges i la creació del logotip, per les diferents parts del web, ha sigut una tasca interesant, ja que hi han multituds de variants en imatges recopilades; ja siguin a traves del web, creant-les un mateix (com el logotip) o capturant imatges amb una càmera digital de la pròpia empresa. A més s’ha elaborat un petit vídeo resum de les característiques principals de l’empresa, treballant amb el </a:t>
            </a:r>
            <a:r>
              <a:rPr lang="ca-ES" sz="2000" dirty="0" err="1">
                <a:latin typeface="Arial" panose="020B0604020202020204" pitchFamily="34" charset="0"/>
                <a:cs typeface="Arial" panose="020B0604020202020204" pitchFamily="34" charset="0"/>
              </a:rPr>
              <a:t>Adobe</a:t>
            </a:r>
            <a:r>
              <a:rPr lang="ca-ES" sz="2000" dirty="0">
                <a:latin typeface="Arial" panose="020B0604020202020204" pitchFamily="34" charset="0"/>
                <a:cs typeface="Arial" panose="020B0604020202020204" pitchFamily="34" charset="0"/>
              </a:rPr>
              <a:t> </a:t>
            </a:r>
            <a:r>
              <a:rPr lang="ca-ES" sz="2000" dirty="0" err="1">
                <a:latin typeface="Arial" panose="020B0604020202020204" pitchFamily="34" charset="0"/>
                <a:cs typeface="Arial" panose="020B0604020202020204" pitchFamily="34" charset="0"/>
              </a:rPr>
              <a:t>Premier</a:t>
            </a:r>
            <a:r>
              <a:rPr lang="ca-ES" sz="2000" dirty="0">
                <a:latin typeface="Arial" panose="020B0604020202020204" pitchFamily="34" charset="0"/>
                <a:cs typeface="Arial" panose="020B0604020202020204" pitchFamily="34" charset="0"/>
              </a:rPr>
              <a:t>, fent presses curtes i concatenant-les.</a:t>
            </a:r>
            <a:endParaRPr lang="es-ES" sz="20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endParaRPr lang="es-ES" sz="20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endParaRPr lang="ca-ES" dirty="0"/>
          </a:p>
        </p:txBody>
      </p:sp>
      <p:pic>
        <p:nvPicPr>
          <p:cNvPr id="6" name="Imagen 5"/>
          <p:cNvPicPr/>
          <p:nvPr/>
        </p:nvPicPr>
        <p:blipFill>
          <a:blip r:embed="rId2"/>
          <a:stretch>
            <a:fillRect/>
          </a:stretch>
        </p:blipFill>
        <p:spPr>
          <a:xfrm>
            <a:off x="916210" y="3037666"/>
            <a:ext cx="3160159" cy="1891580"/>
          </a:xfrm>
          <a:prstGeom prst="rect">
            <a:avLst/>
          </a:prstGeom>
        </p:spPr>
      </p:pic>
      <p:pic>
        <p:nvPicPr>
          <p:cNvPr id="4" name="Imagen 3"/>
          <p:cNvPicPr>
            <a:picLocks noChangeAspect="1"/>
          </p:cNvPicPr>
          <p:nvPr/>
        </p:nvPicPr>
        <p:blipFill>
          <a:blip r:embed="rId3"/>
          <a:stretch>
            <a:fillRect/>
          </a:stretch>
        </p:blipFill>
        <p:spPr>
          <a:xfrm>
            <a:off x="4424799" y="3037666"/>
            <a:ext cx="3349673" cy="1891580"/>
          </a:xfrm>
          <a:prstGeom prst="rect">
            <a:avLst/>
          </a:prstGeom>
        </p:spPr>
      </p:pic>
      <p:pic>
        <p:nvPicPr>
          <p:cNvPr id="5" name="Imagen 4"/>
          <p:cNvPicPr>
            <a:picLocks noChangeAspect="1"/>
          </p:cNvPicPr>
          <p:nvPr/>
        </p:nvPicPr>
        <p:blipFill>
          <a:blip r:embed="rId4"/>
          <a:stretch>
            <a:fillRect/>
          </a:stretch>
        </p:blipFill>
        <p:spPr>
          <a:xfrm>
            <a:off x="8122902" y="3037666"/>
            <a:ext cx="2522107" cy="1891580"/>
          </a:xfrm>
          <a:prstGeom prst="rect">
            <a:avLst/>
          </a:prstGeom>
        </p:spPr>
      </p:pic>
    </p:spTree>
    <p:extLst>
      <p:ext uri="{BB962C8B-B14F-4D97-AF65-F5344CB8AC3E}">
        <p14:creationId xmlns:p14="http://schemas.microsoft.com/office/powerpoint/2010/main" val="126674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latin typeface="Arial" panose="020B0604020202020204" pitchFamily="34" charset="0"/>
                <a:cs typeface="Arial" panose="020B0604020202020204" pitchFamily="34" charset="0"/>
              </a:rPr>
              <a:t>Desenvolupament del treball		</a:t>
            </a:r>
          </a:p>
        </p:txBody>
      </p:sp>
      <p:sp>
        <p:nvSpPr>
          <p:cNvPr id="3" name="Marcador de contenido 2"/>
          <p:cNvSpPr>
            <a:spLocks noGrp="1"/>
          </p:cNvSpPr>
          <p:nvPr>
            <p:ph idx="1"/>
          </p:nvPr>
        </p:nvSpPr>
        <p:spPr>
          <a:xfrm>
            <a:off x="680321" y="2054087"/>
            <a:ext cx="9613861" cy="4803913"/>
          </a:xfrm>
        </p:spPr>
        <p:txBody>
          <a:bodyPr>
            <a:normAutofit lnSpcReduction="10000"/>
          </a:bodyPr>
          <a:lstStyle/>
          <a:p>
            <a:pPr marL="0" indent="0">
              <a:buNone/>
            </a:pPr>
            <a:r>
              <a:rPr lang="ca-ES" dirty="0"/>
              <a:t>	</a:t>
            </a:r>
            <a:r>
              <a:rPr lang="ca-ES" sz="2000" dirty="0">
                <a:latin typeface="Arial" panose="020B0604020202020204" pitchFamily="34" charset="0"/>
                <a:cs typeface="Arial" panose="020B0604020202020204" pitchFamily="34" charset="0"/>
              </a:rPr>
              <a:t>La elaboració de la base de dades del sistema ha vingut a continuació, per tal de tindre una perspectiva de la base de dades i la forma de relacions entre les diferents taules. Els esquemes d’elaboració del model E-R i el model relacional s’han creat mitjançant l’eina DIA. Es comença a elaborar la base de dades d’una forma més consistent però deixant petits detalls que es resoldren en futures versions.</a:t>
            </a:r>
            <a:endParaRPr lang="es-ES" sz="2000" dirty="0">
              <a:latin typeface="Arial" panose="020B0604020202020204" pitchFamily="34" charset="0"/>
              <a:cs typeface="Arial" panose="020B0604020202020204" pitchFamily="34" charset="0"/>
            </a:endParaRPr>
          </a:p>
          <a:p>
            <a:pPr marL="0" indent="0">
              <a:buNone/>
            </a:pPr>
            <a:endParaRPr lang="es-ES" sz="20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r>
              <a:rPr lang="ca-ES" dirty="0">
                <a:latin typeface="Arial" panose="020B0604020202020204" pitchFamily="34" charset="0"/>
                <a:cs typeface="Arial" panose="020B0604020202020204" pitchFamily="34" charset="0"/>
              </a:rPr>
              <a:t>	</a:t>
            </a:r>
          </a:p>
          <a:p>
            <a:pPr marL="0" indent="0">
              <a:buNone/>
            </a:pPr>
            <a:endParaRPr lang="ca-ES" sz="2000" dirty="0">
              <a:latin typeface="Arial" panose="020B0604020202020204" pitchFamily="34" charset="0"/>
              <a:cs typeface="Arial" panose="020B0604020202020204" pitchFamily="34" charset="0"/>
            </a:endParaRPr>
          </a:p>
          <a:p>
            <a:pPr marL="0" indent="0">
              <a:buNone/>
            </a:pPr>
            <a:r>
              <a:rPr lang="ca-ES" sz="2000" dirty="0">
                <a:latin typeface="Arial" panose="020B0604020202020204" pitchFamily="34" charset="0"/>
                <a:cs typeface="Arial" panose="020B0604020202020204" pitchFamily="34" charset="0"/>
              </a:rPr>
              <a:t>	S’estudia el pressupost, l’anàlisi de mercat i la viabilitat de l’aplicació web en un entorn de mercat, de caràcter professional. S’elabora les idees en els diferents apartats.</a:t>
            </a:r>
          </a:p>
          <a:p>
            <a:pPr marL="0" indent="0">
              <a:buNone/>
            </a:pPr>
            <a:endParaRPr lang="es-ES" sz="20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endParaRPr lang="ca-ES" sz="2000" dirty="0">
              <a:latin typeface="Arial" panose="020B0604020202020204" pitchFamily="34" charset="0"/>
              <a:cs typeface="Arial" panose="020B0604020202020204" pitchFamily="34" charset="0"/>
            </a:endParaRPr>
          </a:p>
          <a:p>
            <a:pPr marL="0" indent="0">
              <a:buNone/>
            </a:pPr>
            <a:endParaRPr lang="ca-ES" dirty="0"/>
          </a:p>
        </p:txBody>
      </p:sp>
      <p:pic>
        <p:nvPicPr>
          <p:cNvPr id="7" name="Imagen 6"/>
          <p:cNvPicPr>
            <a:picLocks noChangeAspect="1"/>
          </p:cNvPicPr>
          <p:nvPr/>
        </p:nvPicPr>
        <p:blipFill>
          <a:blip r:embed="rId2"/>
          <a:stretch>
            <a:fillRect/>
          </a:stretch>
        </p:blipFill>
        <p:spPr>
          <a:xfrm>
            <a:off x="982774" y="3759067"/>
            <a:ext cx="4036736" cy="1976859"/>
          </a:xfrm>
          <a:prstGeom prst="rect">
            <a:avLst/>
          </a:prstGeom>
        </p:spPr>
      </p:pic>
      <p:pic>
        <p:nvPicPr>
          <p:cNvPr id="8" name="Imagen 7"/>
          <p:cNvPicPr>
            <a:picLocks noChangeAspect="1"/>
          </p:cNvPicPr>
          <p:nvPr/>
        </p:nvPicPr>
        <p:blipFill>
          <a:blip r:embed="rId3"/>
          <a:stretch>
            <a:fillRect/>
          </a:stretch>
        </p:blipFill>
        <p:spPr>
          <a:xfrm>
            <a:off x="5321963" y="3759066"/>
            <a:ext cx="4472469" cy="1976859"/>
          </a:xfrm>
          <a:prstGeom prst="rect">
            <a:avLst/>
          </a:prstGeom>
        </p:spPr>
      </p:pic>
    </p:spTree>
    <p:extLst>
      <p:ext uri="{BB962C8B-B14F-4D97-AF65-F5344CB8AC3E}">
        <p14:creationId xmlns:p14="http://schemas.microsoft.com/office/powerpoint/2010/main" val="3993884598"/>
      </p:ext>
    </p:extLst>
  </p:cSld>
  <p:clrMapOvr>
    <a:masterClrMapping/>
  </p:clrMapOvr>
</p:sld>
</file>

<file path=ppt/theme/theme1.xml><?xml version="1.0" encoding="utf-8"?>
<a:theme xmlns:a="http://schemas.openxmlformats.org/drawingml/2006/main" name="Berlín">
  <a:themeElements>
    <a:clrScheme name="Berlí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í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í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TM04033917[[fn=Berlín]]</Template>
  <TotalTime>317</TotalTime>
  <Words>47</Words>
  <Application>Microsoft Office PowerPoint</Application>
  <PresentationFormat>Panorámica</PresentationFormat>
  <Paragraphs>162</Paragraphs>
  <Slides>20</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20</vt:i4>
      </vt:variant>
    </vt:vector>
  </HeadingPairs>
  <TitlesOfParts>
    <vt:vector size="23" baseType="lpstr">
      <vt:lpstr>Arial</vt:lpstr>
      <vt:lpstr>Trebuchet MS</vt:lpstr>
      <vt:lpstr>Berlín</vt:lpstr>
      <vt:lpstr>  TFG - Aplicació web per un taller mecànic</vt:lpstr>
      <vt:lpstr>Index </vt:lpstr>
      <vt:lpstr>Introducció</vt:lpstr>
      <vt:lpstr> Objectius  </vt:lpstr>
      <vt:lpstr>Planificació</vt:lpstr>
      <vt:lpstr>Desenvolupament del treball  </vt:lpstr>
      <vt:lpstr>Desenvolupament del treball  </vt:lpstr>
      <vt:lpstr>Desenvolupament del treball  </vt:lpstr>
      <vt:lpstr>Desenvolupament del treball  </vt:lpstr>
      <vt:lpstr>Desenvolupament del treball  </vt:lpstr>
      <vt:lpstr>Desenvolupament del treball  </vt:lpstr>
      <vt:lpstr>Resultat</vt:lpstr>
      <vt:lpstr>Resultat</vt:lpstr>
      <vt:lpstr>Resultat</vt:lpstr>
      <vt:lpstr>Resultat</vt:lpstr>
      <vt:lpstr>Resultat</vt:lpstr>
      <vt:lpstr>Resultat</vt:lpstr>
      <vt:lpstr>Resultat</vt:lpstr>
      <vt:lpstr>Resultat</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TFG - Aplicació web per un taller mecànic</dc:title>
  <dc:creator>Alberto Rope</dc:creator>
  <cp:lastModifiedBy>Alberto Rope</cp:lastModifiedBy>
  <cp:revision>66</cp:revision>
  <dcterms:created xsi:type="dcterms:W3CDTF">2017-01-08T17:20:19Z</dcterms:created>
  <dcterms:modified xsi:type="dcterms:W3CDTF">2017-01-11T19:54:54Z</dcterms:modified>
</cp:coreProperties>
</file>