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90" r:id="rId3"/>
    <p:sldId id="257" r:id="rId4"/>
    <p:sldId id="284" r:id="rId5"/>
    <p:sldId id="274" r:id="rId6"/>
    <p:sldId id="285" r:id="rId7"/>
    <p:sldId id="278" r:id="rId8"/>
    <p:sldId id="276" r:id="rId9"/>
    <p:sldId id="286" r:id="rId10"/>
    <p:sldId id="287" r:id="rId11"/>
    <p:sldId id="288" r:id="rId12"/>
    <p:sldId id="289" r:id="rId13"/>
    <p:sldId id="270" r:id="rId1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99" autoAdjust="0"/>
  </p:normalViewPr>
  <p:slideViewPr>
    <p:cSldViewPr>
      <p:cViewPr>
        <p:scale>
          <a:sx n="60" d="100"/>
          <a:sy n="60" d="100"/>
        </p:scale>
        <p:origin x="1506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32AC1-4773-4240-A93F-3AD3F2ABE8A9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B97CF-A5A2-43D7-8629-53EEDF481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34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245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1779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4482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4680520"/>
          </a:xfrm>
        </p:spPr>
        <p:txBody>
          <a:bodyPr/>
          <a:lstStyle>
            <a:lvl1pPr marL="0" indent="0">
              <a:buNone/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14350" indent="-216000">
              <a:buFont typeface="Wingdings" panose="05000000000000000000" pitchFamily="2" charset="2"/>
              <a:buChar char="Ø"/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noProof="0" dirty="0" err="1" smtClean="0"/>
              <a:t>Haga</a:t>
            </a:r>
            <a:r>
              <a:rPr lang="ca-ES" noProof="0" dirty="0" smtClean="0"/>
              <a:t> clic para modificar el estilo de </a:t>
            </a:r>
            <a:r>
              <a:rPr lang="ca-ES" noProof="0" dirty="0" err="1" smtClean="0"/>
              <a:t>texto</a:t>
            </a:r>
            <a:r>
              <a:rPr lang="ca-ES" noProof="0" dirty="0" smtClean="0"/>
              <a:t> del </a:t>
            </a:r>
            <a:r>
              <a:rPr lang="ca-ES" noProof="0" dirty="0" err="1" smtClean="0"/>
              <a:t>patrón</a:t>
            </a:r>
            <a:endParaRPr lang="ca-ES" noProof="0" dirty="0" smtClean="0"/>
          </a:p>
          <a:p>
            <a:pPr lvl="1"/>
            <a:r>
              <a:rPr lang="ca-ES" noProof="0" dirty="0" err="1" smtClean="0"/>
              <a:t>Segundo</a:t>
            </a:r>
            <a:r>
              <a:rPr lang="ca-ES" noProof="0" dirty="0" smtClean="0"/>
              <a:t>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2"/>
            <a:r>
              <a:rPr lang="ca-ES" noProof="0" dirty="0" smtClean="0"/>
              <a:t>Tercer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3"/>
            <a:r>
              <a:rPr lang="ca-ES" noProof="0" dirty="0" err="1" smtClean="0"/>
              <a:t>Cuarto</a:t>
            </a:r>
            <a:r>
              <a:rPr lang="ca-ES" noProof="0" dirty="0" smtClean="0"/>
              <a:t>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4"/>
            <a:r>
              <a:rPr lang="ca-ES" noProof="0" dirty="0" smtClean="0"/>
              <a:t>Quinto </a:t>
            </a:r>
            <a:r>
              <a:rPr lang="ca-ES" noProof="0" dirty="0" err="1" smtClean="0"/>
              <a:t>nivel</a:t>
            </a:r>
            <a:endParaRPr lang="ca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 descr="capcaler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344"/>
            <a:ext cx="9144000" cy="8849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108" y="130758"/>
            <a:ext cx="8524364" cy="756000"/>
          </a:xfrm>
        </p:spPr>
        <p:txBody>
          <a:bodyPr>
            <a:noAutofit/>
          </a:bodyPr>
          <a:lstStyle>
            <a:lvl1pPr>
              <a:defRPr sz="2800" b="0" i="0" u="none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a-ES" noProof="0" dirty="0" err="1" smtClean="0"/>
              <a:t>Haga</a:t>
            </a:r>
            <a:r>
              <a:rPr lang="ca-ES" noProof="0" dirty="0" smtClean="0"/>
              <a:t> clic para modificar el estilo de </a:t>
            </a:r>
            <a:r>
              <a:rPr lang="ca-ES" noProof="0" dirty="0" err="1" smtClean="0"/>
              <a:t>título</a:t>
            </a:r>
            <a:r>
              <a:rPr lang="ca-ES" noProof="0" dirty="0" smtClean="0"/>
              <a:t> del </a:t>
            </a:r>
            <a:r>
              <a:rPr lang="ca-ES" noProof="0" dirty="0" err="1" smtClean="0"/>
              <a:t>patrón</a:t>
            </a:r>
            <a:endParaRPr lang="ca-ES" noProof="0" dirty="0"/>
          </a:p>
        </p:txBody>
      </p:sp>
      <p:sp>
        <p:nvSpPr>
          <p:cNvPr id="8" name="CuadroTexto 13"/>
          <p:cNvSpPr txBox="1"/>
          <p:nvPr userDrawn="1"/>
        </p:nvSpPr>
        <p:spPr>
          <a:xfrm>
            <a:off x="8233834" y="6497260"/>
            <a:ext cx="326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5004C36-D717-1241-A5C5-D9FEA9ECDA58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3352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863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4916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8715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978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6920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3396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097-6B37-4497-A94E-95A65DD456EE}" type="datetimeFigureOut">
              <a:rPr lang="ca-ES" smtClean="0"/>
              <a:t>8/1/2017</a:t>
            </a:fld>
            <a:endParaRPr lang="ca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954-5230-49CF-A9F1-AC258F5546F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315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E097-6B37-4497-A94E-95A65DD456EE}" type="datetimeFigureOut">
              <a:rPr lang="ca-ES" smtClean="0"/>
              <a:t>8/1/2017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2B954-5230-49CF-A9F1-AC258F5546F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567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0797" y="1124744"/>
            <a:ext cx="8097897" cy="167136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3600" b="1" dirty="0">
                <a:solidFill>
                  <a:srgbClr val="002060"/>
                </a:solidFill>
              </a:rPr>
              <a:t>Desenvolupament i promoció d'un lloc web per a una empresa </a:t>
            </a:r>
            <a:r>
              <a:rPr lang="it-IT" sz="3600" b="1" dirty="0" smtClean="0">
                <a:solidFill>
                  <a:srgbClr val="002060"/>
                </a:solidFill>
              </a:rPr>
              <a:t>d'estètica</a:t>
            </a:r>
            <a:br>
              <a:rPr lang="it-IT" sz="3600" b="1" dirty="0" smtClean="0">
                <a:solidFill>
                  <a:srgbClr val="002060"/>
                </a:solidFill>
              </a:rPr>
            </a:br>
            <a:r>
              <a:rPr lang="it-IT" sz="900" b="1" dirty="0">
                <a:solidFill>
                  <a:srgbClr val="002060"/>
                </a:solidFill>
              </a:rPr>
              <a:t/>
            </a:r>
            <a:br>
              <a:rPr lang="it-IT" sz="900" b="1" dirty="0">
                <a:solidFill>
                  <a:srgbClr val="002060"/>
                </a:solidFill>
              </a:rPr>
            </a:br>
            <a:r>
              <a:rPr lang="it-IT" sz="2000" b="1" dirty="0">
                <a:solidFill>
                  <a:srgbClr val="002060"/>
                </a:solidFill>
              </a:rPr>
              <a:t>http://salonlounge-estilistes.com/</a:t>
            </a:r>
            <a:endParaRPr lang="ca-ES" sz="2000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63754" y="321297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/>
              <a:t>Presentació Pública Projecte Final de Màster</a:t>
            </a:r>
          </a:p>
          <a:p>
            <a:pPr algn="ctr"/>
            <a:r>
              <a:rPr lang="ca-ES" sz="2400" b="1" dirty="0" smtClean="0"/>
              <a:t>Màster d’Aplicacions Multimèdia</a:t>
            </a:r>
            <a:endParaRPr lang="ca-ES" sz="2400" b="1" dirty="0"/>
          </a:p>
          <a:p>
            <a:pPr algn="ctr"/>
            <a:r>
              <a:rPr lang="ca-ES" sz="2400" dirty="0" smtClean="0"/>
              <a:t>Itinerari Professional</a:t>
            </a:r>
            <a:endParaRPr lang="ca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835002" y="5091746"/>
            <a:ext cx="380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b="1" dirty="0" smtClean="0"/>
              <a:t>Autor</a:t>
            </a:r>
            <a:r>
              <a:rPr lang="ca-ES" sz="1600" dirty="0" smtClean="0"/>
              <a:t>: Jose Antonio Sánchez Borràs</a:t>
            </a:r>
          </a:p>
          <a:p>
            <a:pPr algn="r"/>
            <a:r>
              <a:rPr lang="ca-ES" sz="1600" b="1" dirty="0" smtClean="0"/>
              <a:t>Professor</a:t>
            </a:r>
            <a:r>
              <a:rPr lang="ca-ES" sz="1600" dirty="0" smtClean="0"/>
              <a:t>: Jose Antonio Morán Moreno</a:t>
            </a:r>
          </a:p>
          <a:p>
            <a:pPr algn="r"/>
            <a:r>
              <a:rPr lang="ca-ES" sz="1600" b="1" dirty="0" smtClean="0"/>
              <a:t>Consultor</a:t>
            </a:r>
            <a:r>
              <a:rPr lang="ca-ES" sz="1600" dirty="0" smtClean="0"/>
              <a:t>: Sergio </a:t>
            </a:r>
            <a:r>
              <a:rPr lang="ca-ES" sz="1600" dirty="0" err="1" smtClean="0"/>
              <a:t>Schvarstein</a:t>
            </a:r>
            <a:r>
              <a:rPr lang="ca-ES" sz="1600" dirty="0" smtClean="0"/>
              <a:t> </a:t>
            </a:r>
            <a:r>
              <a:rPr lang="ca-ES" sz="1600" dirty="0" err="1" smtClean="0"/>
              <a:t>Liuboschetz</a:t>
            </a:r>
            <a:endParaRPr lang="ca-ES" sz="16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4" y="5072242"/>
            <a:ext cx="4622489" cy="8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4"/>
          <p:cNvSpPr>
            <a:spLocks noGrp="1"/>
          </p:cNvSpPr>
          <p:nvPr>
            <p:ph type="title"/>
          </p:nvPr>
        </p:nvSpPr>
        <p:spPr>
          <a:xfrm>
            <a:off x="296108" y="116632"/>
            <a:ext cx="8524364" cy="7560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 smtClean="0"/>
              <a:t>Aspectes de valor afegit d’aquest projecte</a:t>
            </a:r>
            <a:br>
              <a:rPr lang="ca-ES" sz="2400" dirty="0" smtClean="0"/>
            </a:br>
            <a:r>
              <a:rPr lang="ca-ES" sz="2400" dirty="0" smtClean="0"/>
              <a:t>Disseny adaptat a la imatge de la marca</a:t>
            </a:r>
            <a:endParaRPr lang="ca-ES" sz="2400" dirty="0"/>
          </a:p>
        </p:txBody>
      </p:sp>
      <p:sp>
        <p:nvSpPr>
          <p:cNvPr id="24" name="Marcador de contenido 4"/>
          <p:cNvSpPr>
            <a:spLocks noGrp="1"/>
          </p:cNvSpPr>
          <p:nvPr>
            <p:ph idx="1"/>
          </p:nvPr>
        </p:nvSpPr>
        <p:spPr>
          <a:xfrm>
            <a:off x="157616" y="1196752"/>
            <a:ext cx="8801348" cy="1152128"/>
          </a:xfrm>
        </p:spPr>
        <p:txBody>
          <a:bodyPr>
            <a:noAutofit/>
          </a:bodyPr>
          <a:lstStyle/>
          <a:p>
            <a:pPr marL="334350" lvl="1" indent="0" algn="just">
              <a:lnSpc>
                <a:spcPct val="120000"/>
              </a:lnSpc>
              <a:buNone/>
            </a:pPr>
            <a:r>
              <a:rPr lang="ca-ES" dirty="0" smtClean="0"/>
              <a:t>El disseny s’adapta al 100 % amb la imatge de la marca, utilitzant els mateixos colors, tipografia, logotip... A més, s’està en contacte constant amb el propietari per a assegurar que el disseny s’adapta a la seva idea.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" b="63670"/>
          <a:stretch/>
        </p:blipFill>
        <p:spPr>
          <a:xfrm>
            <a:off x="3268733" y="3717032"/>
            <a:ext cx="5690231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foto de Salonloun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8246"/>
            <a:ext cx="2510285" cy="251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4"/>
          <p:cNvSpPr>
            <a:spLocks noGrp="1"/>
          </p:cNvSpPr>
          <p:nvPr>
            <p:ph type="title"/>
          </p:nvPr>
        </p:nvSpPr>
        <p:spPr>
          <a:xfrm>
            <a:off x="296108" y="116632"/>
            <a:ext cx="8524364" cy="7560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 smtClean="0"/>
              <a:t>Aspectes de valor afegit d’aquest projecte</a:t>
            </a:r>
            <a:br>
              <a:rPr lang="ca-ES" sz="2400" dirty="0" smtClean="0"/>
            </a:br>
            <a:r>
              <a:rPr lang="ca-ES" sz="2400" dirty="0" smtClean="0"/>
              <a:t>Disseny </a:t>
            </a:r>
            <a:r>
              <a:rPr lang="ca-ES" sz="2400" dirty="0" err="1" smtClean="0"/>
              <a:t>responsive</a:t>
            </a:r>
            <a:endParaRPr lang="ca-ES" sz="2400" dirty="0"/>
          </a:p>
        </p:txBody>
      </p:sp>
      <p:sp>
        <p:nvSpPr>
          <p:cNvPr id="24" name="Marcador de contenido 4"/>
          <p:cNvSpPr>
            <a:spLocks noGrp="1"/>
          </p:cNvSpPr>
          <p:nvPr>
            <p:ph idx="1"/>
          </p:nvPr>
        </p:nvSpPr>
        <p:spPr>
          <a:xfrm>
            <a:off x="157616" y="1196752"/>
            <a:ext cx="8801348" cy="1152128"/>
          </a:xfrm>
        </p:spPr>
        <p:txBody>
          <a:bodyPr>
            <a:noAutofit/>
          </a:bodyPr>
          <a:lstStyle/>
          <a:p>
            <a:pPr marL="334350" lvl="1" indent="0" algn="just">
              <a:lnSpc>
                <a:spcPct val="120000"/>
              </a:lnSpc>
              <a:buNone/>
            </a:pPr>
            <a:r>
              <a:rPr lang="ca-ES" dirty="0" smtClean="0"/>
              <a:t>En l’actualitat és essencial que una pàgina web sigui </a:t>
            </a:r>
            <a:r>
              <a:rPr lang="ca-ES" dirty="0" err="1" smtClean="0"/>
              <a:t>responsive</a:t>
            </a:r>
            <a:r>
              <a:rPr lang="ca-ES" dirty="0" smtClean="0"/>
              <a:t>, és a dir que s’adapti al dispositiu des del que es visualitza.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/>
        </p:blipFill>
        <p:spPr>
          <a:xfrm>
            <a:off x="3894223" y="2492615"/>
            <a:ext cx="1873822" cy="408959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085911" y="2461731"/>
            <a:ext cx="1877107" cy="4279637"/>
            <a:chOff x="157908" y="2348880"/>
            <a:chExt cx="1902679" cy="4337938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8" y="2348880"/>
              <a:ext cx="1902336" cy="22529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3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99"/>
            <a:stretch/>
          </p:blipFill>
          <p:spPr>
            <a:xfrm>
              <a:off x="159787" y="4596386"/>
              <a:ext cx="1900800" cy="2090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Marcador de contenido 4"/>
          <p:cNvSpPr txBox="1">
            <a:spLocks/>
          </p:cNvSpPr>
          <p:nvPr/>
        </p:nvSpPr>
        <p:spPr>
          <a:xfrm>
            <a:off x="971600" y="1928874"/>
            <a:ext cx="1842503" cy="581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50" lvl="1" indent="0" algn="ctr">
              <a:lnSpc>
                <a:spcPct val="160000"/>
              </a:lnSpc>
              <a:buNone/>
            </a:pPr>
            <a:r>
              <a:rPr lang="ca-ES" dirty="0" smtClean="0"/>
              <a:t>Ordinador</a:t>
            </a:r>
            <a:endParaRPr lang="ca-ES" dirty="0"/>
          </a:p>
        </p:txBody>
      </p:sp>
      <p:sp>
        <p:nvSpPr>
          <p:cNvPr id="9" name="Marcador de contenido 4"/>
          <p:cNvSpPr txBox="1">
            <a:spLocks/>
          </p:cNvSpPr>
          <p:nvPr/>
        </p:nvSpPr>
        <p:spPr>
          <a:xfrm>
            <a:off x="3733984" y="1982838"/>
            <a:ext cx="1842503" cy="581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50" lvl="1" indent="0" algn="ctr">
              <a:lnSpc>
                <a:spcPct val="160000"/>
              </a:lnSpc>
              <a:buNone/>
            </a:pPr>
            <a:r>
              <a:rPr lang="ca-ES" dirty="0" smtClean="0"/>
              <a:t>Tablet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4"/>
          <a:stretch/>
        </p:blipFill>
        <p:spPr>
          <a:xfrm>
            <a:off x="6918559" y="2521965"/>
            <a:ext cx="1080668" cy="4009425"/>
          </a:xfrm>
          <a:prstGeom prst="rect">
            <a:avLst/>
          </a:prstGeom>
        </p:spPr>
      </p:pic>
      <p:sp>
        <p:nvSpPr>
          <p:cNvPr id="11" name="Marcador de contenido 4"/>
          <p:cNvSpPr txBox="1">
            <a:spLocks/>
          </p:cNvSpPr>
          <p:nvPr/>
        </p:nvSpPr>
        <p:spPr>
          <a:xfrm>
            <a:off x="6355288" y="1982838"/>
            <a:ext cx="1842503" cy="581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50" lvl="1" indent="0" algn="ctr">
              <a:lnSpc>
                <a:spcPct val="160000"/>
              </a:lnSpc>
              <a:buNone/>
            </a:pPr>
            <a:r>
              <a:rPr lang="ca-ES" dirty="0" smtClean="0"/>
              <a:t>Mòbil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669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87" y="3933056"/>
            <a:ext cx="4355285" cy="2275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ítulo 4"/>
          <p:cNvSpPr>
            <a:spLocks noGrp="1"/>
          </p:cNvSpPr>
          <p:nvPr>
            <p:ph type="title"/>
          </p:nvPr>
        </p:nvSpPr>
        <p:spPr>
          <a:xfrm>
            <a:off x="296108" y="116632"/>
            <a:ext cx="8524364" cy="7560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 smtClean="0"/>
              <a:t>Aspectes de valor afegit d’aquest projecte</a:t>
            </a:r>
            <a:br>
              <a:rPr lang="ca-ES" sz="2400" dirty="0" smtClean="0"/>
            </a:br>
            <a:r>
              <a:rPr lang="ca-ES" sz="2400" dirty="0" smtClean="0"/>
              <a:t>Campanya de màrqueting online</a:t>
            </a:r>
            <a:endParaRPr lang="ca-ES" sz="2400" dirty="0"/>
          </a:p>
        </p:txBody>
      </p:sp>
      <p:sp>
        <p:nvSpPr>
          <p:cNvPr id="24" name="Marcador de contenido 4"/>
          <p:cNvSpPr>
            <a:spLocks noGrp="1"/>
          </p:cNvSpPr>
          <p:nvPr>
            <p:ph idx="1"/>
          </p:nvPr>
        </p:nvSpPr>
        <p:spPr>
          <a:xfrm>
            <a:off x="157616" y="1196752"/>
            <a:ext cx="8801348" cy="1152128"/>
          </a:xfrm>
        </p:spPr>
        <p:txBody>
          <a:bodyPr>
            <a:noAutofit/>
          </a:bodyPr>
          <a:lstStyle/>
          <a:p>
            <a:pPr marL="334350" lvl="1" indent="0" algn="just">
              <a:lnSpc>
                <a:spcPct val="120000"/>
              </a:lnSpc>
              <a:buNone/>
            </a:pPr>
            <a:r>
              <a:rPr lang="ca-ES" dirty="0" smtClean="0"/>
              <a:t>Un cop finalitzada la pàgina web, es realitza una campanya de màrqueting a les xarxes socials per donar-la a conèixer i promocionar l’empresa.</a:t>
            </a:r>
          </a:p>
        </p:txBody>
      </p:sp>
      <p:sp>
        <p:nvSpPr>
          <p:cNvPr id="4" name="AutoShape 2" descr="Es mostra banner3.jpg."/>
          <p:cNvSpPr>
            <a:spLocks noChangeAspect="1" noChangeArrowheads="1"/>
          </p:cNvSpPr>
          <p:nvPr/>
        </p:nvSpPr>
        <p:spPr bwMode="auto">
          <a:xfrm>
            <a:off x="539552" y="2028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8" y="2296380"/>
            <a:ext cx="4310655" cy="2252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6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Conclusions</a:t>
            </a:r>
            <a:endParaRPr lang="ca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054" y="1412776"/>
            <a:ext cx="8820472" cy="4680520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800" dirty="0"/>
              <a:t>Una pàgina web és avui dia </a:t>
            </a:r>
            <a:r>
              <a:rPr lang="ca-ES" sz="1800" b="1" dirty="0"/>
              <a:t>indispensable</a:t>
            </a:r>
            <a:r>
              <a:rPr lang="ca-ES" sz="1800" dirty="0"/>
              <a:t> per a qualsevol negoci, tant si inclou una botiga online com si no.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800" dirty="0" smtClean="0"/>
              <a:t>En aquest projecte, </a:t>
            </a:r>
            <a:r>
              <a:rPr lang="ca-ES" sz="1800" b="1" dirty="0" smtClean="0"/>
              <a:t>s’ha prioritzat l’apartat visual</a:t>
            </a:r>
            <a:r>
              <a:rPr lang="ca-ES" sz="1800" dirty="0" smtClean="0"/>
              <a:t> per tractar-se d’un negoci d’estètica. </a:t>
            </a:r>
            <a:r>
              <a:rPr lang="ca-ES" sz="1800" b="1" dirty="0" smtClean="0"/>
              <a:t>Depenent del tipus de negoci, s’hauran de prioritzar altres aspectes </a:t>
            </a:r>
            <a:r>
              <a:rPr lang="ca-ES" sz="1800" dirty="0" smtClean="0"/>
              <a:t>com el so, la interactivitat, el contingut descarregable, etc.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800" dirty="0" smtClean="0"/>
              <a:t>S’han </a:t>
            </a:r>
            <a:r>
              <a:rPr lang="ca-ES" sz="1800" b="1" dirty="0" smtClean="0"/>
              <a:t>realitzat serveis complementaris que distingeixen aquest projecte </a:t>
            </a:r>
            <a:r>
              <a:rPr lang="ca-ES" sz="1800" dirty="0" smtClean="0"/>
              <a:t>davant d’altres similars, entre els quals es destaquen:</a:t>
            </a:r>
          </a:p>
          <a:p>
            <a:pPr marL="857250" lvl="1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dirty="0" smtClean="0"/>
              <a:t>L’elaboració d’una guia per a que el propietari pugui actualitza la pàgina web en un futur.</a:t>
            </a:r>
          </a:p>
          <a:p>
            <a:pPr marL="857250" lvl="1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dirty="0" smtClean="0"/>
              <a:t>L’adaptació del disseny a la imatge de marca.</a:t>
            </a:r>
          </a:p>
          <a:p>
            <a:pPr marL="857250" lvl="1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dirty="0" smtClean="0"/>
              <a:t>El disseny </a:t>
            </a:r>
            <a:r>
              <a:rPr lang="ca-ES" dirty="0" err="1" smtClean="0"/>
              <a:t>responsive</a:t>
            </a:r>
            <a:r>
              <a:rPr lang="ca-ES" dirty="0" smtClean="0"/>
              <a:t>, que permet navegar amb comoditat des de qualsevol dispositiu.</a:t>
            </a:r>
          </a:p>
          <a:p>
            <a:pPr marL="857250" lvl="1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dirty="0" smtClean="0"/>
              <a:t>L’elaboració d’una campanya de màrqueting online al finalitzar el projecte.</a:t>
            </a:r>
            <a:endParaRPr lang="ca-ES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819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Índex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472608"/>
          </a:xfrm>
        </p:spPr>
        <p:txBody>
          <a:bodyPr>
            <a:normAutofit/>
          </a:bodyPr>
          <a:lstStyle/>
          <a:p>
            <a:pPr marL="641250" lvl="1" indent="-342900">
              <a:lnSpc>
                <a:spcPct val="150000"/>
              </a:lnSpc>
              <a:buFont typeface="+mj-lt"/>
              <a:buAutoNum type="arabicPeriod"/>
            </a:pPr>
            <a:r>
              <a:rPr lang="ca-ES" dirty="0" smtClean="0">
                <a:solidFill>
                  <a:srgbClr val="002060"/>
                </a:solidFill>
              </a:rPr>
              <a:t>Introducció: quins beneficis té una pàgina web?</a:t>
            </a:r>
            <a:endParaRPr lang="ca-ES" dirty="0" smtClean="0">
              <a:solidFill>
                <a:srgbClr val="002060"/>
              </a:solidFill>
            </a:endParaRPr>
          </a:p>
          <a:p>
            <a:pPr marL="64125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err="1" smtClean="0"/>
              <a:t>Desenvolupament</a:t>
            </a:r>
            <a:r>
              <a:rPr lang="es-ES" dirty="0" smtClean="0"/>
              <a:t> </a:t>
            </a:r>
            <a:r>
              <a:rPr lang="es-ES" dirty="0" err="1" smtClean="0"/>
              <a:t>d’una</a:t>
            </a:r>
            <a:r>
              <a:rPr lang="es-ES" dirty="0" smtClean="0"/>
              <a:t> página web </a:t>
            </a:r>
            <a:r>
              <a:rPr lang="es-ES" dirty="0" err="1" smtClean="0"/>
              <a:t>d’un</a:t>
            </a:r>
            <a:r>
              <a:rPr lang="es-ES" dirty="0" smtClean="0"/>
              <a:t> </a:t>
            </a:r>
            <a:r>
              <a:rPr lang="es-ES" dirty="0" err="1" smtClean="0"/>
              <a:t>negoci</a:t>
            </a:r>
            <a:r>
              <a:rPr lang="es-ES" dirty="0" smtClean="0"/>
              <a:t> </a:t>
            </a:r>
            <a:r>
              <a:rPr lang="es-ES" dirty="0" err="1" smtClean="0"/>
              <a:t>d’estètica</a:t>
            </a:r>
            <a:endParaRPr lang="es-ES" dirty="0" smtClean="0"/>
          </a:p>
          <a:p>
            <a:pPr marL="984150" lvl="2" indent="-342900">
              <a:lnSpc>
                <a:spcPct val="120000"/>
              </a:lnSpc>
              <a:buFont typeface="+mj-lt"/>
              <a:buAutoNum type="alphaLcPeriod"/>
            </a:pPr>
            <a:r>
              <a:rPr lang="ca-ES" sz="1600" dirty="0" smtClean="0"/>
              <a:t>Introducció al treball realitzat</a:t>
            </a:r>
          </a:p>
          <a:p>
            <a:pPr marL="984150" lvl="2" indent="-342900">
              <a:lnSpc>
                <a:spcPct val="120000"/>
              </a:lnSpc>
              <a:buFont typeface="+mj-lt"/>
              <a:buAutoNum type="alphaLcPeriod"/>
            </a:pPr>
            <a:r>
              <a:rPr lang="ca-ES" sz="1600" dirty="0" smtClean="0"/>
              <a:t>Pàgina principal</a:t>
            </a:r>
          </a:p>
          <a:p>
            <a:pPr marL="984150" lvl="2" indent="-342900">
              <a:lnSpc>
                <a:spcPct val="120000"/>
              </a:lnSpc>
              <a:buFont typeface="+mj-lt"/>
              <a:buAutoNum type="alphaLcPeriod"/>
            </a:pPr>
            <a:r>
              <a:rPr lang="ca-ES" sz="1600" dirty="0" smtClean="0"/>
              <a:t>Ús de l’apartat visual com a mètode de promoció: </a:t>
            </a:r>
            <a:r>
              <a:rPr lang="ca-ES" sz="1600" dirty="0" err="1" smtClean="0"/>
              <a:t>lookbook</a:t>
            </a:r>
            <a:r>
              <a:rPr lang="ca-ES" sz="1600" dirty="0" smtClean="0"/>
              <a:t>, galeria d’imatges i marques.</a:t>
            </a:r>
          </a:p>
          <a:p>
            <a:pPr marL="984150" lvl="2" indent="-342900">
              <a:lnSpc>
                <a:spcPct val="120000"/>
              </a:lnSpc>
              <a:buFont typeface="+mj-lt"/>
              <a:buAutoNum type="alphaLcPeriod"/>
            </a:pPr>
            <a:r>
              <a:rPr lang="ca-ES" sz="1600" dirty="0" smtClean="0"/>
              <a:t>Secció “nosaltres”</a:t>
            </a:r>
          </a:p>
          <a:p>
            <a:pPr marL="984150" lvl="2" indent="-342900">
              <a:lnSpc>
                <a:spcPct val="120000"/>
              </a:lnSpc>
              <a:buFont typeface="+mj-lt"/>
              <a:buAutoNum type="alphaLcPeriod"/>
            </a:pPr>
            <a:r>
              <a:rPr lang="ca-ES" sz="1600" dirty="0" smtClean="0"/>
              <a:t>Reserves online</a:t>
            </a:r>
          </a:p>
          <a:p>
            <a:pPr marL="641250" lvl="1" indent="-342900">
              <a:lnSpc>
                <a:spcPct val="150000"/>
              </a:lnSpc>
              <a:buFont typeface="+mj-lt"/>
              <a:buAutoNum type="arabicPeriod"/>
            </a:pPr>
            <a:r>
              <a:rPr lang="ca-ES" dirty="0" smtClean="0"/>
              <a:t>Valor afegit</a:t>
            </a:r>
          </a:p>
          <a:p>
            <a:pPr marL="984150" lvl="2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 smtClean="0"/>
              <a:t>Actualització de contingut per part del propietari</a:t>
            </a:r>
          </a:p>
          <a:p>
            <a:pPr marL="984150" lvl="2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 smtClean="0"/>
              <a:t>Disseny adaptat a la imatge de marca</a:t>
            </a:r>
          </a:p>
          <a:p>
            <a:pPr marL="984150" lvl="2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 smtClean="0"/>
              <a:t>Disseny </a:t>
            </a:r>
            <a:r>
              <a:rPr lang="ca-ES" sz="1600" dirty="0" err="1" smtClean="0"/>
              <a:t>responsive</a:t>
            </a:r>
            <a:endParaRPr lang="ca-ES" sz="1600" dirty="0" smtClean="0"/>
          </a:p>
          <a:p>
            <a:pPr marL="984150" lvl="2" indent="-342900">
              <a:lnSpc>
                <a:spcPct val="120000"/>
              </a:lnSpc>
              <a:buFont typeface="+mj-lt"/>
              <a:buAutoNum type="arabicPeriod"/>
            </a:pPr>
            <a:r>
              <a:rPr lang="ca-ES" sz="1600" dirty="0" smtClean="0"/>
              <a:t>Campanya de màrqueting online</a:t>
            </a:r>
            <a:endParaRPr lang="ca-ES" sz="1600" dirty="0" smtClean="0"/>
          </a:p>
          <a:p>
            <a:pPr marL="984150" lvl="2" indent="-342900">
              <a:lnSpc>
                <a:spcPct val="150000"/>
              </a:lnSpc>
              <a:buFont typeface="+mj-lt"/>
              <a:buAutoNum type="arabicPeriod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174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neficios de una pagina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2598879" cy="20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 smtClean="0"/>
              <a:t>El meu negoci no és compatible amb una botiga online, quins beneficis podria tenir una pàgina web?</a:t>
            </a:r>
            <a:endParaRPr lang="ca-ES" sz="2400" dirty="0"/>
          </a:p>
        </p:txBody>
      </p:sp>
      <p:sp>
        <p:nvSpPr>
          <p:cNvPr id="7" name="Marcador de contenido 4"/>
          <p:cNvSpPr>
            <a:spLocks noGrp="1"/>
          </p:cNvSpPr>
          <p:nvPr>
            <p:ph idx="1"/>
          </p:nvPr>
        </p:nvSpPr>
        <p:spPr>
          <a:xfrm>
            <a:off x="19124" y="1196752"/>
            <a:ext cx="8352928" cy="4176464"/>
          </a:xfrm>
        </p:spPr>
        <p:txBody>
          <a:bodyPr>
            <a:noAutofit/>
          </a:bodyPr>
          <a:lstStyle/>
          <a:p>
            <a:pPr marL="334350" lvl="1" indent="0" algn="just">
              <a:lnSpc>
                <a:spcPct val="160000"/>
              </a:lnSpc>
              <a:spcAft>
                <a:spcPts val="1200"/>
              </a:spcAft>
              <a:buNone/>
            </a:pPr>
            <a:r>
              <a:rPr lang="ca-ES" dirty="0" smtClean="0">
                <a:solidFill>
                  <a:srgbClr val="002060"/>
                </a:solidFill>
              </a:rPr>
              <a:t>Actualment, </a:t>
            </a:r>
            <a:r>
              <a:rPr lang="ca-ES" b="1" dirty="0" smtClean="0">
                <a:solidFill>
                  <a:srgbClr val="002060"/>
                </a:solidFill>
              </a:rPr>
              <a:t>no tenir una pàgina web pot suposar un gran desavantatge front a la competència en qualsevol sector</a:t>
            </a:r>
            <a:r>
              <a:rPr lang="ca-ES" dirty="0" smtClean="0">
                <a:solidFill>
                  <a:srgbClr val="002060"/>
                </a:solidFill>
              </a:rPr>
              <a:t>. Entre els beneficis que aquesta suposa, destaquen:</a:t>
            </a:r>
            <a:endParaRPr lang="ca-ES" dirty="0" smtClean="0"/>
          </a:p>
          <a:p>
            <a:pPr marL="620100" lvl="1" indent="-285750" algn="just">
              <a:lnSpc>
                <a:spcPct val="160000"/>
              </a:lnSpc>
            </a:pPr>
            <a:r>
              <a:rPr lang="ca-ES" dirty="0" smtClean="0"/>
              <a:t>Oportunitat de captar </a:t>
            </a:r>
            <a:r>
              <a:rPr lang="ca-ES" b="1" dirty="0" smtClean="0">
                <a:solidFill>
                  <a:srgbClr val="00B050"/>
                </a:solidFill>
              </a:rPr>
              <a:t>nous clients </a:t>
            </a:r>
            <a:r>
              <a:rPr lang="ca-ES" dirty="0" smtClean="0"/>
              <a:t>mitjançant els cercadors o xarxes socials, així com organitzar </a:t>
            </a:r>
            <a:r>
              <a:rPr lang="ca-ES" b="1" dirty="0" smtClean="0">
                <a:solidFill>
                  <a:srgbClr val="00B050"/>
                </a:solidFill>
              </a:rPr>
              <a:t>campanyes de màrqueting online </a:t>
            </a:r>
            <a:r>
              <a:rPr lang="ca-ES" dirty="0" smtClean="0"/>
              <a:t>mitjançant llistes de email, xarxes socials, etc.</a:t>
            </a:r>
          </a:p>
          <a:p>
            <a:pPr marL="620100" lvl="1" indent="-285750" algn="just">
              <a:lnSpc>
                <a:spcPct val="160000"/>
              </a:lnSpc>
            </a:pPr>
            <a:r>
              <a:rPr lang="ca-ES" dirty="0" smtClean="0"/>
              <a:t>Permet donar </a:t>
            </a:r>
            <a:r>
              <a:rPr lang="ca-ES" b="1" dirty="0" smtClean="0">
                <a:solidFill>
                  <a:srgbClr val="00B050"/>
                </a:solidFill>
              </a:rPr>
              <a:t>informació</a:t>
            </a:r>
            <a:r>
              <a:rPr lang="ca-ES" dirty="0" smtClean="0">
                <a:solidFill>
                  <a:srgbClr val="00B050"/>
                </a:solidFill>
              </a:rPr>
              <a:t> </a:t>
            </a:r>
            <a:r>
              <a:rPr lang="ca-ES" dirty="0" smtClean="0"/>
              <a:t>sobre serveis, productes o preus, accessible en qualsevol moment i des de qualsevol lloc.</a:t>
            </a: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12937" y="5013176"/>
            <a:ext cx="5711135" cy="2363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0100" lvl="1" indent="-285750">
              <a:lnSpc>
                <a:spcPct val="160000"/>
              </a:lnSpc>
            </a:pPr>
            <a:r>
              <a:rPr lang="ca-ES" dirty="0" smtClean="0"/>
              <a:t>Millor servei </a:t>
            </a:r>
            <a:r>
              <a:rPr lang="ca-ES" b="1" dirty="0" smtClean="0">
                <a:solidFill>
                  <a:srgbClr val="00B050"/>
                </a:solidFill>
              </a:rPr>
              <a:t>d’atenció al client</a:t>
            </a:r>
            <a:r>
              <a:rPr lang="ca-ES" dirty="0" smtClean="0"/>
              <a:t>, amb l’oportunitat de contactar 24 hores, 7 dies a la setmana.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106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 smtClean="0"/>
              <a:t>Cas concret: negoci d’estètica</a:t>
            </a:r>
            <a:endParaRPr lang="ca-ES" sz="2400" dirty="0"/>
          </a:p>
        </p:txBody>
      </p:sp>
      <p:sp>
        <p:nvSpPr>
          <p:cNvPr id="7" name="Marcador de contenido 4"/>
          <p:cNvSpPr>
            <a:spLocks noGrp="1"/>
          </p:cNvSpPr>
          <p:nvPr>
            <p:ph idx="1"/>
          </p:nvPr>
        </p:nvSpPr>
        <p:spPr>
          <a:xfrm>
            <a:off x="19124" y="1196752"/>
            <a:ext cx="8801348" cy="4176464"/>
          </a:xfrm>
        </p:spPr>
        <p:txBody>
          <a:bodyPr>
            <a:noAutofit/>
          </a:bodyPr>
          <a:lstStyle/>
          <a:p>
            <a:pPr marL="334350" lvl="1" indent="0" algn="just">
              <a:lnSpc>
                <a:spcPct val="160000"/>
              </a:lnSpc>
              <a:buNone/>
            </a:pPr>
            <a:r>
              <a:rPr lang="ca-ES" dirty="0" smtClean="0">
                <a:solidFill>
                  <a:srgbClr val="002060"/>
                </a:solidFill>
              </a:rPr>
              <a:t>En un negoci d’estètica, </a:t>
            </a:r>
            <a:r>
              <a:rPr lang="ca-ES" b="1" dirty="0" smtClean="0">
                <a:solidFill>
                  <a:srgbClr val="002060"/>
                </a:solidFill>
              </a:rPr>
              <a:t>els beneficis es multipliquen</a:t>
            </a:r>
            <a:r>
              <a:rPr lang="ca-ES" dirty="0" smtClean="0">
                <a:solidFill>
                  <a:srgbClr val="002060"/>
                </a:solidFill>
              </a:rPr>
              <a:t>, ja que es tracta de serveis molt visuals i que per tant poden promocionar-se molt bé amb una pàgina web</a:t>
            </a:r>
            <a:r>
              <a:rPr lang="ca-ES" dirty="0" smtClean="0"/>
              <a:t>.</a:t>
            </a:r>
            <a:r>
              <a:rPr lang="ca-ES" dirty="0"/>
              <a:t> </a:t>
            </a:r>
            <a:r>
              <a:rPr lang="ca-ES" dirty="0" smtClean="0"/>
              <a:t>Amb aquest objectiu s’han creat els següents apartats:</a:t>
            </a:r>
          </a:p>
          <a:p>
            <a:pPr marL="620100" lvl="1" indent="-285750" algn="just">
              <a:lnSpc>
                <a:spcPct val="160000"/>
              </a:lnSpc>
            </a:pPr>
            <a:r>
              <a:rPr lang="ca-ES" dirty="0" smtClean="0"/>
              <a:t>Galeria d’imatges</a:t>
            </a:r>
          </a:p>
          <a:p>
            <a:pPr marL="620100" lvl="1" indent="-285750" algn="just">
              <a:lnSpc>
                <a:spcPct val="160000"/>
              </a:lnSpc>
            </a:pPr>
            <a:r>
              <a:rPr lang="ca-ES" dirty="0" err="1" smtClean="0"/>
              <a:t>Lookbook</a:t>
            </a:r>
            <a:r>
              <a:rPr lang="ca-ES" dirty="0" smtClean="0"/>
              <a:t> (exemples d’estils)</a:t>
            </a:r>
          </a:p>
          <a:p>
            <a:pPr marL="620100" lvl="1" indent="-285750" algn="just">
              <a:lnSpc>
                <a:spcPct val="160000"/>
              </a:lnSpc>
              <a:spcAft>
                <a:spcPts val="600"/>
              </a:spcAft>
            </a:pPr>
            <a:r>
              <a:rPr lang="ca-ES" dirty="0" smtClean="0"/>
              <a:t>Secció marques</a:t>
            </a:r>
          </a:p>
          <a:p>
            <a:pPr marL="334350" lvl="1" indent="0" algn="just">
              <a:lnSpc>
                <a:spcPct val="160000"/>
              </a:lnSpc>
              <a:buNone/>
            </a:pPr>
            <a:r>
              <a:rPr lang="ca-ES" dirty="0" smtClean="0"/>
              <a:t>A més, amb l’objectiu de millorar la comunicació entre l’empresa i el client es troben els següents:</a:t>
            </a:r>
          </a:p>
          <a:p>
            <a:pPr marL="620100" lvl="1" indent="-285750" algn="just">
              <a:lnSpc>
                <a:spcPct val="160000"/>
              </a:lnSpc>
            </a:pPr>
            <a:r>
              <a:rPr lang="ca-ES" dirty="0" smtClean="0"/>
              <a:t>Secció nosaltres</a:t>
            </a:r>
          </a:p>
          <a:p>
            <a:pPr marL="620100" lvl="1" indent="-285750" algn="just">
              <a:lnSpc>
                <a:spcPct val="160000"/>
              </a:lnSpc>
            </a:pPr>
            <a:r>
              <a:rPr lang="ca-ES" dirty="0" smtClean="0"/>
              <a:t>Reserves online</a:t>
            </a:r>
          </a:p>
        </p:txBody>
      </p:sp>
    </p:spTree>
    <p:extLst>
      <p:ext uri="{BB962C8B-B14F-4D97-AF65-F5344CB8AC3E}">
        <p14:creationId xmlns:p14="http://schemas.microsoft.com/office/powerpoint/2010/main" val="16288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71243"/>
            <a:ext cx="3246584" cy="4322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71243"/>
            <a:ext cx="3528392" cy="4178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296108" y="116632"/>
            <a:ext cx="8524364" cy="7560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 smtClean="0"/>
              <a:t>Desenvolupament de la pàgina web d’un negoci d’estètica</a:t>
            </a:r>
            <a:br>
              <a:rPr lang="ca-ES" sz="2400" dirty="0" smtClean="0"/>
            </a:br>
            <a:r>
              <a:rPr lang="ca-ES" sz="2400" dirty="0" smtClean="0"/>
              <a:t>Pàgina principal</a:t>
            </a:r>
            <a:endParaRPr lang="ca-ES" sz="2400" dirty="0"/>
          </a:p>
        </p:txBody>
      </p:sp>
      <p:sp>
        <p:nvSpPr>
          <p:cNvPr id="9" name="Marcador de contenido 4"/>
          <p:cNvSpPr>
            <a:spLocks noGrp="1"/>
          </p:cNvSpPr>
          <p:nvPr>
            <p:ph idx="1"/>
          </p:nvPr>
        </p:nvSpPr>
        <p:spPr>
          <a:xfrm>
            <a:off x="19124" y="1196752"/>
            <a:ext cx="8801348" cy="576064"/>
          </a:xfrm>
        </p:spPr>
        <p:txBody>
          <a:bodyPr>
            <a:noAutofit/>
          </a:bodyPr>
          <a:lstStyle/>
          <a:p>
            <a:pPr marL="334350" lvl="1" indent="0" algn="just">
              <a:lnSpc>
                <a:spcPct val="140000"/>
              </a:lnSpc>
              <a:buNone/>
            </a:pPr>
            <a:r>
              <a:rPr lang="ca-ES" dirty="0" smtClean="0"/>
              <a:t>L’objectiu de la pàgina principal és mostrar la informació bàsica del negoci (horari i serveis) així com enllaçar als diferents apartats del web. </a:t>
            </a:r>
          </a:p>
        </p:txBody>
      </p:sp>
    </p:spTree>
    <p:extLst>
      <p:ext uri="{BB962C8B-B14F-4D97-AF65-F5344CB8AC3E}">
        <p14:creationId xmlns:p14="http://schemas.microsoft.com/office/powerpoint/2010/main" val="9343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6108" y="116632"/>
            <a:ext cx="8524364" cy="7560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/>
              <a:t>Desenvolupament de la pàgina web d’un negoci d’estètica</a:t>
            </a:r>
            <a:br>
              <a:rPr lang="ca-ES" sz="2400" dirty="0"/>
            </a:br>
            <a:r>
              <a:rPr lang="ca-ES" sz="2400" dirty="0"/>
              <a:t>Ús </a:t>
            </a:r>
            <a:r>
              <a:rPr lang="ca-ES" sz="2400" dirty="0" smtClean="0"/>
              <a:t>de l’apartat visual com a mètode de promoció</a:t>
            </a:r>
            <a:endParaRPr lang="ca-ES" sz="2400" dirty="0"/>
          </a:p>
        </p:txBody>
      </p:sp>
      <p:pic>
        <p:nvPicPr>
          <p:cNvPr id="6" name="Picture 2" descr="https://shrinktheweb.snapito.io/v2/webshot/spu-ea68c8-ogi2-3cwn3bmfojjlb56e?size=800x0&amp;screen=1024x768&amp;url=http%3A%2F%2Fsalonlounge-estilistes.com%2Flookbook%2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8"/>
          <a:stretch/>
        </p:blipFill>
        <p:spPr bwMode="auto">
          <a:xfrm>
            <a:off x="187110" y="2348880"/>
            <a:ext cx="2740726" cy="352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hrinktheweb.snapito.io/v2/webshot/spu-ea68c8-ogi2-3cwn3bmfojjlb56e?size=800x0&amp;screen=1024x768&amp;url=http%3A%2F%2Fsalonlounge-estilistes.com%2Fgaleria-de-imagenes%2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4"/>
          <a:stretch/>
        </p:blipFill>
        <p:spPr bwMode="auto">
          <a:xfrm>
            <a:off x="3275856" y="2348880"/>
            <a:ext cx="2781810" cy="352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hrinktheweb.snapito.io/v2/webshot/spu-ea68c8-ogi2-3cwn3bmfojjlb56e?size=800x0&amp;screen=1024x768&amp;url=http%3A%2F%2Fsalonlounge-estilistes.com%2Fproductos-wella%2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070"/>
          <a:stretch/>
        </p:blipFill>
        <p:spPr bwMode="auto">
          <a:xfrm>
            <a:off x="6391428" y="2378405"/>
            <a:ext cx="2562757" cy="352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467544" y="1628800"/>
            <a:ext cx="1842503" cy="581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50" lvl="1" indent="0" algn="ctr">
              <a:lnSpc>
                <a:spcPct val="160000"/>
              </a:lnSpc>
              <a:buNone/>
            </a:pPr>
            <a:r>
              <a:rPr lang="ca-ES" sz="2400" dirty="0" err="1" smtClean="0"/>
              <a:t>Lookbook</a:t>
            </a:r>
            <a:endParaRPr lang="ca-ES" sz="2400" dirty="0"/>
          </a:p>
        </p:txBody>
      </p:sp>
      <p:sp>
        <p:nvSpPr>
          <p:cNvPr id="11" name="Marcador de contenido 4"/>
          <p:cNvSpPr txBox="1">
            <a:spLocks/>
          </p:cNvSpPr>
          <p:nvPr/>
        </p:nvSpPr>
        <p:spPr>
          <a:xfrm>
            <a:off x="3635896" y="1461247"/>
            <a:ext cx="1842503" cy="581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50" lvl="1" indent="0" algn="ctr">
              <a:lnSpc>
                <a:spcPct val="100000"/>
              </a:lnSpc>
              <a:buNone/>
            </a:pPr>
            <a:r>
              <a:rPr lang="ca-ES" sz="2400" dirty="0" smtClean="0"/>
              <a:t>Galeria d’imatges</a:t>
            </a:r>
            <a:endParaRPr lang="ca-ES" sz="2400" dirty="0"/>
          </a:p>
        </p:txBody>
      </p:sp>
      <p:sp>
        <p:nvSpPr>
          <p:cNvPr id="12" name="Marcador de contenido 4"/>
          <p:cNvSpPr txBox="1">
            <a:spLocks/>
          </p:cNvSpPr>
          <p:nvPr/>
        </p:nvSpPr>
        <p:spPr>
          <a:xfrm>
            <a:off x="6588224" y="1839103"/>
            <a:ext cx="1842503" cy="581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50" lvl="1" indent="0" algn="ctr">
              <a:lnSpc>
                <a:spcPct val="100000"/>
              </a:lnSpc>
              <a:buNone/>
            </a:pPr>
            <a:r>
              <a:rPr lang="ca-ES" sz="2400" dirty="0" smtClean="0"/>
              <a:t>Marques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23707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hrinktheweb.snapito.io/v2/webshot/spu-ea68c8-ogi2-3cwn3bmfojjlb56e?size=800x0&amp;screen=1024x768&amp;url=http%3A%2F%2Fsalonlounge-estilistes.com%2Ffilosofia%2F%23TU-COLOR-IDE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80"/>
          <a:stretch/>
        </p:blipFill>
        <p:spPr bwMode="auto">
          <a:xfrm>
            <a:off x="467544" y="1667082"/>
            <a:ext cx="391841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36277"/>
          <a:stretch/>
        </p:blipFill>
        <p:spPr>
          <a:xfrm>
            <a:off x="4910592" y="1638955"/>
            <a:ext cx="3909678" cy="4702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Marcador de contenido 1"/>
          <p:cNvSpPr>
            <a:spLocks noGrp="1"/>
          </p:cNvSpPr>
          <p:nvPr>
            <p:ph idx="1"/>
          </p:nvPr>
        </p:nvSpPr>
        <p:spPr>
          <a:xfrm>
            <a:off x="467544" y="1163026"/>
            <a:ext cx="3918418" cy="504056"/>
          </a:xfrm>
        </p:spPr>
        <p:txBody>
          <a:bodyPr>
            <a:noAutofit/>
          </a:bodyPr>
          <a:lstStyle/>
          <a:p>
            <a:pPr algn="ctr"/>
            <a:r>
              <a:rPr lang="es-ES" sz="2000" dirty="0" err="1" smtClean="0"/>
              <a:t>Filosofia</a:t>
            </a:r>
            <a:endParaRPr lang="es-ES" sz="2000" dirty="0"/>
          </a:p>
        </p:txBody>
      </p:sp>
      <p:sp>
        <p:nvSpPr>
          <p:cNvPr id="7" name="Marcador de contenido 1"/>
          <p:cNvSpPr txBox="1">
            <a:spLocks/>
          </p:cNvSpPr>
          <p:nvPr/>
        </p:nvSpPr>
        <p:spPr>
          <a:xfrm>
            <a:off x="4910592" y="1171964"/>
            <a:ext cx="391841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 err="1" smtClean="0"/>
              <a:t>Biografia</a:t>
            </a:r>
            <a:endParaRPr lang="es-ES" sz="2000" dirty="0"/>
          </a:p>
        </p:txBody>
      </p:sp>
      <p:sp>
        <p:nvSpPr>
          <p:cNvPr id="9" name="Título 4"/>
          <p:cNvSpPr>
            <a:spLocks noGrp="1"/>
          </p:cNvSpPr>
          <p:nvPr>
            <p:ph type="title"/>
          </p:nvPr>
        </p:nvSpPr>
        <p:spPr>
          <a:xfrm>
            <a:off x="296108" y="116632"/>
            <a:ext cx="8524364" cy="7560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/>
              <a:t>Desenvolupament de la pàgina web d’un negoci d’estètica</a:t>
            </a:r>
            <a:br>
              <a:rPr lang="ca-ES" sz="2400" dirty="0"/>
            </a:br>
            <a:r>
              <a:rPr lang="ca-ES" sz="2400" dirty="0"/>
              <a:t>Secció </a:t>
            </a:r>
            <a:r>
              <a:rPr lang="ca-ES" sz="2400" dirty="0" smtClean="0"/>
              <a:t>“nosaltres”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29721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5" y="2054349"/>
            <a:ext cx="3359247" cy="2246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037" y="1986835"/>
            <a:ext cx="2150152" cy="2705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5" y="4752455"/>
            <a:ext cx="3182145" cy="1628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064" y="4921757"/>
            <a:ext cx="3520098" cy="1583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202524" y="1787210"/>
            <a:ext cx="772380" cy="772380"/>
            <a:chOff x="356347" y="1304271"/>
            <a:chExt cx="849409" cy="849409"/>
          </a:xfrm>
        </p:grpSpPr>
        <p:sp>
          <p:nvSpPr>
            <p:cNvPr id="11" name="Elipse 10"/>
            <p:cNvSpPr/>
            <p:nvPr/>
          </p:nvSpPr>
          <p:spPr>
            <a:xfrm>
              <a:off x="356347" y="1304271"/>
              <a:ext cx="849409" cy="84940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0" name="Título 4"/>
            <p:cNvSpPr txBox="1">
              <a:spLocks/>
            </p:cNvSpPr>
            <p:nvPr/>
          </p:nvSpPr>
          <p:spPr>
            <a:xfrm>
              <a:off x="552804" y="1359768"/>
              <a:ext cx="432048" cy="75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u="none" kern="1200">
                  <a:solidFill>
                    <a:srgbClr val="00B050"/>
                  </a:solidFill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s-ES" sz="5400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s-ES" sz="5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016238" y="1894986"/>
            <a:ext cx="700944" cy="700944"/>
            <a:chOff x="356347" y="1304271"/>
            <a:chExt cx="849409" cy="849409"/>
          </a:xfrm>
        </p:grpSpPr>
        <p:sp>
          <p:nvSpPr>
            <p:cNvPr id="14" name="Elipse 13"/>
            <p:cNvSpPr/>
            <p:nvPr/>
          </p:nvSpPr>
          <p:spPr>
            <a:xfrm>
              <a:off x="356347" y="1304271"/>
              <a:ext cx="849409" cy="84940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15" name="Título 4"/>
            <p:cNvSpPr txBox="1">
              <a:spLocks/>
            </p:cNvSpPr>
            <p:nvPr/>
          </p:nvSpPr>
          <p:spPr>
            <a:xfrm>
              <a:off x="565027" y="1353642"/>
              <a:ext cx="432048" cy="75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u="none" kern="1200">
                  <a:solidFill>
                    <a:srgbClr val="00B050"/>
                  </a:solidFill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s-ES" sz="5400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es-ES" sz="5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84378" y="5806848"/>
            <a:ext cx="790504" cy="790504"/>
            <a:chOff x="356347" y="1304271"/>
            <a:chExt cx="849409" cy="849409"/>
          </a:xfrm>
        </p:grpSpPr>
        <p:sp>
          <p:nvSpPr>
            <p:cNvPr id="17" name="Elipse 16"/>
            <p:cNvSpPr/>
            <p:nvPr/>
          </p:nvSpPr>
          <p:spPr>
            <a:xfrm>
              <a:off x="356347" y="1304271"/>
              <a:ext cx="849409" cy="84940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18" name="Título 4"/>
            <p:cNvSpPr txBox="1">
              <a:spLocks/>
            </p:cNvSpPr>
            <p:nvPr/>
          </p:nvSpPr>
          <p:spPr>
            <a:xfrm>
              <a:off x="565027" y="1353642"/>
              <a:ext cx="432048" cy="75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u="none" kern="1200">
                  <a:solidFill>
                    <a:srgbClr val="00B050"/>
                  </a:solidFill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s-ES" sz="5400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es-ES" sz="5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446716" y="5852794"/>
            <a:ext cx="744557" cy="744557"/>
            <a:chOff x="356347" y="1304271"/>
            <a:chExt cx="849409" cy="849409"/>
          </a:xfrm>
        </p:grpSpPr>
        <p:sp>
          <p:nvSpPr>
            <p:cNvPr id="20" name="Elipse 19"/>
            <p:cNvSpPr/>
            <p:nvPr/>
          </p:nvSpPr>
          <p:spPr>
            <a:xfrm>
              <a:off x="356347" y="1304271"/>
              <a:ext cx="849409" cy="84940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21" name="Título 4"/>
            <p:cNvSpPr txBox="1">
              <a:spLocks/>
            </p:cNvSpPr>
            <p:nvPr/>
          </p:nvSpPr>
          <p:spPr>
            <a:xfrm>
              <a:off x="565027" y="1353642"/>
              <a:ext cx="432048" cy="75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u="none" kern="1200">
                  <a:solidFill>
                    <a:srgbClr val="00B050"/>
                  </a:solidFill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s-ES" sz="5400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s-ES" sz="5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3" name="Título 4"/>
          <p:cNvSpPr>
            <a:spLocks noGrp="1"/>
          </p:cNvSpPr>
          <p:nvPr>
            <p:ph type="title"/>
          </p:nvPr>
        </p:nvSpPr>
        <p:spPr>
          <a:xfrm>
            <a:off x="296108" y="116632"/>
            <a:ext cx="8524364" cy="7560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/>
              <a:t>Desenvolupament de la pàgina web d’un negoci d’estètica</a:t>
            </a:r>
            <a:br>
              <a:rPr lang="ca-ES" sz="2400" dirty="0"/>
            </a:br>
            <a:r>
              <a:rPr lang="ca-ES" sz="2400" dirty="0" smtClean="0"/>
              <a:t>Reserves online</a:t>
            </a:r>
            <a:endParaRPr lang="ca-ES" sz="2400" dirty="0"/>
          </a:p>
        </p:txBody>
      </p:sp>
      <p:sp>
        <p:nvSpPr>
          <p:cNvPr id="24" name="Marcador de contenido 4"/>
          <p:cNvSpPr>
            <a:spLocks noGrp="1"/>
          </p:cNvSpPr>
          <p:nvPr>
            <p:ph idx="1"/>
          </p:nvPr>
        </p:nvSpPr>
        <p:spPr>
          <a:xfrm>
            <a:off x="19124" y="1083023"/>
            <a:ext cx="8801348" cy="576064"/>
          </a:xfrm>
        </p:spPr>
        <p:txBody>
          <a:bodyPr>
            <a:noAutofit/>
          </a:bodyPr>
          <a:lstStyle/>
          <a:p>
            <a:pPr marL="334350" lvl="1" indent="0" algn="just">
              <a:lnSpc>
                <a:spcPct val="120000"/>
              </a:lnSpc>
              <a:buNone/>
            </a:pPr>
            <a:r>
              <a:rPr lang="ca-ES" dirty="0" smtClean="0"/>
              <a:t>La secció de reserves permet reservar cita en la perruqueria de manera senzilla i ràpida des de qualsevol lloc a través d’Internet.</a:t>
            </a:r>
          </a:p>
        </p:txBody>
      </p:sp>
    </p:spTree>
    <p:extLst>
      <p:ext uri="{BB962C8B-B14F-4D97-AF65-F5344CB8AC3E}">
        <p14:creationId xmlns:p14="http://schemas.microsoft.com/office/powerpoint/2010/main" val="15818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4"/>
          <p:cNvSpPr>
            <a:spLocks noGrp="1"/>
          </p:cNvSpPr>
          <p:nvPr>
            <p:ph type="title"/>
          </p:nvPr>
        </p:nvSpPr>
        <p:spPr>
          <a:xfrm>
            <a:off x="296108" y="116632"/>
            <a:ext cx="8524364" cy="7560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ca-ES" sz="2400" dirty="0"/>
              <a:t>Aspectes de valor afegit d’aquest projecte </a:t>
            </a:r>
            <a:r>
              <a:rPr lang="ca-ES" sz="2400" dirty="0" smtClean="0"/>
              <a:t/>
            </a:r>
            <a:br>
              <a:rPr lang="ca-ES" sz="2400" dirty="0" smtClean="0"/>
            </a:br>
            <a:r>
              <a:rPr lang="ca-ES" sz="2400" dirty="0" smtClean="0"/>
              <a:t>Actualització del contingut</a:t>
            </a:r>
            <a:endParaRPr lang="ca-ES" sz="2400" dirty="0"/>
          </a:p>
        </p:txBody>
      </p:sp>
      <p:sp>
        <p:nvSpPr>
          <p:cNvPr id="24" name="Marcador de contenido 4"/>
          <p:cNvSpPr>
            <a:spLocks noGrp="1"/>
          </p:cNvSpPr>
          <p:nvPr>
            <p:ph idx="1"/>
          </p:nvPr>
        </p:nvSpPr>
        <p:spPr>
          <a:xfrm>
            <a:off x="157616" y="1196752"/>
            <a:ext cx="8801348" cy="1152128"/>
          </a:xfrm>
        </p:spPr>
        <p:txBody>
          <a:bodyPr>
            <a:noAutofit/>
          </a:bodyPr>
          <a:lstStyle/>
          <a:p>
            <a:pPr marL="334350" lvl="1" indent="0" algn="just">
              <a:lnSpc>
                <a:spcPct val="120000"/>
              </a:lnSpc>
              <a:buNone/>
            </a:pPr>
            <a:r>
              <a:rPr lang="ca-ES" dirty="0" smtClean="0"/>
              <a:t>El propietari pot actualitzar tot el contingut de la pàgina web (productes, marques, entrades del </a:t>
            </a:r>
            <a:r>
              <a:rPr lang="ca-ES" dirty="0" err="1" smtClean="0"/>
              <a:t>blog</a:t>
            </a:r>
            <a:r>
              <a:rPr lang="ca-ES" dirty="0" smtClean="0"/>
              <a:t>...) de manera senzilla. Amb la pàgina web s’entrega una guia d’ús amb les instruccions.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5" y="2492896"/>
            <a:ext cx="3960000" cy="2030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-1" b="14902"/>
          <a:stretch/>
        </p:blipFill>
        <p:spPr>
          <a:xfrm>
            <a:off x="4661362" y="2348880"/>
            <a:ext cx="3960000" cy="1979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55" y="4725144"/>
            <a:ext cx="3960000" cy="18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/>
          <a:srcRect b="2353"/>
          <a:stretch/>
        </p:blipFill>
        <p:spPr>
          <a:xfrm>
            <a:off x="4661362" y="4509120"/>
            <a:ext cx="3960000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6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11771</TotalTime>
  <Words>677</Words>
  <Application>Microsoft Office PowerPoint</Application>
  <PresentationFormat>Presentación en pantalla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Helvetica</vt:lpstr>
      <vt:lpstr>Wingdings</vt:lpstr>
      <vt:lpstr>Tema de Office</vt:lpstr>
      <vt:lpstr>Desenvolupament i promoció d'un lloc web per a una empresa d'estètica  http://salonlounge-estilistes.com/</vt:lpstr>
      <vt:lpstr>Índex</vt:lpstr>
      <vt:lpstr>El meu negoci no és compatible amb una botiga online, quins beneficis podria tenir una pàgina web?</vt:lpstr>
      <vt:lpstr>Cas concret: negoci d’estètica</vt:lpstr>
      <vt:lpstr>Desenvolupament de la pàgina web d’un negoci d’estètica Pàgina principal</vt:lpstr>
      <vt:lpstr>Desenvolupament de la pàgina web d’un negoci d’estètica Ús de l’apartat visual com a mètode de promoció</vt:lpstr>
      <vt:lpstr>Desenvolupament de la pàgina web d’un negoci d’estètica Secció “nosaltres”</vt:lpstr>
      <vt:lpstr>Desenvolupament de la pàgina web d’un negoci d’estètica Reserves online</vt:lpstr>
      <vt:lpstr>Aspectes de valor afegit d’aquest projecte  Actualització del contingut</vt:lpstr>
      <vt:lpstr>Aspectes de valor afegit d’aquest projecte Disseny adaptat a la imatge de la marca</vt:lpstr>
      <vt:lpstr>Aspectes de valor afegit d’aquest projecte Disseny responsive</vt:lpstr>
      <vt:lpstr>Aspectes de valor afegit d’aquest projecte Campanya de màrqueting online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</dc:creator>
  <cp:lastModifiedBy>Borras</cp:lastModifiedBy>
  <cp:revision>100</cp:revision>
  <dcterms:created xsi:type="dcterms:W3CDTF">2016-12-27T16:51:04Z</dcterms:created>
  <dcterms:modified xsi:type="dcterms:W3CDTF">2017-01-08T22:17:35Z</dcterms:modified>
</cp:coreProperties>
</file>