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7" r:id="rId5"/>
    <p:sldId id="261" r:id="rId6"/>
    <p:sldId id="268" r:id="rId7"/>
    <p:sldId id="262" r:id="rId8"/>
    <p:sldId id="269" r:id="rId9"/>
    <p:sldId id="263" r:id="rId10"/>
    <p:sldId id="270" r:id="rId11"/>
    <p:sldId id="264" r:id="rId12"/>
    <p:sldId id="271" r:id="rId13"/>
    <p:sldId id="265" r:id="rId14"/>
    <p:sldId id="273" r:id="rId15"/>
    <p:sldId id="266" r:id="rId16"/>
    <p:sldId id="272" r:id="rId17"/>
    <p:sldId id="274" r:id="rId18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8818" autoAdjust="0"/>
  </p:normalViewPr>
  <p:slideViewPr>
    <p:cSldViewPr>
      <p:cViewPr varScale="1">
        <p:scale>
          <a:sx n="123" d="100"/>
          <a:sy n="123" d="100"/>
        </p:scale>
        <p:origin x="-114" y="-5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6023-D42B-4522-A4FF-3E814AA78C85}" type="datetimeFigureOut">
              <a:rPr lang="es-ES" smtClean="0"/>
              <a:pPr/>
              <a:t>19/01/2011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EB2B-84DD-459A-9326-A171B9E39C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6023-D42B-4522-A4FF-3E814AA78C85}" type="datetimeFigureOut">
              <a:rPr lang="es-ES" smtClean="0"/>
              <a:pPr/>
              <a:t>19/01/2011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EB2B-84DD-459A-9326-A171B9E39C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6023-D42B-4522-A4FF-3E814AA78C85}" type="datetimeFigureOut">
              <a:rPr lang="es-ES" smtClean="0"/>
              <a:pPr/>
              <a:t>19/01/2011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EB2B-84DD-459A-9326-A171B9E39C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6023-D42B-4522-A4FF-3E814AA78C85}" type="datetimeFigureOut">
              <a:rPr lang="es-ES" smtClean="0"/>
              <a:pPr/>
              <a:t>19/01/2011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EB2B-84DD-459A-9326-A171B9E39C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6023-D42B-4522-A4FF-3E814AA78C85}" type="datetimeFigureOut">
              <a:rPr lang="es-ES" smtClean="0"/>
              <a:pPr/>
              <a:t>19/01/2011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EB2B-84DD-459A-9326-A171B9E39C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6023-D42B-4522-A4FF-3E814AA78C85}" type="datetimeFigureOut">
              <a:rPr lang="es-ES" smtClean="0"/>
              <a:pPr/>
              <a:t>19/01/2011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EB2B-84DD-459A-9326-A171B9E39C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6023-D42B-4522-A4FF-3E814AA78C85}" type="datetimeFigureOut">
              <a:rPr lang="es-ES" smtClean="0"/>
              <a:pPr/>
              <a:t>19/01/2011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EB2B-84DD-459A-9326-A171B9E39C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6023-D42B-4522-A4FF-3E814AA78C85}" type="datetimeFigureOut">
              <a:rPr lang="es-ES" smtClean="0"/>
              <a:pPr/>
              <a:t>19/01/2011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EB2B-84DD-459A-9326-A171B9E39C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6023-D42B-4522-A4FF-3E814AA78C85}" type="datetimeFigureOut">
              <a:rPr lang="es-ES" smtClean="0"/>
              <a:pPr/>
              <a:t>19/01/2011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EB2B-84DD-459A-9326-A171B9E39C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6023-D42B-4522-A4FF-3E814AA78C85}" type="datetimeFigureOut">
              <a:rPr lang="es-ES" smtClean="0"/>
              <a:pPr/>
              <a:t>19/01/2011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EB2B-84DD-459A-9326-A171B9E39C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6023-D42B-4522-A4FF-3E814AA78C85}" type="datetimeFigureOut">
              <a:rPr lang="es-ES" smtClean="0"/>
              <a:pPr/>
              <a:t>19/01/2011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EB2B-84DD-459A-9326-A171B9E39C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F6023-D42B-4522-A4FF-3E814AA78C85}" type="datetimeFigureOut">
              <a:rPr lang="es-ES" smtClean="0"/>
              <a:pPr/>
              <a:t>19/01/2011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6EB2B-84DD-459A-9326-A171B9E39C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xm.selfip.net:6789/tfc.asp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gif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jpeg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683568" y="251996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rgbClr val="FFC000"/>
                </a:solidFill>
              </a:rPr>
              <a:t>Introducció</a:t>
            </a:r>
            <a:endParaRPr lang="ca-ES" sz="2400" dirty="0">
              <a:solidFill>
                <a:srgbClr val="FFC000"/>
              </a:solidFill>
            </a:endParaRPr>
          </a:p>
        </p:txBody>
      </p:sp>
      <p:grpSp>
        <p:nvGrpSpPr>
          <p:cNvPr id="41" name="40 Grupo"/>
          <p:cNvGrpSpPr/>
          <p:nvPr/>
        </p:nvGrpSpPr>
        <p:grpSpPr>
          <a:xfrm>
            <a:off x="107504" y="123478"/>
            <a:ext cx="7920880" cy="3942438"/>
            <a:chOff x="107504" y="123478"/>
            <a:chExt cx="7920880" cy="3942438"/>
          </a:xfrm>
        </p:grpSpPr>
        <p:sp>
          <p:nvSpPr>
            <p:cNvPr id="2" name="1 Rectángulo redondeado"/>
            <p:cNvSpPr/>
            <p:nvPr/>
          </p:nvSpPr>
          <p:spPr>
            <a:xfrm>
              <a:off x="107504" y="123478"/>
              <a:ext cx="7920880" cy="3942438"/>
            </a:xfrm>
            <a:prstGeom prst="roundRect">
              <a:avLst>
                <a:gd name="adj" fmla="val 32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7" name="16 CuadroTexto"/>
            <p:cNvSpPr txBox="1"/>
            <p:nvPr/>
          </p:nvSpPr>
          <p:spPr>
            <a:xfrm rot="16200000">
              <a:off x="6819057" y="2844973"/>
              <a:ext cx="172819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a-ES" sz="2400" dirty="0" smtClean="0">
                  <a:solidFill>
                    <a:srgbClr val="92D050"/>
                  </a:solidFill>
                </a:rPr>
                <a:t>Índex</a:t>
              </a:r>
              <a:endParaRPr lang="ca-ES" sz="2400" dirty="0">
                <a:solidFill>
                  <a:srgbClr val="92D050"/>
                </a:solidFill>
              </a:endParaRPr>
            </a:p>
          </p:txBody>
        </p:sp>
        <p:cxnSp>
          <p:nvCxnSpPr>
            <p:cNvPr id="19" name="18 Conector recto"/>
            <p:cNvCxnSpPr/>
            <p:nvPr/>
          </p:nvCxnSpPr>
          <p:spPr>
            <a:xfrm rot="5400000">
              <a:off x="5580112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5400000">
              <a:off x="5593343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20 CuadroTexto"/>
          <p:cNvSpPr txBox="1"/>
          <p:nvPr/>
        </p:nvSpPr>
        <p:spPr>
          <a:xfrm>
            <a:off x="683568" y="699542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Xarxa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2" name="21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787048"/>
            <a:ext cx="314286" cy="304762"/>
          </a:xfrm>
          <a:prstGeom prst="rect">
            <a:avLst/>
          </a:prstGeom>
        </p:spPr>
      </p:pic>
      <p:sp>
        <p:nvSpPr>
          <p:cNvPr id="23" name="22 CuadroTexto"/>
          <p:cNvSpPr txBox="1"/>
          <p:nvPr/>
        </p:nvSpPr>
        <p:spPr>
          <a:xfrm>
            <a:off x="683568" y="1131590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XML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4" name="23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219096"/>
            <a:ext cx="314286" cy="304762"/>
          </a:xfrm>
          <a:prstGeom prst="rect">
            <a:avLst/>
          </a:prstGeom>
        </p:spPr>
      </p:pic>
      <p:sp>
        <p:nvSpPr>
          <p:cNvPr id="25" name="24 CuadroTexto"/>
          <p:cNvSpPr txBox="1"/>
          <p:nvPr/>
        </p:nvSpPr>
        <p:spPr>
          <a:xfrm>
            <a:off x="683568" y="1563638"/>
            <a:ext cx="244827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Mota de Captació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6" name="25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651144"/>
            <a:ext cx="314286" cy="304762"/>
          </a:xfrm>
          <a:prstGeom prst="rect">
            <a:avLst/>
          </a:prstGeom>
        </p:spPr>
      </p:pic>
      <p:sp>
        <p:nvSpPr>
          <p:cNvPr id="27" name="26 CuadroTexto"/>
          <p:cNvSpPr txBox="1"/>
          <p:nvPr/>
        </p:nvSpPr>
        <p:spPr>
          <a:xfrm>
            <a:off x="683568" y="1995686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Mota Base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8" name="27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083192"/>
            <a:ext cx="314286" cy="304762"/>
          </a:xfrm>
          <a:prstGeom prst="rect">
            <a:avLst/>
          </a:prstGeom>
        </p:spPr>
      </p:pic>
      <p:sp>
        <p:nvSpPr>
          <p:cNvPr id="29" name="28 CuadroTexto"/>
          <p:cNvSpPr txBox="1"/>
          <p:nvPr/>
        </p:nvSpPr>
        <p:spPr>
          <a:xfrm>
            <a:off x="683568" y="2859782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Plana Web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29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947288"/>
            <a:ext cx="314286" cy="304762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683568" y="2427734"/>
            <a:ext cx="26642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Servidor d’objectes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2" name="31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515240"/>
            <a:ext cx="314286" cy="304762"/>
          </a:xfrm>
          <a:prstGeom prst="rect">
            <a:avLst/>
          </a:prstGeom>
        </p:spPr>
      </p:pic>
      <p:sp>
        <p:nvSpPr>
          <p:cNvPr id="33" name="32 CuadroTexto"/>
          <p:cNvSpPr txBox="1"/>
          <p:nvPr/>
        </p:nvSpPr>
        <p:spPr>
          <a:xfrm>
            <a:off x="683568" y="3291830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Futur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4" name="33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79336"/>
            <a:ext cx="314286" cy="304762"/>
          </a:xfrm>
          <a:prstGeom prst="rect">
            <a:avLst/>
          </a:prstGeom>
        </p:spPr>
      </p:pic>
      <p:pic>
        <p:nvPicPr>
          <p:cNvPr id="35" name="34 Imagen" descr="Topo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39502"/>
            <a:ext cx="314286" cy="304762"/>
          </a:xfrm>
          <a:prstGeom prst="rect">
            <a:avLst/>
          </a:prstGeom>
        </p:spPr>
      </p:pic>
      <p:sp>
        <p:nvSpPr>
          <p:cNvPr id="37" name="36 CuadroTexto"/>
          <p:cNvSpPr txBox="1"/>
          <p:nvPr/>
        </p:nvSpPr>
        <p:spPr>
          <a:xfrm>
            <a:off x="683568" y="259745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rgbClr val="FFC000"/>
                </a:solidFill>
              </a:rPr>
              <a:t>Introducció</a:t>
            </a:r>
            <a:endParaRPr lang="ca-ES" sz="2400" dirty="0">
              <a:solidFill>
                <a:srgbClr val="FFC000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107504" y="451596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Xavier </a:t>
            </a:r>
            <a:r>
              <a:rPr lang="ca-ES" sz="1600" dirty="0" err="1" smtClean="0">
                <a:solidFill>
                  <a:schemeClr val="bg1">
                    <a:lumMod val="65000"/>
                  </a:schemeClr>
                </a:solidFill>
              </a:rPr>
              <a:t>Moldes</a:t>
            </a:r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 - Treball de fi de carrera</a:t>
            </a:r>
          </a:p>
          <a:p>
            <a:r>
              <a:rPr lang="ca-ES" sz="1200" dirty="0" smtClean="0">
                <a:solidFill>
                  <a:schemeClr val="bg1">
                    <a:lumMod val="65000"/>
                  </a:schemeClr>
                </a:solidFill>
              </a:rPr>
              <a:t>ETIS - Enginyeria Tècnica en Informàtica de sistemes – Gener 2.011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107504" y="123478"/>
            <a:ext cx="7920880" cy="3942438"/>
            <a:chOff x="107504" y="123478"/>
            <a:chExt cx="7920880" cy="3942438"/>
          </a:xfrm>
        </p:grpSpPr>
        <p:sp>
          <p:nvSpPr>
            <p:cNvPr id="3" name="2 Rectángulo redondeado"/>
            <p:cNvSpPr/>
            <p:nvPr/>
          </p:nvSpPr>
          <p:spPr>
            <a:xfrm>
              <a:off x="107504" y="123478"/>
              <a:ext cx="7920880" cy="3942438"/>
            </a:xfrm>
            <a:prstGeom prst="roundRect">
              <a:avLst>
                <a:gd name="adj" fmla="val 32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cxnSp>
          <p:nvCxnSpPr>
            <p:cNvPr id="4" name="3 Conector recto"/>
            <p:cNvCxnSpPr/>
            <p:nvPr/>
          </p:nvCxnSpPr>
          <p:spPr>
            <a:xfrm rot="5400000">
              <a:off x="5580112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4 Conector recto"/>
            <p:cNvCxnSpPr/>
            <p:nvPr/>
          </p:nvCxnSpPr>
          <p:spPr>
            <a:xfrm rot="5400000">
              <a:off x="5593343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5 Imagen" descr="Topo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3579862"/>
            <a:ext cx="314286" cy="304762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 rot="16200000">
            <a:off x="6242500" y="1909362"/>
            <a:ext cx="28813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rgbClr val="FFC000"/>
                </a:solidFill>
              </a:rPr>
              <a:t>Mota Base</a:t>
            </a:r>
            <a:endParaRPr lang="ca-ES" sz="2400" dirty="0">
              <a:solidFill>
                <a:srgbClr val="FFC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504" y="451596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Xavier </a:t>
            </a:r>
            <a:r>
              <a:rPr lang="ca-ES" sz="1600" dirty="0" err="1" smtClean="0">
                <a:solidFill>
                  <a:schemeClr val="bg1">
                    <a:lumMod val="65000"/>
                  </a:schemeClr>
                </a:solidFill>
              </a:rPr>
              <a:t>Moldes</a:t>
            </a:r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 - Treball de fi de carrera</a:t>
            </a:r>
          </a:p>
          <a:p>
            <a:r>
              <a:rPr lang="ca-ES" sz="1200" dirty="0" smtClean="0">
                <a:solidFill>
                  <a:schemeClr val="bg1">
                    <a:lumMod val="65000"/>
                  </a:schemeClr>
                </a:solidFill>
              </a:rPr>
              <a:t>ETIS - Enginyeria Tècnica en Informàtica de sistemes – Gener 2.011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915566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Actua com un </a:t>
            </a:r>
            <a:r>
              <a:rPr lang="ca-ES" sz="1400" b="1" dirty="0" smtClean="0">
                <a:solidFill>
                  <a:schemeClr val="bg1"/>
                </a:solidFill>
              </a:rPr>
              <a:t>pont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entre la xarxa de sensors i el PC concentrador de dades.</a:t>
            </a:r>
            <a:endParaRPr lang="es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89" name="88 Grupo"/>
          <p:cNvGrpSpPr/>
          <p:nvPr/>
        </p:nvGrpSpPr>
        <p:grpSpPr>
          <a:xfrm>
            <a:off x="4139952" y="915566"/>
            <a:ext cx="3073098" cy="1584176"/>
            <a:chOff x="4163198" y="555526"/>
            <a:chExt cx="3073098" cy="1584176"/>
          </a:xfrm>
        </p:grpSpPr>
        <p:sp>
          <p:nvSpPr>
            <p:cNvPr id="11" name="AutoShape 3"/>
            <p:cNvSpPr>
              <a:spLocks noChangeAspect="1" noChangeArrowheads="1"/>
            </p:cNvSpPr>
            <p:nvPr/>
          </p:nvSpPr>
          <p:spPr bwMode="auto">
            <a:xfrm>
              <a:off x="4211960" y="555526"/>
              <a:ext cx="3024336" cy="1584176"/>
            </a:xfrm>
            <a:prstGeom prst="rect">
              <a:avLst/>
            </a:prstGeom>
            <a:gradFill>
              <a:gsLst>
                <a:gs pos="23000">
                  <a:schemeClr val="bg1"/>
                </a:gs>
                <a:gs pos="35000">
                  <a:schemeClr val="dk1">
                    <a:tint val="37000"/>
                    <a:satMod val="300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 w="2540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AutoShape 16"/>
            <p:cNvSpPr>
              <a:spLocks noChangeArrowheads="1"/>
            </p:cNvSpPr>
            <p:nvPr/>
          </p:nvSpPr>
          <p:spPr bwMode="auto">
            <a:xfrm>
              <a:off x="4731514" y="699542"/>
              <a:ext cx="648072" cy="889302"/>
            </a:xfrm>
            <a:prstGeom prst="roundRect">
              <a:avLst>
                <a:gd name="adj" fmla="val 16667"/>
              </a:avLst>
            </a:prstGeom>
            <a:solidFill>
              <a:srgbClr val="B2A1C7"/>
            </a:solidFill>
            <a:ln w="19050">
              <a:solidFill>
                <a:srgbClr val="D8D8D8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8" name="AutoShape 4"/>
            <p:cNvCxnSpPr>
              <a:cxnSpLocks noChangeShapeType="1"/>
            </p:cNvCxnSpPr>
            <p:nvPr/>
          </p:nvCxnSpPr>
          <p:spPr bwMode="auto">
            <a:xfrm rot="10800000">
              <a:off x="4163198" y="1748666"/>
              <a:ext cx="2952326" cy="15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pic>
          <p:nvPicPr>
            <p:cNvPr id="48" name="47 Imagen" descr="usb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55487" y="1779662"/>
              <a:ext cx="204896" cy="273600"/>
            </a:xfrm>
            <a:prstGeom prst="rect">
              <a:avLst/>
            </a:prstGeom>
          </p:spPr>
        </p:pic>
        <p:sp>
          <p:nvSpPr>
            <p:cNvPr id="49" name="AutoShape 16"/>
            <p:cNvSpPr>
              <a:spLocks noChangeArrowheads="1"/>
            </p:cNvSpPr>
            <p:nvPr/>
          </p:nvSpPr>
          <p:spPr bwMode="auto">
            <a:xfrm>
              <a:off x="5947901" y="699542"/>
              <a:ext cx="648072" cy="88930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65000"/>
              </a:schemeClr>
            </a:solidFill>
            <a:ln w="19050">
              <a:solidFill>
                <a:srgbClr val="D8D8D8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50" name="49 Imagen" descr="mail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87172" y="866805"/>
              <a:ext cx="209454" cy="230400"/>
            </a:xfrm>
            <a:prstGeom prst="rect">
              <a:avLst/>
            </a:prstGeom>
          </p:spPr>
        </p:pic>
        <p:cxnSp>
          <p:nvCxnSpPr>
            <p:cNvPr id="56" name="AutoShape 15"/>
            <p:cNvCxnSpPr>
              <a:cxnSpLocks noChangeShapeType="1"/>
            </p:cNvCxnSpPr>
            <p:nvPr/>
          </p:nvCxnSpPr>
          <p:spPr bwMode="auto">
            <a:xfrm rot="16200000" flipH="1">
              <a:off x="3881737" y="1461813"/>
              <a:ext cx="1094540" cy="2046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 type="none"/>
              <a:tailEnd type="none" w="med" len="med"/>
            </a:ln>
          </p:spPr>
        </p:cxnSp>
        <p:pic>
          <p:nvPicPr>
            <p:cNvPr id="46" name="45 Imagen" descr="antena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61458" y="1779662"/>
              <a:ext cx="288032" cy="288032"/>
            </a:xfrm>
            <a:prstGeom prst="rect">
              <a:avLst/>
            </a:prstGeom>
          </p:spPr>
        </p:pic>
        <p:cxnSp>
          <p:nvCxnSpPr>
            <p:cNvPr id="59" name="AutoShape 15"/>
            <p:cNvCxnSpPr>
              <a:cxnSpLocks noChangeShapeType="1"/>
            </p:cNvCxnSpPr>
            <p:nvPr/>
          </p:nvCxnSpPr>
          <p:spPr bwMode="auto">
            <a:xfrm flipV="1">
              <a:off x="4499992" y="987574"/>
              <a:ext cx="432048" cy="2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 type="none"/>
              <a:tailEnd type="triangle" w="med" len="med"/>
            </a:ln>
          </p:spPr>
        </p:cxnSp>
        <p:pic>
          <p:nvPicPr>
            <p:cNvPr id="42" name="41 Imagen" descr="mail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24980" y="866805"/>
              <a:ext cx="209454" cy="230400"/>
            </a:xfrm>
            <a:prstGeom prst="rect">
              <a:avLst/>
            </a:prstGeom>
          </p:spPr>
        </p:pic>
        <p:cxnSp>
          <p:nvCxnSpPr>
            <p:cNvPr id="61" name="AutoShape 15"/>
            <p:cNvCxnSpPr>
              <a:cxnSpLocks noChangeShapeType="1"/>
            </p:cNvCxnSpPr>
            <p:nvPr/>
          </p:nvCxnSpPr>
          <p:spPr bwMode="auto">
            <a:xfrm>
              <a:off x="5004048" y="987574"/>
              <a:ext cx="1152128" cy="158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none"/>
              <a:tailEnd type="triangle" w="med" len="med"/>
            </a:ln>
          </p:spPr>
        </p:cxnSp>
        <p:pic>
          <p:nvPicPr>
            <p:cNvPr id="65" name="64 Imagen" descr="mail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78534" y="866805"/>
              <a:ext cx="209454" cy="230400"/>
            </a:xfrm>
            <a:prstGeom prst="rect">
              <a:avLst/>
            </a:prstGeom>
          </p:spPr>
        </p:pic>
        <p:cxnSp>
          <p:nvCxnSpPr>
            <p:cNvPr id="66" name="AutoShape 15"/>
            <p:cNvCxnSpPr>
              <a:cxnSpLocks noChangeShapeType="1"/>
            </p:cNvCxnSpPr>
            <p:nvPr/>
          </p:nvCxnSpPr>
          <p:spPr bwMode="auto">
            <a:xfrm rot="16200000" flipH="1">
              <a:off x="4264976" y="1479309"/>
              <a:ext cx="612000" cy="2046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none"/>
              <a:tailEnd type="triangle" w="med" len="med"/>
            </a:ln>
          </p:spPr>
        </p:cxnSp>
        <p:pic>
          <p:nvPicPr>
            <p:cNvPr id="68" name="67 Imagen" descr="mail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69631" y="1132712"/>
              <a:ext cx="209454" cy="230400"/>
            </a:xfrm>
            <a:prstGeom prst="rect">
              <a:avLst/>
            </a:prstGeom>
          </p:spPr>
        </p:pic>
        <p:cxnSp>
          <p:nvCxnSpPr>
            <p:cNvPr id="71" name="AutoShape 15"/>
            <p:cNvCxnSpPr>
              <a:cxnSpLocks noChangeShapeType="1"/>
            </p:cNvCxnSpPr>
            <p:nvPr/>
          </p:nvCxnSpPr>
          <p:spPr bwMode="auto">
            <a:xfrm rot="5400000">
              <a:off x="6503661" y="1535182"/>
              <a:ext cx="505239" cy="158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 type="none"/>
              <a:tailEnd type="none" w="med" len="med"/>
            </a:ln>
          </p:spPr>
        </p:cxnSp>
        <p:cxnSp>
          <p:nvCxnSpPr>
            <p:cNvPr id="72" name="AutoShape 15"/>
            <p:cNvCxnSpPr>
              <a:cxnSpLocks noChangeShapeType="1"/>
            </p:cNvCxnSpPr>
            <p:nvPr/>
          </p:nvCxnSpPr>
          <p:spPr bwMode="auto">
            <a:xfrm rot="16200000" flipH="1">
              <a:off x="6571504" y="1413095"/>
              <a:ext cx="755567" cy="2047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none"/>
              <a:tailEnd type="triangle" w="med" len="med"/>
            </a:ln>
          </p:spPr>
        </p:cxnSp>
        <p:cxnSp>
          <p:nvCxnSpPr>
            <p:cNvPr id="80" name="AutoShape 15"/>
            <p:cNvCxnSpPr>
              <a:cxnSpLocks noChangeShapeType="1"/>
            </p:cNvCxnSpPr>
            <p:nvPr/>
          </p:nvCxnSpPr>
          <p:spPr bwMode="auto">
            <a:xfrm rot="10800000">
              <a:off x="6387698" y="1252359"/>
              <a:ext cx="432048" cy="158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 type="none"/>
              <a:tailEnd type="triangle" w="med" len="med"/>
            </a:ln>
          </p:spPr>
        </p:cxnSp>
        <p:pic>
          <p:nvPicPr>
            <p:cNvPr id="69" name="68 Imagen" descr="mail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45260" y="874554"/>
              <a:ext cx="209454" cy="230400"/>
            </a:xfrm>
            <a:prstGeom prst="rect">
              <a:avLst/>
            </a:prstGeom>
          </p:spPr>
        </p:pic>
        <p:cxnSp>
          <p:nvCxnSpPr>
            <p:cNvPr id="82" name="AutoShape 15"/>
            <p:cNvCxnSpPr>
              <a:cxnSpLocks noChangeShapeType="1"/>
            </p:cNvCxnSpPr>
            <p:nvPr/>
          </p:nvCxnSpPr>
          <p:spPr bwMode="auto">
            <a:xfrm>
              <a:off x="6403196" y="995323"/>
              <a:ext cx="432048" cy="158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none"/>
              <a:tailEnd type="triangle" w="med" len="med"/>
            </a:ln>
          </p:spPr>
        </p:cxnSp>
        <p:pic>
          <p:nvPicPr>
            <p:cNvPr id="70" name="69 Imagen" descr="mail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60232" y="1131590"/>
              <a:ext cx="209454" cy="230400"/>
            </a:xfrm>
            <a:prstGeom prst="rect">
              <a:avLst/>
            </a:prstGeom>
          </p:spPr>
        </p:pic>
        <p:cxnSp>
          <p:nvCxnSpPr>
            <p:cNvPr id="86" name="AutoShape 15"/>
            <p:cNvCxnSpPr>
              <a:cxnSpLocks noChangeShapeType="1"/>
            </p:cNvCxnSpPr>
            <p:nvPr/>
          </p:nvCxnSpPr>
          <p:spPr bwMode="auto">
            <a:xfrm>
              <a:off x="5163562" y="1252359"/>
              <a:ext cx="1152128" cy="158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triangle"/>
              <a:tailEnd type="none" w="med" len="med"/>
            </a:ln>
          </p:spPr>
        </p:cxnSp>
        <p:pic>
          <p:nvPicPr>
            <p:cNvPr id="84" name="83 Imagen" descr="mail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79423" y="1131590"/>
              <a:ext cx="209454" cy="230400"/>
            </a:xfrm>
            <a:prstGeom prst="rect">
              <a:avLst/>
            </a:prstGeom>
          </p:spPr>
        </p:pic>
        <p:cxnSp>
          <p:nvCxnSpPr>
            <p:cNvPr id="87" name="AutoShape 15"/>
            <p:cNvCxnSpPr>
              <a:cxnSpLocks noChangeShapeType="1"/>
            </p:cNvCxnSpPr>
            <p:nvPr/>
          </p:nvCxnSpPr>
          <p:spPr bwMode="auto">
            <a:xfrm rot="10800000" flipV="1">
              <a:off x="4690502" y="1252359"/>
              <a:ext cx="360040" cy="158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none"/>
              <a:tailEnd type="triangle" w="med" len="med"/>
            </a:ln>
          </p:spPr>
        </p:cxnSp>
        <p:pic>
          <p:nvPicPr>
            <p:cNvPr id="85" name="84 Imagen" descr="mail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70785" y="1131590"/>
              <a:ext cx="209454" cy="230400"/>
            </a:xfrm>
            <a:prstGeom prst="rect">
              <a:avLst/>
            </a:prstGeom>
          </p:spPr>
        </p:pic>
      </p:grpSp>
      <p:sp>
        <p:nvSpPr>
          <p:cNvPr id="90" name="89 CuadroTexto"/>
          <p:cNvSpPr txBox="1"/>
          <p:nvPr/>
        </p:nvSpPr>
        <p:spPr>
          <a:xfrm>
            <a:off x="323528" y="1635646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Els dos sistemes d’enviament funcionen mitjançant una petita </a:t>
            </a:r>
            <a:r>
              <a:rPr lang="ca-ES" sz="1400" b="1" dirty="0" smtClean="0">
                <a:solidFill>
                  <a:schemeClr val="bg1"/>
                </a:solidFill>
              </a:rPr>
              <a:t>cua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. Els missatges a enviar es dipositen en ella i, un cop enviat, s’envia confirmació. </a:t>
            </a:r>
            <a:endParaRPr lang="es-ES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7 Grupo"/>
          <p:cNvGrpSpPr/>
          <p:nvPr/>
        </p:nvGrpSpPr>
        <p:grpSpPr>
          <a:xfrm>
            <a:off x="107504" y="123478"/>
            <a:ext cx="7920880" cy="3942438"/>
            <a:chOff x="107504" y="123478"/>
            <a:chExt cx="7920880" cy="3942438"/>
          </a:xfrm>
        </p:grpSpPr>
        <p:sp>
          <p:nvSpPr>
            <p:cNvPr id="2" name="1 Rectángulo redondeado"/>
            <p:cNvSpPr/>
            <p:nvPr/>
          </p:nvSpPr>
          <p:spPr>
            <a:xfrm>
              <a:off x="107504" y="123478"/>
              <a:ext cx="7920880" cy="3942438"/>
            </a:xfrm>
            <a:prstGeom prst="roundRect">
              <a:avLst>
                <a:gd name="adj" fmla="val 32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7" name="16 CuadroTexto"/>
            <p:cNvSpPr txBox="1"/>
            <p:nvPr/>
          </p:nvSpPr>
          <p:spPr>
            <a:xfrm rot="16200000">
              <a:off x="6819057" y="2844973"/>
              <a:ext cx="172819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a-ES" sz="2400" dirty="0" smtClean="0">
                  <a:solidFill>
                    <a:srgbClr val="92D050"/>
                  </a:solidFill>
                </a:rPr>
                <a:t>Índex</a:t>
              </a:r>
              <a:endParaRPr lang="ca-ES" sz="2400" dirty="0">
                <a:solidFill>
                  <a:srgbClr val="92D050"/>
                </a:solidFill>
              </a:endParaRPr>
            </a:p>
          </p:txBody>
        </p:sp>
        <p:cxnSp>
          <p:nvCxnSpPr>
            <p:cNvPr id="19" name="18 Conector recto"/>
            <p:cNvCxnSpPr/>
            <p:nvPr/>
          </p:nvCxnSpPr>
          <p:spPr>
            <a:xfrm rot="5400000">
              <a:off x="5580112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5400000">
              <a:off x="5562347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7 CuadroTexto"/>
          <p:cNvSpPr txBox="1"/>
          <p:nvPr/>
        </p:nvSpPr>
        <p:spPr>
          <a:xfrm>
            <a:off x="683568" y="259745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Introducció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83568" y="699542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La Xarxa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83568" y="1131590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XML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83568" y="1563638"/>
            <a:ext cx="244827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Mota de Captació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83568" y="1995686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Mota Base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683568" y="2859782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Plana Web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29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947288"/>
            <a:ext cx="314286" cy="304762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683568" y="2427734"/>
            <a:ext cx="26642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rgbClr val="FFC000"/>
                </a:solidFill>
              </a:rPr>
              <a:t>Servidor d’objectes</a:t>
            </a:r>
            <a:endParaRPr lang="ca-ES" sz="2400" dirty="0">
              <a:solidFill>
                <a:srgbClr val="FFC000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683568" y="3291830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Futur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4" name="33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79336"/>
            <a:ext cx="314286" cy="304762"/>
          </a:xfrm>
          <a:prstGeom prst="rect">
            <a:avLst/>
          </a:prstGeom>
        </p:spPr>
      </p:pic>
      <p:pic>
        <p:nvPicPr>
          <p:cNvPr id="35" name="34 Imagen" descr="Topo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499742"/>
            <a:ext cx="314286" cy="304762"/>
          </a:xfrm>
          <a:prstGeom prst="rect">
            <a:avLst/>
          </a:prstGeom>
        </p:spPr>
      </p:pic>
      <p:pic>
        <p:nvPicPr>
          <p:cNvPr id="37" name="36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9502"/>
            <a:ext cx="314286" cy="304762"/>
          </a:xfrm>
          <a:prstGeom prst="rect">
            <a:avLst/>
          </a:prstGeom>
        </p:spPr>
      </p:pic>
      <p:sp>
        <p:nvSpPr>
          <p:cNvPr id="39" name="38 CuadroTexto"/>
          <p:cNvSpPr txBox="1"/>
          <p:nvPr/>
        </p:nvSpPr>
        <p:spPr>
          <a:xfrm>
            <a:off x="683568" y="259745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Introducció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6" name="35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771550"/>
            <a:ext cx="314286" cy="304762"/>
          </a:xfrm>
          <a:prstGeom prst="rect">
            <a:avLst/>
          </a:prstGeom>
        </p:spPr>
      </p:pic>
      <p:pic>
        <p:nvPicPr>
          <p:cNvPr id="38" name="37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203598"/>
            <a:ext cx="314286" cy="304762"/>
          </a:xfrm>
          <a:prstGeom prst="rect">
            <a:avLst/>
          </a:prstGeom>
        </p:spPr>
      </p:pic>
      <p:pic>
        <p:nvPicPr>
          <p:cNvPr id="26" name="25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635646"/>
            <a:ext cx="314286" cy="304762"/>
          </a:xfrm>
          <a:prstGeom prst="rect">
            <a:avLst/>
          </a:prstGeom>
        </p:spPr>
      </p:pic>
      <p:pic>
        <p:nvPicPr>
          <p:cNvPr id="28" name="27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067694"/>
            <a:ext cx="314286" cy="304762"/>
          </a:xfrm>
          <a:prstGeom prst="rect">
            <a:avLst/>
          </a:prstGeom>
        </p:spPr>
      </p:pic>
      <p:sp>
        <p:nvSpPr>
          <p:cNvPr id="41" name="40 CuadroTexto"/>
          <p:cNvSpPr txBox="1"/>
          <p:nvPr/>
        </p:nvSpPr>
        <p:spPr>
          <a:xfrm>
            <a:off x="107504" y="451596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Xavier </a:t>
            </a:r>
            <a:r>
              <a:rPr lang="ca-ES" sz="1600" dirty="0" err="1" smtClean="0">
                <a:solidFill>
                  <a:schemeClr val="bg1">
                    <a:lumMod val="65000"/>
                  </a:schemeClr>
                </a:solidFill>
              </a:rPr>
              <a:t>Moldes</a:t>
            </a:r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 - Treball de fi de carrera</a:t>
            </a:r>
          </a:p>
          <a:p>
            <a:r>
              <a:rPr lang="ca-ES" sz="1200" dirty="0" smtClean="0">
                <a:solidFill>
                  <a:schemeClr val="bg1">
                    <a:lumMod val="65000"/>
                  </a:schemeClr>
                </a:solidFill>
              </a:rPr>
              <a:t>ETIS - Enginyeria Tècnica en Informàtica de sistemes – Gener 2.011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107504" y="123478"/>
            <a:ext cx="7920880" cy="3942438"/>
            <a:chOff x="107504" y="123478"/>
            <a:chExt cx="7920880" cy="3942438"/>
          </a:xfrm>
        </p:grpSpPr>
        <p:sp>
          <p:nvSpPr>
            <p:cNvPr id="3" name="2 Rectángulo redondeado"/>
            <p:cNvSpPr/>
            <p:nvPr/>
          </p:nvSpPr>
          <p:spPr>
            <a:xfrm>
              <a:off x="107504" y="123478"/>
              <a:ext cx="7920880" cy="3942438"/>
            </a:xfrm>
            <a:prstGeom prst="roundRect">
              <a:avLst>
                <a:gd name="adj" fmla="val 32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cxnSp>
          <p:nvCxnSpPr>
            <p:cNvPr id="4" name="3 Conector recto"/>
            <p:cNvCxnSpPr/>
            <p:nvPr/>
          </p:nvCxnSpPr>
          <p:spPr>
            <a:xfrm rot="5400000">
              <a:off x="5580112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4 Conector recto"/>
            <p:cNvCxnSpPr/>
            <p:nvPr/>
          </p:nvCxnSpPr>
          <p:spPr>
            <a:xfrm rot="5400000">
              <a:off x="5593343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5 Imagen" descr="Topo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3579862"/>
            <a:ext cx="314286" cy="304762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 rot="16200000">
            <a:off x="6242500" y="1909362"/>
            <a:ext cx="28813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rgbClr val="FFC000"/>
                </a:solidFill>
              </a:rPr>
              <a:t>Servidor d’objectes</a:t>
            </a:r>
            <a:endParaRPr lang="ca-ES" sz="2400" dirty="0">
              <a:solidFill>
                <a:srgbClr val="FFC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504" y="451596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Xavier </a:t>
            </a:r>
            <a:r>
              <a:rPr lang="ca-ES" sz="1600" dirty="0" err="1" smtClean="0">
                <a:solidFill>
                  <a:schemeClr val="bg1">
                    <a:lumMod val="65000"/>
                  </a:schemeClr>
                </a:solidFill>
              </a:rPr>
              <a:t>Moldes</a:t>
            </a:r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 - Treball de fi de carrera</a:t>
            </a:r>
          </a:p>
          <a:p>
            <a:r>
              <a:rPr lang="ca-ES" sz="1200" dirty="0" smtClean="0">
                <a:solidFill>
                  <a:schemeClr val="bg1">
                    <a:lumMod val="65000"/>
                  </a:schemeClr>
                </a:solidFill>
              </a:rPr>
              <a:t>ETIS - Enginyeria Tècnica en Informàtica de sistemes – Gener 2.011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1520" y="339502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El serial </a:t>
            </a:r>
            <a:r>
              <a:rPr lang="ca-ES" sz="1400" dirty="0" err="1" smtClean="0">
                <a:solidFill>
                  <a:schemeClr val="bg1">
                    <a:lumMod val="65000"/>
                  </a:schemeClr>
                </a:solidFill>
              </a:rPr>
              <a:t>forwarder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facilita la transició cap als sistemes Windows. El servidor d’objectes està desenvolupat amb l’entorn .NET de Microsoft sota aquest sistema operatiu.</a:t>
            </a:r>
            <a:endParaRPr lang="es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51520" y="1419622"/>
            <a:ext cx="36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L’objecte remot, el </a:t>
            </a:r>
            <a:r>
              <a:rPr lang="ca-ES" sz="1400" b="1" dirty="0" err="1" smtClean="0">
                <a:solidFill>
                  <a:schemeClr val="bg1"/>
                </a:solidFill>
              </a:rPr>
              <a:t>cTFCmanager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, ofereix una imatge virtual de la xarxa. Conté una llista d’objectes </a:t>
            </a:r>
            <a:r>
              <a:rPr lang="ca-ES" sz="1400" b="1" dirty="0" err="1" smtClean="0">
                <a:solidFill>
                  <a:schemeClr val="bg1"/>
                </a:solidFill>
              </a:rPr>
              <a:t>cStation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que representen cada una de les motes </a:t>
            </a:r>
            <a:r>
              <a:rPr lang="ca-ES" sz="1400" dirty="0" err="1" smtClean="0">
                <a:solidFill>
                  <a:schemeClr val="bg1">
                    <a:lumMod val="65000"/>
                  </a:schemeClr>
                </a:solidFill>
              </a:rPr>
              <a:t>sensores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presents. </a:t>
            </a:r>
          </a:p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Cada </a:t>
            </a:r>
            <a:r>
              <a:rPr lang="ca-ES" sz="1400" dirty="0" err="1" smtClean="0">
                <a:solidFill>
                  <a:schemeClr val="bg1">
                    <a:lumMod val="65000"/>
                  </a:schemeClr>
                </a:solidFill>
              </a:rPr>
              <a:t>cStation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conté una llista de fins a 100 </a:t>
            </a:r>
            <a:r>
              <a:rPr lang="ca-ES" sz="1400" b="1" dirty="0" err="1" smtClean="0">
                <a:solidFill>
                  <a:schemeClr val="bg1"/>
                </a:solidFill>
              </a:rPr>
              <a:t>cLectura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, cada una de les quals representa un dels últims 100 missatges rebuts d’aquesta mota</a:t>
            </a:r>
            <a:endParaRPr lang="es-ES" sz="1400" b="1" dirty="0" smtClean="0">
              <a:solidFill>
                <a:schemeClr val="bg1"/>
              </a:solidFill>
            </a:endParaRPr>
          </a:p>
        </p:txBody>
      </p:sp>
      <p:grpSp>
        <p:nvGrpSpPr>
          <p:cNvPr id="37" name="36 Grupo"/>
          <p:cNvGrpSpPr/>
          <p:nvPr/>
        </p:nvGrpSpPr>
        <p:grpSpPr>
          <a:xfrm>
            <a:off x="4211960" y="411510"/>
            <a:ext cx="2736304" cy="2736304"/>
            <a:chOff x="4211960" y="411510"/>
            <a:chExt cx="2736304" cy="2736304"/>
          </a:xfrm>
        </p:grpSpPr>
        <p:sp>
          <p:nvSpPr>
            <p:cNvPr id="14" name="13 Rectángulo redondeado"/>
            <p:cNvSpPr/>
            <p:nvPr/>
          </p:nvSpPr>
          <p:spPr>
            <a:xfrm>
              <a:off x="4211960" y="411510"/>
              <a:ext cx="2736304" cy="2736304"/>
            </a:xfrm>
            <a:prstGeom prst="roundRect">
              <a:avLst>
                <a:gd name="adj" fmla="val 4866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4217228" y="416778"/>
              <a:ext cx="10801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b="1" dirty="0" err="1" smtClean="0">
                  <a:solidFill>
                    <a:schemeClr val="tx2"/>
                  </a:solidFill>
                </a:rPr>
                <a:t>cTFCmanager</a:t>
              </a:r>
              <a:endParaRPr lang="es-ES" sz="1000" b="1" dirty="0">
                <a:solidFill>
                  <a:schemeClr val="tx2"/>
                </a:solidFill>
              </a:endParaRPr>
            </a:p>
          </p:txBody>
        </p:sp>
        <p:grpSp>
          <p:nvGrpSpPr>
            <p:cNvPr id="25" name="24 Grupo"/>
            <p:cNvGrpSpPr/>
            <p:nvPr/>
          </p:nvGrpSpPr>
          <p:grpSpPr>
            <a:xfrm>
              <a:off x="4355976" y="699542"/>
              <a:ext cx="2448272" cy="1728192"/>
              <a:chOff x="4355976" y="699542"/>
              <a:chExt cx="2448272" cy="1656184"/>
            </a:xfrm>
          </p:grpSpPr>
          <p:sp>
            <p:nvSpPr>
              <p:cNvPr id="16" name="15 Rectángulo redondeado"/>
              <p:cNvSpPr/>
              <p:nvPr/>
            </p:nvSpPr>
            <p:spPr>
              <a:xfrm>
                <a:off x="4355976" y="699542"/>
                <a:ext cx="2448272" cy="1656184"/>
              </a:xfrm>
              <a:prstGeom prst="roundRect">
                <a:avLst>
                  <a:gd name="adj" fmla="val 4692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4361244" y="703404"/>
                <a:ext cx="64807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000" b="1" dirty="0" err="1" smtClean="0">
                    <a:solidFill>
                      <a:schemeClr val="tx2"/>
                    </a:solidFill>
                  </a:rPr>
                  <a:t>cStation</a:t>
                </a:r>
                <a:endParaRPr lang="es-ES" sz="1000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24" name="23 Grupo"/>
            <p:cNvGrpSpPr/>
            <p:nvPr/>
          </p:nvGrpSpPr>
          <p:grpSpPr>
            <a:xfrm>
              <a:off x="4355976" y="2499742"/>
              <a:ext cx="2448272" cy="237506"/>
              <a:chOff x="4355976" y="2067694"/>
              <a:chExt cx="2448272" cy="237506"/>
            </a:xfrm>
          </p:grpSpPr>
          <p:sp>
            <p:nvSpPr>
              <p:cNvPr id="18" name="17 Rectángulo redondeado"/>
              <p:cNvSpPr/>
              <p:nvPr/>
            </p:nvSpPr>
            <p:spPr>
              <a:xfrm>
                <a:off x="4355976" y="2067694"/>
                <a:ext cx="2448272" cy="216024"/>
              </a:xfrm>
              <a:prstGeom prst="roundRect">
                <a:avLst>
                  <a:gd name="adj" fmla="val 26735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" name="19 CuadroTexto"/>
              <p:cNvSpPr txBox="1"/>
              <p:nvPr/>
            </p:nvSpPr>
            <p:spPr>
              <a:xfrm>
                <a:off x="4361244" y="2074368"/>
                <a:ext cx="64807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900" b="1" dirty="0" err="1" smtClean="0">
                    <a:solidFill>
                      <a:schemeClr val="tx2"/>
                    </a:solidFill>
                  </a:rPr>
                  <a:t>cStation</a:t>
                </a:r>
                <a:endParaRPr lang="es-ES" sz="900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23" name="22 Grupo"/>
            <p:cNvGrpSpPr/>
            <p:nvPr/>
          </p:nvGrpSpPr>
          <p:grpSpPr>
            <a:xfrm>
              <a:off x="4355976" y="2787774"/>
              <a:ext cx="2448272" cy="236100"/>
              <a:chOff x="4355976" y="2355726"/>
              <a:chExt cx="2448272" cy="236100"/>
            </a:xfrm>
          </p:grpSpPr>
          <p:sp>
            <p:nvSpPr>
              <p:cNvPr id="21" name="20 Rectángulo redondeado"/>
              <p:cNvSpPr/>
              <p:nvPr/>
            </p:nvSpPr>
            <p:spPr>
              <a:xfrm>
                <a:off x="4355976" y="2355726"/>
                <a:ext cx="2448272" cy="216024"/>
              </a:xfrm>
              <a:prstGeom prst="roundRect">
                <a:avLst>
                  <a:gd name="adj" fmla="val 26735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" name="21 CuadroTexto"/>
              <p:cNvSpPr txBox="1"/>
              <p:nvPr/>
            </p:nvSpPr>
            <p:spPr>
              <a:xfrm>
                <a:off x="4361244" y="2360994"/>
                <a:ext cx="64807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900" b="1" dirty="0" err="1" smtClean="0">
                    <a:solidFill>
                      <a:schemeClr val="tx2"/>
                    </a:solidFill>
                  </a:rPr>
                  <a:t>cStation</a:t>
                </a:r>
                <a:endParaRPr lang="es-ES" sz="900" b="1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26" name="25 CuadroTexto"/>
            <p:cNvSpPr txBox="1"/>
            <p:nvPr/>
          </p:nvSpPr>
          <p:spPr>
            <a:xfrm>
              <a:off x="4361244" y="915566"/>
              <a:ext cx="7200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b="1" dirty="0" smtClean="0">
                  <a:solidFill>
                    <a:schemeClr val="tx2"/>
                  </a:solidFill>
                </a:rPr>
                <a:t>Id </a:t>
              </a:r>
              <a:r>
                <a:rPr lang="es-ES" sz="1000" dirty="0" smtClean="0">
                  <a:solidFill>
                    <a:schemeClr val="tx2"/>
                  </a:solidFill>
                </a:rPr>
                <a:t>= 101</a:t>
              </a:r>
              <a:endParaRPr lang="es-ES" sz="1000" dirty="0">
                <a:solidFill>
                  <a:schemeClr val="tx2"/>
                </a:solidFill>
              </a:endParaRPr>
            </a:p>
          </p:txBody>
        </p:sp>
        <p:grpSp>
          <p:nvGrpSpPr>
            <p:cNvPr id="29" name="28 Grupo"/>
            <p:cNvGrpSpPr/>
            <p:nvPr/>
          </p:nvGrpSpPr>
          <p:grpSpPr>
            <a:xfrm>
              <a:off x="4427984" y="1203598"/>
              <a:ext cx="2304256" cy="576064"/>
              <a:chOff x="4427984" y="1203598"/>
              <a:chExt cx="2304256" cy="720080"/>
            </a:xfrm>
          </p:grpSpPr>
          <p:sp>
            <p:nvSpPr>
              <p:cNvPr id="27" name="26 Rectángulo redondeado"/>
              <p:cNvSpPr/>
              <p:nvPr/>
            </p:nvSpPr>
            <p:spPr>
              <a:xfrm>
                <a:off x="4427984" y="1203598"/>
                <a:ext cx="2304256" cy="72008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" name="27 CuadroTexto"/>
              <p:cNvSpPr txBox="1"/>
              <p:nvPr/>
            </p:nvSpPr>
            <p:spPr>
              <a:xfrm>
                <a:off x="4433252" y="1203598"/>
                <a:ext cx="64807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900" b="1" dirty="0" err="1" smtClean="0">
                    <a:solidFill>
                      <a:schemeClr val="tx2"/>
                    </a:solidFill>
                  </a:rPr>
                  <a:t>cLectura</a:t>
                </a:r>
                <a:endParaRPr lang="es-ES" sz="900" b="1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30" name="29 CuadroTexto"/>
            <p:cNvSpPr txBox="1"/>
            <p:nvPr/>
          </p:nvSpPr>
          <p:spPr>
            <a:xfrm>
              <a:off x="4426578" y="1419622"/>
              <a:ext cx="23056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 smtClean="0">
                  <a:solidFill>
                    <a:schemeClr val="tx2"/>
                  </a:solidFill>
                </a:rPr>
                <a:t>Id </a:t>
              </a:r>
              <a:r>
                <a:rPr lang="es-ES" sz="900" dirty="0" smtClean="0">
                  <a:solidFill>
                    <a:schemeClr val="tx2"/>
                  </a:solidFill>
                </a:rPr>
                <a:t>= 56789   </a:t>
              </a:r>
              <a:r>
                <a:rPr lang="es-ES" sz="900" b="1" dirty="0" err="1" smtClean="0">
                  <a:solidFill>
                    <a:schemeClr val="tx2"/>
                  </a:solidFill>
                </a:rPr>
                <a:t>Tipus</a:t>
              </a:r>
              <a:r>
                <a:rPr lang="es-ES" sz="900" dirty="0" smtClean="0">
                  <a:solidFill>
                    <a:schemeClr val="tx2"/>
                  </a:solidFill>
                </a:rPr>
                <a:t> = 1   </a:t>
              </a:r>
              <a:r>
                <a:rPr lang="es-ES" sz="900" b="1" dirty="0" err="1" smtClean="0">
                  <a:solidFill>
                    <a:schemeClr val="tx2"/>
                  </a:solidFill>
                </a:rPr>
                <a:t>Dades</a:t>
              </a:r>
              <a:r>
                <a:rPr lang="es-ES" sz="900" dirty="0" smtClean="0">
                  <a:solidFill>
                    <a:schemeClr val="tx2"/>
                  </a:solidFill>
                </a:rPr>
                <a:t> = 2350  </a:t>
              </a:r>
            </a:p>
            <a:p>
              <a:r>
                <a:rPr lang="es-ES" sz="900" b="1" dirty="0" err="1" smtClean="0">
                  <a:solidFill>
                    <a:schemeClr val="tx2"/>
                  </a:solidFill>
                </a:rPr>
                <a:t>DataHora</a:t>
              </a:r>
              <a:r>
                <a:rPr lang="es-ES" sz="900" b="1" dirty="0" smtClean="0">
                  <a:solidFill>
                    <a:schemeClr val="tx2"/>
                  </a:solidFill>
                </a:rPr>
                <a:t> </a:t>
              </a:r>
              <a:r>
                <a:rPr lang="es-ES" sz="900" dirty="0" smtClean="0">
                  <a:solidFill>
                    <a:schemeClr val="tx2"/>
                  </a:solidFill>
                </a:rPr>
                <a:t>= 20110118195342</a:t>
              </a:r>
              <a:endParaRPr lang="es-ES" sz="900" b="1" dirty="0">
                <a:solidFill>
                  <a:schemeClr val="tx2"/>
                </a:solidFill>
              </a:endParaRPr>
            </a:p>
          </p:txBody>
        </p:sp>
        <p:grpSp>
          <p:nvGrpSpPr>
            <p:cNvPr id="31" name="30 Grupo"/>
            <p:cNvGrpSpPr/>
            <p:nvPr/>
          </p:nvGrpSpPr>
          <p:grpSpPr>
            <a:xfrm>
              <a:off x="4427984" y="1851670"/>
              <a:ext cx="2304256" cy="230832"/>
              <a:chOff x="4427984" y="1203598"/>
              <a:chExt cx="2304256" cy="1154160"/>
            </a:xfrm>
          </p:grpSpPr>
          <p:sp>
            <p:nvSpPr>
              <p:cNvPr id="32" name="31 Rectángulo redondeado"/>
              <p:cNvSpPr/>
              <p:nvPr/>
            </p:nvSpPr>
            <p:spPr>
              <a:xfrm>
                <a:off x="4427984" y="1203598"/>
                <a:ext cx="2304256" cy="108012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3" name="32 CuadroTexto"/>
              <p:cNvSpPr txBox="1"/>
              <p:nvPr/>
            </p:nvSpPr>
            <p:spPr>
              <a:xfrm>
                <a:off x="4433252" y="1203598"/>
                <a:ext cx="648072" cy="1154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900" b="1" dirty="0" err="1" smtClean="0">
                    <a:solidFill>
                      <a:schemeClr val="tx2"/>
                    </a:solidFill>
                  </a:rPr>
                  <a:t>cLectura</a:t>
                </a:r>
                <a:endParaRPr lang="es-ES" sz="900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34" name="33 Grupo"/>
            <p:cNvGrpSpPr/>
            <p:nvPr/>
          </p:nvGrpSpPr>
          <p:grpSpPr>
            <a:xfrm>
              <a:off x="4427984" y="2139702"/>
              <a:ext cx="2304256" cy="207640"/>
              <a:chOff x="4427984" y="1203598"/>
              <a:chExt cx="2304256" cy="1154160"/>
            </a:xfrm>
          </p:grpSpPr>
          <p:sp>
            <p:nvSpPr>
              <p:cNvPr id="35" name="34 Rectángulo redondeado"/>
              <p:cNvSpPr/>
              <p:nvPr/>
            </p:nvSpPr>
            <p:spPr>
              <a:xfrm>
                <a:off x="4427984" y="1203598"/>
                <a:ext cx="2304256" cy="108012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6" name="35 CuadroTexto"/>
              <p:cNvSpPr txBox="1"/>
              <p:nvPr/>
            </p:nvSpPr>
            <p:spPr>
              <a:xfrm>
                <a:off x="4433252" y="1203598"/>
                <a:ext cx="648072" cy="1154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900" b="1" dirty="0" err="1" smtClean="0">
                    <a:solidFill>
                      <a:schemeClr val="tx2"/>
                    </a:solidFill>
                  </a:rPr>
                  <a:t>cLectura</a:t>
                </a:r>
                <a:endParaRPr lang="es-ES" sz="900" b="1" dirty="0">
                  <a:solidFill>
                    <a:schemeClr val="tx2"/>
                  </a:solidFill>
                </a:endParaRPr>
              </a:p>
            </p:txBody>
          </p:sp>
        </p:grpSp>
      </p:grpSp>
      <p:sp>
        <p:nvSpPr>
          <p:cNvPr id="38" name="37 CuadroTexto"/>
          <p:cNvSpPr txBox="1"/>
          <p:nvPr/>
        </p:nvSpPr>
        <p:spPr>
          <a:xfrm>
            <a:off x="251520" y="329183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A més d’oferir la situació en </a:t>
            </a:r>
            <a:r>
              <a:rPr lang="ca-ES" sz="1400" b="1" dirty="0" smtClean="0">
                <a:solidFill>
                  <a:schemeClr val="bg1"/>
                </a:solidFill>
              </a:rPr>
              <a:t>temps real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de la xarxa, el </a:t>
            </a:r>
            <a:r>
              <a:rPr lang="ca-ES" sz="1400" dirty="0" err="1" smtClean="0">
                <a:solidFill>
                  <a:schemeClr val="bg1">
                    <a:lumMod val="65000"/>
                  </a:schemeClr>
                </a:solidFill>
              </a:rPr>
              <a:t>cTFCmanager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s’encarrega de enregistrar totes les lectures a la Base de Dades </a:t>
            </a:r>
            <a:endParaRPr lang="es-E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41 Grupo"/>
          <p:cNvGrpSpPr/>
          <p:nvPr/>
        </p:nvGrpSpPr>
        <p:grpSpPr>
          <a:xfrm>
            <a:off x="107504" y="123478"/>
            <a:ext cx="7920880" cy="3942438"/>
            <a:chOff x="107504" y="123478"/>
            <a:chExt cx="7920880" cy="3942438"/>
          </a:xfrm>
        </p:grpSpPr>
        <p:sp>
          <p:nvSpPr>
            <p:cNvPr id="43" name="42 Rectángulo redondeado"/>
            <p:cNvSpPr/>
            <p:nvPr/>
          </p:nvSpPr>
          <p:spPr>
            <a:xfrm>
              <a:off x="107504" y="123478"/>
              <a:ext cx="7920880" cy="3942438"/>
            </a:xfrm>
            <a:prstGeom prst="roundRect">
              <a:avLst>
                <a:gd name="adj" fmla="val 32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4" name="43 CuadroTexto"/>
            <p:cNvSpPr txBox="1"/>
            <p:nvPr/>
          </p:nvSpPr>
          <p:spPr>
            <a:xfrm rot="16200000">
              <a:off x="6819057" y="2844973"/>
              <a:ext cx="172819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a-ES" sz="2400" dirty="0" smtClean="0">
                  <a:solidFill>
                    <a:srgbClr val="92D050"/>
                  </a:solidFill>
                </a:rPr>
                <a:t>Índex</a:t>
              </a:r>
              <a:endParaRPr lang="ca-ES" sz="2400" dirty="0">
                <a:solidFill>
                  <a:srgbClr val="92D050"/>
                </a:solidFill>
              </a:endParaRPr>
            </a:p>
          </p:txBody>
        </p:sp>
        <p:cxnSp>
          <p:nvCxnSpPr>
            <p:cNvPr id="45" name="44 Conector recto"/>
            <p:cNvCxnSpPr/>
            <p:nvPr/>
          </p:nvCxnSpPr>
          <p:spPr>
            <a:xfrm rot="5400000">
              <a:off x="5580112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 rot="5400000">
              <a:off x="5593343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7 CuadroTexto"/>
          <p:cNvSpPr txBox="1"/>
          <p:nvPr/>
        </p:nvSpPr>
        <p:spPr>
          <a:xfrm>
            <a:off x="683568" y="259745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Introducció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83568" y="699542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La Xarxa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83568" y="1131590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XML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83568" y="1563638"/>
            <a:ext cx="244827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Mota de Captació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83568" y="1995686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Mota Base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683568" y="2859782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rgbClr val="FFC000"/>
                </a:solidFill>
              </a:rPr>
              <a:t>Plana Web</a:t>
            </a:r>
            <a:endParaRPr lang="ca-ES" sz="2400" dirty="0">
              <a:solidFill>
                <a:srgbClr val="FFC000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83568" y="2427734"/>
            <a:ext cx="26642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Servidor d’objectes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683568" y="3291830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Futur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4" name="33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79336"/>
            <a:ext cx="314286" cy="304762"/>
          </a:xfrm>
          <a:prstGeom prst="rect">
            <a:avLst/>
          </a:prstGeom>
        </p:spPr>
      </p:pic>
      <p:pic>
        <p:nvPicPr>
          <p:cNvPr id="35" name="34 Imagen" descr="Topo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931790"/>
            <a:ext cx="314286" cy="304762"/>
          </a:xfrm>
          <a:prstGeom prst="rect">
            <a:avLst/>
          </a:prstGeom>
        </p:spPr>
      </p:pic>
      <p:pic>
        <p:nvPicPr>
          <p:cNvPr id="37" name="36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9502"/>
            <a:ext cx="314286" cy="304762"/>
          </a:xfrm>
          <a:prstGeom prst="rect">
            <a:avLst/>
          </a:prstGeom>
        </p:spPr>
      </p:pic>
      <p:sp>
        <p:nvSpPr>
          <p:cNvPr id="39" name="38 CuadroTexto"/>
          <p:cNvSpPr txBox="1"/>
          <p:nvPr/>
        </p:nvSpPr>
        <p:spPr>
          <a:xfrm>
            <a:off x="683568" y="259745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Introducció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6" name="35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771550"/>
            <a:ext cx="314286" cy="304762"/>
          </a:xfrm>
          <a:prstGeom prst="rect">
            <a:avLst/>
          </a:prstGeom>
        </p:spPr>
      </p:pic>
      <p:pic>
        <p:nvPicPr>
          <p:cNvPr id="38" name="37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203598"/>
            <a:ext cx="314286" cy="304762"/>
          </a:xfrm>
          <a:prstGeom prst="rect">
            <a:avLst/>
          </a:prstGeom>
        </p:spPr>
      </p:pic>
      <p:pic>
        <p:nvPicPr>
          <p:cNvPr id="26" name="25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635646"/>
            <a:ext cx="314286" cy="304762"/>
          </a:xfrm>
          <a:prstGeom prst="rect">
            <a:avLst/>
          </a:prstGeom>
        </p:spPr>
      </p:pic>
      <p:pic>
        <p:nvPicPr>
          <p:cNvPr id="28" name="27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067694"/>
            <a:ext cx="314286" cy="304762"/>
          </a:xfrm>
          <a:prstGeom prst="rect">
            <a:avLst/>
          </a:prstGeom>
        </p:spPr>
      </p:pic>
      <p:pic>
        <p:nvPicPr>
          <p:cNvPr id="32" name="31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499742"/>
            <a:ext cx="314286" cy="304762"/>
          </a:xfrm>
          <a:prstGeom prst="rect">
            <a:avLst/>
          </a:prstGeom>
        </p:spPr>
      </p:pic>
      <p:sp>
        <p:nvSpPr>
          <p:cNvPr id="41" name="40 CuadroTexto"/>
          <p:cNvSpPr txBox="1"/>
          <p:nvPr/>
        </p:nvSpPr>
        <p:spPr>
          <a:xfrm>
            <a:off x="107504" y="451596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Xavier </a:t>
            </a:r>
            <a:r>
              <a:rPr lang="ca-ES" sz="1600" dirty="0" err="1" smtClean="0">
                <a:solidFill>
                  <a:schemeClr val="bg1">
                    <a:lumMod val="65000"/>
                  </a:schemeClr>
                </a:solidFill>
              </a:rPr>
              <a:t>Moldes</a:t>
            </a:r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 - Treball de fi de carrera</a:t>
            </a:r>
          </a:p>
          <a:p>
            <a:r>
              <a:rPr lang="ca-ES" sz="1200" dirty="0" smtClean="0">
                <a:solidFill>
                  <a:schemeClr val="bg1">
                    <a:lumMod val="65000"/>
                  </a:schemeClr>
                </a:solidFill>
              </a:rPr>
              <a:t>ETIS - Enginyeria Tècnica en Informàtica de sistemes – Gener 2.011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107504" y="123478"/>
            <a:ext cx="7920880" cy="3942438"/>
            <a:chOff x="107504" y="123478"/>
            <a:chExt cx="7920880" cy="3942438"/>
          </a:xfrm>
        </p:grpSpPr>
        <p:sp>
          <p:nvSpPr>
            <p:cNvPr id="3" name="2 Rectángulo redondeado"/>
            <p:cNvSpPr/>
            <p:nvPr/>
          </p:nvSpPr>
          <p:spPr>
            <a:xfrm>
              <a:off x="107504" y="123478"/>
              <a:ext cx="7920880" cy="3942438"/>
            </a:xfrm>
            <a:prstGeom prst="roundRect">
              <a:avLst>
                <a:gd name="adj" fmla="val 32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cxnSp>
          <p:nvCxnSpPr>
            <p:cNvPr id="4" name="3 Conector recto"/>
            <p:cNvCxnSpPr/>
            <p:nvPr/>
          </p:nvCxnSpPr>
          <p:spPr>
            <a:xfrm rot="5400000">
              <a:off x="5580112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4 Conector recto"/>
            <p:cNvCxnSpPr/>
            <p:nvPr/>
          </p:nvCxnSpPr>
          <p:spPr>
            <a:xfrm rot="5400000">
              <a:off x="5593343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5 Imagen" descr="Topo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3579862"/>
            <a:ext cx="314286" cy="304762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 rot="16200000">
            <a:off x="6242500" y="1909362"/>
            <a:ext cx="28813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rgbClr val="FFC000"/>
                </a:solidFill>
              </a:rPr>
              <a:t>Plana WEB</a:t>
            </a:r>
            <a:endParaRPr lang="ca-ES" sz="2400" dirty="0">
              <a:solidFill>
                <a:srgbClr val="FFC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504" y="451596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Xavier </a:t>
            </a:r>
            <a:r>
              <a:rPr lang="ca-ES" sz="1600" dirty="0" err="1" smtClean="0">
                <a:solidFill>
                  <a:schemeClr val="bg1">
                    <a:lumMod val="65000"/>
                  </a:schemeClr>
                </a:solidFill>
              </a:rPr>
              <a:t>Moldes</a:t>
            </a:r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 - Treball de fi de carrera</a:t>
            </a:r>
          </a:p>
          <a:p>
            <a:r>
              <a:rPr lang="ca-ES" sz="1200" dirty="0" smtClean="0">
                <a:solidFill>
                  <a:schemeClr val="bg1">
                    <a:lumMod val="65000"/>
                  </a:schemeClr>
                </a:solidFill>
              </a:rPr>
              <a:t>ETIS - Enginyeria Tècnica en Informàtica de sistemes – Gener 2.011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1520" y="339503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La plana web és un petit exercici que permet </a:t>
            </a:r>
            <a:r>
              <a:rPr lang="ca-ES" sz="1400" b="1" dirty="0" smtClean="0">
                <a:solidFill>
                  <a:schemeClr val="bg1"/>
                </a:solidFill>
              </a:rPr>
              <a:t>demostrar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la viabilitat del sistema. Es pot visitar a: 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  <a:hlinkClick r:id="rId3"/>
              </a:rPr>
              <a:t>http://xm.selfip.net:6789/tfc.aspx</a:t>
            </a:r>
            <a:endParaRPr lang="es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39502"/>
            <a:ext cx="3062858" cy="191184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11" name="10 CuadroTexto"/>
          <p:cNvSpPr txBox="1"/>
          <p:nvPr/>
        </p:nvSpPr>
        <p:spPr>
          <a:xfrm>
            <a:off x="251520" y="1203598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Manté una connexió amb el servidor d’objectes i mostra en temps real el valor dels tres sensors presents a la única mota de la xarxa. </a:t>
            </a:r>
            <a:endParaRPr lang="es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51520" y="2499742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També permet </a:t>
            </a:r>
            <a:r>
              <a:rPr lang="ca-ES" sz="1400" b="1" dirty="0" smtClean="0">
                <a:solidFill>
                  <a:schemeClr val="bg1"/>
                </a:solidFill>
              </a:rPr>
              <a:t>interactuar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amb la mota mitjançan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t dos botons que encenen els leds 1 i 2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.  El quadre de color a la dreta del botó indica si s’ha rebut confir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mació de l’acció demanada.</a:t>
            </a:r>
            <a:endParaRPr lang="es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3" name="12 Imagen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2787774"/>
            <a:ext cx="2644700" cy="607045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40 Grupo"/>
          <p:cNvGrpSpPr/>
          <p:nvPr/>
        </p:nvGrpSpPr>
        <p:grpSpPr>
          <a:xfrm>
            <a:off x="107504" y="123478"/>
            <a:ext cx="7920880" cy="3942438"/>
            <a:chOff x="107504" y="123478"/>
            <a:chExt cx="7920880" cy="3942438"/>
          </a:xfrm>
        </p:grpSpPr>
        <p:sp>
          <p:nvSpPr>
            <p:cNvPr id="42" name="41 Rectángulo redondeado"/>
            <p:cNvSpPr/>
            <p:nvPr/>
          </p:nvSpPr>
          <p:spPr>
            <a:xfrm>
              <a:off x="107504" y="123478"/>
              <a:ext cx="7920880" cy="3942438"/>
            </a:xfrm>
            <a:prstGeom prst="roundRect">
              <a:avLst>
                <a:gd name="adj" fmla="val 32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3" name="42 CuadroTexto"/>
            <p:cNvSpPr txBox="1"/>
            <p:nvPr/>
          </p:nvSpPr>
          <p:spPr>
            <a:xfrm rot="16200000">
              <a:off x="6819057" y="2844973"/>
              <a:ext cx="172819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a-ES" sz="2400" dirty="0" smtClean="0">
                  <a:solidFill>
                    <a:srgbClr val="92D050"/>
                  </a:solidFill>
                </a:rPr>
                <a:t>Índex</a:t>
              </a:r>
              <a:endParaRPr lang="ca-ES" sz="2400" dirty="0">
                <a:solidFill>
                  <a:srgbClr val="92D050"/>
                </a:solidFill>
              </a:endParaRPr>
            </a:p>
          </p:txBody>
        </p:sp>
        <p:cxnSp>
          <p:nvCxnSpPr>
            <p:cNvPr id="44" name="43 Conector recto"/>
            <p:cNvCxnSpPr/>
            <p:nvPr/>
          </p:nvCxnSpPr>
          <p:spPr>
            <a:xfrm rot="5400000">
              <a:off x="5580112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 rot="5400000">
              <a:off x="5593343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7 CuadroTexto"/>
          <p:cNvSpPr txBox="1"/>
          <p:nvPr/>
        </p:nvSpPr>
        <p:spPr>
          <a:xfrm>
            <a:off x="683568" y="259745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Introducció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83568" y="699542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La Xarxa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83568" y="1131590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XML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83568" y="1563638"/>
            <a:ext cx="244827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Mota de Captació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83568" y="1995686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Mota Base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683568" y="2859782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Plana Web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83568" y="2427734"/>
            <a:ext cx="26642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Servidor d’objectes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683568" y="3291830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rgbClr val="FFC000"/>
                </a:solidFill>
              </a:rPr>
              <a:t>Futur</a:t>
            </a:r>
            <a:endParaRPr lang="ca-ES" sz="2400" dirty="0">
              <a:solidFill>
                <a:srgbClr val="FFC000"/>
              </a:solidFill>
            </a:endParaRPr>
          </a:p>
        </p:txBody>
      </p:sp>
      <p:pic>
        <p:nvPicPr>
          <p:cNvPr id="35" name="34 Imagen" descr="Topo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63838"/>
            <a:ext cx="314286" cy="304762"/>
          </a:xfrm>
          <a:prstGeom prst="rect">
            <a:avLst/>
          </a:prstGeom>
        </p:spPr>
      </p:pic>
      <p:pic>
        <p:nvPicPr>
          <p:cNvPr id="37" name="36 Imagen" descr="topoOr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39502"/>
            <a:ext cx="314286" cy="304762"/>
          </a:xfrm>
          <a:prstGeom prst="rect">
            <a:avLst/>
          </a:prstGeom>
        </p:spPr>
      </p:pic>
      <p:sp>
        <p:nvSpPr>
          <p:cNvPr id="39" name="38 CuadroTexto"/>
          <p:cNvSpPr txBox="1"/>
          <p:nvPr/>
        </p:nvSpPr>
        <p:spPr>
          <a:xfrm>
            <a:off x="683568" y="259745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Introducció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6" name="35 Imagen" descr="topoOr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771550"/>
            <a:ext cx="314286" cy="304762"/>
          </a:xfrm>
          <a:prstGeom prst="rect">
            <a:avLst/>
          </a:prstGeom>
        </p:spPr>
      </p:pic>
      <p:pic>
        <p:nvPicPr>
          <p:cNvPr id="38" name="37 Imagen" descr="topoOr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203598"/>
            <a:ext cx="314286" cy="304762"/>
          </a:xfrm>
          <a:prstGeom prst="rect">
            <a:avLst/>
          </a:prstGeom>
        </p:spPr>
      </p:pic>
      <p:pic>
        <p:nvPicPr>
          <p:cNvPr id="26" name="25 Imagen" descr="topoOr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635646"/>
            <a:ext cx="314286" cy="304762"/>
          </a:xfrm>
          <a:prstGeom prst="rect">
            <a:avLst/>
          </a:prstGeom>
        </p:spPr>
      </p:pic>
      <p:pic>
        <p:nvPicPr>
          <p:cNvPr id="28" name="27 Imagen" descr="topoOr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067694"/>
            <a:ext cx="314286" cy="304762"/>
          </a:xfrm>
          <a:prstGeom prst="rect">
            <a:avLst/>
          </a:prstGeom>
        </p:spPr>
      </p:pic>
      <p:pic>
        <p:nvPicPr>
          <p:cNvPr id="32" name="31 Imagen" descr="topoOr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499742"/>
            <a:ext cx="314286" cy="304762"/>
          </a:xfrm>
          <a:prstGeom prst="rect">
            <a:avLst/>
          </a:prstGeom>
        </p:spPr>
      </p:pic>
      <p:pic>
        <p:nvPicPr>
          <p:cNvPr id="30" name="29 Imagen" descr="topoOr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931790"/>
            <a:ext cx="314286" cy="304762"/>
          </a:xfrm>
          <a:prstGeom prst="rect">
            <a:avLst/>
          </a:prstGeom>
        </p:spPr>
      </p:pic>
      <p:sp>
        <p:nvSpPr>
          <p:cNvPr id="40" name="39 CuadroTexto"/>
          <p:cNvSpPr txBox="1"/>
          <p:nvPr/>
        </p:nvSpPr>
        <p:spPr>
          <a:xfrm>
            <a:off x="107504" y="451596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Xavier </a:t>
            </a:r>
            <a:r>
              <a:rPr lang="ca-ES" sz="1600" dirty="0" err="1" smtClean="0">
                <a:solidFill>
                  <a:schemeClr val="bg1">
                    <a:lumMod val="65000"/>
                  </a:schemeClr>
                </a:solidFill>
              </a:rPr>
              <a:t>Moldes</a:t>
            </a:r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 - Treball de fi de carrera</a:t>
            </a:r>
          </a:p>
          <a:p>
            <a:r>
              <a:rPr lang="ca-ES" sz="1200" dirty="0" smtClean="0">
                <a:solidFill>
                  <a:schemeClr val="bg1">
                    <a:lumMod val="65000"/>
                  </a:schemeClr>
                </a:solidFill>
              </a:rPr>
              <a:t>ETIS - Enginyeria Tècnica en Informàtica de sistemes – Gener 2.011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107504" y="123478"/>
            <a:ext cx="7920880" cy="3942438"/>
            <a:chOff x="107504" y="123478"/>
            <a:chExt cx="7920880" cy="3942438"/>
          </a:xfrm>
        </p:grpSpPr>
        <p:sp>
          <p:nvSpPr>
            <p:cNvPr id="3" name="2 Rectángulo redondeado"/>
            <p:cNvSpPr/>
            <p:nvPr/>
          </p:nvSpPr>
          <p:spPr>
            <a:xfrm>
              <a:off x="107504" y="123478"/>
              <a:ext cx="7920880" cy="3942438"/>
            </a:xfrm>
            <a:prstGeom prst="roundRect">
              <a:avLst>
                <a:gd name="adj" fmla="val 32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cxnSp>
          <p:nvCxnSpPr>
            <p:cNvPr id="4" name="3 Conector recto"/>
            <p:cNvCxnSpPr/>
            <p:nvPr/>
          </p:nvCxnSpPr>
          <p:spPr>
            <a:xfrm rot="5400000">
              <a:off x="5580112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4 Conector recto"/>
            <p:cNvCxnSpPr/>
            <p:nvPr/>
          </p:nvCxnSpPr>
          <p:spPr>
            <a:xfrm rot="5400000">
              <a:off x="5593343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5 Imagen" descr="Topo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3579862"/>
            <a:ext cx="314286" cy="304762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 rot="16200000">
            <a:off x="6242500" y="1909362"/>
            <a:ext cx="28813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rgbClr val="FFC000"/>
                </a:solidFill>
              </a:rPr>
              <a:t>Futur</a:t>
            </a:r>
            <a:endParaRPr lang="ca-ES" sz="2400" dirty="0">
              <a:solidFill>
                <a:srgbClr val="FFC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9512" y="195486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El model d’encaminament en estrella limita molt les possibilitats de la xarxa. Si es pretén desenvolupar xarxes de gran abast, cal evolucionar cap a un model </a:t>
            </a:r>
            <a:r>
              <a:rPr lang="ca-ES" sz="1400" b="1" dirty="0" err="1" smtClean="0">
                <a:solidFill>
                  <a:schemeClr val="bg1"/>
                </a:solidFill>
              </a:rPr>
              <a:t>multi-hop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s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07504" y="451596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Xavier </a:t>
            </a:r>
            <a:r>
              <a:rPr lang="ca-ES" sz="1600" dirty="0" err="1" smtClean="0">
                <a:solidFill>
                  <a:schemeClr val="bg1">
                    <a:lumMod val="65000"/>
                  </a:schemeClr>
                </a:solidFill>
              </a:rPr>
              <a:t>Moldes</a:t>
            </a:r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 - Treball de fi de carrera</a:t>
            </a:r>
          </a:p>
          <a:p>
            <a:r>
              <a:rPr lang="ca-ES" sz="1200" dirty="0" smtClean="0">
                <a:solidFill>
                  <a:schemeClr val="bg1">
                    <a:lumMod val="65000"/>
                  </a:schemeClr>
                </a:solidFill>
              </a:rPr>
              <a:t>ETIS - Enginyeria Tècnica en Informàtica de sistemes – Gener 2.011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79512" y="1203598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Les cues de missatges implementades són massa petites. 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Cal </a:t>
            </a:r>
            <a:r>
              <a:rPr lang="ca-ES" sz="1400" b="1" dirty="0" smtClean="0">
                <a:solidFill>
                  <a:schemeClr val="bg1"/>
                </a:solidFill>
              </a:rPr>
              <a:t>millorar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la capacitat i la gestió de </a:t>
            </a:r>
            <a:r>
              <a:rPr lang="ca-ES" sz="1400" b="1" dirty="0" smtClean="0">
                <a:solidFill>
                  <a:schemeClr val="bg1"/>
                </a:solidFill>
              </a:rPr>
              <a:t>les cues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ca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79512" y="1995686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Seria molt interessant fer proves amb motes de diferents fabricants i/o amb </a:t>
            </a:r>
            <a:r>
              <a:rPr lang="ca-ES" sz="1400" b="1" dirty="0" smtClean="0">
                <a:solidFill>
                  <a:schemeClr val="bg1"/>
                </a:solidFill>
              </a:rPr>
              <a:t>altres tipus de sensors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.</a:t>
            </a:r>
            <a:endParaRPr lang="ca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79512" y="2787774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El Serial </a:t>
            </a:r>
            <a:r>
              <a:rPr lang="ca-ES" sz="1400" dirty="0" err="1" smtClean="0">
                <a:solidFill>
                  <a:schemeClr val="bg1">
                    <a:lumMod val="65000"/>
                  </a:schemeClr>
                </a:solidFill>
              </a:rPr>
              <a:t>Forwarder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és prescindible. El propi servidor d’objectes es podria encarregar de rebre els paquets de la xarxa. </a:t>
            </a:r>
            <a:endParaRPr lang="ca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779912" y="195486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L’explotació del sistema ofereix infinites possibilitats. 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Les lectures emmagatzemades a la Base de dades conviden a elaborar </a:t>
            </a:r>
            <a:r>
              <a:rPr lang="ca-ES" sz="1400" b="1" dirty="0" smtClean="0">
                <a:solidFill>
                  <a:schemeClr val="bg1"/>
                </a:solidFill>
              </a:rPr>
              <a:t>estadístiques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i treballs de </a:t>
            </a:r>
            <a:r>
              <a:rPr lang="ca-ES" sz="1400" b="1" dirty="0" smtClean="0">
                <a:solidFill>
                  <a:schemeClr val="bg1"/>
                </a:solidFill>
              </a:rPr>
              <a:t>Mineria de Dades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ca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779912" y="1203598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Incorporar </a:t>
            </a:r>
            <a:r>
              <a:rPr lang="ca-ES" sz="1400" dirty="0" err="1" smtClean="0">
                <a:solidFill>
                  <a:schemeClr val="bg1">
                    <a:lumMod val="65000"/>
                  </a:schemeClr>
                </a:solidFill>
              </a:rPr>
              <a:t>actuadors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a les motes permetria dotar al sistema de certa intel·ligència i crear automatismes, per exemple en projectes de </a:t>
            </a:r>
            <a:r>
              <a:rPr lang="ca-ES" sz="1400" dirty="0" err="1" smtClean="0">
                <a:solidFill>
                  <a:schemeClr val="bg1">
                    <a:lumMod val="65000"/>
                  </a:schemeClr>
                </a:solidFill>
              </a:rPr>
              <a:t>domòtica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ca-ES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451596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Xavier </a:t>
            </a:r>
            <a:r>
              <a:rPr lang="ca-ES" sz="1600" dirty="0" err="1" smtClean="0">
                <a:solidFill>
                  <a:schemeClr val="bg1">
                    <a:lumMod val="65000"/>
                  </a:schemeClr>
                </a:solidFill>
              </a:rPr>
              <a:t>Moldes</a:t>
            </a:r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 - Treball de fi de carrera</a:t>
            </a:r>
          </a:p>
          <a:p>
            <a:r>
              <a:rPr lang="ca-ES" sz="1200" dirty="0" smtClean="0">
                <a:solidFill>
                  <a:schemeClr val="bg1">
                    <a:lumMod val="65000"/>
                  </a:schemeClr>
                </a:solidFill>
              </a:rPr>
              <a:t>ETIS - Enginyeria Tècnica en Informàtica de sistemes – Gener 2.011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51 Grupo"/>
          <p:cNvGrpSpPr/>
          <p:nvPr/>
        </p:nvGrpSpPr>
        <p:grpSpPr>
          <a:xfrm>
            <a:off x="107504" y="123478"/>
            <a:ext cx="7920880" cy="3942438"/>
            <a:chOff x="107504" y="123478"/>
            <a:chExt cx="7920880" cy="3942438"/>
          </a:xfrm>
        </p:grpSpPr>
        <p:sp>
          <p:nvSpPr>
            <p:cNvPr id="53" name="52 Rectángulo redondeado"/>
            <p:cNvSpPr/>
            <p:nvPr/>
          </p:nvSpPr>
          <p:spPr>
            <a:xfrm>
              <a:off x="107504" y="123478"/>
              <a:ext cx="7920880" cy="3942438"/>
            </a:xfrm>
            <a:prstGeom prst="roundRect">
              <a:avLst>
                <a:gd name="adj" fmla="val 32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cxnSp>
          <p:nvCxnSpPr>
            <p:cNvPr id="55" name="54 Conector recto"/>
            <p:cNvCxnSpPr/>
            <p:nvPr/>
          </p:nvCxnSpPr>
          <p:spPr>
            <a:xfrm rot="5400000">
              <a:off x="5580112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Conector recto"/>
            <p:cNvCxnSpPr/>
            <p:nvPr/>
          </p:nvCxnSpPr>
          <p:spPr>
            <a:xfrm rot="5400000">
              <a:off x="5593343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40" name="39 Imagen" descr="Topo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3579862"/>
            <a:ext cx="314286" cy="304762"/>
          </a:xfrm>
          <a:prstGeom prst="rect">
            <a:avLst/>
          </a:prstGeom>
        </p:spPr>
      </p:pic>
      <p:sp>
        <p:nvSpPr>
          <p:cNvPr id="41" name="40 CuadroTexto"/>
          <p:cNvSpPr txBox="1"/>
          <p:nvPr/>
        </p:nvSpPr>
        <p:spPr>
          <a:xfrm rot="16200000">
            <a:off x="6566536" y="2233398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rgbClr val="FFC000"/>
                </a:solidFill>
              </a:rPr>
              <a:t>Introducció</a:t>
            </a:r>
            <a:endParaRPr lang="ca-ES" sz="2400" dirty="0">
              <a:solidFill>
                <a:srgbClr val="FFC000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251520" y="339502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400" b="1" dirty="0" smtClean="0">
                <a:solidFill>
                  <a:schemeClr val="bg1">
                    <a:lumMod val="95000"/>
                  </a:schemeClr>
                </a:solidFill>
              </a:rPr>
              <a:t>1. 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La reducció de dimensió, cost i consum dels equips electrònics permeten crear extenses xarxes sense fils de sensors</a:t>
            </a:r>
            <a:endParaRPr lang="ca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4067944" y="339502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400" b="1" dirty="0" smtClean="0">
                <a:solidFill>
                  <a:schemeClr val="bg1">
                    <a:lumMod val="95000"/>
                  </a:schemeClr>
                </a:solidFill>
              </a:rPr>
              <a:t>2. 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XML ha esdevingut un estàndard en el intercanvi d’informació entre sistemes diferents</a:t>
            </a:r>
            <a:endParaRPr lang="ca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195736" y="1563638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000" b="1" dirty="0" smtClean="0">
                <a:solidFill>
                  <a:schemeClr val="bg1">
                    <a:lumMod val="95000"/>
                  </a:schemeClr>
                </a:solidFill>
              </a:rPr>
              <a:t>3. </a:t>
            </a:r>
            <a:r>
              <a:rPr lang="ca-ES" sz="2000" dirty="0" smtClean="0">
                <a:solidFill>
                  <a:schemeClr val="bg1">
                    <a:lumMod val="65000"/>
                  </a:schemeClr>
                </a:solidFill>
              </a:rPr>
              <a:t>Per què no provar de reunir aquestes dues realitats en un sol projecte?</a:t>
            </a:r>
            <a:endParaRPr lang="ca-E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1259632" y="1419622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000" dirty="0" smtClean="0">
                <a:solidFill>
                  <a:schemeClr val="bg1">
                    <a:lumMod val="65000"/>
                  </a:schemeClr>
                </a:solidFill>
              </a:rPr>
              <a:t>L’objectiu d’aquest treball és explorar la viabilitat d’una xarxa de sensors que es comuniquen entre ells i amb l’exterior amb un protocol basat en XML</a:t>
            </a:r>
            <a:endParaRPr lang="ca-E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107504" y="451596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Xavier </a:t>
            </a:r>
            <a:r>
              <a:rPr lang="ca-ES" sz="1600" dirty="0" err="1" smtClean="0">
                <a:solidFill>
                  <a:schemeClr val="bg1">
                    <a:lumMod val="65000"/>
                  </a:schemeClr>
                </a:solidFill>
              </a:rPr>
              <a:t>Moldes</a:t>
            </a:r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 - Treball de fi de carrera</a:t>
            </a:r>
          </a:p>
          <a:p>
            <a:r>
              <a:rPr lang="ca-ES" sz="1200" dirty="0" smtClean="0">
                <a:solidFill>
                  <a:schemeClr val="bg1">
                    <a:lumMod val="65000"/>
                  </a:schemeClr>
                </a:solidFill>
              </a:rPr>
              <a:t>ETIS - Enginyeria Tècnica en Informàtica de sistemes – Gener 2.011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482E-6 L -0.16927 0.2783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1.8482E-6 L 0.16146 0.27831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2" grpId="1"/>
      <p:bldP spid="43" grpId="0"/>
      <p:bldP spid="43" grpId="1"/>
      <p:bldP spid="44" grpId="2"/>
      <p:bldP spid="44" grpId="3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41 Grupo"/>
          <p:cNvGrpSpPr/>
          <p:nvPr/>
        </p:nvGrpSpPr>
        <p:grpSpPr>
          <a:xfrm>
            <a:off x="107504" y="123478"/>
            <a:ext cx="7920880" cy="3942438"/>
            <a:chOff x="107504" y="123478"/>
            <a:chExt cx="7920880" cy="3942438"/>
          </a:xfrm>
        </p:grpSpPr>
        <p:sp>
          <p:nvSpPr>
            <p:cNvPr id="43" name="42 Rectángulo redondeado"/>
            <p:cNvSpPr/>
            <p:nvPr/>
          </p:nvSpPr>
          <p:spPr>
            <a:xfrm>
              <a:off x="107504" y="123478"/>
              <a:ext cx="7920880" cy="3942438"/>
            </a:xfrm>
            <a:prstGeom prst="roundRect">
              <a:avLst>
                <a:gd name="adj" fmla="val 32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4" name="43 CuadroTexto"/>
            <p:cNvSpPr txBox="1"/>
            <p:nvPr/>
          </p:nvSpPr>
          <p:spPr>
            <a:xfrm rot="16200000">
              <a:off x="6819057" y="2844973"/>
              <a:ext cx="172819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a-ES" sz="2400" dirty="0" smtClean="0">
                  <a:solidFill>
                    <a:srgbClr val="92D050"/>
                  </a:solidFill>
                </a:rPr>
                <a:t>Índex</a:t>
              </a:r>
              <a:endParaRPr lang="ca-ES" sz="2400" dirty="0">
                <a:solidFill>
                  <a:srgbClr val="92D050"/>
                </a:solidFill>
              </a:endParaRPr>
            </a:p>
          </p:txBody>
        </p:sp>
        <p:cxnSp>
          <p:nvCxnSpPr>
            <p:cNvPr id="45" name="44 Conector recto"/>
            <p:cNvCxnSpPr/>
            <p:nvPr/>
          </p:nvCxnSpPr>
          <p:spPr>
            <a:xfrm rot="5400000">
              <a:off x="5580112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 rot="5400000">
              <a:off x="5593343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7 CuadroTexto"/>
          <p:cNvSpPr txBox="1"/>
          <p:nvPr/>
        </p:nvSpPr>
        <p:spPr>
          <a:xfrm>
            <a:off x="683568" y="259745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Introducció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83568" y="699542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rgbClr val="FFC000"/>
                </a:solidFill>
              </a:rPr>
              <a:t>La Xarxa</a:t>
            </a:r>
            <a:endParaRPr lang="ca-ES" sz="2400" dirty="0">
              <a:solidFill>
                <a:srgbClr val="FFC000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83568" y="1131590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XML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4" name="23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219096"/>
            <a:ext cx="314286" cy="304762"/>
          </a:xfrm>
          <a:prstGeom prst="rect">
            <a:avLst/>
          </a:prstGeom>
        </p:spPr>
      </p:pic>
      <p:sp>
        <p:nvSpPr>
          <p:cNvPr id="25" name="24 CuadroTexto"/>
          <p:cNvSpPr txBox="1"/>
          <p:nvPr/>
        </p:nvSpPr>
        <p:spPr>
          <a:xfrm>
            <a:off x="683568" y="1563638"/>
            <a:ext cx="244827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Mota de Captació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6" name="25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651144"/>
            <a:ext cx="314286" cy="304762"/>
          </a:xfrm>
          <a:prstGeom prst="rect">
            <a:avLst/>
          </a:prstGeom>
        </p:spPr>
      </p:pic>
      <p:sp>
        <p:nvSpPr>
          <p:cNvPr id="27" name="26 CuadroTexto"/>
          <p:cNvSpPr txBox="1"/>
          <p:nvPr/>
        </p:nvSpPr>
        <p:spPr>
          <a:xfrm>
            <a:off x="683568" y="1995686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Mota Base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8" name="27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083192"/>
            <a:ext cx="314286" cy="304762"/>
          </a:xfrm>
          <a:prstGeom prst="rect">
            <a:avLst/>
          </a:prstGeom>
        </p:spPr>
      </p:pic>
      <p:sp>
        <p:nvSpPr>
          <p:cNvPr id="29" name="28 CuadroTexto"/>
          <p:cNvSpPr txBox="1"/>
          <p:nvPr/>
        </p:nvSpPr>
        <p:spPr>
          <a:xfrm>
            <a:off x="683568" y="2859782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Plana Web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29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947288"/>
            <a:ext cx="314286" cy="304762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683568" y="2427734"/>
            <a:ext cx="26642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Servidor d’objectes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2" name="31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515240"/>
            <a:ext cx="314286" cy="304762"/>
          </a:xfrm>
          <a:prstGeom prst="rect">
            <a:avLst/>
          </a:prstGeom>
        </p:spPr>
      </p:pic>
      <p:sp>
        <p:nvSpPr>
          <p:cNvPr id="33" name="32 CuadroTexto"/>
          <p:cNvSpPr txBox="1"/>
          <p:nvPr/>
        </p:nvSpPr>
        <p:spPr>
          <a:xfrm>
            <a:off x="683568" y="3291830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Futur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4" name="33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79336"/>
            <a:ext cx="314286" cy="304762"/>
          </a:xfrm>
          <a:prstGeom prst="rect">
            <a:avLst/>
          </a:prstGeom>
        </p:spPr>
      </p:pic>
      <p:pic>
        <p:nvPicPr>
          <p:cNvPr id="35" name="34 Imagen" descr="Topo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771550"/>
            <a:ext cx="314286" cy="304762"/>
          </a:xfrm>
          <a:prstGeom prst="rect">
            <a:avLst/>
          </a:prstGeom>
        </p:spPr>
      </p:pic>
      <p:pic>
        <p:nvPicPr>
          <p:cNvPr id="37" name="36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9502"/>
            <a:ext cx="314286" cy="304762"/>
          </a:xfrm>
          <a:prstGeom prst="rect">
            <a:avLst/>
          </a:prstGeom>
        </p:spPr>
      </p:pic>
      <p:sp>
        <p:nvSpPr>
          <p:cNvPr id="39" name="38 CuadroTexto"/>
          <p:cNvSpPr txBox="1"/>
          <p:nvPr/>
        </p:nvSpPr>
        <p:spPr>
          <a:xfrm>
            <a:off x="683568" y="259745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Introducció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107504" y="451596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Xavier </a:t>
            </a:r>
            <a:r>
              <a:rPr lang="ca-ES" sz="1600" dirty="0" err="1" smtClean="0">
                <a:solidFill>
                  <a:schemeClr val="bg1">
                    <a:lumMod val="65000"/>
                  </a:schemeClr>
                </a:solidFill>
              </a:rPr>
              <a:t>Moldes</a:t>
            </a:r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 - Treball de fi de carrera</a:t>
            </a:r>
          </a:p>
          <a:p>
            <a:r>
              <a:rPr lang="ca-ES" sz="1200" dirty="0" smtClean="0">
                <a:solidFill>
                  <a:schemeClr val="bg1">
                    <a:lumMod val="65000"/>
                  </a:schemeClr>
                </a:solidFill>
              </a:rPr>
              <a:t>ETIS - Enginyeria Tècnica en Informàtica de sistemes – Gener 2.011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44 Grupo"/>
          <p:cNvGrpSpPr/>
          <p:nvPr/>
        </p:nvGrpSpPr>
        <p:grpSpPr>
          <a:xfrm>
            <a:off x="107504" y="123478"/>
            <a:ext cx="7920880" cy="3942438"/>
            <a:chOff x="107504" y="123478"/>
            <a:chExt cx="7920880" cy="3942438"/>
          </a:xfrm>
        </p:grpSpPr>
        <p:sp>
          <p:nvSpPr>
            <p:cNvPr id="35" name="34 Rectángulo redondeado"/>
            <p:cNvSpPr/>
            <p:nvPr/>
          </p:nvSpPr>
          <p:spPr>
            <a:xfrm>
              <a:off x="107504" y="123478"/>
              <a:ext cx="7920880" cy="3942438"/>
            </a:xfrm>
            <a:prstGeom prst="roundRect">
              <a:avLst>
                <a:gd name="adj" fmla="val 322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cxnSp>
          <p:nvCxnSpPr>
            <p:cNvPr id="37" name="36 Conector recto"/>
            <p:cNvCxnSpPr/>
            <p:nvPr/>
          </p:nvCxnSpPr>
          <p:spPr>
            <a:xfrm rot="5400000">
              <a:off x="5549116" y="2067694"/>
              <a:ext cx="3600400" cy="0"/>
            </a:xfrm>
            <a:prstGeom prst="line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Conector recto"/>
            <p:cNvCxnSpPr/>
            <p:nvPr/>
          </p:nvCxnSpPr>
          <p:spPr>
            <a:xfrm rot="5400000">
              <a:off x="5562347" y="2067694"/>
              <a:ext cx="3600400" cy="0"/>
            </a:xfrm>
            <a:prstGeom prst="line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0" name="39 Imagen" descr="TopoOrang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24328" y="3579862"/>
              <a:ext cx="314286" cy="30476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</p:pic>
        <p:sp>
          <p:nvSpPr>
            <p:cNvPr id="41" name="40 CuadroTexto"/>
            <p:cNvSpPr txBox="1"/>
            <p:nvPr/>
          </p:nvSpPr>
          <p:spPr>
            <a:xfrm rot="16200000">
              <a:off x="6566536" y="2233398"/>
              <a:ext cx="2233232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ca-ES" sz="2400" dirty="0" smtClean="0">
                  <a:solidFill>
                    <a:srgbClr val="FFC000"/>
                  </a:solidFill>
                </a:rPr>
                <a:t>La Xarxa</a:t>
              </a:r>
              <a:endParaRPr lang="ca-ES" sz="24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48" name="47 Grupo"/>
          <p:cNvGrpSpPr/>
          <p:nvPr/>
        </p:nvGrpSpPr>
        <p:grpSpPr>
          <a:xfrm>
            <a:off x="107504" y="123478"/>
            <a:ext cx="7920880" cy="3942438"/>
            <a:chOff x="107504" y="483518"/>
            <a:chExt cx="7920880" cy="3942438"/>
          </a:xfrm>
        </p:grpSpPr>
        <p:sp>
          <p:nvSpPr>
            <p:cNvPr id="15" name="14 Rectángulo redondeado"/>
            <p:cNvSpPr/>
            <p:nvPr/>
          </p:nvSpPr>
          <p:spPr>
            <a:xfrm>
              <a:off x="107504" y="483518"/>
              <a:ext cx="7920880" cy="3942438"/>
            </a:xfrm>
            <a:prstGeom prst="roundRect">
              <a:avLst>
                <a:gd name="adj" fmla="val 32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cxnSp>
          <p:nvCxnSpPr>
            <p:cNvPr id="16" name="15 Conector recto"/>
            <p:cNvCxnSpPr/>
            <p:nvPr/>
          </p:nvCxnSpPr>
          <p:spPr>
            <a:xfrm rot="5400000">
              <a:off x="5580112" y="242773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>
              <a:off x="5593343" y="242773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18 Imagen" descr="TopoOrang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24328" y="3939902"/>
              <a:ext cx="314286" cy="304762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 rot="16200000">
              <a:off x="6566537" y="2593437"/>
              <a:ext cx="223323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a-ES" sz="2400" dirty="0" smtClean="0">
                  <a:solidFill>
                    <a:srgbClr val="FFC000"/>
                  </a:solidFill>
                </a:rPr>
                <a:t>La Xarxa</a:t>
              </a:r>
              <a:endParaRPr lang="ca-ES" sz="2400" dirty="0">
                <a:solidFill>
                  <a:srgbClr val="FFC000"/>
                </a:solidFill>
              </a:endParaRPr>
            </a:p>
          </p:txBody>
        </p:sp>
      </p:grpSp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83518"/>
            <a:ext cx="2723204" cy="9883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5400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30" name="29 CuadroTexto"/>
          <p:cNvSpPr txBox="1"/>
          <p:nvPr/>
        </p:nvSpPr>
        <p:spPr>
          <a:xfrm>
            <a:off x="179512" y="411510"/>
            <a:ext cx="3384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La xarxa s’organitza en forma d’</a:t>
            </a:r>
            <a:r>
              <a:rPr lang="ca-ES" sz="1400" b="1" dirty="0" smtClean="0">
                <a:solidFill>
                  <a:schemeClr val="bg1"/>
                </a:solidFill>
              </a:rPr>
              <a:t>estrella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, amb un node base que rep els missatges de les estacions de captació de dades. </a:t>
            </a:r>
            <a:endParaRPr lang="ca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179512" y="1347614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400" b="1" dirty="0" err="1" smtClean="0">
                <a:solidFill>
                  <a:schemeClr val="bg1"/>
                </a:solidFill>
              </a:rPr>
              <a:t>Handshake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. El protocol exigeix que els nodes estiguin identificats i que els missatges siguin dirigits a un node concret. Els nodes sensors han de identificar la mota base per començar a transmetre.</a:t>
            </a:r>
            <a:endParaRPr lang="ca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79512" y="2859782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La xarxa és </a:t>
            </a:r>
            <a:r>
              <a:rPr lang="ca-ES" sz="1400" b="1" dirty="0" smtClean="0">
                <a:solidFill>
                  <a:schemeClr val="bg1"/>
                </a:solidFill>
              </a:rPr>
              <a:t>bidireccional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. Els missatges poden circular en ambdós sentits. Les motes també poden rebre ordres i executar-les.</a:t>
            </a:r>
            <a:endParaRPr lang="ca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3851920" y="1635646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La mota base roman connectada a un PC pel port USB. Transfereix tota la informació present a la xarxa pel seu </a:t>
            </a:r>
            <a:r>
              <a:rPr lang="ca-ES" sz="1400" b="1" dirty="0" smtClean="0">
                <a:solidFill>
                  <a:schemeClr val="bg1"/>
                </a:solidFill>
              </a:rPr>
              <a:t>emmagatzematge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i </a:t>
            </a:r>
            <a:r>
              <a:rPr lang="ca-ES" sz="1400" b="1" dirty="0" smtClean="0">
                <a:solidFill>
                  <a:schemeClr val="bg1"/>
                </a:solidFill>
              </a:rPr>
              <a:t>tractament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ca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787774"/>
            <a:ext cx="2336402" cy="750950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9" name="38 CuadroTexto"/>
          <p:cNvSpPr txBox="1"/>
          <p:nvPr/>
        </p:nvSpPr>
        <p:spPr>
          <a:xfrm>
            <a:off x="107504" y="451596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Xavier </a:t>
            </a:r>
            <a:r>
              <a:rPr lang="ca-ES" sz="1600" dirty="0" err="1" smtClean="0">
                <a:solidFill>
                  <a:schemeClr val="bg1">
                    <a:lumMod val="65000"/>
                  </a:schemeClr>
                </a:solidFill>
              </a:rPr>
              <a:t>Moldes</a:t>
            </a:r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 - Treball de fi de carrera</a:t>
            </a:r>
          </a:p>
          <a:p>
            <a:r>
              <a:rPr lang="ca-ES" sz="1200" dirty="0" smtClean="0">
                <a:solidFill>
                  <a:schemeClr val="bg1">
                    <a:lumMod val="65000"/>
                  </a:schemeClr>
                </a:solidFill>
              </a:rPr>
              <a:t>ETIS - Enginyeria Tècnica en Informàtica de sistemes – Gener 2.011</a:t>
            </a:r>
          </a:p>
        </p:txBody>
      </p:sp>
      <p:sp>
        <p:nvSpPr>
          <p:cNvPr id="55" name="54 CuadroTexto"/>
          <p:cNvSpPr txBox="1"/>
          <p:nvPr/>
        </p:nvSpPr>
        <p:spPr>
          <a:xfrm>
            <a:off x="1259632" y="411510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El </a:t>
            </a:r>
            <a:r>
              <a:rPr lang="ca-ES" sz="1400" b="1" dirty="0" smtClean="0">
                <a:solidFill>
                  <a:schemeClr val="bg1"/>
                </a:solidFill>
              </a:rPr>
              <a:t>serial </a:t>
            </a:r>
            <a:r>
              <a:rPr lang="ca-ES" sz="1400" b="1" dirty="0" err="1" smtClean="0">
                <a:solidFill>
                  <a:schemeClr val="bg1"/>
                </a:solidFill>
              </a:rPr>
              <a:t>forwarder</a:t>
            </a:r>
            <a:r>
              <a:rPr lang="ca-ES" sz="1400" b="1" dirty="0" smtClean="0">
                <a:solidFill>
                  <a:schemeClr val="bg1"/>
                </a:solidFill>
              </a:rPr>
              <a:t> 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fa de pont entre els </a:t>
            </a:r>
            <a:r>
              <a:rPr lang="ca-ES" sz="1400" dirty="0" err="1" smtClean="0">
                <a:solidFill>
                  <a:schemeClr val="bg1">
                    <a:lumMod val="65000"/>
                  </a:schemeClr>
                </a:solidFill>
              </a:rPr>
              <a:t>sitemes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Linux i Windows.</a:t>
            </a:r>
            <a:endParaRPr lang="ca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2715766"/>
            <a:ext cx="3738042" cy="985590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2715766"/>
            <a:ext cx="4351685" cy="987670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2715766"/>
            <a:ext cx="5501639" cy="986400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56" name="55 CuadroTexto"/>
          <p:cNvSpPr txBox="1"/>
          <p:nvPr/>
        </p:nvSpPr>
        <p:spPr>
          <a:xfrm>
            <a:off x="1259632" y="915566"/>
            <a:ext cx="5688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Un servidor s’encarrega d’emmagatzemar els missatges a la </a:t>
            </a:r>
            <a:r>
              <a:rPr lang="ca-ES" sz="1400" b="1" dirty="0" smtClean="0">
                <a:solidFill>
                  <a:schemeClr val="bg1"/>
                </a:solidFill>
              </a:rPr>
              <a:t>Base de Dades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i oferir un </a:t>
            </a:r>
            <a:r>
              <a:rPr lang="ca-ES" sz="1400" b="1" dirty="0" smtClean="0">
                <a:solidFill>
                  <a:schemeClr val="bg1"/>
                </a:solidFill>
              </a:rPr>
              <a:t>objecte remot 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que </a:t>
            </a:r>
            <a:r>
              <a:rPr lang="ca-ES" sz="1400" dirty="0" err="1" smtClean="0">
                <a:solidFill>
                  <a:schemeClr val="bg1">
                    <a:lumMod val="65000"/>
                  </a:schemeClr>
                </a:solidFill>
              </a:rPr>
              <a:t>virtualitza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la xarxa de sensors i permet interactuar amb ella.</a:t>
            </a:r>
            <a:endParaRPr lang="ca-ES" sz="1400" b="1" dirty="0">
              <a:solidFill>
                <a:schemeClr val="bg1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1259632" y="185167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L’objecte remot és accessible des de </a:t>
            </a:r>
            <a:r>
              <a:rPr lang="ca-ES" sz="1400" dirty="0" err="1" smtClean="0">
                <a:solidFill>
                  <a:schemeClr val="bg1">
                    <a:lumMod val="65000"/>
                  </a:schemeClr>
                </a:solidFill>
              </a:rPr>
              <a:t>internet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. S’ha desenvolupat una petita </a:t>
            </a:r>
            <a:r>
              <a:rPr lang="ca-ES" sz="1400" b="1" dirty="0" smtClean="0">
                <a:solidFill>
                  <a:schemeClr val="bg1"/>
                </a:solidFill>
              </a:rPr>
              <a:t>plana web</a:t>
            </a:r>
            <a:r>
              <a:rPr lang="ca-ES" sz="1400" dirty="0" smtClean="0">
                <a:solidFill>
                  <a:schemeClr val="bg1"/>
                </a:solidFill>
              </a:rPr>
              <a:t> 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que demostra com fer-ho.</a:t>
            </a:r>
            <a:endParaRPr lang="ca-E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3823E-6 L -0.7875 2.13823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1"/>
      <p:bldP spid="31" grpId="0"/>
      <p:bldP spid="31" grpId="1"/>
      <p:bldP spid="33" grpId="1"/>
      <p:bldP spid="33" grpId="2"/>
      <p:bldP spid="36" grpId="0"/>
      <p:bldP spid="36" grpId="1"/>
      <p:bldP spid="55" grpId="0"/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40 Grupo"/>
          <p:cNvGrpSpPr/>
          <p:nvPr/>
        </p:nvGrpSpPr>
        <p:grpSpPr>
          <a:xfrm>
            <a:off x="107504" y="123478"/>
            <a:ext cx="7920880" cy="3942438"/>
            <a:chOff x="107504" y="123478"/>
            <a:chExt cx="7920880" cy="3942438"/>
          </a:xfrm>
        </p:grpSpPr>
        <p:sp>
          <p:nvSpPr>
            <p:cNvPr id="42" name="41 Rectángulo redondeado"/>
            <p:cNvSpPr/>
            <p:nvPr/>
          </p:nvSpPr>
          <p:spPr>
            <a:xfrm>
              <a:off x="107504" y="123478"/>
              <a:ext cx="7920880" cy="3942438"/>
            </a:xfrm>
            <a:prstGeom prst="roundRect">
              <a:avLst>
                <a:gd name="adj" fmla="val 32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3" name="42 CuadroTexto"/>
            <p:cNvSpPr txBox="1"/>
            <p:nvPr/>
          </p:nvSpPr>
          <p:spPr>
            <a:xfrm rot="16200000">
              <a:off x="6819057" y="2844973"/>
              <a:ext cx="172819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a-ES" sz="2400" dirty="0" smtClean="0">
                  <a:solidFill>
                    <a:srgbClr val="92D050"/>
                  </a:solidFill>
                </a:rPr>
                <a:t>Índex</a:t>
              </a:r>
              <a:endParaRPr lang="ca-ES" sz="2400" dirty="0">
                <a:solidFill>
                  <a:srgbClr val="92D050"/>
                </a:solidFill>
              </a:endParaRPr>
            </a:p>
          </p:txBody>
        </p:sp>
        <p:cxnSp>
          <p:nvCxnSpPr>
            <p:cNvPr id="44" name="43 Conector recto"/>
            <p:cNvCxnSpPr/>
            <p:nvPr/>
          </p:nvCxnSpPr>
          <p:spPr>
            <a:xfrm rot="5400000">
              <a:off x="5580112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 rot="5400000">
              <a:off x="5593343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7 CuadroTexto"/>
          <p:cNvSpPr txBox="1"/>
          <p:nvPr/>
        </p:nvSpPr>
        <p:spPr>
          <a:xfrm>
            <a:off x="683568" y="259745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Introducció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83568" y="699542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La Xarxa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83568" y="1131590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rgbClr val="FFC000"/>
                </a:solidFill>
              </a:rPr>
              <a:t>XML</a:t>
            </a:r>
            <a:endParaRPr lang="ca-ES" sz="2400" dirty="0">
              <a:solidFill>
                <a:srgbClr val="FFC000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83568" y="1563638"/>
            <a:ext cx="244827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Mota de Captació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6" name="25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651144"/>
            <a:ext cx="314286" cy="304762"/>
          </a:xfrm>
          <a:prstGeom prst="rect">
            <a:avLst/>
          </a:prstGeom>
        </p:spPr>
      </p:pic>
      <p:sp>
        <p:nvSpPr>
          <p:cNvPr id="27" name="26 CuadroTexto"/>
          <p:cNvSpPr txBox="1"/>
          <p:nvPr/>
        </p:nvSpPr>
        <p:spPr>
          <a:xfrm>
            <a:off x="683568" y="1995686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Mota Base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8" name="27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083192"/>
            <a:ext cx="314286" cy="304762"/>
          </a:xfrm>
          <a:prstGeom prst="rect">
            <a:avLst/>
          </a:prstGeom>
        </p:spPr>
      </p:pic>
      <p:sp>
        <p:nvSpPr>
          <p:cNvPr id="29" name="28 CuadroTexto"/>
          <p:cNvSpPr txBox="1"/>
          <p:nvPr/>
        </p:nvSpPr>
        <p:spPr>
          <a:xfrm>
            <a:off x="683568" y="2859782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Plana Web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29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947288"/>
            <a:ext cx="314286" cy="304762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683568" y="2427734"/>
            <a:ext cx="26642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Servidor d’objectes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2" name="31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515240"/>
            <a:ext cx="314286" cy="304762"/>
          </a:xfrm>
          <a:prstGeom prst="rect">
            <a:avLst/>
          </a:prstGeom>
        </p:spPr>
      </p:pic>
      <p:sp>
        <p:nvSpPr>
          <p:cNvPr id="33" name="32 CuadroTexto"/>
          <p:cNvSpPr txBox="1"/>
          <p:nvPr/>
        </p:nvSpPr>
        <p:spPr>
          <a:xfrm>
            <a:off x="683568" y="3291830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Futur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4" name="33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79336"/>
            <a:ext cx="314286" cy="304762"/>
          </a:xfrm>
          <a:prstGeom prst="rect">
            <a:avLst/>
          </a:prstGeom>
        </p:spPr>
      </p:pic>
      <p:pic>
        <p:nvPicPr>
          <p:cNvPr id="35" name="34 Imagen" descr="Topo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203598"/>
            <a:ext cx="314286" cy="304762"/>
          </a:xfrm>
          <a:prstGeom prst="rect">
            <a:avLst/>
          </a:prstGeom>
        </p:spPr>
      </p:pic>
      <p:pic>
        <p:nvPicPr>
          <p:cNvPr id="37" name="36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9502"/>
            <a:ext cx="314286" cy="304762"/>
          </a:xfrm>
          <a:prstGeom prst="rect">
            <a:avLst/>
          </a:prstGeom>
        </p:spPr>
      </p:pic>
      <p:sp>
        <p:nvSpPr>
          <p:cNvPr id="39" name="38 CuadroTexto"/>
          <p:cNvSpPr txBox="1"/>
          <p:nvPr/>
        </p:nvSpPr>
        <p:spPr>
          <a:xfrm>
            <a:off x="683568" y="259745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Introducció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6" name="35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771550"/>
            <a:ext cx="314286" cy="304762"/>
          </a:xfrm>
          <a:prstGeom prst="rect">
            <a:avLst/>
          </a:prstGeom>
        </p:spPr>
      </p:pic>
      <p:sp>
        <p:nvSpPr>
          <p:cNvPr id="40" name="39 CuadroTexto"/>
          <p:cNvSpPr txBox="1"/>
          <p:nvPr/>
        </p:nvSpPr>
        <p:spPr>
          <a:xfrm>
            <a:off x="107504" y="451596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Xavier </a:t>
            </a:r>
            <a:r>
              <a:rPr lang="ca-ES" sz="1600" dirty="0" err="1" smtClean="0">
                <a:solidFill>
                  <a:schemeClr val="bg1">
                    <a:lumMod val="65000"/>
                  </a:schemeClr>
                </a:solidFill>
              </a:rPr>
              <a:t>Moldes</a:t>
            </a:r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 - Treball de fi de carrera</a:t>
            </a:r>
          </a:p>
          <a:p>
            <a:r>
              <a:rPr lang="ca-ES" sz="1200" dirty="0" smtClean="0">
                <a:solidFill>
                  <a:schemeClr val="bg1">
                    <a:lumMod val="65000"/>
                  </a:schemeClr>
                </a:solidFill>
              </a:rPr>
              <a:t>ETIS - Enginyeria Tècnica en Informàtica de sistemes – Gener 2.011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107504" y="123478"/>
            <a:ext cx="7920880" cy="3942438"/>
            <a:chOff x="107504" y="123478"/>
            <a:chExt cx="7920880" cy="3942438"/>
          </a:xfrm>
        </p:grpSpPr>
        <p:sp>
          <p:nvSpPr>
            <p:cNvPr id="7" name="6 Rectángulo redondeado"/>
            <p:cNvSpPr/>
            <p:nvPr/>
          </p:nvSpPr>
          <p:spPr>
            <a:xfrm>
              <a:off x="107504" y="123478"/>
              <a:ext cx="7920880" cy="3942438"/>
            </a:xfrm>
            <a:prstGeom prst="roundRect">
              <a:avLst>
                <a:gd name="adj" fmla="val 32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cxnSp>
          <p:nvCxnSpPr>
            <p:cNvPr id="8" name="7 Conector recto"/>
            <p:cNvCxnSpPr/>
            <p:nvPr/>
          </p:nvCxnSpPr>
          <p:spPr>
            <a:xfrm rot="5400000">
              <a:off x="5580112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 rot="5400000">
              <a:off x="5593343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9 Imagen" descr="Topo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3579862"/>
            <a:ext cx="314286" cy="304762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 rot="16200000">
            <a:off x="6566536" y="2233398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rgbClr val="FFC000"/>
                </a:solidFill>
              </a:rPr>
              <a:t>XML</a:t>
            </a:r>
            <a:endParaRPr lang="ca-ES" sz="2400" dirty="0">
              <a:solidFill>
                <a:srgbClr val="FFC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07504" y="451596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Xavier </a:t>
            </a:r>
            <a:r>
              <a:rPr lang="ca-ES" sz="1600" dirty="0" err="1" smtClean="0">
                <a:solidFill>
                  <a:schemeClr val="bg1">
                    <a:lumMod val="65000"/>
                  </a:schemeClr>
                </a:solidFill>
              </a:rPr>
              <a:t>Moldes</a:t>
            </a:r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 - Treball de fi de carrera</a:t>
            </a:r>
          </a:p>
          <a:p>
            <a:r>
              <a:rPr lang="ca-ES" sz="1200" dirty="0" smtClean="0">
                <a:solidFill>
                  <a:schemeClr val="bg1">
                    <a:lumMod val="65000"/>
                  </a:schemeClr>
                </a:solidFill>
              </a:rPr>
              <a:t>ETIS - Enginyeria Tècnica en Informàtica de sistemes – Gener 2.011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23528" y="339502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L’ús de </a:t>
            </a:r>
            <a:r>
              <a:rPr lang="ca-ES" sz="1400" b="1" dirty="0" smtClean="0">
                <a:solidFill>
                  <a:schemeClr val="bg1"/>
                </a:solidFill>
              </a:rPr>
              <a:t>XML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facilita el tractament de la informació provinent de la xarxa de sensors.</a:t>
            </a:r>
            <a:endParaRPr lang="ca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23528" y="987574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La codificació i descodificació s’ha encapsulat dins d’un </a:t>
            </a:r>
            <a:r>
              <a:rPr lang="ca-ES" sz="1400" b="1" dirty="0" smtClean="0">
                <a:solidFill>
                  <a:schemeClr val="bg1"/>
                </a:solidFill>
              </a:rPr>
              <a:t>component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reutilitzable. A més, no està vinculat a cap model de dades, és aplicable a qualsevol context.</a:t>
            </a:r>
            <a:endParaRPr lang="ca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23528" y="206769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Admet totes les </a:t>
            </a:r>
            <a:r>
              <a:rPr lang="ca-ES" sz="1400" b="1" dirty="0" smtClean="0">
                <a:solidFill>
                  <a:schemeClr val="bg1"/>
                </a:solidFill>
              </a:rPr>
              <a:t>sintaxis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 vàlides del document XML.</a:t>
            </a:r>
            <a:endParaRPr lang="ca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283968" y="339502"/>
            <a:ext cx="3024336" cy="2169825"/>
          </a:xfrm>
          <a:prstGeom prst="rect">
            <a:avLst/>
          </a:prstGeom>
          <a:solidFill>
            <a:schemeClr val="tx1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254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defTabSz="180000">
              <a:tabLst>
                <a:tab pos="180000" algn="l"/>
              </a:tabLst>
            </a:pP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&lt;TFCMSG&gt;</a:t>
            </a:r>
          </a:p>
          <a:p>
            <a:pPr defTabSz="180000">
              <a:tabLst>
                <a:tab pos="180000" algn="l"/>
              </a:tabLst>
            </a:pP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	&lt;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senderId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defTabSz="180000">
              <a:tabLst>
                <a:tab pos="180000" algn="l"/>
              </a:tabLst>
            </a:pP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	&lt;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receveiderId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defTabSz="180000">
              <a:tabLst>
                <a:tab pos="180000" algn="l"/>
              </a:tabLst>
            </a:pP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	&lt;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infoType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defTabSz="180000">
              <a:tabLst>
                <a:tab pos="180000" algn="l"/>
              </a:tabLst>
            </a:pP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	&lt;Data&gt;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infoData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&lt;/Data&gt;</a:t>
            </a:r>
          </a:p>
          <a:p>
            <a:pPr defTabSz="180000">
              <a:tabLst>
                <a:tab pos="180000" algn="l"/>
              </a:tabLst>
            </a:pP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&lt;/TFCMSG&gt;</a:t>
            </a:r>
          </a:p>
          <a:p>
            <a:pPr defTabSz="180000">
              <a:tabLst>
                <a:tab pos="180000" algn="l"/>
              </a:tabLst>
            </a:pP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defTabSz="180000">
              <a:tabLst>
                <a:tab pos="180000" algn="l"/>
              </a:tabLst>
            </a:pP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&lt;TFCMSG 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senderId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receveiderId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infoType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Data=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infoData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/&gt;</a:t>
            </a:r>
          </a:p>
          <a:p>
            <a:pPr defTabSz="180000">
              <a:tabLst>
                <a:tab pos="180000" algn="l"/>
              </a:tabLst>
            </a:pP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defTabSz="180000">
              <a:tabLst>
                <a:tab pos="180000" algn="l"/>
              </a:tabLst>
            </a:pP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&lt;TFCMSG 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senderId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defTabSz="180000">
              <a:tabLst>
                <a:tab pos="180000" algn="l"/>
              </a:tabLst>
            </a:pP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	&lt;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receveiderId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defTabSz="180000">
              <a:tabLst>
                <a:tab pos="180000" algn="l"/>
              </a:tabLst>
            </a:pP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	&lt;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infoType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defTabSz="180000">
              <a:tabLst>
                <a:tab pos="180000" algn="l"/>
              </a:tabLst>
            </a:pP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	&lt;Data&gt;</a:t>
            </a:r>
            <a:r>
              <a:rPr lang="es-ES" sz="900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infoData</a:t>
            </a: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&lt;/Data&gt;</a:t>
            </a:r>
          </a:p>
          <a:p>
            <a:pPr defTabSz="180000">
              <a:tabLst>
                <a:tab pos="180000" algn="l"/>
              </a:tabLst>
            </a:pPr>
            <a:r>
              <a:rPr lang="es-ES" sz="9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&lt;/TFCMSG&gt;</a:t>
            </a:r>
            <a:endParaRPr lang="es-ES" sz="900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23528" y="2715766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Desenvolupat sota les limitacions del </a:t>
            </a:r>
            <a:r>
              <a:rPr lang="ca-ES" sz="1400" dirty="0" err="1" smtClean="0">
                <a:solidFill>
                  <a:schemeClr val="bg1">
                    <a:lumMod val="65000"/>
                  </a:schemeClr>
                </a:solidFill>
              </a:rPr>
              <a:t>nesC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: sense fer servir memòria dinàmica</a:t>
            </a:r>
            <a:endParaRPr lang="ca-ES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41 Grupo"/>
          <p:cNvGrpSpPr/>
          <p:nvPr/>
        </p:nvGrpSpPr>
        <p:grpSpPr>
          <a:xfrm>
            <a:off x="107504" y="123478"/>
            <a:ext cx="7920880" cy="3942438"/>
            <a:chOff x="107504" y="123478"/>
            <a:chExt cx="7920880" cy="3942438"/>
          </a:xfrm>
        </p:grpSpPr>
        <p:sp>
          <p:nvSpPr>
            <p:cNvPr id="43" name="42 Rectángulo redondeado"/>
            <p:cNvSpPr/>
            <p:nvPr/>
          </p:nvSpPr>
          <p:spPr>
            <a:xfrm>
              <a:off x="107504" y="123478"/>
              <a:ext cx="7920880" cy="3942438"/>
            </a:xfrm>
            <a:prstGeom prst="roundRect">
              <a:avLst>
                <a:gd name="adj" fmla="val 32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4" name="43 CuadroTexto"/>
            <p:cNvSpPr txBox="1"/>
            <p:nvPr/>
          </p:nvSpPr>
          <p:spPr>
            <a:xfrm rot="16200000">
              <a:off x="6819057" y="2844973"/>
              <a:ext cx="172819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a-ES" sz="2400" dirty="0" smtClean="0">
                  <a:solidFill>
                    <a:srgbClr val="92D050"/>
                  </a:solidFill>
                </a:rPr>
                <a:t>Índex</a:t>
              </a:r>
              <a:endParaRPr lang="ca-ES" sz="2400" dirty="0">
                <a:solidFill>
                  <a:srgbClr val="92D050"/>
                </a:solidFill>
              </a:endParaRPr>
            </a:p>
          </p:txBody>
        </p:sp>
        <p:cxnSp>
          <p:nvCxnSpPr>
            <p:cNvPr id="45" name="44 Conector recto"/>
            <p:cNvCxnSpPr/>
            <p:nvPr/>
          </p:nvCxnSpPr>
          <p:spPr>
            <a:xfrm rot="5400000">
              <a:off x="5580112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 rot="5400000">
              <a:off x="5593343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7 CuadroTexto"/>
          <p:cNvSpPr txBox="1"/>
          <p:nvPr/>
        </p:nvSpPr>
        <p:spPr>
          <a:xfrm>
            <a:off x="683568" y="259745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Introducció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83568" y="699542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La Xarxa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83568" y="1131590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XML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83568" y="1563638"/>
            <a:ext cx="244827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rgbClr val="FFC000"/>
                </a:solidFill>
              </a:rPr>
              <a:t>Mota de Captació</a:t>
            </a:r>
            <a:endParaRPr lang="ca-ES" sz="2400" dirty="0">
              <a:solidFill>
                <a:srgbClr val="FFC000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83568" y="1995686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Mota Base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8" name="27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083192"/>
            <a:ext cx="314286" cy="304762"/>
          </a:xfrm>
          <a:prstGeom prst="rect">
            <a:avLst/>
          </a:prstGeom>
        </p:spPr>
      </p:pic>
      <p:sp>
        <p:nvSpPr>
          <p:cNvPr id="29" name="28 CuadroTexto"/>
          <p:cNvSpPr txBox="1"/>
          <p:nvPr/>
        </p:nvSpPr>
        <p:spPr>
          <a:xfrm>
            <a:off x="683568" y="2859782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Plana Web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29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947288"/>
            <a:ext cx="314286" cy="304762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683568" y="2427734"/>
            <a:ext cx="26642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Servidor d’objectes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2" name="31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515240"/>
            <a:ext cx="314286" cy="304762"/>
          </a:xfrm>
          <a:prstGeom prst="rect">
            <a:avLst/>
          </a:prstGeom>
        </p:spPr>
      </p:pic>
      <p:sp>
        <p:nvSpPr>
          <p:cNvPr id="33" name="32 CuadroTexto"/>
          <p:cNvSpPr txBox="1"/>
          <p:nvPr/>
        </p:nvSpPr>
        <p:spPr>
          <a:xfrm>
            <a:off x="683568" y="3291830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Futur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4" name="33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79336"/>
            <a:ext cx="314286" cy="304762"/>
          </a:xfrm>
          <a:prstGeom prst="rect">
            <a:avLst/>
          </a:prstGeom>
        </p:spPr>
      </p:pic>
      <p:pic>
        <p:nvPicPr>
          <p:cNvPr id="35" name="34 Imagen" descr="Topo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635646"/>
            <a:ext cx="314286" cy="304762"/>
          </a:xfrm>
          <a:prstGeom prst="rect">
            <a:avLst/>
          </a:prstGeom>
        </p:spPr>
      </p:pic>
      <p:pic>
        <p:nvPicPr>
          <p:cNvPr id="37" name="36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9502"/>
            <a:ext cx="314286" cy="304762"/>
          </a:xfrm>
          <a:prstGeom prst="rect">
            <a:avLst/>
          </a:prstGeom>
        </p:spPr>
      </p:pic>
      <p:sp>
        <p:nvSpPr>
          <p:cNvPr id="39" name="38 CuadroTexto"/>
          <p:cNvSpPr txBox="1"/>
          <p:nvPr/>
        </p:nvSpPr>
        <p:spPr>
          <a:xfrm>
            <a:off x="683568" y="259745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Introducció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6" name="35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771550"/>
            <a:ext cx="314286" cy="304762"/>
          </a:xfrm>
          <a:prstGeom prst="rect">
            <a:avLst/>
          </a:prstGeom>
        </p:spPr>
      </p:pic>
      <p:pic>
        <p:nvPicPr>
          <p:cNvPr id="38" name="37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203598"/>
            <a:ext cx="314286" cy="304762"/>
          </a:xfrm>
          <a:prstGeom prst="rect">
            <a:avLst/>
          </a:prstGeom>
        </p:spPr>
      </p:pic>
      <p:sp>
        <p:nvSpPr>
          <p:cNvPr id="41" name="40 CuadroTexto"/>
          <p:cNvSpPr txBox="1"/>
          <p:nvPr/>
        </p:nvSpPr>
        <p:spPr>
          <a:xfrm>
            <a:off x="107504" y="451596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Xavier </a:t>
            </a:r>
            <a:r>
              <a:rPr lang="ca-ES" sz="1600" dirty="0" err="1" smtClean="0">
                <a:solidFill>
                  <a:schemeClr val="bg1">
                    <a:lumMod val="65000"/>
                  </a:schemeClr>
                </a:solidFill>
              </a:rPr>
              <a:t>Moldes</a:t>
            </a:r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 - Treball de fi de carrera</a:t>
            </a:r>
          </a:p>
          <a:p>
            <a:r>
              <a:rPr lang="ca-ES" sz="1200" dirty="0" smtClean="0">
                <a:solidFill>
                  <a:schemeClr val="bg1">
                    <a:lumMod val="65000"/>
                  </a:schemeClr>
                </a:solidFill>
              </a:rPr>
              <a:t>ETIS - Enginyeria Tècnica en Informàtica de sistemes – Gener 2.011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4355976" y="1203598"/>
            <a:ext cx="1434587" cy="360040"/>
          </a:xfrm>
          <a:prstGeom prst="rect">
            <a:avLst/>
          </a:prstGeom>
          <a:solidFill>
            <a:srgbClr val="FFFFFF">
              <a:alpha val="0"/>
            </a:srgbClr>
          </a:solidFill>
          <a:ln w="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Software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107504" y="123478"/>
            <a:ext cx="7920880" cy="3942438"/>
            <a:chOff x="107504" y="123478"/>
            <a:chExt cx="7920880" cy="3942438"/>
          </a:xfrm>
        </p:grpSpPr>
        <p:sp>
          <p:nvSpPr>
            <p:cNvPr id="3" name="2 Rectángulo redondeado"/>
            <p:cNvSpPr/>
            <p:nvPr/>
          </p:nvSpPr>
          <p:spPr>
            <a:xfrm>
              <a:off x="107504" y="123478"/>
              <a:ext cx="7920880" cy="3942438"/>
            </a:xfrm>
            <a:prstGeom prst="roundRect">
              <a:avLst>
                <a:gd name="adj" fmla="val 32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cxnSp>
          <p:nvCxnSpPr>
            <p:cNvPr id="4" name="3 Conector recto"/>
            <p:cNvCxnSpPr/>
            <p:nvPr/>
          </p:nvCxnSpPr>
          <p:spPr>
            <a:xfrm rot="5400000">
              <a:off x="5580112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4 Conector recto"/>
            <p:cNvCxnSpPr/>
            <p:nvPr/>
          </p:nvCxnSpPr>
          <p:spPr>
            <a:xfrm rot="5400000">
              <a:off x="5593343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5 Imagen" descr="Topo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3579862"/>
            <a:ext cx="314286" cy="304762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 rot="16200000">
            <a:off x="6242500" y="1909362"/>
            <a:ext cx="28813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rgbClr val="FFC000"/>
                </a:solidFill>
              </a:rPr>
              <a:t>Mota de captació</a:t>
            </a:r>
            <a:endParaRPr lang="ca-ES" sz="2400" dirty="0">
              <a:solidFill>
                <a:srgbClr val="FFC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504" y="451596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Xavier </a:t>
            </a:r>
            <a:r>
              <a:rPr lang="ca-ES" sz="1600" dirty="0" err="1" smtClean="0">
                <a:solidFill>
                  <a:schemeClr val="bg1">
                    <a:lumMod val="65000"/>
                  </a:schemeClr>
                </a:solidFill>
              </a:rPr>
              <a:t>Moldes</a:t>
            </a:r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 - Treball de fi de carrera</a:t>
            </a:r>
          </a:p>
          <a:p>
            <a:r>
              <a:rPr lang="ca-ES" sz="1200" dirty="0" smtClean="0">
                <a:solidFill>
                  <a:schemeClr val="bg1">
                    <a:lumMod val="65000"/>
                  </a:schemeClr>
                </a:solidFill>
              </a:rPr>
              <a:t>ETIS - Enginyeria Tècnica en Informàtica de sistemes – Gener 2.011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39502"/>
            <a:ext cx="3600400" cy="1584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S’accedeix al hardware per llegir els sensors de forma cíclica i es conserva l’última lectura. </a:t>
            </a:r>
          </a:p>
          <a:p>
            <a:pPr lvl="0" algn="just"/>
            <a:endParaRPr lang="ca-ES" sz="6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S’estalvia energia: l’accés al hardware està concentrat en un sol punt.</a:t>
            </a:r>
          </a:p>
          <a:p>
            <a:pPr lvl="0" algn="just"/>
            <a:endParaRPr lang="ca-ES" sz="6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s’eviten col·lisions: no s’accedeix al hardware des d’una interrupció.</a:t>
            </a:r>
            <a:endParaRPr lang="es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97" name="96 Grupo"/>
          <p:cNvGrpSpPr/>
          <p:nvPr/>
        </p:nvGrpSpPr>
        <p:grpSpPr>
          <a:xfrm>
            <a:off x="4139952" y="411510"/>
            <a:ext cx="3024336" cy="1728192"/>
            <a:chOff x="4139953" y="1347614"/>
            <a:chExt cx="3024336" cy="1728192"/>
          </a:xfrm>
        </p:grpSpPr>
        <p:sp>
          <p:nvSpPr>
            <p:cNvPr id="15363" name="AutoShape 3"/>
            <p:cNvSpPr>
              <a:spLocks noChangeAspect="1" noChangeArrowheads="1"/>
            </p:cNvSpPr>
            <p:nvPr/>
          </p:nvSpPr>
          <p:spPr bwMode="auto">
            <a:xfrm>
              <a:off x="4139953" y="1347614"/>
              <a:ext cx="3024336" cy="1728192"/>
            </a:xfrm>
            <a:prstGeom prst="rect">
              <a:avLst/>
            </a:prstGeom>
            <a:gradFill>
              <a:gsLst>
                <a:gs pos="23000">
                  <a:schemeClr val="bg1"/>
                </a:gs>
                <a:gs pos="35000">
                  <a:schemeClr val="dk1">
                    <a:tint val="37000"/>
                    <a:satMod val="300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 w="2540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4284178" y="2281427"/>
              <a:ext cx="1367942" cy="288018"/>
            </a:xfrm>
            <a:prstGeom prst="roundRect">
              <a:avLst>
                <a:gd name="adj" fmla="val 16667"/>
              </a:avLst>
            </a:prstGeom>
            <a:solidFill>
              <a:srgbClr val="C2D69B"/>
            </a:solidFill>
            <a:ln w="19050">
              <a:solidFill>
                <a:srgbClr val="D8D8D8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5375" name="AutoShape 15"/>
            <p:cNvCxnSpPr>
              <a:cxnSpLocks noChangeShapeType="1"/>
            </p:cNvCxnSpPr>
            <p:nvPr/>
          </p:nvCxnSpPr>
          <p:spPr bwMode="auto">
            <a:xfrm rot="16200000" flipH="1">
              <a:off x="5833702" y="2685949"/>
              <a:ext cx="374460" cy="2046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round/>
              <a:headEnd type="none"/>
              <a:tailEnd type="none" w="med" len="med"/>
            </a:ln>
          </p:spPr>
        </p:cxnSp>
        <p:sp>
          <p:nvSpPr>
            <p:cNvPr id="15376" name="AutoShape 16"/>
            <p:cNvSpPr>
              <a:spLocks noChangeArrowheads="1"/>
            </p:cNvSpPr>
            <p:nvPr/>
          </p:nvSpPr>
          <p:spPr bwMode="auto">
            <a:xfrm>
              <a:off x="6228184" y="1491630"/>
              <a:ext cx="648072" cy="1033318"/>
            </a:xfrm>
            <a:prstGeom prst="roundRect">
              <a:avLst>
                <a:gd name="adj" fmla="val 16667"/>
              </a:avLst>
            </a:prstGeom>
            <a:solidFill>
              <a:srgbClr val="B2A1C7"/>
            </a:solidFill>
            <a:ln w="19050">
              <a:solidFill>
                <a:srgbClr val="D8D8D8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5384" name="AutoShape 24"/>
            <p:cNvCxnSpPr>
              <a:cxnSpLocks noChangeShapeType="1"/>
            </p:cNvCxnSpPr>
            <p:nvPr/>
          </p:nvCxnSpPr>
          <p:spPr bwMode="auto">
            <a:xfrm>
              <a:off x="4427892" y="2499796"/>
              <a:ext cx="511" cy="34326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round/>
              <a:headEnd type="none" w="med" len="med"/>
              <a:tailEnd type="none"/>
            </a:ln>
          </p:spPr>
        </p:cxnSp>
        <p:cxnSp>
          <p:nvCxnSpPr>
            <p:cNvPr id="15388" name="AutoShape 28"/>
            <p:cNvCxnSpPr>
              <a:cxnSpLocks noChangeShapeType="1"/>
            </p:cNvCxnSpPr>
            <p:nvPr/>
          </p:nvCxnSpPr>
          <p:spPr bwMode="auto">
            <a:xfrm>
              <a:off x="4787945" y="2499796"/>
              <a:ext cx="1023" cy="34326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round/>
              <a:headEnd type="none" w="med" len="med"/>
              <a:tailEnd type="none"/>
            </a:ln>
          </p:spPr>
        </p:cxnSp>
        <p:cxnSp>
          <p:nvCxnSpPr>
            <p:cNvPr id="15389" name="AutoShape 29"/>
            <p:cNvCxnSpPr>
              <a:cxnSpLocks noChangeShapeType="1"/>
            </p:cNvCxnSpPr>
            <p:nvPr/>
          </p:nvCxnSpPr>
          <p:spPr bwMode="auto">
            <a:xfrm>
              <a:off x="5147999" y="2499796"/>
              <a:ext cx="1023" cy="34326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round/>
              <a:headEnd type="none" w="med" len="med"/>
              <a:tailEnd type="none"/>
            </a:ln>
          </p:spPr>
        </p:cxnSp>
        <p:cxnSp>
          <p:nvCxnSpPr>
            <p:cNvPr id="15364" name="AutoShape 4"/>
            <p:cNvCxnSpPr>
              <a:cxnSpLocks noChangeShapeType="1"/>
            </p:cNvCxnSpPr>
            <p:nvPr/>
          </p:nvCxnSpPr>
          <p:spPr bwMode="auto">
            <a:xfrm rot="10800000">
              <a:off x="4163199" y="2684770"/>
              <a:ext cx="2952326" cy="15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pic>
          <p:nvPicPr>
            <p:cNvPr id="43" name="42 Imagen" descr="Temperatura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63725" y="2770009"/>
              <a:ext cx="114400" cy="234000"/>
            </a:xfrm>
            <a:prstGeom prst="rect">
              <a:avLst/>
            </a:prstGeom>
          </p:spPr>
        </p:pic>
        <p:pic>
          <p:nvPicPr>
            <p:cNvPr id="44" name="43 Imagen" descr="llum.bmp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67255" y="2772276"/>
              <a:ext cx="233933" cy="233933"/>
            </a:xfrm>
            <a:prstGeom prst="rect">
              <a:avLst/>
            </a:prstGeom>
          </p:spPr>
        </p:pic>
        <p:pic>
          <p:nvPicPr>
            <p:cNvPr id="45" name="44 Imagen" descr="bateria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35044" y="2772276"/>
              <a:ext cx="234000" cy="234000"/>
            </a:xfrm>
            <a:prstGeom prst="rect">
              <a:avLst/>
            </a:prstGeom>
          </p:spPr>
        </p:pic>
        <p:pic>
          <p:nvPicPr>
            <p:cNvPr id="46" name="45 Imagen" descr="iman3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899140" y="2787774"/>
              <a:ext cx="222497" cy="217607"/>
            </a:xfrm>
            <a:prstGeom prst="rect">
              <a:avLst/>
            </a:prstGeom>
          </p:spPr>
        </p:pic>
        <p:pic>
          <p:nvPicPr>
            <p:cNvPr id="58" name="57 Imagen" descr="reloj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436096" y="2355726"/>
              <a:ext cx="171429" cy="171429"/>
            </a:xfrm>
            <a:prstGeom prst="rect">
              <a:avLst/>
            </a:prstGeom>
          </p:spPr>
        </p:pic>
        <p:cxnSp>
          <p:nvCxnSpPr>
            <p:cNvPr id="62" name="AutoShape 15"/>
            <p:cNvCxnSpPr>
              <a:cxnSpLocks noChangeShapeType="1"/>
            </p:cNvCxnSpPr>
            <p:nvPr/>
          </p:nvCxnSpPr>
          <p:spPr bwMode="auto">
            <a:xfrm>
              <a:off x="4427984" y="1779662"/>
              <a:ext cx="2046" cy="662492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 type="none"/>
              <a:tailEnd type="none" w="med" len="med"/>
            </a:ln>
          </p:spPr>
        </p:cxnSp>
        <p:sp>
          <p:nvSpPr>
            <p:cNvPr id="47" name="46 Elipse"/>
            <p:cNvSpPr/>
            <p:nvPr/>
          </p:nvSpPr>
          <p:spPr>
            <a:xfrm>
              <a:off x="4355976" y="2355726"/>
              <a:ext cx="144016" cy="144016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63" name="AutoShape 15"/>
            <p:cNvCxnSpPr>
              <a:cxnSpLocks noChangeShapeType="1"/>
            </p:cNvCxnSpPr>
            <p:nvPr/>
          </p:nvCxnSpPr>
          <p:spPr bwMode="auto">
            <a:xfrm rot="16200000" flipH="1">
              <a:off x="4565813" y="2145889"/>
              <a:ext cx="454852" cy="10430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 type="none"/>
              <a:tailEnd type="none" w="med" len="med"/>
            </a:ln>
          </p:spPr>
        </p:cxnSp>
        <p:sp>
          <p:nvSpPr>
            <p:cNvPr id="48" name="47 Elipse"/>
            <p:cNvSpPr/>
            <p:nvPr/>
          </p:nvSpPr>
          <p:spPr>
            <a:xfrm>
              <a:off x="4716016" y="2355726"/>
              <a:ext cx="144016" cy="14401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65" name="AutoShape 15"/>
            <p:cNvCxnSpPr>
              <a:cxnSpLocks noChangeShapeType="1"/>
            </p:cNvCxnSpPr>
            <p:nvPr/>
          </p:nvCxnSpPr>
          <p:spPr bwMode="auto">
            <a:xfrm rot="5400000">
              <a:off x="4968838" y="2246920"/>
              <a:ext cx="360040" cy="158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 type="none"/>
              <a:tailEnd type="none" w="med" len="med"/>
            </a:ln>
          </p:spPr>
        </p:cxnSp>
        <p:cxnSp>
          <p:nvCxnSpPr>
            <p:cNvPr id="69" name="AutoShape 15"/>
            <p:cNvCxnSpPr>
              <a:cxnSpLocks noChangeShapeType="1"/>
            </p:cNvCxnSpPr>
            <p:nvPr/>
          </p:nvCxnSpPr>
          <p:spPr bwMode="auto">
            <a:xfrm>
              <a:off x="4427984" y="1674391"/>
              <a:ext cx="2088232" cy="158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 type="none"/>
              <a:tailEnd type="none" w="med" len="med"/>
            </a:ln>
          </p:spPr>
        </p:cxnSp>
        <p:sp>
          <p:nvSpPr>
            <p:cNvPr id="49" name="48 Elipse"/>
            <p:cNvSpPr/>
            <p:nvPr/>
          </p:nvSpPr>
          <p:spPr>
            <a:xfrm>
              <a:off x="5076056" y="2355726"/>
              <a:ext cx="144016" cy="14401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371" name="AutoShape 11"/>
            <p:cNvSpPr>
              <a:spLocks noChangeArrowheads="1"/>
            </p:cNvSpPr>
            <p:nvPr/>
          </p:nvSpPr>
          <p:spPr bwMode="auto">
            <a:xfrm>
              <a:off x="4283968" y="1563638"/>
              <a:ext cx="287927" cy="21580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61" name="60 Imagen" descr="reloj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355976" y="1604650"/>
              <a:ext cx="144000" cy="144000"/>
            </a:xfrm>
            <a:prstGeom prst="rect">
              <a:avLst/>
            </a:prstGeom>
          </p:spPr>
        </p:pic>
        <p:cxnSp>
          <p:nvCxnSpPr>
            <p:cNvPr id="77" name="AutoShape 15"/>
            <p:cNvCxnSpPr>
              <a:cxnSpLocks noChangeShapeType="1"/>
            </p:cNvCxnSpPr>
            <p:nvPr/>
          </p:nvCxnSpPr>
          <p:spPr bwMode="auto">
            <a:xfrm flipV="1">
              <a:off x="4860032" y="1900431"/>
              <a:ext cx="1656184" cy="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 type="none"/>
              <a:tailEnd type="none" w="med" len="med"/>
            </a:ln>
          </p:spPr>
        </p:cxnSp>
        <p:sp>
          <p:nvSpPr>
            <p:cNvPr id="15372" name="AutoShape 12"/>
            <p:cNvSpPr>
              <a:spLocks noChangeArrowheads="1"/>
            </p:cNvSpPr>
            <p:nvPr/>
          </p:nvSpPr>
          <p:spPr bwMode="auto">
            <a:xfrm>
              <a:off x="4644008" y="1779662"/>
              <a:ext cx="288111" cy="21580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60" name="59 Imagen" descr="reloj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16016" y="1826156"/>
              <a:ext cx="144000" cy="144000"/>
            </a:xfrm>
            <a:prstGeom prst="rect">
              <a:avLst/>
            </a:prstGeom>
          </p:spPr>
        </p:pic>
        <p:cxnSp>
          <p:nvCxnSpPr>
            <p:cNvPr id="82" name="AutoShape 15"/>
            <p:cNvCxnSpPr>
              <a:cxnSpLocks noChangeShapeType="1"/>
            </p:cNvCxnSpPr>
            <p:nvPr/>
          </p:nvCxnSpPr>
          <p:spPr bwMode="auto">
            <a:xfrm>
              <a:off x="5220072" y="2124204"/>
              <a:ext cx="1296144" cy="158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 type="none"/>
              <a:tailEnd type="none" w="med" len="med"/>
            </a:ln>
          </p:spPr>
        </p:cxnSp>
        <p:sp>
          <p:nvSpPr>
            <p:cNvPr id="15373" name="AutoShape 13"/>
            <p:cNvSpPr>
              <a:spLocks noChangeArrowheads="1"/>
            </p:cNvSpPr>
            <p:nvPr/>
          </p:nvSpPr>
          <p:spPr bwMode="auto">
            <a:xfrm>
              <a:off x="5004048" y="1995686"/>
              <a:ext cx="288000" cy="2160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</a:schemeClr>
            </a:solidFill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59" name="58 Imagen" descr="reloj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83805" y="2036698"/>
              <a:ext cx="144000" cy="144000"/>
            </a:xfrm>
            <a:prstGeom prst="rect">
              <a:avLst/>
            </a:prstGeom>
          </p:spPr>
        </p:pic>
        <p:cxnSp>
          <p:nvCxnSpPr>
            <p:cNvPr id="90" name="AutoShape 15"/>
            <p:cNvCxnSpPr>
              <a:cxnSpLocks noChangeShapeType="1"/>
            </p:cNvCxnSpPr>
            <p:nvPr/>
          </p:nvCxnSpPr>
          <p:spPr bwMode="auto">
            <a:xfrm>
              <a:off x="6012160" y="2427734"/>
              <a:ext cx="576064" cy="158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 type="none"/>
              <a:tailEnd type="none" w="med" len="med"/>
            </a:ln>
          </p:spPr>
        </p:cxnSp>
        <p:sp>
          <p:nvSpPr>
            <p:cNvPr id="88" name="87 Elipse"/>
            <p:cNvSpPr/>
            <p:nvPr/>
          </p:nvSpPr>
          <p:spPr>
            <a:xfrm>
              <a:off x="5940152" y="235572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95" name="AutoShape 15"/>
            <p:cNvCxnSpPr>
              <a:cxnSpLocks noChangeShapeType="1"/>
            </p:cNvCxnSpPr>
            <p:nvPr/>
          </p:nvCxnSpPr>
          <p:spPr bwMode="auto">
            <a:xfrm rot="5400000">
              <a:off x="5907683" y="2282924"/>
              <a:ext cx="1296144" cy="158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none"/>
              <a:tailEnd type="none" w="med" len="med"/>
            </a:ln>
          </p:spPr>
        </p:cxnSp>
        <p:pic>
          <p:nvPicPr>
            <p:cNvPr id="76" name="75 Imagen" descr="mail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444208" y="1548140"/>
              <a:ext cx="209454" cy="230400"/>
            </a:xfrm>
            <a:prstGeom prst="rect">
              <a:avLst/>
            </a:prstGeom>
          </p:spPr>
        </p:pic>
        <p:pic>
          <p:nvPicPr>
            <p:cNvPr id="78" name="77 Imagen" descr="mail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444208" y="1774180"/>
              <a:ext cx="209454" cy="230400"/>
            </a:xfrm>
            <a:prstGeom prst="rect">
              <a:avLst/>
            </a:prstGeom>
          </p:spPr>
        </p:pic>
        <p:pic>
          <p:nvPicPr>
            <p:cNvPr id="83" name="82 Imagen" descr="mail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444208" y="1990204"/>
              <a:ext cx="209454" cy="230400"/>
            </a:xfrm>
            <a:prstGeom prst="rect">
              <a:avLst/>
            </a:prstGeom>
          </p:spPr>
        </p:pic>
        <p:pic>
          <p:nvPicPr>
            <p:cNvPr id="91" name="90 Imagen" descr="mail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444208" y="2283718"/>
              <a:ext cx="209454" cy="230400"/>
            </a:xfrm>
            <a:prstGeom prst="rect">
              <a:avLst/>
            </a:prstGeom>
          </p:spPr>
        </p:pic>
        <p:pic>
          <p:nvPicPr>
            <p:cNvPr id="55" name="54 Imagen" descr="antena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18694" y="2715766"/>
              <a:ext cx="288032" cy="288032"/>
            </a:xfrm>
            <a:prstGeom prst="rect">
              <a:avLst/>
            </a:prstGeom>
          </p:spPr>
        </p:pic>
      </p:grpSp>
      <p:sp>
        <p:nvSpPr>
          <p:cNvPr id="98" name="97 Rectángulo"/>
          <p:cNvSpPr/>
          <p:nvPr/>
        </p:nvSpPr>
        <p:spPr>
          <a:xfrm>
            <a:off x="323528" y="1995686"/>
            <a:ext cx="3600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Cada valor (temperatura, llum i bateria) es tracta per separat i té un interval de lectura independent i modificable.</a:t>
            </a:r>
            <a:endParaRPr lang="es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98 Rectángulo"/>
          <p:cNvSpPr/>
          <p:nvPr/>
        </p:nvSpPr>
        <p:spPr>
          <a:xfrm>
            <a:off x="323528" y="2787774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L’enviament de missatges es realitza mitjançant una cua. S’eviten col·lisions i l’accés a la ràdio és controlat.</a:t>
            </a:r>
            <a:endParaRPr lang="es-E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99 Rectángulo"/>
          <p:cNvSpPr/>
          <p:nvPr/>
        </p:nvSpPr>
        <p:spPr>
          <a:xfrm>
            <a:off x="323528" y="3363838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Està preparada per rebre ordres des 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del </a:t>
            </a:r>
            <a:r>
              <a:rPr lang="ca-ES" sz="1400" dirty="0" smtClean="0">
                <a:solidFill>
                  <a:schemeClr val="bg1">
                    <a:lumMod val="65000"/>
                  </a:schemeClr>
                </a:solidFill>
              </a:rPr>
              <a:t>sistema de supervisió. Les ordres no esperen resposta immediata. S’envia un missatge un cop executada.</a:t>
            </a:r>
            <a:endParaRPr lang="es-ES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99" grpId="0"/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41 Grupo"/>
          <p:cNvGrpSpPr/>
          <p:nvPr/>
        </p:nvGrpSpPr>
        <p:grpSpPr>
          <a:xfrm>
            <a:off x="107504" y="123478"/>
            <a:ext cx="7920880" cy="3942438"/>
            <a:chOff x="107504" y="123478"/>
            <a:chExt cx="7920880" cy="3942438"/>
          </a:xfrm>
        </p:grpSpPr>
        <p:sp>
          <p:nvSpPr>
            <p:cNvPr id="43" name="42 Rectángulo redondeado"/>
            <p:cNvSpPr/>
            <p:nvPr/>
          </p:nvSpPr>
          <p:spPr>
            <a:xfrm>
              <a:off x="107504" y="123478"/>
              <a:ext cx="7920880" cy="3942438"/>
            </a:xfrm>
            <a:prstGeom prst="roundRect">
              <a:avLst>
                <a:gd name="adj" fmla="val 32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4" name="43 CuadroTexto"/>
            <p:cNvSpPr txBox="1"/>
            <p:nvPr/>
          </p:nvSpPr>
          <p:spPr>
            <a:xfrm rot="16200000">
              <a:off x="6819057" y="2844973"/>
              <a:ext cx="172819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a-ES" sz="2400" dirty="0" smtClean="0">
                  <a:solidFill>
                    <a:srgbClr val="92D050"/>
                  </a:solidFill>
                </a:rPr>
                <a:t>Índex</a:t>
              </a:r>
              <a:endParaRPr lang="ca-ES" sz="2400" dirty="0">
                <a:solidFill>
                  <a:srgbClr val="92D050"/>
                </a:solidFill>
              </a:endParaRPr>
            </a:p>
          </p:txBody>
        </p:sp>
        <p:cxnSp>
          <p:nvCxnSpPr>
            <p:cNvPr id="45" name="44 Conector recto"/>
            <p:cNvCxnSpPr/>
            <p:nvPr/>
          </p:nvCxnSpPr>
          <p:spPr>
            <a:xfrm rot="5400000">
              <a:off x="5580112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 rot="5400000">
              <a:off x="5593343" y="2067694"/>
              <a:ext cx="36004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7 CuadroTexto"/>
          <p:cNvSpPr txBox="1"/>
          <p:nvPr/>
        </p:nvSpPr>
        <p:spPr>
          <a:xfrm>
            <a:off x="683568" y="259745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Introducció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83568" y="699542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La Xarxa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83568" y="1131590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XML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83568" y="1563638"/>
            <a:ext cx="244827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Mota de Captació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83568" y="1995686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rgbClr val="FFC000"/>
                </a:solidFill>
              </a:rPr>
              <a:t>Mota Base</a:t>
            </a:r>
            <a:endParaRPr lang="ca-ES" sz="2400" dirty="0">
              <a:solidFill>
                <a:srgbClr val="FFC000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683568" y="2859782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Plana Web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29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947288"/>
            <a:ext cx="314286" cy="304762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683568" y="2427734"/>
            <a:ext cx="26642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Servidor d’objectes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2" name="31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515240"/>
            <a:ext cx="314286" cy="304762"/>
          </a:xfrm>
          <a:prstGeom prst="rect">
            <a:avLst/>
          </a:prstGeom>
        </p:spPr>
      </p:pic>
      <p:sp>
        <p:nvSpPr>
          <p:cNvPr id="33" name="32 CuadroTexto"/>
          <p:cNvSpPr txBox="1"/>
          <p:nvPr/>
        </p:nvSpPr>
        <p:spPr>
          <a:xfrm>
            <a:off x="683568" y="3291830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Futur</a:t>
            </a:r>
            <a:endParaRPr lang="ca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4" name="33 Imagen" descr="TopoG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79336"/>
            <a:ext cx="314286" cy="304762"/>
          </a:xfrm>
          <a:prstGeom prst="rect">
            <a:avLst/>
          </a:prstGeom>
        </p:spPr>
      </p:pic>
      <p:pic>
        <p:nvPicPr>
          <p:cNvPr id="35" name="34 Imagen" descr="Topo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067694"/>
            <a:ext cx="314286" cy="304762"/>
          </a:xfrm>
          <a:prstGeom prst="rect">
            <a:avLst/>
          </a:prstGeom>
        </p:spPr>
      </p:pic>
      <p:pic>
        <p:nvPicPr>
          <p:cNvPr id="37" name="36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9502"/>
            <a:ext cx="314286" cy="304762"/>
          </a:xfrm>
          <a:prstGeom prst="rect">
            <a:avLst/>
          </a:prstGeom>
        </p:spPr>
      </p:pic>
      <p:sp>
        <p:nvSpPr>
          <p:cNvPr id="39" name="38 CuadroTexto"/>
          <p:cNvSpPr txBox="1"/>
          <p:nvPr/>
        </p:nvSpPr>
        <p:spPr>
          <a:xfrm>
            <a:off x="683568" y="259745"/>
            <a:ext cx="2233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a-ES" sz="2400" dirty="0" smtClean="0">
                <a:solidFill>
                  <a:schemeClr val="accent6">
                    <a:lumMod val="50000"/>
                  </a:schemeClr>
                </a:solidFill>
              </a:rPr>
              <a:t>Introducció</a:t>
            </a:r>
            <a:endParaRPr lang="ca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6" name="35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771550"/>
            <a:ext cx="314286" cy="304762"/>
          </a:xfrm>
          <a:prstGeom prst="rect">
            <a:avLst/>
          </a:prstGeom>
        </p:spPr>
      </p:pic>
      <p:pic>
        <p:nvPicPr>
          <p:cNvPr id="38" name="37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203598"/>
            <a:ext cx="314286" cy="304762"/>
          </a:xfrm>
          <a:prstGeom prst="rect">
            <a:avLst/>
          </a:prstGeom>
        </p:spPr>
      </p:pic>
      <p:pic>
        <p:nvPicPr>
          <p:cNvPr id="26" name="25 Imagen" descr="topoO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635646"/>
            <a:ext cx="314286" cy="304762"/>
          </a:xfrm>
          <a:prstGeom prst="rect">
            <a:avLst/>
          </a:prstGeom>
        </p:spPr>
      </p:pic>
      <p:sp>
        <p:nvSpPr>
          <p:cNvPr id="41" name="40 CuadroTexto"/>
          <p:cNvSpPr txBox="1"/>
          <p:nvPr/>
        </p:nvSpPr>
        <p:spPr>
          <a:xfrm>
            <a:off x="107504" y="451596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Xavier </a:t>
            </a:r>
            <a:r>
              <a:rPr lang="ca-ES" sz="1600" dirty="0" err="1" smtClean="0">
                <a:solidFill>
                  <a:schemeClr val="bg1">
                    <a:lumMod val="65000"/>
                  </a:schemeClr>
                </a:solidFill>
              </a:rPr>
              <a:t>Moldes</a:t>
            </a:r>
            <a:r>
              <a:rPr lang="ca-ES" sz="1600" dirty="0" smtClean="0">
                <a:solidFill>
                  <a:schemeClr val="bg1">
                    <a:lumMod val="65000"/>
                  </a:schemeClr>
                </a:solidFill>
              </a:rPr>
              <a:t> - Treball de fi de carrera</a:t>
            </a:r>
          </a:p>
          <a:p>
            <a:r>
              <a:rPr lang="ca-ES" sz="1200" dirty="0" smtClean="0">
                <a:solidFill>
                  <a:schemeClr val="bg1">
                    <a:lumMod val="65000"/>
                  </a:schemeClr>
                </a:solidFill>
              </a:rPr>
              <a:t>ETIS - Enginyeria Tècnica en Informàtica de sistemes – Gener 2.011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3283</TotalTime>
  <Words>1278</Words>
  <Application>Microsoft Office PowerPoint</Application>
  <PresentationFormat>Presentación en pantalla (16:9)</PresentationFormat>
  <Paragraphs>186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TFC</dc:title>
  <dc:creator>Xavier Moldes Ascón</dc:creator>
  <cp:lastModifiedBy>XAVI</cp:lastModifiedBy>
  <cp:revision>76</cp:revision>
  <dcterms:created xsi:type="dcterms:W3CDTF">2011-01-17T12:49:09Z</dcterms:created>
  <dcterms:modified xsi:type="dcterms:W3CDTF">2011-01-19T19:36:26Z</dcterms:modified>
  <cp:category>TFC</cp:category>
</cp:coreProperties>
</file>