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0" r:id="rId4"/>
    <p:sldId id="261" r:id="rId5"/>
    <p:sldId id="265" r:id="rId6"/>
    <p:sldId id="267" r:id="rId7"/>
    <p:sldId id="266" r:id="rId8"/>
    <p:sldId id="262" r:id="rId9"/>
    <p:sldId id="264" r:id="rId10"/>
    <p:sldId id="263" r:id="rId11"/>
    <p:sldId id="268" r:id="rId12"/>
    <p:sldId id="271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1/3/2017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1/3/2017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1/3/2017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1/3/2017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1/3/2017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3.m4a"/><Relationship Id="rId7" Type="http://schemas.openxmlformats.org/officeDocument/2006/relationships/image" Target="../media/image7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13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hyperlink" Target="http://www.amic.media/media/files/file_352_1050.pdf" TargetMode="Externa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7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Trabajo final de Master </a:t>
            </a:r>
            <a:r>
              <a:rPr lang="es-ES" dirty="0" smtClean="0"/>
              <a:t>en</a:t>
            </a:r>
            <a:r>
              <a:rPr lang="es-ES" dirty="0" smtClean="0"/>
              <a:t> </a:t>
            </a:r>
            <a:r>
              <a:rPr lang="es-ES" dirty="0" smtClean="0"/>
              <a:t>desarrollo de aplicaciones para dispositivos móviles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ANTONI MARTIR MILLÁN</a:t>
            </a:r>
            <a:endParaRPr lang="es-E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59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14"/>
    </mc:Choice>
    <mc:Fallback>
      <p:transition spd="slow" advTm="7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Flujo de datos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1895011"/>
            <a:ext cx="10058400" cy="3925229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09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05"/>
    </mc:Choice>
    <mc:Fallback>
      <p:transition spd="slow" advTm="28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Diseño del prototipo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Prototipo con </a:t>
            </a:r>
            <a:r>
              <a:rPr lang="es-ES" dirty="0" err="1" smtClean="0"/>
              <a:t>justinmind</a:t>
            </a:r>
            <a:endParaRPr lang="es-ES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2796632" y="2772598"/>
            <a:ext cx="1539373" cy="2998730"/>
          </a:xfrm>
          <a:prstGeom prst="rect">
            <a:avLst/>
          </a:prstGeom>
        </p:spPr>
      </p:pic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 smtClean="0"/>
              <a:t>Diseño final</a:t>
            </a:r>
            <a:endParaRPr lang="es-ES" dirty="0"/>
          </a:p>
        </p:txBody>
      </p:sp>
      <p:pic>
        <p:nvPicPr>
          <p:cNvPr id="9" name="recorte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18238" y="2884488"/>
            <a:ext cx="4937125" cy="2774950"/>
          </a:xfrm>
        </p:spPr>
      </p:pic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11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78"/>
    </mc:Choice>
    <mc:Fallback>
      <p:transition spd="slow" advTm="28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7" objId="9"/>
        <p14:playEvt time="4726" objId="9"/>
        <p14:stopEvt time="28778" objId="9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Implementación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 err="1"/>
              <a:t>Ionic</a:t>
            </a:r>
            <a:r>
              <a:rPr lang="es-ES" dirty="0"/>
              <a:t> 2 </a:t>
            </a:r>
            <a:r>
              <a:rPr lang="es-ES" dirty="0" err="1"/>
              <a:t>Command</a:t>
            </a:r>
            <a:r>
              <a:rPr lang="es-ES" dirty="0"/>
              <a:t> Line Interface (CLI)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 smtClean="0"/>
              <a:t>Visual Studio </a:t>
            </a:r>
            <a:r>
              <a:rPr lang="es-ES" dirty="0" err="1" smtClean="0"/>
              <a:t>Code</a:t>
            </a:r>
            <a:endParaRPr lang="es-ES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es-ES" dirty="0" smtClean="0"/>
              <a:t>Editor HTML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S" dirty="0" smtClean="0"/>
              <a:t>Editor CSS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S" dirty="0" smtClean="0"/>
              <a:t>Editor </a:t>
            </a:r>
            <a:r>
              <a:rPr lang="es-ES" dirty="0" err="1" smtClean="0"/>
              <a:t>TypeScript</a:t>
            </a:r>
            <a:endParaRPr lang="es-E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s-ES" dirty="0" smtClean="0"/>
              <a:t>Depuración en Google Chrome y Android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674766" y="1981200"/>
            <a:ext cx="6240841" cy="3887894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59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02"/>
    </mc:Choice>
    <mc:Fallback>
      <p:transition spd="slow" advTm="33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62903"/>
          </a:xfrm>
        </p:spPr>
        <p:txBody>
          <a:bodyPr/>
          <a:lstStyle/>
          <a:p>
            <a:r>
              <a:rPr lang="es-ES" dirty="0" smtClean="0"/>
              <a:t>Gestión del proyecto con </a:t>
            </a:r>
            <a:r>
              <a:rPr lang="es-ES" dirty="0" err="1" smtClean="0"/>
              <a:t>Scrum</a:t>
            </a:r>
            <a:endParaRPr lang="es-ES" dirty="0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12" y="1806575"/>
            <a:ext cx="9078502" cy="4062413"/>
          </a:xfr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11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82"/>
    </mc:Choice>
    <mc:Fallback>
      <p:transition spd="slow" advTm="31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Conclusiones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ES" sz="3200" dirty="0" smtClean="0"/>
              <a:t>Estimaciones de tiempos acertadas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3200" dirty="0" smtClean="0"/>
              <a:t>El uso de </a:t>
            </a:r>
            <a:r>
              <a:rPr lang="es-ES" sz="3200" dirty="0" err="1" smtClean="0"/>
              <a:t>Ionic</a:t>
            </a:r>
            <a:r>
              <a:rPr lang="es-ES" sz="3200" dirty="0" smtClean="0"/>
              <a:t> 2  con </a:t>
            </a:r>
            <a:r>
              <a:rPr lang="es-ES" sz="3200" dirty="0" err="1" smtClean="0"/>
              <a:t>TypeScript</a:t>
            </a:r>
            <a:r>
              <a:rPr lang="es-ES" sz="3200" dirty="0" smtClean="0"/>
              <a:t> aceleró el desarrollo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3200" dirty="0" err="1" smtClean="0"/>
              <a:t>Ionic</a:t>
            </a:r>
            <a:r>
              <a:rPr lang="es-ES" sz="3200" dirty="0" smtClean="0"/>
              <a:t> 2 y Angular son muy sensibles a la sintaxis </a:t>
            </a:r>
            <a:r>
              <a:rPr lang="es-ES" sz="3200" dirty="0" err="1" smtClean="0"/>
              <a:t>html</a:t>
            </a:r>
            <a:endParaRPr lang="es-ES" sz="32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s-ES" sz="3200" dirty="0" smtClean="0"/>
              <a:t>HTML/CSS, JavaScript, </a:t>
            </a:r>
            <a:r>
              <a:rPr lang="es-ES" sz="3200" dirty="0" err="1" smtClean="0"/>
              <a:t>TypeScript</a:t>
            </a:r>
            <a:r>
              <a:rPr lang="es-ES" sz="3200" dirty="0" smtClean="0"/>
              <a:t>, ASP </a:t>
            </a:r>
            <a:r>
              <a:rPr lang="es-ES" sz="3200" dirty="0" err="1" smtClean="0"/>
              <a:t>WebAPI</a:t>
            </a:r>
            <a:r>
              <a:rPr lang="es-ES" sz="3200" dirty="0"/>
              <a:t> </a:t>
            </a:r>
            <a:r>
              <a:rPr lang="es-ES" sz="3200" dirty="0" smtClean="0"/>
              <a:t>(</a:t>
            </a:r>
            <a:r>
              <a:rPr lang="es-ES" sz="3200" dirty="0" err="1" smtClean="0"/>
              <a:t>WebService</a:t>
            </a:r>
            <a:r>
              <a:rPr lang="es-ES" sz="3200" dirty="0" smtClean="0"/>
              <a:t> C#)</a:t>
            </a:r>
            <a:endParaRPr lang="es-ES" sz="32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62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38"/>
    </mc:Choice>
    <mc:Fallback>
      <p:transition spd="slow" advTm="38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6000" b="1" dirty="0" smtClean="0"/>
              <a:t>Estructura de la presentación</a:t>
            </a:r>
            <a:endParaRPr lang="es-ES" sz="60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s-ES" sz="4800" dirty="0" smtClean="0"/>
              <a:t>Presentación y demostración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s-ES" sz="4800" dirty="0" smtClean="0"/>
              <a:t>Datos técnicos</a:t>
            </a:r>
            <a:endParaRPr lang="es-ES" sz="4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02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43"/>
    </mc:Choice>
    <mc:Fallback>
      <p:transition spd="slow" advTm="11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Importancia del dispositivo móvil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ES" sz="2800" dirty="0" smtClean="0"/>
              <a:t>En España, en 2016 cerca del 90% de los móviles son </a:t>
            </a:r>
            <a:r>
              <a:rPr lang="es-ES" sz="2800" dirty="0" err="1" smtClean="0"/>
              <a:t>SmartPhone</a:t>
            </a:r>
            <a:endParaRPr lang="es-ES" sz="2800" dirty="0" smtClean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ES" sz="2800" dirty="0" smtClean="0"/>
              <a:t>Más del 60% de las búsquedas en internet se realizan con el móvil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ES" sz="2800" dirty="0" smtClean="0"/>
              <a:t>El 86% de los directivos de Marketing consideran sus campañas publicitarias a través del móvil efectivas o muy efectivas</a:t>
            </a:r>
            <a:endParaRPr lang="es-ES" sz="2800" dirty="0"/>
          </a:p>
          <a:p>
            <a:endParaRPr lang="es-ES" dirty="0" smtClean="0"/>
          </a:p>
          <a:p>
            <a:r>
              <a:rPr lang="es-ES" dirty="0" smtClean="0"/>
              <a:t>Datos estadísticos extraídos del </a:t>
            </a:r>
            <a:r>
              <a:rPr lang="es-ES" dirty="0"/>
              <a:t>informe </a:t>
            </a:r>
            <a:r>
              <a:rPr lang="es-ES" i="1" dirty="0" err="1"/>
              <a:t>ditrendia</a:t>
            </a:r>
            <a:r>
              <a:rPr lang="es-ES" dirty="0" smtClean="0"/>
              <a:t>: </a:t>
            </a:r>
            <a:r>
              <a:rPr lang="es-ES" dirty="0" smtClean="0">
                <a:hlinkClick r:id="rId5"/>
              </a:rPr>
              <a:t>http</a:t>
            </a:r>
            <a:r>
              <a:rPr lang="es-ES" dirty="0">
                <a:hlinkClick r:id="rId5"/>
              </a:rPr>
              <a:t>://</a:t>
            </a:r>
            <a:r>
              <a:rPr lang="es-ES" dirty="0" smtClean="0">
                <a:hlinkClick r:id="rId5"/>
              </a:rPr>
              <a:t>www.amic.media/media/files/file_352_1050.pdf</a:t>
            </a:r>
            <a:endParaRPr lang="es-ES" dirty="0" smtClean="0"/>
          </a:p>
          <a:p>
            <a:endParaRPr lang="es-E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343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74"/>
    </mc:Choice>
    <mc:Fallback>
      <p:transition spd="slow" advTm="25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Aplicación de comunicación con sus clientes personalizable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sz="2800" dirty="0" smtClean="0"/>
              <a:t>Aplicación instalable en el móvil con la imagen de marca de la empresa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800" dirty="0" smtClean="0"/>
              <a:t>Contenido de la página principal de la aplicación dinámico y centralizado.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800" dirty="0" smtClean="0"/>
              <a:t>Histórico detallado de pedidos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800" dirty="0" smtClean="0"/>
              <a:t>Notificaciones sobre el curso del </a:t>
            </a:r>
            <a:r>
              <a:rPr lang="es-ES" sz="2800" dirty="0" smtClean="0"/>
              <a:t>pedido</a:t>
            </a:r>
            <a:endParaRPr lang="es-ES" sz="2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s-ES" sz="2800" dirty="0" smtClean="0"/>
              <a:t>Catálogo, ficha del producto</a:t>
            </a:r>
          </a:p>
          <a:p>
            <a:pPr>
              <a:buFont typeface="Wingdings" panose="05000000000000000000" pitchFamily="2" charset="2"/>
              <a:buChar char="Ø"/>
            </a:pPr>
            <a:endParaRPr lang="es-ES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8152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25"/>
    </mc:Choice>
    <mc:Fallback>
      <p:transition spd="slow" advTm="53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Implantación en </a:t>
            </a:r>
            <a:r>
              <a:rPr lang="es-ES" b="1" dirty="0" err="1" smtClean="0"/>
              <a:t>DonPin</a:t>
            </a:r>
            <a:r>
              <a:rPr lang="es-ES" b="1" dirty="0" smtClean="0"/>
              <a:t> 2002 S.L.</a:t>
            </a:r>
            <a:endParaRPr lang="es-ES" b="1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1000"/>
              </a:lnSpc>
              <a:buFont typeface="Wingdings" panose="05000000000000000000" pitchFamily="2" charset="2"/>
              <a:buChar char="Ø"/>
            </a:pPr>
            <a:r>
              <a:rPr lang="es-ES" sz="3600" dirty="0" smtClean="0"/>
              <a:t>Empresa ubicada en Getafe</a:t>
            </a:r>
          </a:p>
          <a:p>
            <a:pPr>
              <a:lnSpc>
                <a:spcPct val="151000"/>
              </a:lnSpc>
              <a:buFont typeface="Wingdings" panose="05000000000000000000" pitchFamily="2" charset="2"/>
              <a:buChar char="Ø"/>
            </a:pPr>
            <a:r>
              <a:rPr lang="es-ES" sz="3600" dirty="0" smtClean="0"/>
              <a:t>Distribución de bebidas y productos de alimentación</a:t>
            </a:r>
          </a:p>
          <a:p>
            <a:pPr>
              <a:lnSpc>
                <a:spcPct val="151000"/>
              </a:lnSpc>
              <a:buFont typeface="Wingdings" panose="05000000000000000000" pitchFamily="2" charset="2"/>
              <a:buChar char="Ø"/>
            </a:pPr>
            <a:r>
              <a:rPr lang="es-ES" sz="3600" dirty="0" smtClean="0"/>
              <a:t>Flota de unos 30 camiones de medio tonelaje</a:t>
            </a:r>
          </a:p>
          <a:p>
            <a:pPr>
              <a:lnSpc>
                <a:spcPct val="151000"/>
              </a:lnSpc>
              <a:buFont typeface="Wingdings" panose="05000000000000000000" pitchFamily="2" charset="2"/>
              <a:buChar char="Ø"/>
            </a:pPr>
            <a:r>
              <a:rPr lang="es-ES" sz="3600" dirty="0" smtClean="0"/>
              <a:t>Reparto principalmente en la provincia de Madrid</a:t>
            </a:r>
            <a:endParaRPr lang="es-ES" sz="36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63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85"/>
    </mc:Choice>
    <mc:Fallback>
      <p:transition spd="slow" advTm="17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Demostración</a:t>
            </a:r>
            <a:endParaRPr lang="es-ES" dirty="0"/>
          </a:p>
        </p:txBody>
      </p:sp>
      <p:pic>
        <p:nvPicPr>
          <p:cNvPr id="2" name="video_dem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11153" y="276130"/>
            <a:ext cx="3644153" cy="6359147"/>
          </a:xfrm>
        </p:spPr>
      </p:pic>
      <p:sp>
        <p:nvSpPr>
          <p:cNvPr id="11" name="Marcador de texto 10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2400" dirty="0" smtClean="0"/>
              <a:t>Entrada al sistema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2400" dirty="0" smtClean="0"/>
              <a:t>Lista de pedidos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2400" dirty="0" smtClean="0"/>
              <a:t>Detalle de pedido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2400" dirty="0" smtClean="0"/>
              <a:t>Producto mediante código de barras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62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976"/>
    </mc:Choice>
    <mc:Fallback>
      <p:transition spd="slow" advTm="129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77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8" objId="2"/>
        <p14:stopEvt time="129976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Planes de futuro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s-ES" sz="3200" dirty="0" smtClean="0"/>
              <a:t>Estado de pago de facturas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s-ES" sz="3200" dirty="0" smtClean="0"/>
              <a:t>Catálogo completo de productos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s-ES" sz="3200" dirty="0" smtClean="0"/>
              <a:t>Entrada de pedidos desde la aplicación</a:t>
            </a:r>
            <a:endParaRPr lang="es-ES" sz="32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37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07"/>
    </mc:Choice>
    <mc:Fallback>
      <p:transition spd="slow" advTm="21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Tecnologías evaluadas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sz="3200" dirty="0" smtClean="0"/>
              <a:t>Aplicación Nativa</a:t>
            </a:r>
          </a:p>
          <a:p>
            <a:pPr lvl="1"/>
            <a:r>
              <a:rPr lang="es-ES" dirty="0" smtClean="0"/>
              <a:t>Multiplataforma muy costosa, mayor integración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3200" dirty="0" smtClean="0"/>
              <a:t>Aplicación Híbrida. Apache </a:t>
            </a:r>
            <a:r>
              <a:rPr lang="es-ES" sz="3200" dirty="0" err="1" smtClean="0"/>
              <a:t>Cordova</a:t>
            </a:r>
            <a:r>
              <a:rPr lang="es-ES" sz="3200" dirty="0" smtClean="0"/>
              <a:t>, </a:t>
            </a:r>
            <a:r>
              <a:rPr lang="es-ES" sz="3200" dirty="0" err="1" smtClean="0"/>
              <a:t>Ionic</a:t>
            </a:r>
            <a:r>
              <a:rPr lang="es-ES" sz="3200" dirty="0" smtClean="0"/>
              <a:t> 2</a:t>
            </a:r>
          </a:p>
          <a:p>
            <a:pPr lvl="1"/>
            <a:r>
              <a:rPr lang="es-ES" dirty="0" smtClean="0"/>
              <a:t>Menor integración, multiplataforma mucho más fácil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3200" dirty="0" smtClean="0"/>
              <a:t>Alternativa un solo lenguaje(C#): </a:t>
            </a:r>
            <a:r>
              <a:rPr lang="es-ES" sz="3200" dirty="0" err="1" smtClean="0"/>
              <a:t>Xamarin</a:t>
            </a:r>
            <a:r>
              <a:rPr lang="es-ES" sz="3200" dirty="0" smtClean="0"/>
              <a:t> </a:t>
            </a:r>
            <a:r>
              <a:rPr lang="es-ES" sz="3200" dirty="0" err="1" smtClean="0"/>
              <a:t>Forms</a:t>
            </a:r>
            <a:endParaRPr lang="es-ES" sz="3200" dirty="0" smtClean="0"/>
          </a:p>
          <a:p>
            <a:pPr lvl="1"/>
            <a:r>
              <a:rPr lang="es-ES" dirty="0" smtClean="0"/>
              <a:t>Compartición del código, personalización de la interfaz compleja</a:t>
            </a:r>
            <a:endParaRPr lang="es-E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91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32"/>
    </mc:Choice>
    <mc:Fallback>
      <p:transition spd="slow" advTm="51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Tecnología seleccionada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836" y="1846263"/>
            <a:ext cx="8808654" cy="4022725"/>
          </a:xfr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9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98"/>
    </mc:Choice>
    <mc:Fallback>
      <p:transition spd="slow" advTm="24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.8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0.4|0.2|0.2"/>
</p:tagLst>
</file>

<file path=ppt/theme/theme1.xml><?xml version="1.0" encoding="utf-8"?>
<a:theme xmlns:a="http://schemas.openxmlformats.org/drawingml/2006/main" name="Retrospección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2486</TotalTime>
  <Words>318</Words>
  <Application>Microsoft Office PowerPoint</Application>
  <PresentationFormat>Panorámica</PresentationFormat>
  <Paragraphs>56</Paragraphs>
  <Slides>14</Slides>
  <Notes>0</Notes>
  <HiddenSlides>0</HiddenSlides>
  <MMClips>16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Calibri</vt:lpstr>
      <vt:lpstr>Calibri Light</vt:lpstr>
      <vt:lpstr>Courier New</vt:lpstr>
      <vt:lpstr>Wingdings</vt:lpstr>
      <vt:lpstr>Retrospección</vt:lpstr>
      <vt:lpstr>Trabajo final de Master en desarrollo de aplicaciones para dispositivos móviles</vt:lpstr>
      <vt:lpstr>Estructura de la presentación</vt:lpstr>
      <vt:lpstr>Importancia del dispositivo móvil</vt:lpstr>
      <vt:lpstr>Aplicación de comunicación con sus clientes personalizable</vt:lpstr>
      <vt:lpstr>Implantación en DonPin 2002 S.L.</vt:lpstr>
      <vt:lpstr>Demostración</vt:lpstr>
      <vt:lpstr>Planes de futuro</vt:lpstr>
      <vt:lpstr>Tecnologías evaluadas</vt:lpstr>
      <vt:lpstr>Tecnología seleccionada</vt:lpstr>
      <vt:lpstr>Flujo de datos</vt:lpstr>
      <vt:lpstr>Diseño del prototipo</vt:lpstr>
      <vt:lpstr>Implementación</vt:lpstr>
      <vt:lpstr>Gestión del proyecto con Scrum</vt:lpstr>
      <vt:lpstr>Conclusiones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Trabajo final de Master en desarrollo de aplicaciones para dispositivos móviles</dc:title>
  <dc:creator>TONI 3</dc:creator>
  <cp:lastModifiedBy>TONI 3</cp:lastModifiedBy>
  <cp:revision>39</cp:revision>
  <dcterms:created xsi:type="dcterms:W3CDTF">2017-01-01T11:37:16Z</dcterms:created>
  <dcterms:modified xsi:type="dcterms:W3CDTF">2017-01-03T22:23:00Z</dcterms:modified>
</cp:coreProperties>
</file>