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9" r:id="rId3"/>
    <p:sldId id="263" r:id="rId4"/>
    <p:sldId id="264" r:id="rId5"/>
    <p:sldId id="265" r:id="rId6"/>
    <p:sldId id="266" r:id="rId7"/>
    <p:sldId id="261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80" r:id="rId19"/>
    <p:sldId id="279" r:id="rId20"/>
    <p:sldId id="283" r:id="rId21"/>
    <p:sldId id="284" r:id="rId22"/>
    <p:sldId id="282" r:id="rId23"/>
    <p:sldId id="278" r:id="rId24"/>
    <p:sldId id="285" r:id="rId25"/>
    <p:sldId id="286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61"/>
    <p:restoredTop sz="94659"/>
  </p:normalViewPr>
  <p:slideViewPr>
    <p:cSldViewPr snapToGrid="0" snapToObjects="1">
      <p:cViewPr>
        <p:scale>
          <a:sx n="93" d="100"/>
          <a:sy n="93" d="100"/>
        </p:scale>
        <p:origin x="1184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51317-81F5-BC49-BE2A-6B58FB5D1E9A}" type="datetimeFigureOut">
              <a:rPr lang="ca-ES" smtClean="0"/>
              <a:t>26/1/17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AC3D1-B53C-804F-A81D-7956D5897D7C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40379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AC3D1-B53C-804F-A81D-7956D5897D7C}" type="slidenum">
              <a:rPr lang="ca-ES" smtClean="0"/>
              <a:t>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78356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AC3D1-B53C-804F-A81D-7956D5897D7C}" type="slidenum">
              <a:rPr lang="ca-ES" smtClean="0"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37641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AC3D1-B53C-804F-A81D-7956D5897D7C}" type="slidenum">
              <a:rPr lang="ca-ES" smtClean="0"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39104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AC3D1-B53C-804F-A81D-7956D5897D7C}" type="slidenum">
              <a:rPr lang="ca-ES" smtClean="0"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57784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AC3D1-B53C-804F-A81D-7956D5897D7C}" type="slidenum">
              <a:rPr lang="ca-ES" smtClean="0"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4958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AC3D1-B53C-804F-A81D-7956D5897D7C}" type="slidenum">
              <a:rPr lang="ca-ES" smtClean="0"/>
              <a:t>23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6191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3F280CA-6983-4D4D-8DA7-6B773DC5A799}" type="datetime1">
              <a:rPr lang="ca-ES" smtClean="0"/>
              <a:t>26/1/17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FFAF-C79A-D744-B061-40E3130BF890}" type="datetime1">
              <a:rPr lang="ca-ES" smtClean="0"/>
              <a:t>26/1/17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CE77-6B8A-924D-B31B-0C597DE21761}" type="datetime1">
              <a:rPr lang="ca-ES" smtClean="0"/>
              <a:t>26/1/17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AA00-818C-0C4A-A802-29E3CB3EF359}" type="datetime1">
              <a:rPr lang="ca-ES" smtClean="0"/>
              <a:t>26/1/17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9A8B-CEF5-8245-8489-A3D69B2F16D6}" type="datetime1">
              <a:rPr lang="ca-ES" smtClean="0"/>
              <a:t>26/1/17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88780-FE13-9B43-B7BC-134F61F54F99}" type="datetime1">
              <a:rPr lang="ca-ES" smtClean="0"/>
              <a:t>26/1/17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6D944-396F-4A46-8B4E-7FC7432D7C05}" type="datetime1">
              <a:rPr lang="ca-ES" smtClean="0"/>
              <a:t>26/1/17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8E52-8A6A-4E46-A579-2C497AC16E0E}" type="datetime1">
              <a:rPr lang="ca-ES" smtClean="0"/>
              <a:t>26/1/17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4C2A-FCA4-5342-975F-7590D82F1887}" type="datetime1">
              <a:rPr lang="ca-ES" smtClean="0"/>
              <a:t>26/1/17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582D3-6B39-834C-95A7-108F45700A92}" type="datetime1">
              <a:rPr lang="ca-ES" smtClean="0"/>
              <a:t>26/1/17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8DD7-1545-FE41-B0B8-E7EE4E4CBF9F}" type="datetime1">
              <a:rPr lang="ca-ES" smtClean="0"/>
              <a:t>26/1/17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D9EB7-DAA2-0641-BA6B-035C12CE5FD4}" type="datetime1">
              <a:rPr lang="ca-ES" smtClean="0"/>
              <a:t>26/1/17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1640-36CC-BB40-A67C-688472AC0688}" type="datetime1">
              <a:rPr lang="ca-ES" smtClean="0"/>
              <a:t>26/1/17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E892-9E06-444C-A0D8-A54E2BD92296}" type="datetime1">
              <a:rPr lang="ca-ES" smtClean="0"/>
              <a:t>26/1/17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9007-5B57-0A40-B228-3E32276271EB}" type="datetime1">
              <a:rPr lang="ca-ES" smtClean="0"/>
              <a:t>26/1/17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E5B4-02BF-6049-AE2D-CA9FAE1BD382}" type="datetime1">
              <a:rPr lang="ca-ES" smtClean="0"/>
              <a:t>26/1/17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8ADDC-0CDD-EF41-A068-E8CD13559752}" type="datetime1">
              <a:rPr lang="ca-ES" smtClean="0"/>
              <a:t>26/1/17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CB6D4-D48D-7646-9833-BA7C3B3A6B4C}" type="datetime1">
              <a:rPr lang="ca-ES" smtClean="0"/>
              <a:t>26/1/17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16.png"/><Relationship Id="rId9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3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g"/><Relationship Id="rId3" Type="http://schemas.openxmlformats.org/officeDocument/2006/relationships/image" Target="../media/image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Desenvolupament de l’aplicació mòbil </a:t>
            </a:r>
            <a:r>
              <a:rPr lang="ca-ES" dirty="0" err="1" smtClean="0"/>
              <a:t>MyUppy</a:t>
            </a:r>
            <a:r>
              <a:rPr lang="es-ES_tradnl" dirty="0" smtClean="0"/>
              <a:t> </a:t>
            </a:r>
            <a:endParaRPr lang="ca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a-ES" dirty="0"/>
              <a:t>Proposta </a:t>
            </a:r>
            <a:r>
              <a:rPr lang="ca-ES" dirty="0" smtClean="0"/>
              <a:t>de col·laboració</a:t>
            </a:r>
          </a:p>
          <a:p>
            <a:endParaRPr lang="ca-ES" dirty="0"/>
          </a:p>
          <a:p>
            <a:r>
              <a:rPr lang="ca-ES" dirty="0" smtClean="0">
                <a:solidFill>
                  <a:schemeClr val="tx1"/>
                </a:solidFill>
              </a:rPr>
              <a:t>Gener 2017</a:t>
            </a:r>
            <a:endParaRPr lang="es-ES_tradnl" dirty="0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9" y="5624512"/>
            <a:ext cx="1233488" cy="123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5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31152" y="599896"/>
            <a:ext cx="1131474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30"/>
              </a:spcBef>
              <a:spcAft>
                <a:spcPts val="0"/>
              </a:spcAft>
            </a:pPr>
            <a:r>
              <a:rPr lang="ca-ES" sz="3600" dirty="0" err="1" smtClean="0">
                <a:solidFill>
                  <a:srgbClr val="3C3935"/>
                </a:solidFill>
                <a:latin typeface="Arial" charset="0"/>
                <a:ea typeface="Arial" charset="0"/>
              </a:rPr>
              <a:t>Frameworks</a:t>
            </a:r>
            <a:endParaRPr lang="ca-ES" sz="3600" dirty="0" smtClean="0">
              <a:solidFill>
                <a:srgbClr val="3C3935"/>
              </a:solidFill>
              <a:latin typeface="Arial" charset="0"/>
              <a:ea typeface="Arial" charset="0"/>
            </a:endParaRPr>
          </a:p>
          <a:p>
            <a:pPr>
              <a:spcBef>
                <a:spcPts val="330"/>
              </a:spcBef>
              <a:spcAft>
                <a:spcPts val="0"/>
              </a:spcAft>
            </a:pPr>
            <a:endParaRPr lang="ca-ES" dirty="0" smtClean="0">
              <a:solidFill>
                <a:srgbClr val="3C3935"/>
              </a:solidFill>
              <a:effectLst/>
              <a:latin typeface="Arial" charset="0"/>
              <a:ea typeface="Arial" charset="0"/>
            </a:endParaRPr>
          </a:p>
          <a:p>
            <a:pPr>
              <a:spcBef>
                <a:spcPts val="330"/>
              </a:spcBef>
              <a:spcAft>
                <a:spcPts val="0"/>
              </a:spcAft>
            </a:pPr>
            <a:r>
              <a:rPr lang="ca-ES" sz="2000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IONIC</a:t>
            </a:r>
          </a:p>
          <a:p>
            <a:pPr>
              <a:spcBef>
                <a:spcPts val="330"/>
              </a:spcBef>
              <a:spcAft>
                <a:spcPts val="0"/>
              </a:spcAft>
            </a:pPr>
            <a:endParaRPr lang="ca-ES" sz="2000" dirty="0" smtClean="0">
              <a:solidFill>
                <a:srgbClr val="3C3935"/>
              </a:solidFill>
              <a:latin typeface="Arial" charset="0"/>
              <a:ea typeface="Arial" charset="0"/>
            </a:endParaRPr>
          </a:p>
          <a:p>
            <a:pPr>
              <a:spcBef>
                <a:spcPts val="330"/>
              </a:spcBef>
              <a:spcAft>
                <a:spcPts val="0"/>
              </a:spcAft>
            </a:pPr>
            <a:r>
              <a:rPr lang="ca-ES" sz="2000" dirty="0" err="1" smtClean="0">
                <a:solidFill>
                  <a:srgbClr val="3C3935"/>
                </a:solidFill>
                <a:latin typeface="Arial" charset="0"/>
                <a:ea typeface="Arial" charset="0"/>
              </a:rPr>
              <a:t>Ionic</a:t>
            </a:r>
            <a:r>
              <a:rPr lang="ca-ES" sz="2000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 </a:t>
            </a:r>
            <a:r>
              <a:rPr lang="ca-ES" sz="2000" dirty="0">
                <a:solidFill>
                  <a:srgbClr val="3C3935"/>
                </a:solidFill>
                <a:latin typeface="Arial" charset="0"/>
                <a:ea typeface="Arial" charset="0"/>
              </a:rPr>
              <a:t>és un </a:t>
            </a:r>
            <a:r>
              <a:rPr lang="ca-ES" sz="2000" dirty="0" err="1">
                <a:solidFill>
                  <a:srgbClr val="3C3935"/>
                </a:solidFill>
                <a:latin typeface="Arial" charset="0"/>
                <a:ea typeface="Arial" charset="0"/>
              </a:rPr>
              <a:t>framework</a:t>
            </a:r>
            <a:r>
              <a:rPr lang="ca-ES" sz="2000" dirty="0">
                <a:solidFill>
                  <a:srgbClr val="3C3935"/>
                </a:solidFill>
                <a:latin typeface="Arial" charset="0"/>
                <a:ea typeface="Arial" charset="0"/>
              </a:rPr>
              <a:t> de codi obert per al desenvolupament d'aplicacions híbrides basades en HTML5, CSS i JS, construït amb </a:t>
            </a:r>
            <a:r>
              <a:rPr lang="ca-ES" sz="2000" dirty="0" err="1">
                <a:solidFill>
                  <a:srgbClr val="3C3935"/>
                </a:solidFill>
                <a:latin typeface="Arial" charset="0"/>
                <a:ea typeface="Arial" charset="0"/>
              </a:rPr>
              <a:t>Sass</a:t>
            </a:r>
            <a:r>
              <a:rPr lang="ca-ES" sz="2000" dirty="0">
                <a:solidFill>
                  <a:srgbClr val="3C3935"/>
                </a:solidFill>
                <a:latin typeface="Arial" charset="0"/>
                <a:ea typeface="Arial" charset="0"/>
              </a:rPr>
              <a:t> com preprocessador d'estils i optimitzat per angular JS. </a:t>
            </a:r>
            <a:r>
              <a:rPr lang="ca-ES" sz="2000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Les seves </a:t>
            </a:r>
            <a:r>
              <a:rPr lang="ca-ES" sz="2000" dirty="0">
                <a:solidFill>
                  <a:srgbClr val="3C3935"/>
                </a:solidFill>
                <a:latin typeface="Arial" charset="0"/>
                <a:ea typeface="Arial" charset="0"/>
              </a:rPr>
              <a:t>principals </a:t>
            </a:r>
            <a:r>
              <a:rPr lang="ca-ES" sz="2000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característiques </a:t>
            </a:r>
            <a:r>
              <a:rPr lang="ca-ES" sz="2000" dirty="0">
                <a:solidFill>
                  <a:srgbClr val="3C3935"/>
                </a:solidFill>
                <a:latin typeface="Arial" charset="0"/>
                <a:ea typeface="Arial" charset="0"/>
              </a:rPr>
              <a:t>són</a:t>
            </a:r>
            <a:r>
              <a:rPr lang="ca-ES" sz="2000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:</a:t>
            </a:r>
          </a:p>
          <a:p>
            <a:pPr>
              <a:spcBef>
                <a:spcPts val="330"/>
              </a:spcBef>
              <a:spcAft>
                <a:spcPts val="0"/>
              </a:spcAft>
            </a:pPr>
            <a:endParaRPr lang="ca-ES" sz="2000" dirty="0" smtClean="0">
              <a:solidFill>
                <a:srgbClr val="3C3935"/>
              </a:solidFill>
              <a:latin typeface="Arial" charset="0"/>
              <a:ea typeface="Arial" charset="0"/>
            </a:endParaRPr>
          </a:p>
          <a:p>
            <a:pPr marL="342900" indent="-342900">
              <a:spcBef>
                <a:spcPts val="330"/>
              </a:spcBef>
              <a:spcAft>
                <a:spcPts val="0"/>
              </a:spcAft>
              <a:buFont typeface="Wingdings" charset="2"/>
              <a:buChar char="ü"/>
            </a:pPr>
            <a:r>
              <a:rPr lang="ca-ES" sz="2000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Alt </a:t>
            </a:r>
            <a:r>
              <a:rPr lang="ca-ES" sz="2000" dirty="0">
                <a:solidFill>
                  <a:srgbClr val="3C3935"/>
                </a:solidFill>
                <a:latin typeface="Arial" charset="0"/>
                <a:ea typeface="Arial" charset="0"/>
              </a:rPr>
              <a:t>rendiment: Mínima manipulació del DOM i acceleracions de transicions per maquinari</a:t>
            </a:r>
            <a:r>
              <a:rPr lang="ca-ES" sz="2000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.</a:t>
            </a:r>
          </a:p>
          <a:p>
            <a:pPr marL="342900" indent="-342900">
              <a:spcBef>
                <a:spcPts val="330"/>
              </a:spcBef>
              <a:spcAft>
                <a:spcPts val="0"/>
              </a:spcAft>
              <a:buFont typeface="Wingdings" charset="2"/>
              <a:buChar char="ü"/>
            </a:pPr>
            <a:r>
              <a:rPr lang="ca-ES" sz="2000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Arquitectura </a:t>
            </a:r>
            <a:r>
              <a:rPr lang="ca-ES" sz="2000" dirty="0">
                <a:solidFill>
                  <a:srgbClr val="3C3935"/>
                </a:solidFill>
                <a:latin typeface="Arial" charset="0"/>
                <a:ea typeface="Arial" charset="0"/>
              </a:rPr>
              <a:t>robusta: Gràcies a </a:t>
            </a:r>
            <a:r>
              <a:rPr lang="ca-ES" sz="2000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Angular </a:t>
            </a:r>
            <a:r>
              <a:rPr lang="ca-ES" sz="2000" dirty="0" err="1" smtClean="0">
                <a:solidFill>
                  <a:srgbClr val="3C3935"/>
                </a:solidFill>
                <a:latin typeface="Arial" charset="0"/>
                <a:ea typeface="Arial" charset="0"/>
              </a:rPr>
              <a:t>js</a:t>
            </a:r>
            <a:endParaRPr lang="ca-ES" sz="2000" dirty="0" smtClean="0">
              <a:solidFill>
                <a:srgbClr val="3C3935"/>
              </a:solidFill>
              <a:latin typeface="Arial" charset="0"/>
              <a:ea typeface="Arial" charset="0"/>
            </a:endParaRPr>
          </a:p>
          <a:p>
            <a:pPr marL="342900" indent="-342900">
              <a:spcBef>
                <a:spcPts val="330"/>
              </a:spcBef>
              <a:spcAft>
                <a:spcPts val="0"/>
              </a:spcAft>
              <a:buFont typeface="Wingdings" charset="2"/>
              <a:buChar char="ü"/>
            </a:pPr>
            <a:r>
              <a:rPr lang="ca-ES" sz="2000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Experiència </a:t>
            </a:r>
            <a:r>
              <a:rPr lang="ca-ES" sz="2000" dirty="0">
                <a:solidFill>
                  <a:srgbClr val="3C3935"/>
                </a:solidFill>
                <a:latin typeface="Arial" charset="0"/>
                <a:ea typeface="Arial" charset="0"/>
              </a:rPr>
              <a:t>nativa: S'inspira en les SDK de desenvolupament de mòbils natius.</a:t>
            </a:r>
            <a:endParaRPr lang="ca-ES" sz="2000" dirty="0" smtClean="0">
              <a:solidFill>
                <a:srgbClr val="3C3935"/>
              </a:solidFill>
              <a:effectLst/>
              <a:latin typeface="Arial" charset="0"/>
              <a:ea typeface="Arial" charset="0"/>
            </a:endParaRPr>
          </a:p>
        </p:txBody>
      </p:sp>
      <p:pic>
        <p:nvPicPr>
          <p:cNvPr id="3" name="image125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39543" y="4845685"/>
            <a:ext cx="1497965" cy="166243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1754060" y="6508115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mtClean="0">
                <a:solidFill>
                  <a:schemeClr val="bg1"/>
                </a:solidFill>
              </a:rPr>
              <a:t>10</a:t>
            </a:r>
            <a:endParaRPr lang="ca-ES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837546" y="5030787"/>
            <a:ext cx="34780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Nom: </a:t>
            </a:r>
            <a:r>
              <a:rPr lang="ca-ES" dirty="0" err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Logo</a:t>
            </a:r>
            <a:r>
              <a:rPr lang="ca-E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ca-ES" dirty="0" err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Ionic</a:t>
            </a:r>
            <a:endParaRPr lang="ca-ES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r>
              <a:rPr lang="ca-ES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Url</a:t>
            </a:r>
            <a:r>
              <a:rPr lang="ca-E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: </a:t>
            </a:r>
            <a:r>
              <a:rPr lang="ca-ES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http</a:t>
            </a:r>
            <a:r>
              <a:rPr lang="ca-E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://</a:t>
            </a:r>
            <a:r>
              <a:rPr lang="ca-ES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ionicframework.com</a:t>
            </a:r>
            <a:r>
              <a:rPr lang="ca-E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/</a:t>
            </a:r>
            <a:r>
              <a:rPr lang="ca-ES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img</a:t>
            </a:r>
            <a:r>
              <a:rPr lang="ca-E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/</a:t>
            </a:r>
            <a:r>
              <a:rPr lang="ca-ES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ionic-logo.png</a:t>
            </a:r>
            <a:r>
              <a:rPr lang="ca-E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endParaRPr lang="ca-ES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r>
              <a:rPr lang="ca-E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Llicència: sota llicència MT</a:t>
            </a:r>
            <a:endParaRPr lang="ca-ES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16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31152" y="599896"/>
            <a:ext cx="11314748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30"/>
              </a:spcBef>
              <a:spcAft>
                <a:spcPts val="0"/>
              </a:spcAft>
            </a:pPr>
            <a:r>
              <a:rPr lang="ca-ES" sz="3600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BBDD</a:t>
            </a:r>
          </a:p>
          <a:p>
            <a:pPr>
              <a:spcBef>
                <a:spcPts val="330"/>
              </a:spcBef>
              <a:spcAft>
                <a:spcPts val="0"/>
              </a:spcAft>
            </a:pPr>
            <a:endParaRPr lang="ca-ES" dirty="0" smtClean="0">
              <a:solidFill>
                <a:srgbClr val="3C3935"/>
              </a:solidFill>
              <a:effectLst/>
              <a:latin typeface="Arial" charset="0"/>
              <a:ea typeface="Arial" charset="0"/>
            </a:endParaRPr>
          </a:p>
          <a:p>
            <a:pPr>
              <a:spcBef>
                <a:spcPts val="330"/>
              </a:spcBef>
              <a:spcAft>
                <a:spcPts val="0"/>
              </a:spcAft>
            </a:pPr>
            <a:r>
              <a:rPr lang="ca-ES" sz="2000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FIREBASE</a:t>
            </a:r>
          </a:p>
          <a:p>
            <a:pPr>
              <a:spcBef>
                <a:spcPts val="330"/>
              </a:spcBef>
              <a:spcAft>
                <a:spcPts val="0"/>
              </a:spcAft>
            </a:pPr>
            <a:endParaRPr lang="ca-ES" sz="2000" dirty="0" smtClean="0">
              <a:solidFill>
                <a:srgbClr val="3C3935"/>
              </a:solidFill>
              <a:latin typeface="Arial" charset="0"/>
              <a:ea typeface="Arial" charset="0"/>
            </a:endParaRPr>
          </a:p>
          <a:p>
            <a:pPr>
              <a:spcBef>
                <a:spcPts val="330"/>
              </a:spcBef>
              <a:spcAft>
                <a:spcPts val="0"/>
              </a:spcAft>
            </a:pPr>
            <a:r>
              <a:rPr lang="ca-ES" sz="2000" dirty="0" err="1">
                <a:solidFill>
                  <a:srgbClr val="3C3935"/>
                </a:solidFill>
                <a:latin typeface="Arial" charset="0"/>
                <a:ea typeface="Arial" charset="0"/>
              </a:rPr>
              <a:t>Firebase</a:t>
            </a:r>
            <a:r>
              <a:rPr lang="ca-ES" sz="2000" dirty="0">
                <a:solidFill>
                  <a:srgbClr val="3C3935"/>
                </a:solidFill>
                <a:latin typeface="Arial" charset="0"/>
                <a:ea typeface="Arial" charset="0"/>
              </a:rPr>
              <a:t> és un servei capaç de proveir d'un </a:t>
            </a:r>
            <a:r>
              <a:rPr lang="ca-ES" sz="2000" dirty="0" err="1">
                <a:solidFill>
                  <a:srgbClr val="3C3935"/>
                </a:solidFill>
                <a:latin typeface="Arial" charset="0"/>
                <a:ea typeface="Arial" charset="0"/>
              </a:rPr>
              <a:t>Backend</a:t>
            </a:r>
            <a:r>
              <a:rPr lang="ca-ES" sz="2000" dirty="0">
                <a:solidFill>
                  <a:srgbClr val="3C3935"/>
                </a:solidFill>
                <a:latin typeface="Arial" charset="0"/>
                <a:ea typeface="Arial" charset="0"/>
              </a:rPr>
              <a:t> en el núvol amb una </a:t>
            </a:r>
            <a:r>
              <a:rPr lang="ca-ES" sz="2000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font de </a:t>
            </a:r>
            <a:r>
              <a:rPr lang="ca-ES" sz="2000" dirty="0">
                <a:solidFill>
                  <a:srgbClr val="3C3935"/>
                </a:solidFill>
                <a:latin typeface="Arial" charset="0"/>
                <a:ea typeface="Arial" charset="0"/>
              </a:rPr>
              <a:t>dades en temps real i llibreries per accedir-hi des d'aplicacions web, iOS </a:t>
            </a:r>
            <a:r>
              <a:rPr lang="ca-ES" sz="2000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i </a:t>
            </a:r>
            <a:r>
              <a:rPr lang="ca-ES" sz="2000" dirty="0" err="1" smtClean="0">
                <a:solidFill>
                  <a:srgbClr val="3C3935"/>
                </a:solidFill>
                <a:latin typeface="Arial" charset="0"/>
                <a:ea typeface="Arial" charset="0"/>
              </a:rPr>
              <a:t>Android</a:t>
            </a:r>
            <a:r>
              <a:rPr lang="ca-ES" sz="2000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. Les seves principals característiques són:</a:t>
            </a:r>
          </a:p>
          <a:p>
            <a:pPr marL="342900" indent="-342900" algn="just">
              <a:spcBef>
                <a:spcPts val="330"/>
              </a:spcBef>
              <a:spcAft>
                <a:spcPts val="0"/>
              </a:spcAft>
              <a:buFont typeface="Wingdings" charset="2"/>
              <a:buChar char="ü"/>
            </a:pPr>
            <a:r>
              <a:rPr lang="ca-ES" sz="2000" dirty="0" err="1">
                <a:solidFill>
                  <a:srgbClr val="3C3935"/>
                </a:solidFill>
                <a:latin typeface="Arial" charset="0"/>
                <a:ea typeface="Arial" charset="0"/>
              </a:rPr>
              <a:t>Firebase</a:t>
            </a:r>
            <a:r>
              <a:rPr lang="ca-ES" sz="2000" dirty="0">
                <a:solidFill>
                  <a:srgbClr val="3C3935"/>
                </a:solidFill>
                <a:latin typeface="Arial" charset="0"/>
                <a:ea typeface="Arial" charset="0"/>
              </a:rPr>
              <a:t> </a:t>
            </a:r>
            <a:r>
              <a:rPr lang="ca-ES" sz="2000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està format per </a:t>
            </a:r>
            <a:r>
              <a:rPr lang="ca-ES" sz="2000" dirty="0">
                <a:solidFill>
                  <a:srgbClr val="3C3935"/>
                </a:solidFill>
                <a:latin typeface="Arial" charset="0"/>
                <a:ea typeface="Arial" charset="0"/>
              </a:rPr>
              <a:t>una sèrie de llibreries mitjançant les quals es connecta </a:t>
            </a:r>
            <a:r>
              <a:rPr lang="ca-ES" sz="2000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i ens </a:t>
            </a:r>
            <a:r>
              <a:rPr lang="ca-ES" sz="2000" dirty="0">
                <a:solidFill>
                  <a:srgbClr val="3C3935"/>
                </a:solidFill>
                <a:latin typeface="Arial" charset="0"/>
                <a:ea typeface="Arial" charset="0"/>
              </a:rPr>
              <a:t>manté subscrits als canvis de les </a:t>
            </a:r>
            <a:r>
              <a:rPr lang="ca-ES" sz="2000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dades.</a:t>
            </a:r>
            <a:endParaRPr lang="ca-ES" sz="2000" dirty="0">
              <a:solidFill>
                <a:srgbClr val="3C3935"/>
              </a:solidFill>
              <a:latin typeface="Arial" charset="0"/>
              <a:ea typeface="Arial" charset="0"/>
            </a:endParaRPr>
          </a:p>
          <a:p>
            <a:pPr marL="342900" indent="-342900" algn="just">
              <a:spcBef>
                <a:spcPts val="330"/>
              </a:spcBef>
              <a:spcAft>
                <a:spcPts val="0"/>
              </a:spcAft>
              <a:buFont typeface="Wingdings" charset="2"/>
              <a:buChar char="ü"/>
            </a:pPr>
            <a:r>
              <a:rPr lang="ca-ES" sz="2000" dirty="0">
                <a:solidFill>
                  <a:srgbClr val="3C3935"/>
                </a:solidFill>
                <a:latin typeface="Arial" charset="0"/>
                <a:ea typeface="Arial" charset="0"/>
              </a:rPr>
              <a:t>L'altre servei que </a:t>
            </a:r>
            <a:r>
              <a:rPr lang="ca-ES" sz="2000" dirty="0" err="1">
                <a:solidFill>
                  <a:srgbClr val="3C3935"/>
                </a:solidFill>
                <a:latin typeface="Arial" charset="0"/>
                <a:ea typeface="Arial" charset="0"/>
              </a:rPr>
              <a:t>Firebase</a:t>
            </a:r>
            <a:r>
              <a:rPr lang="ca-ES" sz="2000" dirty="0">
                <a:solidFill>
                  <a:srgbClr val="3C3935"/>
                </a:solidFill>
                <a:latin typeface="Arial" charset="0"/>
                <a:ea typeface="Arial" charset="0"/>
              </a:rPr>
              <a:t> ofereix és el de l'autenticació, per poder realitzar </a:t>
            </a:r>
            <a:r>
              <a:rPr lang="ca-ES" sz="2000" dirty="0" err="1" smtClean="0">
                <a:solidFill>
                  <a:srgbClr val="3C3935"/>
                </a:solidFill>
                <a:latin typeface="Arial" charset="0"/>
                <a:ea typeface="Arial" charset="0"/>
              </a:rPr>
              <a:t>login</a:t>
            </a:r>
            <a:r>
              <a:rPr lang="ca-ES" sz="2000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 en </a:t>
            </a:r>
            <a:r>
              <a:rPr lang="ca-ES" sz="2000" dirty="0">
                <a:solidFill>
                  <a:srgbClr val="3C3935"/>
                </a:solidFill>
                <a:latin typeface="Arial" charset="0"/>
                <a:ea typeface="Arial" charset="0"/>
              </a:rPr>
              <a:t>el sistema i crear aplicacions. Permet </a:t>
            </a:r>
            <a:r>
              <a:rPr lang="ca-ES" sz="2000" dirty="0" err="1">
                <a:solidFill>
                  <a:srgbClr val="3C3935"/>
                </a:solidFill>
                <a:latin typeface="Arial" charset="0"/>
                <a:ea typeface="Arial" charset="0"/>
              </a:rPr>
              <a:t>login</a:t>
            </a:r>
            <a:r>
              <a:rPr lang="ca-ES" sz="2000" dirty="0">
                <a:solidFill>
                  <a:srgbClr val="3C3935"/>
                </a:solidFill>
                <a:latin typeface="Arial" charset="0"/>
                <a:ea typeface="Arial" charset="0"/>
              </a:rPr>
              <a:t> amb usuari i clau, així com </a:t>
            </a:r>
            <a:r>
              <a:rPr lang="ca-ES" sz="2000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amb diferents </a:t>
            </a:r>
            <a:r>
              <a:rPr lang="ca-ES" sz="2000" dirty="0">
                <a:solidFill>
                  <a:srgbClr val="3C3935"/>
                </a:solidFill>
                <a:latin typeface="Arial" charset="0"/>
                <a:ea typeface="Arial" charset="0"/>
              </a:rPr>
              <a:t>connectors socials com </a:t>
            </a:r>
            <a:r>
              <a:rPr lang="ca-ES" sz="2000" dirty="0" err="1">
                <a:solidFill>
                  <a:srgbClr val="3C3935"/>
                </a:solidFill>
                <a:latin typeface="Arial" charset="0"/>
                <a:ea typeface="Arial" charset="0"/>
              </a:rPr>
              <a:t>Facebook</a:t>
            </a:r>
            <a:r>
              <a:rPr lang="ca-ES" sz="2000" dirty="0">
                <a:solidFill>
                  <a:srgbClr val="3C3935"/>
                </a:solidFill>
                <a:latin typeface="Arial" charset="0"/>
                <a:ea typeface="Arial" charset="0"/>
              </a:rPr>
              <a:t>, </a:t>
            </a:r>
            <a:r>
              <a:rPr lang="ca-ES" sz="2000" dirty="0" err="1">
                <a:solidFill>
                  <a:srgbClr val="3C3935"/>
                </a:solidFill>
                <a:latin typeface="Arial" charset="0"/>
                <a:ea typeface="Arial" charset="0"/>
              </a:rPr>
              <a:t>Twitter</a:t>
            </a:r>
            <a:r>
              <a:rPr lang="ca-ES" sz="2000" dirty="0">
                <a:solidFill>
                  <a:srgbClr val="3C3935"/>
                </a:solidFill>
                <a:latin typeface="Arial" charset="0"/>
                <a:ea typeface="Arial" charset="0"/>
              </a:rPr>
              <a:t>, </a:t>
            </a:r>
            <a:r>
              <a:rPr lang="ca-ES" sz="2000" dirty="0" err="1">
                <a:solidFill>
                  <a:srgbClr val="3C3935"/>
                </a:solidFill>
                <a:latin typeface="Arial" charset="0"/>
                <a:ea typeface="Arial" charset="0"/>
              </a:rPr>
              <a:t>Google</a:t>
            </a:r>
            <a:r>
              <a:rPr lang="ca-ES" sz="2000" dirty="0">
                <a:solidFill>
                  <a:srgbClr val="3C3935"/>
                </a:solidFill>
                <a:latin typeface="Arial" charset="0"/>
                <a:ea typeface="Arial" charset="0"/>
              </a:rPr>
              <a:t>, etc.</a:t>
            </a:r>
            <a:endParaRPr lang="ca-ES" sz="2000" dirty="0" smtClean="0">
              <a:solidFill>
                <a:srgbClr val="3C3935"/>
              </a:solidFill>
              <a:latin typeface="Arial" charset="0"/>
              <a:ea typeface="Arial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773454" y="6488668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>
                <a:solidFill>
                  <a:schemeClr val="bg1"/>
                </a:solidFill>
              </a:rPr>
              <a:t>11</a:t>
            </a:r>
            <a:endParaRPr lang="ca-ES" dirty="0">
              <a:solidFill>
                <a:schemeClr val="bg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200901" y="5061888"/>
            <a:ext cx="43433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Nom: </a:t>
            </a:r>
            <a:r>
              <a:rPr lang="ca-ES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Logo</a:t>
            </a:r>
            <a:r>
              <a:rPr lang="ca-E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ca-ES" dirty="0" err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Firebase</a:t>
            </a:r>
            <a:endParaRPr lang="ca-ES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r>
              <a:rPr lang="ca-ES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Url</a:t>
            </a:r>
            <a:r>
              <a:rPr lang="ca-E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: </a:t>
            </a:r>
            <a:r>
              <a:rPr lang="ca-ES" dirty="0" err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ttps</a:t>
            </a:r>
            <a:r>
              <a:rPr lang="ca-E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://</a:t>
            </a:r>
            <a:r>
              <a:rPr lang="ca-ES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firebase.google.com</a:t>
            </a:r>
            <a:r>
              <a:rPr lang="ca-E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/_</a:t>
            </a:r>
            <a:r>
              <a:rPr lang="ca-ES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static</a:t>
            </a:r>
            <a:r>
              <a:rPr lang="ca-E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/e59e9bfa61/</a:t>
            </a:r>
            <a:r>
              <a:rPr lang="ca-ES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images</a:t>
            </a:r>
            <a:r>
              <a:rPr lang="ca-E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/</a:t>
            </a:r>
            <a:r>
              <a:rPr lang="ca-ES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firebase</a:t>
            </a:r>
            <a:r>
              <a:rPr lang="ca-E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/</a:t>
            </a:r>
            <a:r>
              <a:rPr lang="ca-ES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lockup.png</a:t>
            </a:r>
            <a:endParaRPr lang="ca-ES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r>
              <a:rPr lang="ca-E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Llicència: </a:t>
            </a:r>
            <a:r>
              <a:rPr lang="ca-ES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Creative</a:t>
            </a:r>
            <a:r>
              <a:rPr lang="ca-E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ca-ES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Commons</a:t>
            </a:r>
            <a:r>
              <a:rPr lang="ca-E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ca-ES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Attribution</a:t>
            </a:r>
            <a:r>
              <a:rPr lang="ca-E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ca-E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3.0</a:t>
            </a:r>
            <a:endParaRPr lang="ca-ES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851" y="5557737"/>
            <a:ext cx="29464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9" y="5624512"/>
            <a:ext cx="1233488" cy="123348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800100" y="574497"/>
            <a:ext cx="7594600" cy="309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">
              <a:spcBef>
                <a:spcPts val="210"/>
              </a:spcBef>
              <a:spcAft>
                <a:spcPts val="0"/>
              </a:spcAft>
            </a:pPr>
            <a:r>
              <a:rPr lang="ca-ES" sz="4800" dirty="0" smtClean="0">
                <a:solidFill>
                  <a:srgbClr val="FFFFFF"/>
                </a:solidFill>
                <a:latin typeface="+mj-lt"/>
                <a:ea typeface="Arial" charset="0"/>
              </a:rPr>
              <a:t>03</a:t>
            </a:r>
            <a:endParaRPr lang="es-ES_tradnl" sz="4800" dirty="0">
              <a:latin typeface="+mj-lt"/>
              <a:ea typeface="Arial" charset="0"/>
            </a:endParaRPr>
          </a:p>
          <a:p>
            <a:pPr>
              <a:spcAft>
                <a:spcPts val="0"/>
              </a:spcAft>
            </a:pPr>
            <a:r>
              <a:rPr lang="ca-ES" sz="4800" dirty="0">
                <a:latin typeface="+mj-lt"/>
                <a:ea typeface="Arial" charset="0"/>
              </a:rPr>
              <a:t> </a:t>
            </a:r>
            <a:endParaRPr lang="es-ES_tradnl" sz="4800" dirty="0">
              <a:latin typeface="+mj-lt"/>
              <a:ea typeface="Arial" charset="0"/>
            </a:endParaRPr>
          </a:p>
          <a:p>
            <a:pPr>
              <a:spcAft>
                <a:spcPts val="0"/>
              </a:spcAft>
            </a:pPr>
            <a:r>
              <a:rPr lang="ca-ES" sz="4800" dirty="0">
                <a:latin typeface="+mj-lt"/>
                <a:ea typeface="Arial" charset="0"/>
              </a:rPr>
              <a:t>  </a:t>
            </a:r>
            <a:endParaRPr lang="es-ES_tradnl" sz="4800" dirty="0">
              <a:latin typeface="+mj-lt"/>
              <a:ea typeface="Arial" charset="0"/>
            </a:endParaRPr>
          </a:p>
          <a:p>
            <a:pPr marL="71120">
              <a:spcBef>
                <a:spcPts val="390"/>
              </a:spcBef>
              <a:spcAft>
                <a:spcPts val="0"/>
              </a:spcAft>
            </a:pPr>
            <a:r>
              <a:rPr lang="ca-ES" sz="4800" dirty="0" smtClean="0">
                <a:solidFill>
                  <a:srgbClr val="FFFFFF"/>
                </a:solidFill>
                <a:latin typeface="+mj-lt"/>
                <a:ea typeface="Arial" charset="0"/>
              </a:rPr>
              <a:t>Dissenyant l’experiència</a:t>
            </a:r>
            <a:endParaRPr lang="ca-ES" sz="4800" dirty="0">
              <a:effectLst/>
              <a:latin typeface="+mj-lt"/>
              <a:ea typeface="Arial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773454" y="6488668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12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52562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31152" y="599896"/>
            <a:ext cx="11314748" cy="3347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30"/>
              </a:spcBef>
              <a:spcAft>
                <a:spcPts val="0"/>
              </a:spcAft>
            </a:pPr>
            <a:r>
              <a:rPr lang="ca-ES" sz="3600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Dissenyant l’experiència</a:t>
            </a:r>
          </a:p>
          <a:p>
            <a:pPr>
              <a:spcBef>
                <a:spcPts val="330"/>
              </a:spcBef>
              <a:spcAft>
                <a:spcPts val="0"/>
              </a:spcAft>
            </a:pPr>
            <a:endParaRPr lang="ca-ES" dirty="0" smtClean="0">
              <a:solidFill>
                <a:srgbClr val="3C3935"/>
              </a:solidFill>
              <a:effectLst/>
              <a:latin typeface="Arial" charset="0"/>
              <a:ea typeface="Arial" charset="0"/>
            </a:endParaRPr>
          </a:p>
          <a:p>
            <a:pPr>
              <a:spcBef>
                <a:spcPts val="330"/>
              </a:spcBef>
              <a:spcAft>
                <a:spcPts val="0"/>
              </a:spcAft>
            </a:pPr>
            <a:endParaRPr lang="ca-ES" sz="2000" dirty="0" smtClean="0">
              <a:solidFill>
                <a:srgbClr val="3C3935"/>
              </a:solidFill>
              <a:latin typeface="Arial" charset="0"/>
              <a:ea typeface="Arial" charset="0"/>
            </a:endParaRPr>
          </a:p>
          <a:p>
            <a:pPr algn="just">
              <a:spcBef>
                <a:spcPts val="330"/>
              </a:spcBef>
              <a:spcAft>
                <a:spcPts val="0"/>
              </a:spcAft>
            </a:pPr>
            <a:r>
              <a:rPr lang="ca-ES" sz="2000" dirty="0">
                <a:solidFill>
                  <a:srgbClr val="3C3935"/>
                </a:solidFill>
                <a:latin typeface="Arial" charset="0"/>
                <a:ea typeface="Arial" charset="0"/>
              </a:rPr>
              <a:t>L'objectiu serà el de dissenyar una experiència mòbil centrada en l'usuari que ofereixi una navegació natural i intuïtiva pròpia d'aquest </a:t>
            </a:r>
            <a:r>
              <a:rPr lang="ca-ES" sz="2000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dispositiu.</a:t>
            </a:r>
          </a:p>
          <a:p>
            <a:pPr algn="just">
              <a:spcBef>
                <a:spcPts val="330"/>
              </a:spcBef>
              <a:spcAft>
                <a:spcPts val="0"/>
              </a:spcAft>
            </a:pPr>
            <a:endParaRPr lang="ca-ES" sz="2000" dirty="0">
              <a:solidFill>
                <a:srgbClr val="3C3935"/>
              </a:solidFill>
              <a:latin typeface="Arial" charset="0"/>
              <a:ea typeface="Arial" charset="0"/>
            </a:endParaRPr>
          </a:p>
          <a:p>
            <a:pPr algn="just">
              <a:spcBef>
                <a:spcPts val="330"/>
              </a:spcBef>
              <a:spcAft>
                <a:spcPts val="0"/>
              </a:spcAft>
            </a:pPr>
            <a:r>
              <a:rPr lang="ca-ES" sz="2000" dirty="0">
                <a:solidFill>
                  <a:srgbClr val="3C3935"/>
                </a:solidFill>
                <a:latin typeface="Arial" charset="0"/>
                <a:ea typeface="Arial" charset="0"/>
              </a:rPr>
              <a:t>Disseny d'iteració, arquitectura d'informació i disseny </a:t>
            </a:r>
            <a:r>
              <a:rPr lang="ca-ES" sz="2000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gràfic.</a:t>
            </a:r>
          </a:p>
          <a:p>
            <a:pPr algn="just">
              <a:spcBef>
                <a:spcPts val="330"/>
              </a:spcBef>
              <a:spcAft>
                <a:spcPts val="0"/>
              </a:spcAft>
            </a:pPr>
            <a:endParaRPr lang="ca-ES" sz="2000" dirty="0">
              <a:solidFill>
                <a:srgbClr val="3C3935"/>
              </a:solidFill>
              <a:latin typeface="Arial" charset="0"/>
              <a:ea typeface="Arial" charset="0"/>
            </a:endParaRPr>
          </a:p>
          <a:p>
            <a:pPr algn="just">
              <a:spcBef>
                <a:spcPts val="330"/>
              </a:spcBef>
              <a:spcAft>
                <a:spcPts val="0"/>
              </a:spcAft>
            </a:pPr>
            <a:r>
              <a:rPr lang="ca-ES" sz="2000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La nostra proposta de </a:t>
            </a:r>
            <a:r>
              <a:rPr lang="ca-ES" sz="2000" dirty="0" err="1" smtClean="0">
                <a:solidFill>
                  <a:srgbClr val="3C3935"/>
                </a:solidFill>
                <a:latin typeface="Arial" charset="0"/>
                <a:ea typeface="Arial" charset="0"/>
              </a:rPr>
              <a:t>Wireframes</a:t>
            </a:r>
            <a:r>
              <a:rPr lang="ca-ES" sz="2000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:</a:t>
            </a:r>
            <a:endParaRPr lang="ca-ES" sz="2000" dirty="0">
              <a:solidFill>
                <a:srgbClr val="3C3935"/>
              </a:solidFill>
              <a:latin typeface="Arial" charset="0"/>
              <a:ea typeface="Arial" charset="0"/>
            </a:endParaRPr>
          </a:p>
        </p:txBody>
      </p:sp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41309" y="4254499"/>
            <a:ext cx="1143318" cy="2097722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3"/>
          <a:stretch>
            <a:fillRect/>
          </a:stretch>
        </p:blipFill>
        <p:spPr>
          <a:xfrm>
            <a:off x="2649001" y="4254500"/>
            <a:ext cx="1166813" cy="2097721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>
          <a:blip r:embed="rId4"/>
          <a:stretch>
            <a:fillRect/>
          </a:stretch>
        </p:blipFill>
        <p:spPr>
          <a:xfrm>
            <a:off x="3980188" y="4254501"/>
            <a:ext cx="1145857" cy="2106611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>
          <a:blip r:embed="rId5"/>
          <a:stretch>
            <a:fillRect/>
          </a:stretch>
        </p:blipFill>
        <p:spPr>
          <a:xfrm>
            <a:off x="5324492" y="4254500"/>
            <a:ext cx="1182192" cy="2106612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>
          <a:blip r:embed="rId6"/>
          <a:stretch>
            <a:fillRect/>
          </a:stretch>
        </p:blipFill>
        <p:spPr>
          <a:xfrm>
            <a:off x="6696331" y="4254500"/>
            <a:ext cx="1172293" cy="2106612"/>
          </a:xfrm>
          <a:prstGeom prst="rect">
            <a:avLst/>
          </a:prstGeom>
        </p:spPr>
      </p:pic>
      <p:pic>
        <p:nvPicPr>
          <p:cNvPr id="10" name="Imagen 9"/>
          <p:cNvPicPr/>
          <p:nvPr/>
        </p:nvPicPr>
        <p:blipFill>
          <a:blip r:embed="rId7"/>
          <a:stretch>
            <a:fillRect/>
          </a:stretch>
        </p:blipFill>
        <p:spPr>
          <a:xfrm>
            <a:off x="8058271" y="4254500"/>
            <a:ext cx="1212729" cy="2097722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>
          <a:blip r:embed="rId7"/>
          <a:stretch>
            <a:fillRect/>
          </a:stretch>
        </p:blipFill>
        <p:spPr>
          <a:xfrm>
            <a:off x="9460647" y="4254500"/>
            <a:ext cx="1270853" cy="209772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11773454" y="6488668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>
                <a:solidFill>
                  <a:schemeClr val="bg1"/>
                </a:solidFill>
              </a:rPr>
              <a:t>13</a:t>
            </a:r>
            <a:endParaRPr lang="ca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0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828" y="549829"/>
            <a:ext cx="3283272" cy="2353231"/>
          </a:xfrm>
          <a:prstGeom prst="rect">
            <a:avLst/>
          </a:prstGeom>
        </p:spPr>
      </p:pic>
      <p:pic>
        <p:nvPicPr>
          <p:cNvPr id="13" name="Imagen 12"/>
          <p:cNvPicPr/>
          <p:nvPr/>
        </p:nvPicPr>
        <p:blipFill>
          <a:blip r:embed="rId3"/>
          <a:stretch>
            <a:fillRect/>
          </a:stretch>
        </p:blipFill>
        <p:spPr>
          <a:xfrm>
            <a:off x="4037095" y="673100"/>
            <a:ext cx="1210437" cy="2097722"/>
          </a:xfrm>
          <a:prstGeom prst="rect">
            <a:avLst/>
          </a:prstGeom>
        </p:spPr>
      </p:pic>
      <p:pic>
        <p:nvPicPr>
          <p:cNvPr id="14" name="Imagen 13"/>
          <p:cNvPicPr/>
          <p:nvPr/>
        </p:nvPicPr>
        <p:blipFill>
          <a:blip r:embed="rId4"/>
          <a:stretch>
            <a:fillRect/>
          </a:stretch>
        </p:blipFill>
        <p:spPr>
          <a:xfrm>
            <a:off x="5405390" y="673100"/>
            <a:ext cx="1169292" cy="2097722"/>
          </a:xfrm>
          <a:prstGeom prst="rect">
            <a:avLst/>
          </a:prstGeom>
        </p:spPr>
      </p:pic>
      <p:pic>
        <p:nvPicPr>
          <p:cNvPr id="15" name="Imagen 14"/>
          <p:cNvPicPr/>
          <p:nvPr/>
        </p:nvPicPr>
        <p:blipFill>
          <a:blip r:embed="rId5"/>
          <a:stretch>
            <a:fillRect/>
          </a:stretch>
        </p:blipFill>
        <p:spPr>
          <a:xfrm>
            <a:off x="6757940" y="673100"/>
            <a:ext cx="1110986" cy="2097722"/>
          </a:xfrm>
          <a:prstGeom prst="rect">
            <a:avLst/>
          </a:prstGeom>
        </p:spPr>
      </p:pic>
      <p:pic>
        <p:nvPicPr>
          <p:cNvPr id="16" name="Imagen 15" descr="wireframe/18_Wireframe_Calculadora%20Pes%20idela.png"/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525" y="587930"/>
            <a:ext cx="3046627" cy="2268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 descr="wireframe/7_Wireframes%20Seleccionar%20Menús.png"/>
          <p:cNvPicPr/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771" y="587930"/>
            <a:ext cx="2823629" cy="2268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n 17"/>
          <p:cNvPicPr/>
          <p:nvPr/>
        </p:nvPicPr>
        <p:blipFill>
          <a:blip r:embed="rId8"/>
          <a:stretch>
            <a:fillRect/>
          </a:stretch>
        </p:blipFill>
        <p:spPr>
          <a:xfrm>
            <a:off x="1472347" y="673100"/>
            <a:ext cx="1169253" cy="209772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3822700"/>
            <a:ext cx="9436100" cy="113029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700383" y="4095461"/>
            <a:ext cx="84777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3200" dirty="0"/>
              <a:t>Treball àgil, personalitzant des de la fase d'oferta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11773454" y="6488668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>
                <a:solidFill>
                  <a:schemeClr val="bg1"/>
                </a:solidFill>
              </a:rPr>
              <a:t>14</a:t>
            </a:r>
            <a:endParaRPr lang="ca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52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5435600"/>
            <a:ext cx="9436100" cy="113029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953999" y="5708361"/>
            <a:ext cx="59303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3200" dirty="0" smtClean="0"/>
              <a:t>Fem proposta de disseny atractives</a:t>
            </a:r>
            <a:endParaRPr lang="ca-ES" sz="3200" dirty="0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217" y="5659791"/>
            <a:ext cx="681913" cy="681913"/>
          </a:xfrm>
          <a:prstGeom prst="rect">
            <a:avLst/>
          </a:prstGeom>
        </p:spPr>
      </p:pic>
      <p:sp>
        <p:nvSpPr>
          <p:cNvPr id="29" name="Rectángulo 28"/>
          <p:cNvSpPr/>
          <p:nvPr/>
        </p:nvSpPr>
        <p:spPr>
          <a:xfrm>
            <a:off x="11773454" y="6488668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>
                <a:solidFill>
                  <a:schemeClr val="bg1"/>
                </a:solidFill>
              </a:rPr>
              <a:t>15</a:t>
            </a:r>
            <a:endParaRPr lang="ca-ES" dirty="0">
              <a:solidFill>
                <a:schemeClr val="bg1"/>
              </a:solidFill>
            </a:endParaRPr>
          </a:p>
        </p:txBody>
      </p:sp>
      <p:pic>
        <p:nvPicPr>
          <p:cNvPr id="16" name="Imagen 15"/>
          <p:cNvPicPr/>
          <p:nvPr/>
        </p:nvPicPr>
        <p:blipFill>
          <a:blip r:embed="rId4"/>
          <a:stretch>
            <a:fillRect/>
          </a:stretch>
        </p:blipFill>
        <p:spPr>
          <a:xfrm>
            <a:off x="1052165" y="792191"/>
            <a:ext cx="1026795" cy="1837690"/>
          </a:xfrm>
          <a:prstGeom prst="rect">
            <a:avLst/>
          </a:prstGeom>
        </p:spPr>
      </p:pic>
      <p:pic>
        <p:nvPicPr>
          <p:cNvPr id="17" name="Imagen 16"/>
          <p:cNvPicPr/>
          <p:nvPr/>
        </p:nvPicPr>
        <p:blipFill>
          <a:blip r:embed="rId5"/>
          <a:stretch>
            <a:fillRect/>
          </a:stretch>
        </p:blipFill>
        <p:spPr>
          <a:xfrm>
            <a:off x="2203651" y="803621"/>
            <a:ext cx="1033145" cy="1826260"/>
          </a:xfrm>
          <a:prstGeom prst="rect">
            <a:avLst/>
          </a:prstGeom>
        </p:spPr>
      </p:pic>
      <p:pic>
        <p:nvPicPr>
          <p:cNvPr id="18" name="Imagen 17"/>
          <p:cNvPicPr/>
          <p:nvPr/>
        </p:nvPicPr>
        <p:blipFill>
          <a:blip r:embed="rId6"/>
          <a:stretch>
            <a:fillRect/>
          </a:stretch>
        </p:blipFill>
        <p:spPr>
          <a:xfrm>
            <a:off x="3361487" y="803621"/>
            <a:ext cx="1075690" cy="1904365"/>
          </a:xfrm>
          <a:prstGeom prst="rect">
            <a:avLst/>
          </a:prstGeom>
        </p:spPr>
      </p:pic>
      <p:pic>
        <p:nvPicPr>
          <p:cNvPr id="27" name="Imagen 26"/>
          <p:cNvPicPr/>
          <p:nvPr/>
        </p:nvPicPr>
        <p:blipFill>
          <a:blip r:embed="rId7"/>
          <a:stretch>
            <a:fillRect/>
          </a:stretch>
        </p:blipFill>
        <p:spPr>
          <a:xfrm>
            <a:off x="4561868" y="792191"/>
            <a:ext cx="1218565" cy="2143125"/>
          </a:xfrm>
          <a:prstGeom prst="rect">
            <a:avLst/>
          </a:prstGeom>
        </p:spPr>
      </p:pic>
      <p:pic>
        <p:nvPicPr>
          <p:cNvPr id="30" name="Imagen 29"/>
          <p:cNvPicPr/>
          <p:nvPr/>
        </p:nvPicPr>
        <p:blipFill>
          <a:blip r:embed="rId8"/>
          <a:stretch>
            <a:fillRect/>
          </a:stretch>
        </p:blipFill>
        <p:spPr>
          <a:xfrm>
            <a:off x="5919169" y="803303"/>
            <a:ext cx="1026795" cy="1815465"/>
          </a:xfrm>
          <a:prstGeom prst="rect">
            <a:avLst/>
          </a:prstGeom>
        </p:spPr>
      </p:pic>
      <p:pic>
        <p:nvPicPr>
          <p:cNvPr id="31" name="Imagen 30"/>
          <p:cNvPicPr/>
          <p:nvPr/>
        </p:nvPicPr>
        <p:blipFill>
          <a:blip r:embed="rId9"/>
          <a:stretch>
            <a:fillRect/>
          </a:stretch>
        </p:blipFill>
        <p:spPr>
          <a:xfrm>
            <a:off x="7082968" y="803303"/>
            <a:ext cx="1033145" cy="1831975"/>
          </a:xfrm>
          <a:prstGeom prst="rect">
            <a:avLst/>
          </a:prstGeom>
        </p:spPr>
      </p:pic>
      <p:pic>
        <p:nvPicPr>
          <p:cNvPr id="32" name="Imagen 31"/>
          <p:cNvPicPr/>
          <p:nvPr/>
        </p:nvPicPr>
        <p:blipFill>
          <a:blip r:embed="rId10"/>
          <a:stretch>
            <a:fillRect/>
          </a:stretch>
        </p:blipFill>
        <p:spPr>
          <a:xfrm>
            <a:off x="8263341" y="803303"/>
            <a:ext cx="999490" cy="1768475"/>
          </a:xfrm>
          <a:prstGeom prst="rect">
            <a:avLst/>
          </a:prstGeom>
        </p:spPr>
      </p:pic>
      <p:pic>
        <p:nvPicPr>
          <p:cNvPr id="33" name="Imagen 32"/>
          <p:cNvPicPr/>
          <p:nvPr/>
        </p:nvPicPr>
        <p:blipFill>
          <a:blip r:embed="rId11"/>
          <a:stretch>
            <a:fillRect/>
          </a:stretch>
        </p:blipFill>
        <p:spPr>
          <a:xfrm>
            <a:off x="9396400" y="809652"/>
            <a:ext cx="1014730" cy="1802765"/>
          </a:xfrm>
          <a:prstGeom prst="rect">
            <a:avLst/>
          </a:prstGeom>
        </p:spPr>
      </p:pic>
      <p:pic>
        <p:nvPicPr>
          <p:cNvPr id="34" name="Imagen 33"/>
          <p:cNvPicPr/>
          <p:nvPr/>
        </p:nvPicPr>
        <p:blipFill>
          <a:blip r:embed="rId12"/>
          <a:stretch>
            <a:fillRect/>
          </a:stretch>
        </p:blipFill>
        <p:spPr>
          <a:xfrm>
            <a:off x="995015" y="2935316"/>
            <a:ext cx="1026795" cy="1816100"/>
          </a:xfrm>
          <a:prstGeom prst="rect">
            <a:avLst/>
          </a:prstGeom>
        </p:spPr>
      </p:pic>
      <p:pic>
        <p:nvPicPr>
          <p:cNvPr id="35" name="Imagen 34"/>
          <p:cNvPicPr/>
          <p:nvPr/>
        </p:nvPicPr>
        <p:blipFill>
          <a:blip r:embed="rId13"/>
          <a:stretch>
            <a:fillRect/>
          </a:stretch>
        </p:blipFill>
        <p:spPr>
          <a:xfrm>
            <a:off x="2104936" y="2935316"/>
            <a:ext cx="1033145" cy="106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8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9" y="5624512"/>
            <a:ext cx="1233488" cy="123348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800100" y="574497"/>
            <a:ext cx="7594600" cy="309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">
              <a:spcBef>
                <a:spcPts val="210"/>
              </a:spcBef>
              <a:spcAft>
                <a:spcPts val="0"/>
              </a:spcAft>
            </a:pPr>
            <a:r>
              <a:rPr lang="es-ES" sz="4800" dirty="0" smtClean="0">
                <a:solidFill>
                  <a:srgbClr val="FFFFFF"/>
                </a:solidFill>
                <a:latin typeface="+mj-lt"/>
                <a:ea typeface="Arial" charset="0"/>
              </a:rPr>
              <a:t>04</a:t>
            </a:r>
            <a:endParaRPr lang="es-ES_tradnl" sz="4800" dirty="0">
              <a:latin typeface="+mj-lt"/>
              <a:ea typeface="Arial" charset="0"/>
            </a:endParaRPr>
          </a:p>
          <a:p>
            <a:pPr>
              <a:spcAft>
                <a:spcPts val="0"/>
              </a:spcAft>
            </a:pPr>
            <a:r>
              <a:rPr lang="ca-ES" sz="4800" dirty="0">
                <a:latin typeface="+mj-lt"/>
                <a:ea typeface="Arial" charset="0"/>
              </a:rPr>
              <a:t> </a:t>
            </a:r>
            <a:endParaRPr lang="es-ES_tradnl" sz="4800" dirty="0">
              <a:latin typeface="+mj-lt"/>
              <a:ea typeface="Arial" charset="0"/>
            </a:endParaRPr>
          </a:p>
          <a:p>
            <a:pPr>
              <a:spcAft>
                <a:spcPts val="0"/>
              </a:spcAft>
            </a:pPr>
            <a:r>
              <a:rPr lang="ca-ES" sz="4800" dirty="0">
                <a:latin typeface="+mj-lt"/>
                <a:ea typeface="Arial" charset="0"/>
              </a:rPr>
              <a:t>  </a:t>
            </a:r>
            <a:endParaRPr lang="es-ES_tradnl" sz="4800" dirty="0">
              <a:latin typeface="+mj-lt"/>
              <a:ea typeface="Arial" charset="0"/>
            </a:endParaRPr>
          </a:p>
          <a:p>
            <a:pPr marL="71120">
              <a:spcBef>
                <a:spcPts val="390"/>
              </a:spcBef>
              <a:spcAft>
                <a:spcPts val="0"/>
              </a:spcAft>
            </a:pPr>
            <a:r>
              <a:rPr lang="ca-ES" sz="4800" dirty="0" smtClean="0">
                <a:solidFill>
                  <a:srgbClr val="FFFFFF"/>
                </a:solidFill>
                <a:latin typeface="+mj-lt"/>
                <a:ea typeface="Arial" charset="0"/>
              </a:rPr>
              <a:t>Planificació</a:t>
            </a:r>
            <a:endParaRPr lang="ca-ES" sz="4800" dirty="0">
              <a:effectLst/>
              <a:latin typeface="+mj-lt"/>
              <a:ea typeface="Arial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773454" y="6488668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16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45949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524621" y="1339970"/>
            <a:ext cx="6079958" cy="514705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24621" y="693639"/>
            <a:ext cx="32624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30"/>
              </a:spcBef>
              <a:spcAft>
                <a:spcPts val="0"/>
              </a:spcAft>
            </a:pPr>
            <a:r>
              <a:rPr lang="ca-ES" sz="3600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Pla de projecte</a:t>
            </a:r>
            <a:endParaRPr lang="ca-ES" sz="3600" dirty="0">
              <a:solidFill>
                <a:srgbClr val="3C3935"/>
              </a:solidFill>
              <a:latin typeface="Arial" charset="0"/>
              <a:ea typeface="Arial" charset="0"/>
            </a:endParaRPr>
          </a:p>
        </p:txBody>
      </p:sp>
      <p:pic>
        <p:nvPicPr>
          <p:cNvPr id="7" name="Imagen 6"/>
          <p:cNvPicPr/>
          <p:nvPr/>
        </p:nvPicPr>
        <p:blipFill>
          <a:blip r:embed="rId3"/>
          <a:stretch>
            <a:fillRect/>
          </a:stretch>
        </p:blipFill>
        <p:spPr>
          <a:xfrm>
            <a:off x="6977269" y="1339971"/>
            <a:ext cx="4765552" cy="5147054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1773454" y="6488668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>
                <a:solidFill>
                  <a:schemeClr val="bg1"/>
                </a:solidFill>
              </a:rPr>
              <a:t>17</a:t>
            </a:r>
            <a:endParaRPr lang="ca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28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9" y="5624512"/>
            <a:ext cx="1233488" cy="123348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800100" y="574497"/>
            <a:ext cx="7594600" cy="309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">
              <a:spcBef>
                <a:spcPts val="210"/>
              </a:spcBef>
              <a:spcAft>
                <a:spcPts val="0"/>
              </a:spcAft>
            </a:pPr>
            <a:r>
              <a:rPr lang="es-ES" sz="4800" dirty="0" smtClean="0">
                <a:solidFill>
                  <a:srgbClr val="FFFFFF"/>
                </a:solidFill>
                <a:latin typeface="+mj-lt"/>
                <a:ea typeface="Arial" charset="0"/>
              </a:rPr>
              <a:t>05</a:t>
            </a:r>
            <a:endParaRPr lang="es-ES_tradnl" sz="4800" dirty="0">
              <a:latin typeface="+mj-lt"/>
              <a:ea typeface="Arial" charset="0"/>
            </a:endParaRPr>
          </a:p>
          <a:p>
            <a:pPr>
              <a:spcAft>
                <a:spcPts val="0"/>
              </a:spcAft>
            </a:pPr>
            <a:r>
              <a:rPr lang="ca-ES" sz="4800" dirty="0">
                <a:latin typeface="+mj-lt"/>
                <a:ea typeface="Arial" charset="0"/>
              </a:rPr>
              <a:t> </a:t>
            </a:r>
            <a:endParaRPr lang="es-ES_tradnl" sz="4800" dirty="0">
              <a:latin typeface="+mj-lt"/>
              <a:ea typeface="Arial" charset="0"/>
            </a:endParaRPr>
          </a:p>
          <a:p>
            <a:pPr>
              <a:spcAft>
                <a:spcPts val="0"/>
              </a:spcAft>
            </a:pPr>
            <a:r>
              <a:rPr lang="ca-ES" sz="4800" dirty="0">
                <a:latin typeface="+mj-lt"/>
                <a:ea typeface="Arial" charset="0"/>
              </a:rPr>
              <a:t>  </a:t>
            </a:r>
            <a:endParaRPr lang="es-ES_tradnl" sz="4800" dirty="0">
              <a:latin typeface="+mj-lt"/>
              <a:ea typeface="Arial" charset="0"/>
            </a:endParaRPr>
          </a:p>
          <a:p>
            <a:pPr marL="71120">
              <a:spcBef>
                <a:spcPts val="390"/>
              </a:spcBef>
              <a:spcAft>
                <a:spcPts val="0"/>
              </a:spcAft>
            </a:pPr>
            <a:r>
              <a:rPr lang="ca-ES" sz="4800" dirty="0" smtClean="0">
                <a:solidFill>
                  <a:srgbClr val="FFFFFF"/>
                </a:solidFill>
                <a:latin typeface="+mj-lt"/>
                <a:ea typeface="Arial" charset="0"/>
              </a:rPr>
              <a:t>Equip de Treball</a:t>
            </a:r>
            <a:endParaRPr lang="ca-ES" sz="4800" dirty="0">
              <a:effectLst/>
              <a:latin typeface="+mj-lt"/>
              <a:ea typeface="Arial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773454" y="6488668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18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5951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547687" y="587196"/>
            <a:ext cx="5980113" cy="3988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30"/>
              </a:spcBef>
              <a:spcAft>
                <a:spcPts val="0"/>
              </a:spcAft>
            </a:pPr>
            <a:r>
              <a:rPr lang="ca-ES" sz="3600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Situació Actual</a:t>
            </a:r>
          </a:p>
          <a:p>
            <a:pPr>
              <a:spcBef>
                <a:spcPts val="330"/>
              </a:spcBef>
              <a:spcAft>
                <a:spcPts val="0"/>
              </a:spcAft>
            </a:pPr>
            <a:endParaRPr lang="ca-ES" sz="3600" b="1" dirty="0">
              <a:solidFill>
                <a:srgbClr val="3C3935"/>
              </a:solidFill>
              <a:effectLst/>
              <a:latin typeface="Arial" charset="0"/>
              <a:ea typeface="Arial" charset="0"/>
            </a:endParaRPr>
          </a:p>
          <a:p>
            <a:pPr>
              <a:spcBef>
                <a:spcPts val="330"/>
              </a:spcBef>
              <a:spcAft>
                <a:spcPts val="0"/>
              </a:spcAft>
            </a:pPr>
            <a:r>
              <a:rPr lang="ca-ES" sz="2000" b="1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Dissenyadora</a:t>
            </a:r>
          </a:p>
          <a:p>
            <a:pPr>
              <a:spcBef>
                <a:spcPts val="330"/>
              </a:spcBef>
              <a:spcAft>
                <a:spcPts val="0"/>
              </a:spcAft>
            </a:pPr>
            <a:endParaRPr lang="ca-ES" sz="2000" b="1" dirty="0">
              <a:solidFill>
                <a:srgbClr val="3C3935"/>
              </a:solidFill>
              <a:effectLst/>
              <a:latin typeface="Arial" charset="0"/>
              <a:ea typeface="Arial" charset="0"/>
            </a:endParaRPr>
          </a:p>
          <a:p>
            <a:pPr>
              <a:spcBef>
                <a:spcPts val="330"/>
              </a:spcBef>
              <a:spcAft>
                <a:spcPts val="0"/>
              </a:spcAft>
            </a:pPr>
            <a:r>
              <a:rPr lang="ca-ES" sz="2000" b="1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Programadora</a:t>
            </a:r>
          </a:p>
          <a:p>
            <a:pPr>
              <a:spcBef>
                <a:spcPts val="330"/>
              </a:spcBef>
              <a:spcAft>
                <a:spcPts val="0"/>
              </a:spcAft>
            </a:pPr>
            <a:endParaRPr lang="ca-ES" sz="2000" b="1" dirty="0">
              <a:solidFill>
                <a:srgbClr val="3C3935"/>
              </a:solidFill>
              <a:effectLst/>
              <a:latin typeface="Arial" charset="0"/>
              <a:ea typeface="Arial" charset="0"/>
            </a:endParaRPr>
          </a:p>
          <a:p>
            <a:pPr>
              <a:spcBef>
                <a:spcPts val="330"/>
              </a:spcBef>
              <a:spcAft>
                <a:spcPts val="0"/>
              </a:spcAft>
            </a:pPr>
            <a:r>
              <a:rPr lang="ca-ES" sz="2000" b="1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Analista</a:t>
            </a:r>
          </a:p>
          <a:p>
            <a:pPr>
              <a:spcBef>
                <a:spcPts val="330"/>
              </a:spcBef>
              <a:spcAft>
                <a:spcPts val="0"/>
              </a:spcAft>
            </a:pPr>
            <a:endParaRPr lang="ca-ES" sz="2000" b="1" dirty="0">
              <a:solidFill>
                <a:srgbClr val="3C3935"/>
              </a:solidFill>
              <a:effectLst/>
              <a:latin typeface="Arial" charset="0"/>
              <a:ea typeface="Arial" charset="0"/>
            </a:endParaRPr>
          </a:p>
          <a:p>
            <a:pPr>
              <a:spcBef>
                <a:spcPts val="330"/>
              </a:spcBef>
              <a:spcAft>
                <a:spcPts val="0"/>
              </a:spcAft>
            </a:pPr>
            <a:r>
              <a:rPr lang="ca-ES" sz="2000" b="1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Tècnica d’infraestructura</a:t>
            </a:r>
            <a:r>
              <a:rPr lang="ca-ES" sz="2000" b="1" dirty="0" smtClean="0">
                <a:effectLst/>
                <a:latin typeface="Arial" charset="0"/>
                <a:ea typeface="Arial" charset="0"/>
              </a:rPr>
              <a:t> </a:t>
            </a:r>
            <a:endParaRPr lang="ca-ES" sz="2000" dirty="0" smtClean="0">
              <a:effectLst/>
              <a:latin typeface="Arial" charset="0"/>
              <a:ea typeface="Arial" charset="0"/>
            </a:endParaRPr>
          </a:p>
          <a:p>
            <a:pPr marL="707390" marR="1179195" indent="-165100" algn="just">
              <a:lnSpc>
                <a:spcPct val="106000"/>
              </a:lnSpc>
              <a:spcAft>
                <a:spcPts val="0"/>
              </a:spcAft>
            </a:pPr>
            <a:endParaRPr lang="es-ES_tradnl" sz="2000" dirty="0">
              <a:effectLst/>
              <a:latin typeface="Arial" charset="0"/>
              <a:ea typeface="Arial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924" y="-1"/>
            <a:ext cx="4918076" cy="6887093"/>
          </a:xfrm>
          <a:prstGeom prst="rect">
            <a:avLst/>
          </a:prstGeom>
        </p:spPr>
      </p:pic>
      <p:sp>
        <p:nvSpPr>
          <p:cNvPr id="9" name="Freeform 236"/>
          <p:cNvSpPr>
            <a:spLocks/>
          </p:cNvSpPr>
          <p:nvPr/>
        </p:nvSpPr>
        <p:spPr bwMode="auto">
          <a:xfrm>
            <a:off x="8244105" y="1811972"/>
            <a:ext cx="1960245" cy="1950720"/>
          </a:xfrm>
          <a:custGeom>
            <a:avLst/>
            <a:gdLst>
              <a:gd name="T0" fmla="+- 0 1997 1990"/>
              <a:gd name="T1" fmla="*/ T0 w 3087"/>
              <a:gd name="T2" fmla="+- 0 1422 38"/>
              <a:gd name="T3" fmla="*/ 1422 h 3072"/>
              <a:gd name="T4" fmla="+- 0 2036 1990"/>
              <a:gd name="T5" fmla="*/ T4 w 3087"/>
              <a:gd name="T6" fmla="+- 0 1202 38"/>
              <a:gd name="T7" fmla="*/ 1202 h 3072"/>
              <a:gd name="T8" fmla="+- 0 2104 1990"/>
              <a:gd name="T9" fmla="*/ T8 w 3087"/>
              <a:gd name="T10" fmla="+- 0 993 38"/>
              <a:gd name="T11" fmla="*/ 993 h 3072"/>
              <a:gd name="T12" fmla="+- 0 2201 1990"/>
              <a:gd name="T13" fmla="*/ T12 w 3087"/>
              <a:gd name="T14" fmla="+- 0 799 38"/>
              <a:gd name="T15" fmla="*/ 799 h 3072"/>
              <a:gd name="T16" fmla="+- 0 2323 1990"/>
              <a:gd name="T17" fmla="*/ T16 w 3087"/>
              <a:gd name="T18" fmla="+- 0 622 38"/>
              <a:gd name="T19" fmla="*/ 622 h 3072"/>
              <a:gd name="T20" fmla="+- 0 2468 1990"/>
              <a:gd name="T21" fmla="*/ T20 w 3087"/>
              <a:gd name="T22" fmla="+- 0 463 38"/>
              <a:gd name="T23" fmla="*/ 463 h 3072"/>
              <a:gd name="T24" fmla="+- 0 2633 1990"/>
              <a:gd name="T25" fmla="*/ T24 w 3087"/>
              <a:gd name="T26" fmla="+- 0 326 38"/>
              <a:gd name="T27" fmla="*/ 326 h 3072"/>
              <a:gd name="T28" fmla="+- 0 2818 1990"/>
              <a:gd name="T29" fmla="*/ T28 w 3087"/>
              <a:gd name="T30" fmla="+- 0 213 38"/>
              <a:gd name="T31" fmla="*/ 213 h 3072"/>
              <a:gd name="T32" fmla="+- 0 3018 1990"/>
              <a:gd name="T33" fmla="*/ T32 w 3087"/>
              <a:gd name="T34" fmla="+- 0 126 38"/>
              <a:gd name="T35" fmla="*/ 126 h 3072"/>
              <a:gd name="T36" fmla="+- 0 3231 1990"/>
              <a:gd name="T37" fmla="*/ T36 w 3087"/>
              <a:gd name="T38" fmla="+- 0 68 38"/>
              <a:gd name="T39" fmla="*/ 68 h 3072"/>
              <a:gd name="T40" fmla="+- 0 3456 1990"/>
              <a:gd name="T41" fmla="*/ T40 w 3087"/>
              <a:gd name="T42" fmla="+- 0 40 38"/>
              <a:gd name="T43" fmla="*/ 40 h 3072"/>
              <a:gd name="T44" fmla="+- 0 3686 1990"/>
              <a:gd name="T45" fmla="*/ T44 w 3087"/>
              <a:gd name="T46" fmla="+- 0 46 38"/>
              <a:gd name="T47" fmla="*/ 46 h 3072"/>
              <a:gd name="T48" fmla="+- 0 3908 1990"/>
              <a:gd name="T49" fmla="*/ T48 w 3087"/>
              <a:gd name="T50" fmla="+- 0 84 38"/>
              <a:gd name="T51" fmla="*/ 84 h 3072"/>
              <a:gd name="T52" fmla="+- 0 4117 1990"/>
              <a:gd name="T53" fmla="*/ T52 w 3087"/>
              <a:gd name="T54" fmla="+- 0 152 38"/>
              <a:gd name="T55" fmla="*/ 152 h 3072"/>
              <a:gd name="T56" fmla="+- 0 4312 1990"/>
              <a:gd name="T57" fmla="*/ T56 w 3087"/>
              <a:gd name="T58" fmla="+- 0 248 38"/>
              <a:gd name="T59" fmla="*/ 248 h 3072"/>
              <a:gd name="T60" fmla="+- 0 4490 1990"/>
              <a:gd name="T61" fmla="*/ T60 w 3087"/>
              <a:gd name="T62" fmla="+- 0 369 38"/>
              <a:gd name="T63" fmla="*/ 369 h 3072"/>
              <a:gd name="T64" fmla="+- 0 4649 1990"/>
              <a:gd name="T65" fmla="*/ T64 w 3087"/>
              <a:gd name="T66" fmla="+- 0 514 38"/>
              <a:gd name="T67" fmla="*/ 514 h 3072"/>
              <a:gd name="T68" fmla="+- 0 4787 1990"/>
              <a:gd name="T69" fmla="*/ T68 w 3087"/>
              <a:gd name="T70" fmla="+- 0 679 38"/>
              <a:gd name="T71" fmla="*/ 679 h 3072"/>
              <a:gd name="T72" fmla="+- 0 4901 1990"/>
              <a:gd name="T73" fmla="*/ T72 w 3087"/>
              <a:gd name="T74" fmla="+- 0 862 38"/>
              <a:gd name="T75" fmla="*/ 862 h 3072"/>
              <a:gd name="T76" fmla="+- 0 4988 1990"/>
              <a:gd name="T77" fmla="*/ T76 w 3087"/>
              <a:gd name="T78" fmla="+- 0 1061 38"/>
              <a:gd name="T79" fmla="*/ 1061 h 3072"/>
              <a:gd name="T80" fmla="+- 0 5047 1990"/>
              <a:gd name="T81" fmla="*/ T80 w 3087"/>
              <a:gd name="T82" fmla="+- 0 1274 38"/>
              <a:gd name="T83" fmla="*/ 1274 h 3072"/>
              <a:gd name="T84" fmla="+- 0 5075 1990"/>
              <a:gd name="T85" fmla="*/ T84 w 3087"/>
              <a:gd name="T86" fmla="+- 0 1498 38"/>
              <a:gd name="T87" fmla="*/ 1498 h 3072"/>
              <a:gd name="T88" fmla="+- 0 5069 1990"/>
              <a:gd name="T89" fmla="*/ T88 w 3087"/>
              <a:gd name="T90" fmla="+- 0 1727 38"/>
              <a:gd name="T91" fmla="*/ 1727 h 3072"/>
              <a:gd name="T92" fmla="+- 0 5031 1990"/>
              <a:gd name="T93" fmla="*/ T92 w 3087"/>
              <a:gd name="T94" fmla="+- 0 1947 38"/>
              <a:gd name="T95" fmla="*/ 1947 h 3072"/>
              <a:gd name="T96" fmla="+- 0 4962 1990"/>
              <a:gd name="T97" fmla="*/ T96 w 3087"/>
              <a:gd name="T98" fmla="+- 0 2156 38"/>
              <a:gd name="T99" fmla="*/ 2156 h 3072"/>
              <a:gd name="T100" fmla="+- 0 4866 1990"/>
              <a:gd name="T101" fmla="*/ T100 w 3087"/>
              <a:gd name="T102" fmla="+- 0 2350 38"/>
              <a:gd name="T103" fmla="*/ 2350 h 3072"/>
              <a:gd name="T104" fmla="+- 0 4744 1990"/>
              <a:gd name="T105" fmla="*/ T104 w 3087"/>
              <a:gd name="T106" fmla="+- 0 2527 38"/>
              <a:gd name="T107" fmla="*/ 2527 h 3072"/>
              <a:gd name="T108" fmla="+- 0 4599 1990"/>
              <a:gd name="T109" fmla="*/ T108 w 3087"/>
              <a:gd name="T110" fmla="+- 0 2685 38"/>
              <a:gd name="T111" fmla="*/ 2685 h 3072"/>
              <a:gd name="T112" fmla="+- 0 4433 1990"/>
              <a:gd name="T113" fmla="*/ T112 w 3087"/>
              <a:gd name="T114" fmla="+- 0 2822 38"/>
              <a:gd name="T115" fmla="*/ 2822 h 3072"/>
              <a:gd name="T116" fmla="+- 0 4249 1990"/>
              <a:gd name="T117" fmla="*/ T116 w 3087"/>
              <a:gd name="T118" fmla="+- 0 2936 38"/>
              <a:gd name="T119" fmla="*/ 2936 h 3072"/>
              <a:gd name="T120" fmla="+- 0 4049 1990"/>
              <a:gd name="T121" fmla="*/ T120 w 3087"/>
              <a:gd name="T122" fmla="+- 0 3023 38"/>
              <a:gd name="T123" fmla="*/ 3023 h 3072"/>
              <a:gd name="T124" fmla="+- 0 3835 1990"/>
              <a:gd name="T125" fmla="*/ T124 w 3087"/>
              <a:gd name="T126" fmla="+- 0 3081 38"/>
              <a:gd name="T127" fmla="*/ 3081 h 3072"/>
              <a:gd name="T128" fmla="+- 0 3610 1990"/>
              <a:gd name="T129" fmla="*/ T128 w 3087"/>
              <a:gd name="T130" fmla="+- 0 3109 38"/>
              <a:gd name="T131" fmla="*/ 3109 h 3072"/>
              <a:gd name="T132" fmla="+- 0 3380 1990"/>
              <a:gd name="T133" fmla="*/ T132 w 3087"/>
              <a:gd name="T134" fmla="+- 0 3103 38"/>
              <a:gd name="T135" fmla="*/ 3103 h 3072"/>
              <a:gd name="T136" fmla="+- 0 3159 1990"/>
              <a:gd name="T137" fmla="*/ T136 w 3087"/>
              <a:gd name="T138" fmla="+- 0 3065 38"/>
              <a:gd name="T139" fmla="*/ 3065 h 3072"/>
              <a:gd name="T140" fmla="+- 0 2949 1990"/>
              <a:gd name="T141" fmla="*/ T140 w 3087"/>
              <a:gd name="T142" fmla="+- 0 2997 38"/>
              <a:gd name="T143" fmla="*/ 2997 h 3072"/>
              <a:gd name="T144" fmla="+- 0 2754 1990"/>
              <a:gd name="T145" fmla="*/ T144 w 3087"/>
              <a:gd name="T146" fmla="+- 0 2901 38"/>
              <a:gd name="T147" fmla="*/ 2901 h 3072"/>
              <a:gd name="T148" fmla="+- 0 2576 1990"/>
              <a:gd name="T149" fmla="*/ T148 w 3087"/>
              <a:gd name="T150" fmla="+- 0 2779 38"/>
              <a:gd name="T151" fmla="*/ 2779 h 3072"/>
              <a:gd name="T152" fmla="+- 0 2417 1990"/>
              <a:gd name="T153" fmla="*/ T152 w 3087"/>
              <a:gd name="T154" fmla="+- 0 2635 38"/>
              <a:gd name="T155" fmla="*/ 2635 h 3072"/>
              <a:gd name="T156" fmla="+- 0 2279 1990"/>
              <a:gd name="T157" fmla="*/ T156 w 3087"/>
              <a:gd name="T158" fmla="+- 0 2470 38"/>
              <a:gd name="T159" fmla="*/ 2470 h 3072"/>
              <a:gd name="T160" fmla="+- 0 2166 1990"/>
              <a:gd name="T161" fmla="*/ T160 w 3087"/>
              <a:gd name="T162" fmla="+- 0 2287 38"/>
              <a:gd name="T163" fmla="*/ 2287 h 3072"/>
              <a:gd name="T164" fmla="+- 0 2078 1990"/>
              <a:gd name="T165" fmla="*/ T164 w 3087"/>
              <a:gd name="T166" fmla="+- 0 2088 38"/>
              <a:gd name="T167" fmla="*/ 2088 h 3072"/>
              <a:gd name="T168" fmla="+- 0 2020 1990"/>
              <a:gd name="T169" fmla="*/ T168 w 3087"/>
              <a:gd name="T170" fmla="+- 0 1875 38"/>
              <a:gd name="T171" fmla="*/ 1875 h 3072"/>
              <a:gd name="T172" fmla="+- 0 1992 1990"/>
              <a:gd name="T173" fmla="*/ T172 w 3087"/>
              <a:gd name="T174" fmla="+- 0 1651 38"/>
              <a:gd name="T175" fmla="*/ 1651 h 307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3087" h="3072">
                <a:moveTo>
                  <a:pt x="0" y="1536"/>
                </a:moveTo>
                <a:lnTo>
                  <a:pt x="2" y="1460"/>
                </a:lnTo>
                <a:lnTo>
                  <a:pt x="7" y="1384"/>
                </a:lnTo>
                <a:lnTo>
                  <a:pt x="17" y="1309"/>
                </a:lnTo>
                <a:lnTo>
                  <a:pt x="30" y="1236"/>
                </a:lnTo>
                <a:lnTo>
                  <a:pt x="46" y="1164"/>
                </a:lnTo>
                <a:lnTo>
                  <a:pt x="65" y="1093"/>
                </a:lnTo>
                <a:lnTo>
                  <a:pt x="88" y="1023"/>
                </a:lnTo>
                <a:lnTo>
                  <a:pt x="114" y="955"/>
                </a:lnTo>
                <a:lnTo>
                  <a:pt x="143" y="889"/>
                </a:lnTo>
                <a:lnTo>
                  <a:pt x="176" y="824"/>
                </a:lnTo>
                <a:lnTo>
                  <a:pt x="211" y="761"/>
                </a:lnTo>
                <a:lnTo>
                  <a:pt x="249" y="700"/>
                </a:lnTo>
                <a:lnTo>
                  <a:pt x="289" y="641"/>
                </a:lnTo>
                <a:lnTo>
                  <a:pt x="333" y="584"/>
                </a:lnTo>
                <a:lnTo>
                  <a:pt x="379" y="529"/>
                </a:lnTo>
                <a:lnTo>
                  <a:pt x="427" y="476"/>
                </a:lnTo>
                <a:lnTo>
                  <a:pt x="478" y="425"/>
                </a:lnTo>
                <a:lnTo>
                  <a:pt x="531" y="377"/>
                </a:lnTo>
                <a:lnTo>
                  <a:pt x="586" y="331"/>
                </a:lnTo>
                <a:lnTo>
                  <a:pt x="643" y="288"/>
                </a:lnTo>
                <a:lnTo>
                  <a:pt x="703" y="248"/>
                </a:lnTo>
                <a:lnTo>
                  <a:pt x="764" y="210"/>
                </a:lnTo>
                <a:lnTo>
                  <a:pt x="828" y="175"/>
                </a:lnTo>
                <a:lnTo>
                  <a:pt x="893" y="143"/>
                </a:lnTo>
                <a:lnTo>
                  <a:pt x="959" y="114"/>
                </a:lnTo>
                <a:lnTo>
                  <a:pt x="1028" y="88"/>
                </a:lnTo>
                <a:lnTo>
                  <a:pt x="1098" y="65"/>
                </a:lnTo>
                <a:lnTo>
                  <a:pt x="1169" y="46"/>
                </a:lnTo>
                <a:lnTo>
                  <a:pt x="1241" y="30"/>
                </a:lnTo>
                <a:lnTo>
                  <a:pt x="1315" y="17"/>
                </a:lnTo>
                <a:lnTo>
                  <a:pt x="1390" y="8"/>
                </a:lnTo>
                <a:lnTo>
                  <a:pt x="1466" y="2"/>
                </a:lnTo>
                <a:lnTo>
                  <a:pt x="1543" y="0"/>
                </a:lnTo>
                <a:lnTo>
                  <a:pt x="1620" y="2"/>
                </a:lnTo>
                <a:lnTo>
                  <a:pt x="1696" y="8"/>
                </a:lnTo>
                <a:lnTo>
                  <a:pt x="1771" y="17"/>
                </a:lnTo>
                <a:lnTo>
                  <a:pt x="1845" y="30"/>
                </a:lnTo>
                <a:lnTo>
                  <a:pt x="1918" y="46"/>
                </a:lnTo>
                <a:lnTo>
                  <a:pt x="1989" y="65"/>
                </a:lnTo>
                <a:lnTo>
                  <a:pt x="2059" y="88"/>
                </a:lnTo>
                <a:lnTo>
                  <a:pt x="2127" y="114"/>
                </a:lnTo>
                <a:lnTo>
                  <a:pt x="2194" y="143"/>
                </a:lnTo>
                <a:lnTo>
                  <a:pt x="2259" y="175"/>
                </a:lnTo>
                <a:lnTo>
                  <a:pt x="2322" y="210"/>
                </a:lnTo>
                <a:lnTo>
                  <a:pt x="2383" y="248"/>
                </a:lnTo>
                <a:lnTo>
                  <a:pt x="2443" y="288"/>
                </a:lnTo>
                <a:lnTo>
                  <a:pt x="2500" y="331"/>
                </a:lnTo>
                <a:lnTo>
                  <a:pt x="2556" y="377"/>
                </a:lnTo>
                <a:lnTo>
                  <a:pt x="2609" y="425"/>
                </a:lnTo>
                <a:lnTo>
                  <a:pt x="2659" y="476"/>
                </a:lnTo>
                <a:lnTo>
                  <a:pt x="2708" y="529"/>
                </a:lnTo>
                <a:lnTo>
                  <a:pt x="2754" y="584"/>
                </a:lnTo>
                <a:lnTo>
                  <a:pt x="2797" y="641"/>
                </a:lnTo>
                <a:lnTo>
                  <a:pt x="2838" y="700"/>
                </a:lnTo>
                <a:lnTo>
                  <a:pt x="2876" y="761"/>
                </a:lnTo>
                <a:lnTo>
                  <a:pt x="2911" y="824"/>
                </a:lnTo>
                <a:lnTo>
                  <a:pt x="2943" y="889"/>
                </a:lnTo>
                <a:lnTo>
                  <a:pt x="2972" y="955"/>
                </a:lnTo>
                <a:lnTo>
                  <a:pt x="2998" y="1023"/>
                </a:lnTo>
                <a:lnTo>
                  <a:pt x="3021" y="1093"/>
                </a:lnTo>
                <a:lnTo>
                  <a:pt x="3041" y="1164"/>
                </a:lnTo>
                <a:lnTo>
                  <a:pt x="3057" y="1236"/>
                </a:lnTo>
                <a:lnTo>
                  <a:pt x="3070" y="1309"/>
                </a:lnTo>
                <a:lnTo>
                  <a:pt x="3079" y="1384"/>
                </a:lnTo>
                <a:lnTo>
                  <a:pt x="3085" y="1460"/>
                </a:lnTo>
                <a:lnTo>
                  <a:pt x="3086" y="1536"/>
                </a:lnTo>
                <a:lnTo>
                  <a:pt x="3085" y="1613"/>
                </a:lnTo>
                <a:lnTo>
                  <a:pt x="3079" y="1689"/>
                </a:lnTo>
                <a:lnTo>
                  <a:pt x="3070" y="1763"/>
                </a:lnTo>
                <a:lnTo>
                  <a:pt x="3057" y="1837"/>
                </a:lnTo>
                <a:lnTo>
                  <a:pt x="3041" y="1909"/>
                </a:lnTo>
                <a:lnTo>
                  <a:pt x="3021" y="1980"/>
                </a:lnTo>
                <a:lnTo>
                  <a:pt x="2998" y="2050"/>
                </a:lnTo>
                <a:lnTo>
                  <a:pt x="2972" y="2118"/>
                </a:lnTo>
                <a:lnTo>
                  <a:pt x="2943" y="2184"/>
                </a:lnTo>
                <a:lnTo>
                  <a:pt x="2911" y="2249"/>
                </a:lnTo>
                <a:lnTo>
                  <a:pt x="2876" y="2312"/>
                </a:lnTo>
                <a:lnTo>
                  <a:pt x="2838" y="2373"/>
                </a:lnTo>
                <a:lnTo>
                  <a:pt x="2797" y="2432"/>
                </a:lnTo>
                <a:lnTo>
                  <a:pt x="2754" y="2489"/>
                </a:lnTo>
                <a:lnTo>
                  <a:pt x="2708" y="2544"/>
                </a:lnTo>
                <a:lnTo>
                  <a:pt x="2659" y="2597"/>
                </a:lnTo>
                <a:lnTo>
                  <a:pt x="2609" y="2647"/>
                </a:lnTo>
                <a:lnTo>
                  <a:pt x="2556" y="2696"/>
                </a:lnTo>
                <a:lnTo>
                  <a:pt x="2500" y="2741"/>
                </a:lnTo>
                <a:lnTo>
                  <a:pt x="2443" y="2784"/>
                </a:lnTo>
                <a:lnTo>
                  <a:pt x="2383" y="2825"/>
                </a:lnTo>
                <a:lnTo>
                  <a:pt x="2322" y="2863"/>
                </a:lnTo>
                <a:lnTo>
                  <a:pt x="2259" y="2898"/>
                </a:lnTo>
                <a:lnTo>
                  <a:pt x="2194" y="2930"/>
                </a:lnTo>
                <a:lnTo>
                  <a:pt x="2127" y="2959"/>
                </a:lnTo>
                <a:lnTo>
                  <a:pt x="2059" y="2985"/>
                </a:lnTo>
                <a:lnTo>
                  <a:pt x="1989" y="3007"/>
                </a:lnTo>
                <a:lnTo>
                  <a:pt x="1918" y="3027"/>
                </a:lnTo>
                <a:lnTo>
                  <a:pt x="1845" y="3043"/>
                </a:lnTo>
                <a:lnTo>
                  <a:pt x="1771" y="3056"/>
                </a:lnTo>
                <a:lnTo>
                  <a:pt x="1696" y="3065"/>
                </a:lnTo>
                <a:lnTo>
                  <a:pt x="1620" y="3071"/>
                </a:lnTo>
                <a:lnTo>
                  <a:pt x="1543" y="3072"/>
                </a:lnTo>
                <a:lnTo>
                  <a:pt x="1466" y="3071"/>
                </a:lnTo>
                <a:lnTo>
                  <a:pt x="1390" y="3065"/>
                </a:lnTo>
                <a:lnTo>
                  <a:pt x="1315" y="3056"/>
                </a:lnTo>
                <a:lnTo>
                  <a:pt x="1241" y="3043"/>
                </a:lnTo>
                <a:lnTo>
                  <a:pt x="1169" y="3027"/>
                </a:lnTo>
                <a:lnTo>
                  <a:pt x="1098" y="3007"/>
                </a:lnTo>
                <a:lnTo>
                  <a:pt x="1028" y="2985"/>
                </a:lnTo>
                <a:lnTo>
                  <a:pt x="959" y="2959"/>
                </a:lnTo>
                <a:lnTo>
                  <a:pt x="893" y="2930"/>
                </a:lnTo>
                <a:lnTo>
                  <a:pt x="828" y="2898"/>
                </a:lnTo>
                <a:lnTo>
                  <a:pt x="764" y="2863"/>
                </a:lnTo>
                <a:lnTo>
                  <a:pt x="703" y="2825"/>
                </a:lnTo>
                <a:lnTo>
                  <a:pt x="643" y="2784"/>
                </a:lnTo>
                <a:lnTo>
                  <a:pt x="586" y="2741"/>
                </a:lnTo>
                <a:lnTo>
                  <a:pt x="531" y="2696"/>
                </a:lnTo>
                <a:lnTo>
                  <a:pt x="478" y="2647"/>
                </a:lnTo>
                <a:lnTo>
                  <a:pt x="427" y="2597"/>
                </a:lnTo>
                <a:lnTo>
                  <a:pt x="379" y="2544"/>
                </a:lnTo>
                <a:lnTo>
                  <a:pt x="333" y="2489"/>
                </a:lnTo>
                <a:lnTo>
                  <a:pt x="289" y="2432"/>
                </a:lnTo>
                <a:lnTo>
                  <a:pt x="249" y="2373"/>
                </a:lnTo>
                <a:lnTo>
                  <a:pt x="211" y="2312"/>
                </a:lnTo>
                <a:lnTo>
                  <a:pt x="176" y="2249"/>
                </a:lnTo>
                <a:lnTo>
                  <a:pt x="143" y="2184"/>
                </a:lnTo>
                <a:lnTo>
                  <a:pt x="114" y="2118"/>
                </a:lnTo>
                <a:lnTo>
                  <a:pt x="88" y="2050"/>
                </a:lnTo>
                <a:lnTo>
                  <a:pt x="65" y="1980"/>
                </a:lnTo>
                <a:lnTo>
                  <a:pt x="46" y="1909"/>
                </a:lnTo>
                <a:lnTo>
                  <a:pt x="30" y="1837"/>
                </a:lnTo>
                <a:lnTo>
                  <a:pt x="17" y="1763"/>
                </a:lnTo>
                <a:lnTo>
                  <a:pt x="7" y="1689"/>
                </a:lnTo>
                <a:lnTo>
                  <a:pt x="2" y="1613"/>
                </a:lnTo>
                <a:lnTo>
                  <a:pt x="0" y="1536"/>
                </a:lnTo>
                <a:close/>
              </a:path>
            </a:pathLst>
          </a:custGeom>
          <a:noFill/>
          <a:ln w="9144">
            <a:solidFill>
              <a:srgbClr val="00FAA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ES_tradnl"/>
          </a:p>
        </p:txBody>
      </p:sp>
      <p:sp>
        <p:nvSpPr>
          <p:cNvPr id="11" name="Text Box 230"/>
          <p:cNvSpPr txBox="1">
            <a:spLocks noChangeArrowheads="1"/>
          </p:cNvSpPr>
          <p:nvPr/>
        </p:nvSpPr>
        <p:spPr bwMode="auto">
          <a:xfrm>
            <a:off x="8682427" y="2581588"/>
            <a:ext cx="1531620" cy="61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65100" marR="1270" indent="-165100">
              <a:lnSpc>
                <a:spcPct val="98000"/>
              </a:lnSpc>
              <a:spcAft>
                <a:spcPts val="0"/>
              </a:spcAft>
            </a:pPr>
            <a:r>
              <a:rPr lang="ca-ES" sz="1400" dirty="0" smtClean="0">
                <a:solidFill>
                  <a:srgbClr val="FFFFFF"/>
                </a:solidFill>
                <a:latin typeface="Arial" charset="0"/>
                <a:ea typeface="Arial" charset="0"/>
              </a:rPr>
              <a:t>Equip tècnic I funcional</a:t>
            </a:r>
            <a:endParaRPr lang="ca-ES" sz="1100" dirty="0">
              <a:effectLst/>
              <a:latin typeface="Arial" charset="0"/>
              <a:ea typeface="Arial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1773454" y="6488668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19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1528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9" y="5624512"/>
            <a:ext cx="1233488" cy="123348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81119" y="503147"/>
            <a:ext cx="9362993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000" dirty="0" smtClean="0">
                <a:latin typeface="Arial" charset="0"/>
                <a:ea typeface="Arial" charset="0"/>
                <a:cs typeface="Arial" charset="0"/>
              </a:rPr>
              <a:t>Índex</a:t>
            </a:r>
            <a:endParaRPr lang="ca-ES" sz="4000" dirty="0">
              <a:latin typeface="Arial" charset="0"/>
              <a:ea typeface="Arial" charset="0"/>
              <a:cs typeface="Arial" charset="0"/>
            </a:endParaRPr>
          </a:p>
          <a:p>
            <a:endParaRPr lang="ca-ES" sz="40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ca-ES" sz="3600" dirty="0" smtClean="0">
                <a:latin typeface="Arial" charset="0"/>
                <a:ea typeface="Arial" charset="0"/>
                <a:cs typeface="Arial" charset="0"/>
              </a:rPr>
              <a:t>1 Abast funcional</a:t>
            </a:r>
          </a:p>
          <a:p>
            <a:r>
              <a:rPr lang="ca-ES" sz="3600" dirty="0" smtClean="0">
                <a:latin typeface="Arial" charset="0"/>
                <a:ea typeface="Arial" charset="0"/>
                <a:cs typeface="Arial" charset="0"/>
              </a:rPr>
              <a:t>2 Solució tècnica proposada</a:t>
            </a:r>
          </a:p>
          <a:p>
            <a:r>
              <a:rPr lang="ca-ES" sz="3600" dirty="0" smtClean="0">
                <a:latin typeface="Arial" charset="0"/>
                <a:ea typeface="Arial" charset="0"/>
                <a:cs typeface="Arial" charset="0"/>
              </a:rPr>
              <a:t>3 Dissenyant l’experiència</a:t>
            </a:r>
          </a:p>
          <a:p>
            <a:r>
              <a:rPr lang="ca-ES" sz="3600" dirty="0" smtClean="0">
                <a:latin typeface="Arial" charset="0"/>
                <a:ea typeface="Arial" charset="0"/>
                <a:cs typeface="Arial" charset="0"/>
              </a:rPr>
              <a:t>4 Planificació</a:t>
            </a:r>
          </a:p>
          <a:p>
            <a:r>
              <a:rPr lang="ca-ES" sz="3600" dirty="0" smtClean="0">
                <a:latin typeface="Arial" charset="0"/>
                <a:ea typeface="Arial" charset="0"/>
                <a:cs typeface="Arial" charset="0"/>
              </a:rPr>
              <a:t>5 Equip de treball</a:t>
            </a:r>
          </a:p>
          <a:p>
            <a:r>
              <a:rPr lang="ca-ES" sz="3600" dirty="0" smtClean="0">
                <a:latin typeface="Arial" charset="0"/>
                <a:ea typeface="Arial" charset="0"/>
                <a:cs typeface="Arial" charset="0"/>
              </a:rPr>
              <a:t>6 Estimació econòmica</a:t>
            </a:r>
          </a:p>
          <a:p>
            <a:r>
              <a:rPr lang="ca-ES" sz="3600" dirty="0" smtClean="0">
                <a:latin typeface="Arial" charset="0"/>
                <a:ea typeface="Arial" charset="0"/>
                <a:cs typeface="Arial" charset="0"/>
              </a:rPr>
              <a:t>7 La millor elecció</a:t>
            </a:r>
          </a:p>
          <a:p>
            <a:r>
              <a:rPr lang="ca-ES" sz="3600" dirty="0" smtClean="0">
                <a:latin typeface="Arial" charset="0"/>
                <a:ea typeface="Arial" charset="0"/>
                <a:cs typeface="Arial" charset="0"/>
              </a:rPr>
              <a:t>8 </a:t>
            </a:r>
            <a:r>
              <a:rPr lang="ca-ES" sz="36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Detalls tècnics de la feina realitzada</a:t>
            </a:r>
            <a:endParaRPr lang="ca-ES" sz="3600" dirty="0">
              <a:latin typeface="Arial" charset="0"/>
              <a:ea typeface="Arial" charset="0"/>
              <a:cs typeface="Arial" charset="0"/>
            </a:endParaRPr>
          </a:p>
          <a:p>
            <a:endParaRPr lang="ca-ES" sz="3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19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9" y="5624512"/>
            <a:ext cx="1233488" cy="123348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800100" y="574497"/>
            <a:ext cx="759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">
              <a:spcBef>
                <a:spcPts val="210"/>
              </a:spcBef>
              <a:spcAft>
                <a:spcPts val="0"/>
              </a:spcAft>
            </a:pPr>
            <a:r>
              <a:rPr lang="es-ES" sz="4800" dirty="0" smtClean="0">
                <a:solidFill>
                  <a:srgbClr val="FFFFFF"/>
                </a:solidFill>
                <a:latin typeface="+mj-lt"/>
                <a:ea typeface="Arial" charset="0"/>
              </a:rPr>
              <a:t>06</a:t>
            </a:r>
            <a:endParaRPr lang="es-ES_tradnl" sz="4800" dirty="0">
              <a:latin typeface="+mj-lt"/>
              <a:ea typeface="Arial" charset="0"/>
            </a:endParaRPr>
          </a:p>
          <a:p>
            <a:pPr>
              <a:spcAft>
                <a:spcPts val="0"/>
              </a:spcAft>
            </a:pPr>
            <a:r>
              <a:rPr lang="ca-ES" sz="4800" dirty="0">
                <a:latin typeface="+mj-lt"/>
                <a:ea typeface="Arial" charset="0"/>
              </a:rPr>
              <a:t> </a:t>
            </a:r>
            <a:endParaRPr lang="es-ES_tradnl" sz="4800" dirty="0">
              <a:latin typeface="+mj-lt"/>
              <a:ea typeface="Arial" charset="0"/>
            </a:endParaRPr>
          </a:p>
          <a:p>
            <a:pPr>
              <a:spcAft>
                <a:spcPts val="0"/>
              </a:spcAft>
            </a:pPr>
            <a:r>
              <a:rPr lang="ca-ES" sz="4800" dirty="0">
                <a:latin typeface="+mj-lt"/>
                <a:ea typeface="Arial" charset="0"/>
              </a:rPr>
              <a:t>  </a:t>
            </a:r>
            <a:endParaRPr lang="es-ES_tradnl" sz="4800" dirty="0">
              <a:latin typeface="+mj-lt"/>
              <a:ea typeface="Arial" charset="0"/>
            </a:endParaRPr>
          </a:p>
          <a:p>
            <a:r>
              <a:rPr lang="ca-ES" sz="4800" dirty="0">
                <a:latin typeface="+mj-lt"/>
                <a:ea typeface="Arial" charset="0"/>
                <a:cs typeface="Arial" charset="0"/>
              </a:rPr>
              <a:t>Estimació econòmica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1773454" y="6488668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20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9275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547687" y="587196"/>
            <a:ext cx="5980113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30"/>
              </a:spcBef>
              <a:spcAft>
                <a:spcPts val="0"/>
              </a:spcAft>
            </a:pPr>
            <a:r>
              <a:rPr lang="ca-ES" sz="3600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Estimació econòmica</a:t>
            </a:r>
          </a:p>
          <a:p>
            <a:pPr>
              <a:spcBef>
                <a:spcPts val="330"/>
              </a:spcBef>
              <a:spcAft>
                <a:spcPts val="0"/>
              </a:spcAft>
            </a:pPr>
            <a:endParaRPr lang="ca-ES" sz="3600" b="1" dirty="0" smtClean="0">
              <a:solidFill>
                <a:srgbClr val="3C3935"/>
              </a:solidFill>
              <a:effectLst/>
              <a:latin typeface="Arial" charset="0"/>
              <a:ea typeface="Arial" charset="0"/>
            </a:endParaRPr>
          </a:p>
          <a:p>
            <a:pPr>
              <a:spcBef>
                <a:spcPts val="330"/>
              </a:spcBef>
              <a:spcAft>
                <a:spcPts val="0"/>
              </a:spcAft>
            </a:pPr>
            <a:r>
              <a:rPr lang="ca-ES" sz="2000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La realització de les funcionalitats </a:t>
            </a:r>
            <a:r>
              <a:rPr lang="ca-ES" sz="2000" dirty="0">
                <a:solidFill>
                  <a:srgbClr val="3C3935"/>
                </a:solidFill>
                <a:latin typeface="Arial" charset="0"/>
                <a:ea typeface="Arial" charset="0"/>
              </a:rPr>
              <a:t>i serveis </a:t>
            </a:r>
            <a:r>
              <a:rPr lang="ca-ES" sz="2000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professionals següents:</a:t>
            </a:r>
          </a:p>
          <a:p>
            <a:pPr>
              <a:spcBef>
                <a:spcPts val="330"/>
              </a:spcBef>
              <a:spcAft>
                <a:spcPts val="0"/>
              </a:spcAft>
            </a:pPr>
            <a:endParaRPr lang="ca-ES" sz="2000" dirty="0" smtClean="0">
              <a:solidFill>
                <a:srgbClr val="3C3935"/>
              </a:solidFill>
              <a:latin typeface="Arial" charset="0"/>
              <a:ea typeface="Arial" charset="0"/>
            </a:endParaRPr>
          </a:p>
          <a:p>
            <a:pPr marL="342900" indent="-342900">
              <a:spcBef>
                <a:spcPts val="330"/>
              </a:spcBef>
              <a:spcAft>
                <a:spcPts val="0"/>
              </a:spcAft>
              <a:buFont typeface="Arial" charset="0"/>
              <a:buChar char="•"/>
            </a:pPr>
            <a:r>
              <a:rPr lang="ca-ES" sz="2000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Arquitectura d'informació</a:t>
            </a:r>
          </a:p>
          <a:p>
            <a:pPr marL="342900" indent="-342900">
              <a:spcBef>
                <a:spcPts val="330"/>
              </a:spcBef>
              <a:spcAft>
                <a:spcPts val="0"/>
              </a:spcAft>
              <a:buFont typeface="Arial" charset="0"/>
              <a:buChar char="•"/>
            </a:pPr>
            <a:r>
              <a:rPr lang="ca-ES" sz="2000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Disseny Gràfic</a:t>
            </a:r>
          </a:p>
          <a:p>
            <a:pPr marL="342900" indent="-342900">
              <a:spcBef>
                <a:spcPts val="330"/>
              </a:spcBef>
              <a:spcAft>
                <a:spcPts val="0"/>
              </a:spcAft>
              <a:buFont typeface="Arial" charset="0"/>
              <a:buChar char="•"/>
            </a:pPr>
            <a:r>
              <a:rPr lang="ca-ES" sz="2000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Anàlisi </a:t>
            </a:r>
            <a:r>
              <a:rPr lang="ca-ES" sz="2000" dirty="0">
                <a:solidFill>
                  <a:srgbClr val="3C3935"/>
                </a:solidFill>
                <a:latin typeface="Arial" charset="0"/>
                <a:ea typeface="Arial" charset="0"/>
              </a:rPr>
              <a:t>i arquitectura </a:t>
            </a:r>
            <a:r>
              <a:rPr lang="ca-ES" sz="2000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tècnica</a:t>
            </a:r>
          </a:p>
          <a:p>
            <a:pPr marL="342900" indent="-342900">
              <a:spcBef>
                <a:spcPts val="330"/>
              </a:spcBef>
              <a:spcAft>
                <a:spcPts val="0"/>
              </a:spcAft>
              <a:buFont typeface="Arial" charset="0"/>
              <a:buChar char="•"/>
            </a:pPr>
            <a:r>
              <a:rPr lang="ca-ES" sz="2000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Funcionalitats </a:t>
            </a:r>
          </a:p>
          <a:p>
            <a:pPr marL="342900" indent="-342900">
              <a:spcBef>
                <a:spcPts val="330"/>
              </a:spcBef>
              <a:spcAft>
                <a:spcPts val="0"/>
              </a:spcAft>
              <a:buFont typeface="Arial" charset="0"/>
              <a:buChar char="•"/>
            </a:pPr>
            <a:r>
              <a:rPr lang="ca-ES" sz="2000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Desplegament </a:t>
            </a:r>
            <a:r>
              <a:rPr lang="ca-ES" sz="2000" dirty="0">
                <a:solidFill>
                  <a:srgbClr val="3C3935"/>
                </a:solidFill>
                <a:latin typeface="Arial" charset="0"/>
                <a:ea typeface="Arial" charset="0"/>
              </a:rPr>
              <a:t>de </a:t>
            </a:r>
            <a:r>
              <a:rPr lang="ca-ES" sz="2000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la plataforma</a:t>
            </a:r>
            <a:endParaRPr lang="ca-ES" sz="2000" dirty="0">
              <a:solidFill>
                <a:srgbClr val="3C3935"/>
              </a:solidFill>
              <a:latin typeface="Arial" charset="0"/>
              <a:ea typeface="Arial" charset="0"/>
            </a:endParaRPr>
          </a:p>
          <a:p>
            <a:pPr>
              <a:spcBef>
                <a:spcPts val="330"/>
              </a:spcBef>
              <a:spcAft>
                <a:spcPts val="0"/>
              </a:spcAft>
            </a:pPr>
            <a:endParaRPr lang="ca-ES" sz="2000" b="1" dirty="0" smtClean="0">
              <a:solidFill>
                <a:srgbClr val="3C3935"/>
              </a:solidFill>
              <a:effectLst/>
              <a:latin typeface="Arial" charset="0"/>
              <a:ea typeface="Arial" charset="0"/>
            </a:endParaRPr>
          </a:p>
          <a:p>
            <a:pPr>
              <a:spcBef>
                <a:spcPts val="330"/>
              </a:spcBef>
              <a:spcAft>
                <a:spcPts val="0"/>
              </a:spcAft>
            </a:pPr>
            <a:endParaRPr lang="ca-ES" sz="2000" b="1" dirty="0">
              <a:solidFill>
                <a:srgbClr val="3C3935"/>
              </a:solidFill>
              <a:latin typeface="Arial" charset="0"/>
              <a:ea typeface="Arial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924" y="-1"/>
            <a:ext cx="4918076" cy="6887093"/>
          </a:xfrm>
          <a:prstGeom prst="rect">
            <a:avLst/>
          </a:prstGeom>
        </p:spPr>
      </p:pic>
      <p:sp>
        <p:nvSpPr>
          <p:cNvPr id="9" name="Freeform 236"/>
          <p:cNvSpPr>
            <a:spLocks/>
          </p:cNvSpPr>
          <p:nvPr/>
        </p:nvSpPr>
        <p:spPr bwMode="auto">
          <a:xfrm>
            <a:off x="8752839" y="1783397"/>
            <a:ext cx="1960245" cy="1950720"/>
          </a:xfrm>
          <a:custGeom>
            <a:avLst/>
            <a:gdLst>
              <a:gd name="T0" fmla="+- 0 1997 1990"/>
              <a:gd name="T1" fmla="*/ T0 w 3087"/>
              <a:gd name="T2" fmla="+- 0 1422 38"/>
              <a:gd name="T3" fmla="*/ 1422 h 3072"/>
              <a:gd name="T4" fmla="+- 0 2036 1990"/>
              <a:gd name="T5" fmla="*/ T4 w 3087"/>
              <a:gd name="T6" fmla="+- 0 1202 38"/>
              <a:gd name="T7" fmla="*/ 1202 h 3072"/>
              <a:gd name="T8" fmla="+- 0 2104 1990"/>
              <a:gd name="T9" fmla="*/ T8 w 3087"/>
              <a:gd name="T10" fmla="+- 0 993 38"/>
              <a:gd name="T11" fmla="*/ 993 h 3072"/>
              <a:gd name="T12" fmla="+- 0 2201 1990"/>
              <a:gd name="T13" fmla="*/ T12 w 3087"/>
              <a:gd name="T14" fmla="+- 0 799 38"/>
              <a:gd name="T15" fmla="*/ 799 h 3072"/>
              <a:gd name="T16" fmla="+- 0 2323 1990"/>
              <a:gd name="T17" fmla="*/ T16 w 3087"/>
              <a:gd name="T18" fmla="+- 0 622 38"/>
              <a:gd name="T19" fmla="*/ 622 h 3072"/>
              <a:gd name="T20" fmla="+- 0 2468 1990"/>
              <a:gd name="T21" fmla="*/ T20 w 3087"/>
              <a:gd name="T22" fmla="+- 0 463 38"/>
              <a:gd name="T23" fmla="*/ 463 h 3072"/>
              <a:gd name="T24" fmla="+- 0 2633 1990"/>
              <a:gd name="T25" fmla="*/ T24 w 3087"/>
              <a:gd name="T26" fmla="+- 0 326 38"/>
              <a:gd name="T27" fmla="*/ 326 h 3072"/>
              <a:gd name="T28" fmla="+- 0 2818 1990"/>
              <a:gd name="T29" fmla="*/ T28 w 3087"/>
              <a:gd name="T30" fmla="+- 0 213 38"/>
              <a:gd name="T31" fmla="*/ 213 h 3072"/>
              <a:gd name="T32" fmla="+- 0 3018 1990"/>
              <a:gd name="T33" fmla="*/ T32 w 3087"/>
              <a:gd name="T34" fmla="+- 0 126 38"/>
              <a:gd name="T35" fmla="*/ 126 h 3072"/>
              <a:gd name="T36" fmla="+- 0 3231 1990"/>
              <a:gd name="T37" fmla="*/ T36 w 3087"/>
              <a:gd name="T38" fmla="+- 0 68 38"/>
              <a:gd name="T39" fmla="*/ 68 h 3072"/>
              <a:gd name="T40" fmla="+- 0 3456 1990"/>
              <a:gd name="T41" fmla="*/ T40 w 3087"/>
              <a:gd name="T42" fmla="+- 0 40 38"/>
              <a:gd name="T43" fmla="*/ 40 h 3072"/>
              <a:gd name="T44" fmla="+- 0 3686 1990"/>
              <a:gd name="T45" fmla="*/ T44 w 3087"/>
              <a:gd name="T46" fmla="+- 0 46 38"/>
              <a:gd name="T47" fmla="*/ 46 h 3072"/>
              <a:gd name="T48" fmla="+- 0 3908 1990"/>
              <a:gd name="T49" fmla="*/ T48 w 3087"/>
              <a:gd name="T50" fmla="+- 0 84 38"/>
              <a:gd name="T51" fmla="*/ 84 h 3072"/>
              <a:gd name="T52" fmla="+- 0 4117 1990"/>
              <a:gd name="T53" fmla="*/ T52 w 3087"/>
              <a:gd name="T54" fmla="+- 0 152 38"/>
              <a:gd name="T55" fmla="*/ 152 h 3072"/>
              <a:gd name="T56" fmla="+- 0 4312 1990"/>
              <a:gd name="T57" fmla="*/ T56 w 3087"/>
              <a:gd name="T58" fmla="+- 0 248 38"/>
              <a:gd name="T59" fmla="*/ 248 h 3072"/>
              <a:gd name="T60" fmla="+- 0 4490 1990"/>
              <a:gd name="T61" fmla="*/ T60 w 3087"/>
              <a:gd name="T62" fmla="+- 0 369 38"/>
              <a:gd name="T63" fmla="*/ 369 h 3072"/>
              <a:gd name="T64" fmla="+- 0 4649 1990"/>
              <a:gd name="T65" fmla="*/ T64 w 3087"/>
              <a:gd name="T66" fmla="+- 0 514 38"/>
              <a:gd name="T67" fmla="*/ 514 h 3072"/>
              <a:gd name="T68" fmla="+- 0 4787 1990"/>
              <a:gd name="T69" fmla="*/ T68 w 3087"/>
              <a:gd name="T70" fmla="+- 0 679 38"/>
              <a:gd name="T71" fmla="*/ 679 h 3072"/>
              <a:gd name="T72" fmla="+- 0 4901 1990"/>
              <a:gd name="T73" fmla="*/ T72 w 3087"/>
              <a:gd name="T74" fmla="+- 0 862 38"/>
              <a:gd name="T75" fmla="*/ 862 h 3072"/>
              <a:gd name="T76" fmla="+- 0 4988 1990"/>
              <a:gd name="T77" fmla="*/ T76 w 3087"/>
              <a:gd name="T78" fmla="+- 0 1061 38"/>
              <a:gd name="T79" fmla="*/ 1061 h 3072"/>
              <a:gd name="T80" fmla="+- 0 5047 1990"/>
              <a:gd name="T81" fmla="*/ T80 w 3087"/>
              <a:gd name="T82" fmla="+- 0 1274 38"/>
              <a:gd name="T83" fmla="*/ 1274 h 3072"/>
              <a:gd name="T84" fmla="+- 0 5075 1990"/>
              <a:gd name="T85" fmla="*/ T84 w 3087"/>
              <a:gd name="T86" fmla="+- 0 1498 38"/>
              <a:gd name="T87" fmla="*/ 1498 h 3072"/>
              <a:gd name="T88" fmla="+- 0 5069 1990"/>
              <a:gd name="T89" fmla="*/ T88 w 3087"/>
              <a:gd name="T90" fmla="+- 0 1727 38"/>
              <a:gd name="T91" fmla="*/ 1727 h 3072"/>
              <a:gd name="T92" fmla="+- 0 5031 1990"/>
              <a:gd name="T93" fmla="*/ T92 w 3087"/>
              <a:gd name="T94" fmla="+- 0 1947 38"/>
              <a:gd name="T95" fmla="*/ 1947 h 3072"/>
              <a:gd name="T96" fmla="+- 0 4962 1990"/>
              <a:gd name="T97" fmla="*/ T96 w 3087"/>
              <a:gd name="T98" fmla="+- 0 2156 38"/>
              <a:gd name="T99" fmla="*/ 2156 h 3072"/>
              <a:gd name="T100" fmla="+- 0 4866 1990"/>
              <a:gd name="T101" fmla="*/ T100 w 3087"/>
              <a:gd name="T102" fmla="+- 0 2350 38"/>
              <a:gd name="T103" fmla="*/ 2350 h 3072"/>
              <a:gd name="T104" fmla="+- 0 4744 1990"/>
              <a:gd name="T105" fmla="*/ T104 w 3087"/>
              <a:gd name="T106" fmla="+- 0 2527 38"/>
              <a:gd name="T107" fmla="*/ 2527 h 3072"/>
              <a:gd name="T108" fmla="+- 0 4599 1990"/>
              <a:gd name="T109" fmla="*/ T108 w 3087"/>
              <a:gd name="T110" fmla="+- 0 2685 38"/>
              <a:gd name="T111" fmla="*/ 2685 h 3072"/>
              <a:gd name="T112" fmla="+- 0 4433 1990"/>
              <a:gd name="T113" fmla="*/ T112 w 3087"/>
              <a:gd name="T114" fmla="+- 0 2822 38"/>
              <a:gd name="T115" fmla="*/ 2822 h 3072"/>
              <a:gd name="T116" fmla="+- 0 4249 1990"/>
              <a:gd name="T117" fmla="*/ T116 w 3087"/>
              <a:gd name="T118" fmla="+- 0 2936 38"/>
              <a:gd name="T119" fmla="*/ 2936 h 3072"/>
              <a:gd name="T120" fmla="+- 0 4049 1990"/>
              <a:gd name="T121" fmla="*/ T120 w 3087"/>
              <a:gd name="T122" fmla="+- 0 3023 38"/>
              <a:gd name="T123" fmla="*/ 3023 h 3072"/>
              <a:gd name="T124" fmla="+- 0 3835 1990"/>
              <a:gd name="T125" fmla="*/ T124 w 3087"/>
              <a:gd name="T126" fmla="+- 0 3081 38"/>
              <a:gd name="T127" fmla="*/ 3081 h 3072"/>
              <a:gd name="T128" fmla="+- 0 3610 1990"/>
              <a:gd name="T129" fmla="*/ T128 w 3087"/>
              <a:gd name="T130" fmla="+- 0 3109 38"/>
              <a:gd name="T131" fmla="*/ 3109 h 3072"/>
              <a:gd name="T132" fmla="+- 0 3380 1990"/>
              <a:gd name="T133" fmla="*/ T132 w 3087"/>
              <a:gd name="T134" fmla="+- 0 3103 38"/>
              <a:gd name="T135" fmla="*/ 3103 h 3072"/>
              <a:gd name="T136" fmla="+- 0 3159 1990"/>
              <a:gd name="T137" fmla="*/ T136 w 3087"/>
              <a:gd name="T138" fmla="+- 0 3065 38"/>
              <a:gd name="T139" fmla="*/ 3065 h 3072"/>
              <a:gd name="T140" fmla="+- 0 2949 1990"/>
              <a:gd name="T141" fmla="*/ T140 w 3087"/>
              <a:gd name="T142" fmla="+- 0 2997 38"/>
              <a:gd name="T143" fmla="*/ 2997 h 3072"/>
              <a:gd name="T144" fmla="+- 0 2754 1990"/>
              <a:gd name="T145" fmla="*/ T144 w 3087"/>
              <a:gd name="T146" fmla="+- 0 2901 38"/>
              <a:gd name="T147" fmla="*/ 2901 h 3072"/>
              <a:gd name="T148" fmla="+- 0 2576 1990"/>
              <a:gd name="T149" fmla="*/ T148 w 3087"/>
              <a:gd name="T150" fmla="+- 0 2779 38"/>
              <a:gd name="T151" fmla="*/ 2779 h 3072"/>
              <a:gd name="T152" fmla="+- 0 2417 1990"/>
              <a:gd name="T153" fmla="*/ T152 w 3087"/>
              <a:gd name="T154" fmla="+- 0 2635 38"/>
              <a:gd name="T155" fmla="*/ 2635 h 3072"/>
              <a:gd name="T156" fmla="+- 0 2279 1990"/>
              <a:gd name="T157" fmla="*/ T156 w 3087"/>
              <a:gd name="T158" fmla="+- 0 2470 38"/>
              <a:gd name="T159" fmla="*/ 2470 h 3072"/>
              <a:gd name="T160" fmla="+- 0 2166 1990"/>
              <a:gd name="T161" fmla="*/ T160 w 3087"/>
              <a:gd name="T162" fmla="+- 0 2287 38"/>
              <a:gd name="T163" fmla="*/ 2287 h 3072"/>
              <a:gd name="T164" fmla="+- 0 2078 1990"/>
              <a:gd name="T165" fmla="*/ T164 w 3087"/>
              <a:gd name="T166" fmla="+- 0 2088 38"/>
              <a:gd name="T167" fmla="*/ 2088 h 3072"/>
              <a:gd name="T168" fmla="+- 0 2020 1990"/>
              <a:gd name="T169" fmla="*/ T168 w 3087"/>
              <a:gd name="T170" fmla="+- 0 1875 38"/>
              <a:gd name="T171" fmla="*/ 1875 h 3072"/>
              <a:gd name="T172" fmla="+- 0 1992 1990"/>
              <a:gd name="T173" fmla="*/ T172 w 3087"/>
              <a:gd name="T174" fmla="+- 0 1651 38"/>
              <a:gd name="T175" fmla="*/ 1651 h 307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3087" h="3072">
                <a:moveTo>
                  <a:pt x="0" y="1536"/>
                </a:moveTo>
                <a:lnTo>
                  <a:pt x="2" y="1460"/>
                </a:lnTo>
                <a:lnTo>
                  <a:pt x="7" y="1384"/>
                </a:lnTo>
                <a:lnTo>
                  <a:pt x="17" y="1309"/>
                </a:lnTo>
                <a:lnTo>
                  <a:pt x="30" y="1236"/>
                </a:lnTo>
                <a:lnTo>
                  <a:pt x="46" y="1164"/>
                </a:lnTo>
                <a:lnTo>
                  <a:pt x="65" y="1093"/>
                </a:lnTo>
                <a:lnTo>
                  <a:pt x="88" y="1023"/>
                </a:lnTo>
                <a:lnTo>
                  <a:pt x="114" y="955"/>
                </a:lnTo>
                <a:lnTo>
                  <a:pt x="143" y="889"/>
                </a:lnTo>
                <a:lnTo>
                  <a:pt x="176" y="824"/>
                </a:lnTo>
                <a:lnTo>
                  <a:pt x="211" y="761"/>
                </a:lnTo>
                <a:lnTo>
                  <a:pt x="249" y="700"/>
                </a:lnTo>
                <a:lnTo>
                  <a:pt x="289" y="641"/>
                </a:lnTo>
                <a:lnTo>
                  <a:pt x="333" y="584"/>
                </a:lnTo>
                <a:lnTo>
                  <a:pt x="379" y="529"/>
                </a:lnTo>
                <a:lnTo>
                  <a:pt x="427" y="476"/>
                </a:lnTo>
                <a:lnTo>
                  <a:pt x="478" y="425"/>
                </a:lnTo>
                <a:lnTo>
                  <a:pt x="531" y="377"/>
                </a:lnTo>
                <a:lnTo>
                  <a:pt x="586" y="331"/>
                </a:lnTo>
                <a:lnTo>
                  <a:pt x="643" y="288"/>
                </a:lnTo>
                <a:lnTo>
                  <a:pt x="703" y="248"/>
                </a:lnTo>
                <a:lnTo>
                  <a:pt x="764" y="210"/>
                </a:lnTo>
                <a:lnTo>
                  <a:pt x="828" y="175"/>
                </a:lnTo>
                <a:lnTo>
                  <a:pt x="893" y="143"/>
                </a:lnTo>
                <a:lnTo>
                  <a:pt x="959" y="114"/>
                </a:lnTo>
                <a:lnTo>
                  <a:pt x="1028" y="88"/>
                </a:lnTo>
                <a:lnTo>
                  <a:pt x="1098" y="65"/>
                </a:lnTo>
                <a:lnTo>
                  <a:pt x="1169" y="46"/>
                </a:lnTo>
                <a:lnTo>
                  <a:pt x="1241" y="30"/>
                </a:lnTo>
                <a:lnTo>
                  <a:pt x="1315" y="17"/>
                </a:lnTo>
                <a:lnTo>
                  <a:pt x="1390" y="8"/>
                </a:lnTo>
                <a:lnTo>
                  <a:pt x="1466" y="2"/>
                </a:lnTo>
                <a:lnTo>
                  <a:pt x="1543" y="0"/>
                </a:lnTo>
                <a:lnTo>
                  <a:pt x="1620" y="2"/>
                </a:lnTo>
                <a:lnTo>
                  <a:pt x="1696" y="8"/>
                </a:lnTo>
                <a:lnTo>
                  <a:pt x="1771" y="17"/>
                </a:lnTo>
                <a:lnTo>
                  <a:pt x="1845" y="30"/>
                </a:lnTo>
                <a:lnTo>
                  <a:pt x="1918" y="46"/>
                </a:lnTo>
                <a:lnTo>
                  <a:pt x="1989" y="65"/>
                </a:lnTo>
                <a:lnTo>
                  <a:pt x="2059" y="88"/>
                </a:lnTo>
                <a:lnTo>
                  <a:pt x="2127" y="114"/>
                </a:lnTo>
                <a:lnTo>
                  <a:pt x="2194" y="143"/>
                </a:lnTo>
                <a:lnTo>
                  <a:pt x="2259" y="175"/>
                </a:lnTo>
                <a:lnTo>
                  <a:pt x="2322" y="210"/>
                </a:lnTo>
                <a:lnTo>
                  <a:pt x="2383" y="248"/>
                </a:lnTo>
                <a:lnTo>
                  <a:pt x="2443" y="288"/>
                </a:lnTo>
                <a:lnTo>
                  <a:pt x="2500" y="331"/>
                </a:lnTo>
                <a:lnTo>
                  <a:pt x="2556" y="377"/>
                </a:lnTo>
                <a:lnTo>
                  <a:pt x="2609" y="425"/>
                </a:lnTo>
                <a:lnTo>
                  <a:pt x="2659" y="476"/>
                </a:lnTo>
                <a:lnTo>
                  <a:pt x="2708" y="529"/>
                </a:lnTo>
                <a:lnTo>
                  <a:pt x="2754" y="584"/>
                </a:lnTo>
                <a:lnTo>
                  <a:pt x="2797" y="641"/>
                </a:lnTo>
                <a:lnTo>
                  <a:pt x="2838" y="700"/>
                </a:lnTo>
                <a:lnTo>
                  <a:pt x="2876" y="761"/>
                </a:lnTo>
                <a:lnTo>
                  <a:pt x="2911" y="824"/>
                </a:lnTo>
                <a:lnTo>
                  <a:pt x="2943" y="889"/>
                </a:lnTo>
                <a:lnTo>
                  <a:pt x="2972" y="955"/>
                </a:lnTo>
                <a:lnTo>
                  <a:pt x="2998" y="1023"/>
                </a:lnTo>
                <a:lnTo>
                  <a:pt x="3021" y="1093"/>
                </a:lnTo>
                <a:lnTo>
                  <a:pt x="3041" y="1164"/>
                </a:lnTo>
                <a:lnTo>
                  <a:pt x="3057" y="1236"/>
                </a:lnTo>
                <a:lnTo>
                  <a:pt x="3070" y="1309"/>
                </a:lnTo>
                <a:lnTo>
                  <a:pt x="3079" y="1384"/>
                </a:lnTo>
                <a:lnTo>
                  <a:pt x="3085" y="1460"/>
                </a:lnTo>
                <a:lnTo>
                  <a:pt x="3086" y="1536"/>
                </a:lnTo>
                <a:lnTo>
                  <a:pt x="3085" y="1613"/>
                </a:lnTo>
                <a:lnTo>
                  <a:pt x="3079" y="1689"/>
                </a:lnTo>
                <a:lnTo>
                  <a:pt x="3070" y="1763"/>
                </a:lnTo>
                <a:lnTo>
                  <a:pt x="3057" y="1837"/>
                </a:lnTo>
                <a:lnTo>
                  <a:pt x="3041" y="1909"/>
                </a:lnTo>
                <a:lnTo>
                  <a:pt x="3021" y="1980"/>
                </a:lnTo>
                <a:lnTo>
                  <a:pt x="2998" y="2050"/>
                </a:lnTo>
                <a:lnTo>
                  <a:pt x="2972" y="2118"/>
                </a:lnTo>
                <a:lnTo>
                  <a:pt x="2943" y="2184"/>
                </a:lnTo>
                <a:lnTo>
                  <a:pt x="2911" y="2249"/>
                </a:lnTo>
                <a:lnTo>
                  <a:pt x="2876" y="2312"/>
                </a:lnTo>
                <a:lnTo>
                  <a:pt x="2838" y="2373"/>
                </a:lnTo>
                <a:lnTo>
                  <a:pt x="2797" y="2432"/>
                </a:lnTo>
                <a:lnTo>
                  <a:pt x="2754" y="2489"/>
                </a:lnTo>
                <a:lnTo>
                  <a:pt x="2708" y="2544"/>
                </a:lnTo>
                <a:lnTo>
                  <a:pt x="2659" y="2597"/>
                </a:lnTo>
                <a:lnTo>
                  <a:pt x="2609" y="2647"/>
                </a:lnTo>
                <a:lnTo>
                  <a:pt x="2556" y="2696"/>
                </a:lnTo>
                <a:lnTo>
                  <a:pt x="2500" y="2741"/>
                </a:lnTo>
                <a:lnTo>
                  <a:pt x="2443" y="2784"/>
                </a:lnTo>
                <a:lnTo>
                  <a:pt x="2383" y="2825"/>
                </a:lnTo>
                <a:lnTo>
                  <a:pt x="2322" y="2863"/>
                </a:lnTo>
                <a:lnTo>
                  <a:pt x="2259" y="2898"/>
                </a:lnTo>
                <a:lnTo>
                  <a:pt x="2194" y="2930"/>
                </a:lnTo>
                <a:lnTo>
                  <a:pt x="2127" y="2959"/>
                </a:lnTo>
                <a:lnTo>
                  <a:pt x="2059" y="2985"/>
                </a:lnTo>
                <a:lnTo>
                  <a:pt x="1989" y="3007"/>
                </a:lnTo>
                <a:lnTo>
                  <a:pt x="1918" y="3027"/>
                </a:lnTo>
                <a:lnTo>
                  <a:pt x="1845" y="3043"/>
                </a:lnTo>
                <a:lnTo>
                  <a:pt x="1771" y="3056"/>
                </a:lnTo>
                <a:lnTo>
                  <a:pt x="1696" y="3065"/>
                </a:lnTo>
                <a:lnTo>
                  <a:pt x="1620" y="3071"/>
                </a:lnTo>
                <a:lnTo>
                  <a:pt x="1543" y="3072"/>
                </a:lnTo>
                <a:lnTo>
                  <a:pt x="1466" y="3071"/>
                </a:lnTo>
                <a:lnTo>
                  <a:pt x="1390" y="3065"/>
                </a:lnTo>
                <a:lnTo>
                  <a:pt x="1315" y="3056"/>
                </a:lnTo>
                <a:lnTo>
                  <a:pt x="1241" y="3043"/>
                </a:lnTo>
                <a:lnTo>
                  <a:pt x="1169" y="3027"/>
                </a:lnTo>
                <a:lnTo>
                  <a:pt x="1098" y="3007"/>
                </a:lnTo>
                <a:lnTo>
                  <a:pt x="1028" y="2985"/>
                </a:lnTo>
                <a:lnTo>
                  <a:pt x="959" y="2959"/>
                </a:lnTo>
                <a:lnTo>
                  <a:pt x="893" y="2930"/>
                </a:lnTo>
                <a:lnTo>
                  <a:pt x="828" y="2898"/>
                </a:lnTo>
                <a:lnTo>
                  <a:pt x="764" y="2863"/>
                </a:lnTo>
                <a:lnTo>
                  <a:pt x="703" y="2825"/>
                </a:lnTo>
                <a:lnTo>
                  <a:pt x="643" y="2784"/>
                </a:lnTo>
                <a:lnTo>
                  <a:pt x="586" y="2741"/>
                </a:lnTo>
                <a:lnTo>
                  <a:pt x="531" y="2696"/>
                </a:lnTo>
                <a:lnTo>
                  <a:pt x="478" y="2647"/>
                </a:lnTo>
                <a:lnTo>
                  <a:pt x="427" y="2597"/>
                </a:lnTo>
                <a:lnTo>
                  <a:pt x="379" y="2544"/>
                </a:lnTo>
                <a:lnTo>
                  <a:pt x="333" y="2489"/>
                </a:lnTo>
                <a:lnTo>
                  <a:pt x="289" y="2432"/>
                </a:lnTo>
                <a:lnTo>
                  <a:pt x="249" y="2373"/>
                </a:lnTo>
                <a:lnTo>
                  <a:pt x="211" y="2312"/>
                </a:lnTo>
                <a:lnTo>
                  <a:pt x="176" y="2249"/>
                </a:lnTo>
                <a:lnTo>
                  <a:pt x="143" y="2184"/>
                </a:lnTo>
                <a:lnTo>
                  <a:pt x="114" y="2118"/>
                </a:lnTo>
                <a:lnTo>
                  <a:pt x="88" y="2050"/>
                </a:lnTo>
                <a:lnTo>
                  <a:pt x="65" y="1980"/>
                </a:lnTo>
                <a:lnTo>
                  <a:pt x="46" y="1909"/>
                </a:lnTo>
                <a:lnTo>
                  <a:pt x="30" y="1837"/>
                </a:lnTo>
                <a:lnTo>
                  <a:pt x="17" y="1763"/>
                </a:lnTo>
                <a:lnTo>
                  <a:pt x="7" y="1689"/>
                </a:lnTo>
                <a:lnTo>
                  <a:pt x="2" y="1613"/>
                </a:lnTo>
                <a:lnTo>
                  <a:pt x="0" y="1536"/>
                </a:lnTo>
                <a:close/>
              </a:path>
            </a:pathLst>
          </a:custGeom>
          <a:noFill/>
          <a:ln w="9144">
            <a:solidFill>
              <a:srgbClr val="00FAA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ES_tradnl"/>
          </a:p>
        </p:txBody>
      </p:sp>
      <p:sp>
        <p:nvSpPr>
          <p:cNvPr id="3" name="Rectángulo 2"/>
          <p:cNvSpPr/>
          <p:nvPr/>
        </p:nvSpPr>
        <p:spPr>
          <a:xfrm>
            <a:off x="0" y="5211539"/>
            <a:ext cx="7273924" cy="57489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dirty="0" smtClean="0">
                <a:latin typeface="Arial" charset="0"/>
                <a:ea typeface="Arial" charset="0"/>
                <a:cs typeface="Arial" charset="0"/>
              </a:rPr>
              <a:t>Tindrà un </a:t>
            </a:r>
            <a:r>
              <a:rPr lang="ca-ES" sz="2000" dirty="0">
                <a:latin typeface="Arial" charset="0"/>
                <a:ea typeface="Arial" charset="0"/>
                <a:cs typeface="Arial" charset="0"/>
              </a:rPr>
              <a:t>cost total </a:t>
            </a:r>
            <a:r>
              <a:rPr lang="ca-ES" sz="2000" dirty="0" smtClean="0">
                <a:latin typeface="Arial" charset="0"/>
                <a:ea typeface="Arial" charset="0"/>
                <a:cs typeface="Arial" charset="0"/>
              </a:rPr>
              <a:t> de 6.400€ sense IVA</a:t>
            </a:r>
            <a:endParaRPr lang="ca-ES" dirty="0"/>
          </a:p>
        </p:txBody>
      </p:sp>
      <p:sp>
        <p:nvSpPr>
          <p:cNvPr id="18" name="Rectángulo 17"/>
          <p:cNvSpPr/>
          <p:nvPr/>
        </p:nvSpPr>
        <p:spPr>
          <a:xfrm>
            <a:off x="11773454" y="6488668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21</a:t>
            </a:r>
            <a:endParaRPr lang="ca-ES" dirty="0"/>
          </a:p>
        </p:txBody>
      </p:sp>
      <p:sp>
        <p:nvSpPr>
          <p:cNvPr id="19" name="CuadroTexto 18"/>
          <p:cNvSpPr txBox="1"/>
          <p:nvPr/>
        </p:nvSpPr>
        <p:spPr>
          <a:xfrm>
            <a:off x="9170146" y="2435591"/>
            <a:ext cx="1125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dirty="0" smtClean="0"/>
              <a:t>Estimació</a:t>
            </a:r>
          </a:p>
          <a:p>
            <a:pPr algn="ctr"/>
            <a:r>
              <a:rPr lang="ca-ES" dirty="0" smtClean="0"/>
              <a:t>Econòmica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51161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9" y="5624512"/>
            <a:ext cx="1233488" cy="123348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800100" y="574497"/>
            <a:ext cx="7594600" cy="309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">
              <a:spcBef>
                <a:spcPts val="210"/>
              </a:spcBef>
              <a:spcAft>
                <a:spcPts val="0"/>
              </a:spcAft>
            </a:pPr>
            <a:r>
              <a:rPr lang="es-ES" sz="4800" dirty="0" smtClean="0">
                <a:solidFill>
                  <a:srgbClr val="FFFFFF"/>
                </a:solidFill>
                <a:latin typeface="+mj-lt"/>
                <a:ea typeface="Arial" charset="0"/>
              </a:rPr>
              <a:t>07</a:t>
            </a:r>
            <a:endParaRPr lang="es-ES_tradnl" sz="4800" dirty="0">
              <a:latin typeface="+mj-lt"/>
              <a:ea typeface="Arial" charset="0"/>
            </a:endParaRPr>
          </a:p>
          <a:p>
            <a:pPr>
              <a:spcAft>
                <a:spcPts val="0"/>
              </a:spcAft>
            </a:pPr>
            <a:r>
              <a:rPr lang="ca-ES" sz="4800" dirty="0">
                <a:latin typeface="+mj-lt"/>
                <a:ea typeface="Arial" charset="0"/>
              </a:rPr>
              <a:t> </a:t>
            </a:r>
            <a:endParaRPr lang="es-ES_tradnl" sz="4800" dirty="0">
              <a:latin typeface="+mj-lt"/>
              <a:ea typeface="Arial" charset="0"/>
            </a:endParaRPr>
          </a:p>
          <a:p>
            <a:pPr>
              <a:spcAft>
                <a:spcPts val="0"/>
              </a:spcAft>
            </a:pPr>
            <a:r>
              <a:rPr lang="ca-ES" sz="4800" dirty="0">
                <a:latin typeface="+mj-lt"/>
                <a:ea typeface="Arial" charset="0"/>
              </a:rPr>
              <a:t>  </a:t>
            </a:r>
            <a:endParaRPr lang="es-ES_tradnl" sz="4800" dirty="0">
              <a:latin typeface="+mj-lt"/>
              <a:ea typeface="Arial" charset="0"/>
            </a:endParaRPr>
          </a:p>
          <a:p>
            <a:pPr marL="71120">
              <a:spcBef>
                <a:spcPts val="390"/>
              </a:spcBef>
              <a:spcAft>
                <a:spcPts val="0"/>
              </a:spcAft>
            </a:pPr>
            <a:r>
              <a:rPr lang="ca-ES" sz="4800" dirty="0" smtClean="0">
                <a:solidFill>
                  <a:srgbClr val="FFFFFF"/>
                </a:solidFill>
                <a:latin typeface="+mj-lt"/>
                <a:ea typeface="Arial" charset="0"/>
              </a:rPr>
              <a:t>La millor elecció</a:t>
            </a:r>
            <a:endParaRPr lang="ca-ES" sz="4800" dirty="0">
              <a:effectLst/>
              <a:latin typeface="+mj-lt"/>
              <a:ea typeface="Arial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773454" y="6488668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22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1622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10321" y="671659"/>
            <a:ext cx="34932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30"/>
              </a:spcBef>
              <a:spcAft>
                <a:spcPts val="0"/>
              </a:spcAft>
            </a:pPr>
            <a:r>
              <a:rPr lang="ca-ES" sz="3600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La millor elecció</a:t>
            </a:r>
            <a:endParaRPr lang="ca-ES" sz="3600" dirty="0">
              <a:solidFill>
                <a:srgbClr val="3C3935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Hexágono 3"/>
          <p:cNvSpPr/>
          <p:nvPr/>
        </p:nvSpPr>
        <p:spPr>
          <a:xfrm>
            <a:off x="1975596" y="2032000"/>
            <a:ext cx="2891679" cy="2559768"/>
          </a:xfrm>
          <a:prstGeom prst="hexag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2513385" y="2523945"/>
            <a:ext cx="1816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Iònic </a:t>
            </a:r>
            <a:r>
              <a:rPr lang="ca-ES" dirty="0"/>
              <a:t>és un projecte de codi lliure i obert 100%, autoritzat sota </a:t>
            </a:r>
            <a:r>
              <a:rPr lang="ca-ES" dirty="0" smtClean="0"/>
              <a:t>llicència MIT</a:t>
            </a:r>
            <a:r>
              <a:rPr lang="ca-ES" dirty="0"/>
              <a:t>.</a:t>
            </a:r>
          </a:p>
        </p:txBody>
      </p:sp>
      <p:sp>
        <p:nvSpPr>
          <p:cNvPr id="18" name="Hexágono 17"/>
          <p:cNvSpPr/>
          <p:nvPr/>
        </p:nvSpPr>
        <p:spPr>
          <a:xfrm>
            <a:off x="4299696" y="3311884"/>
            <a:ext cx="2891679" cy="2559768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9" name="CuadroTexto 18"/>
          <p:cNvSpPr txBox="1"/>
          <p:nvPr/>
        </p:nvSpPr>
        <p:spPr>
          <a:xfrm>
            <a:off x="4828325" y="3830028"/>
            <a:ext cx="1816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Angular JS</a:t>
            </a:r>
          </a:p>
          <a:p>
            <a:r>
              <a:rPr lang="ca-ES" dirty="0" smtClean="0"/>
              <a:t>Crea aplicacions molt visuals, vistoses i ràpides </a:t>
            </a:r>
            <a:r>
              <a:rPr lang="ca-ES" dirty="0"/>
              <a:t>de desenvolupar.</a:t>
            </a:r>
            <a:endParaRPr lang="ca-ES" dirty="0" smtClean="0"/>
          </a:p>
          <a:p>
            <a:endParaRPr lang="ca-ES" dirty="0"/>
          </a:p>
        </p:txBody>
      </p:sp>
      <p:sp>
        <p:nvSpPr>
          <p:cNvPr id="20" name="Hexágono 19"/>
          <p:cNvSpPr/>
          <p:nvPr/>
        </p:nvSpPr>
        <p:spPr>
          <a:xfrm>
            <a:off x="6595220" y="2017712"/>
            <a:ext cx="2891679" cy="2559768"/>
          </a:xfrm>
          <a:prstGeom prst="hex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1" name="CuadroTexto 20"/>
          <p:cNvSpPr txBox="1"/>
          <p:nvPr/>
        </p:nvSpPr>
        <p:spPr>
          <a:xfrm>
            <a:off x="7194561" y="2504530"/>
            <a:ext cx="1816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Amb </a:t>
            </a:r>
            <a:r>
              <a:rPr lang="ca-ES" dirty="0" err="1" smtClean="0"/>
              <a:t>Firebase</a:t>
            </a:r>
            <a:r>
              <a:rPr lang="ca-ES" dirty="0" smtClean="0"/>
              <a:t> podem crear Bases de dades  molt ràpidament.</a:t>
            </a:r>
            <a:endParaRPr lang="ca-ES" dirty="0"/>
          </a:p>
        </p:txBody>
      </p:sp>
      <p:sp>
        <p:nvSpPr>
          <p:cNvPr id="22" name="CuadroTexto 21"/>
          <p:cNvSpPr txBox="1"/>
          <p:nvPr/>
        </p:nvSpPr>
        <p:spPr>
          <a:xfrm>
            <a:off x="3942606" y="1170244"/>
            <a:ext cx="33778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5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Codi obert</a:t>
            </a:r>
            <a:endParaRPr lang="ca-ES" sz="5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11773454" y="6488668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>
                <a:solidFill>
                  <a:schemeClr val="bg1"/>
                </a:solidFill>
              </a:rPr>
              <a:t>23</a:t>
            </a:r>
            <a:endParaRPr lang="ca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9" y="5624512"/>
            <a:ext cx="1233488" cy="123348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800100" y="574497"/>
            <a:ext cx="9601200" cy="309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">
              <a:spcBef>
                <a:spcPts val="210"/>
              </a:spcBef>
              <a:spcAft>
                <a:spcPts val="0"/>
              </a:spcAft>
            </a:pPr>
            <a:r>
              <a:rPr lang="es-ES" sz="4800" dirty="0" smtClean="0">
                <a:solidFill>
                  <a:srgbClr val="FFFFFF"/>
                </a:solidFill>
                <a:latin typeface="+mj-lt"/>
                <a:ea typeface="Arial" charset="0"/>
              </a:rPr>
              <a:t>08</a:t>
            </a:r>
            <a:endParaRPr lang="es-ES_tradnl" sz="4800" dirty="0">
              <a:latin typeface="+mj-lt"/>
              <a:ea typeface="Arial" charset="0"/>
            </a:endParaRPr>
          </a:p>
          <a:p>
            <a:pPr>
              <a:spcAft>
                <a:spcPts val="0"/>
              </a:spcAft>
            </a:pPr>
            <a:r>
              <a:rPr lang="ca-ES" sz="4800" dirty="0">
                <a:latin typeface="+mj-lt"/>
                <a:ea typeface="Arial" charset="0"/>
              </a:rPr>
              <a:t> </a:t>
            </a:r>
            <a:endParaRPr lang="es-ES_tradnl" sz="4800" dirty="0">
              <a:latin typeface="+mj-lt"/>
              <a:ea typeface="Arial" charset="0"/>
            </a:endParaRPr>
          </a:p>
          <a:p>
            <a:pPr>
              <a:spcAft>
                <a:spcPts val="0"/>
              </a:spcAft>
            </a:pPr>
            <a:r>
              <a:rPr lang="ca-ES" sz="4800" dirty="0">
                <a:latin typeface="+mj-lt"/>
                <a:ea typeface="Arial" charset="0"/>
              </a:rPr>
              <a:t>  </a:t>
            </a:r>
            <a:endParaRPr lang="es-ES_tradnl" sz="4800" dirty="0">
              <a:latin typeface="+mj-lt"/>
              <a:ea typeface="Arial" charset="0"/>
            </a:endParaRPr>
          </a:p>
          <a:p>
            <a:pPr marL="71120">
              <a:spcBef>
                <a:spcPts val="390"/>
              </a:spcBef>
              <a:spcAft>
                <a:spcPts val="0"/>
              </a:spcAft>
            </a:pPr>
            <a:r>
              <a:rPr lang="ca-ES" sz="4800" dirty="0" smtClean="0">
                <a:solidFill>
                  <a:srgbClr val="FFFFFF"/>
                </a:solidFill>
                <a:latin typeface="+mj-lt"/>
                <a:ea typeface="Arial" charset="0"/>
              </a:rPr>
              <a:t>Detalls tècnics de la feina realitzada</a:t>
            </a:r>
            <a:endParaRPr lang="ca-ES" sz="4800" dirty="0">
              <a:effectLst/>
              <a:latin typeface="+mj-lt"/>
              <a:ea typeface="Arial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773454" y="6488668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24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3322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9" y="5624512"/>
            <a:ext cx="1233488" cy="1233488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1773454" y="6488668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25</a:t>
            </a:r>
            <a:endParaRPr lang="ca-ES" dirty="0"/>
          </a:p>
        </p:txBody>
      </p:sp>
      <p:sp>
        <p:nvSpPr>
          <p:cNvPr id="35" name="CuadroTexto 34"/>
          <p:cNvSpPr txBox="1"/>
          <p:nvPr/>
        </p:nvSpPr>
        <p:spPr>
          <a:xfrm>
            <a:off x="9682160" y="886899"/>
            <a:ext cx="2214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Vídeo</a:t>
            </a:r>
            <a:endParaRPr lang="ca-ES" dirty="0"/>
          </a:p>
        </p:txBody>
      </p:sp>
      <p:sp>
        <p:nvSpPr>
          <p:cNvPr id="86" name="CuadroTexto 85"/>
          <p:cNvSpPr txBox="1"/>
          <p:nvPr/>
        </p:nvSpPr>
        <p:spPr>
          <a:xfrm>
            <a:off x="9771764" y="3292679"/>
            <a:ext cx="19816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2800" dirty="0" smtClean="0"/>
              <a:t>LLIURAMENT</a:t>
            </a:r>
          </a:p>
          <a:p>
            <a:pPr algn="ctr"/>
            <a:r>
              <a:rPr lang="ca-ES" sz="2800" dirty="0" smtClean="0"/>
              <a:t>FINAL</a:t>
            </a:r>
            <a:endParaRPr lang="ca-ES" sz="2800" dirty="0"/>
          </a:p>
        </p:txBody>
      </p:sp>
      <p:grpSp>
        <p:nvGrpSpPr>
          <p:cNvPr id="98" name="Agrupar 97"/>
          <p:cNvGrpSpPr/>
          <p:nvPr/>
        </p:nvGrpSpPr>
        <p:grpSpPr>
          <a:xfrm>
            <a:off x="0" y="400051"/>
            <a:ext cx="10667999" cy="6318646"/>
            <a:chOff x="0" y="400051"/>
            <a:chExt cx="10667999" cy="6318646"/>
          </a:xfrm>
        </p:grpSpPr>
        <p:cxnSp>
          <p:nvCxnSpPr>
            <p:cNvPr id="4" name="Conector curvado 3"/>
            <p:cNvCxnSpPr/>
            <p:nvPr/>
          </p:nvCxnSpPr>
          <p:spPr>
            <a:xfrm flipV="1">
              <a:off x="1016795" y="5172076"/>
              <a:ext cx="2028825" cy="1200150"/>
            </a:xfrm>
            <a:prstGeom prst="curved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curvado 6"/>
            <p:cNvCxnSpPr/>
            <p:nvPr/>
          </p:nvCxnSpPr>
          <p:spPr>
            <a:xfrm flipV="1">
              <a:off x="3045620" y="4214813"/>
              <a:ext cx="2000250" cy="957262"/>
            </a:xfrm>
            <a:prstGeom prst="curved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curvado 9"/>
            <p:cNvCxnSpPr/>
            <p:nvPr/>
          </p:nvCxnSpPr>
          <p:spPr>
            <a:xfrm flipV="1">
              <a:off x="5045870" y="3300412"/>
              <a:ext cx="1543050" cy="914400"/>
            </a:xfrm>
            <a:prstGeom prst="curved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curvado 12"/>
            <p:cNvCxnSpPr/>
            <p:nvPr/>
          </p:nvCxnSpPr>
          <p:spPr>
            <a:xfrm flipV="1">
              <a:off x="6588920" y="2343150"/>
              <a:ext cx="1385887" cy="957262"/>
            </a:xfrm>
            <a:prstGeom prst="curved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curvado 14"/>
            <p:cNvCxnSpPr/>
            <p:nvPr/>
          </p:nvCxnSpPr>
          <p:spPr>
            <a:xfrm flipV="1">
              <a:off x="7974807" y="1357315"/>
              <a:ext cx="1307305" cy="985835"/>
            </a:xfrm>
            <a:prstGeom prst="curved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curvado 20"/>
            <p:cNvCxnSpPr/>
            <p:nvPr/>
          </p:nvCxnSpPr>
          <p:spPr>
            <a:xfrm flipV="1">
              <a:off x="9282112" y="400051"/>
              <a:ext cx="1385887" cy="957262"/>
            </a:xfrm>
            <a:prstGeom prst="curved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uadroTexto 23"/>
            <p:cNvSpPr txBox="1"/>
            <p:nvPr/>
          </p:nvSpPr>
          <p:spPr>
            <a:xfrm>
              <a:off x="0" y="4693443"/>
              <a:ext cx="22145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dirty="0" smtClean="0"/>
                <a:t>Instal·lació de l’entorn</a:t>
              </a:r>
            </a:p>
            <a:p>
              <a:pPr algn="ctr"/>
              <a:r>
                <a:rPr lang="ca-ES" dirty="0" err="1" smtClean="0"/>
                <a:t>Ionic</a:t>
              </a:r>
              <a:r>
                <a:rPr lang="ca-ES" dirty="0" smtClean="0"/>
                <a:t> </a:t>
              </a:r>
              <a:r>
                <a:rPr lang="ca-ES" dirty="0" err="1" smtClean="0"/>
                <a:t>Framework</a:t>
              </a:r>
              <a:r>
                <a:rPr lang="ca-ES" dirty="0" smtClean="0"/>
                <a:t> </a:t>
              </a:r>
              <a:endParaRPr lang="ca-ES" dirty="0"/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2071860" y="5532834"/>
              <a:ext cx="22145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dirty="0" smtClean="0"/>
                <a:t>Aprendre Angular i Serveis Rest</a:t>
              </a:r>
              <a:endParaRPr lang="ca-ES" dirty="0"/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2007566" y="4061400"/>
              <a:ext cx="22145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dirty="0" smtClean="0"/>
                <a:t>Creació de la BBDD</a:t>
              </a:r>
            </a:p>
            <a:p>
              <a:pPr algn="ctr"/>
              <a:r>
                <a:rPr lang="ca-ES" dirty="0" err="1" smtClean="0"/>
                <a:t>MyuPPy</a:t>
              </a:r>
              <a:endParaRPr lang="ca-ES" dirty="0"/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5265417" y="3936478"/>
              <a:ext cx="22145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dirty="0" smtClean="0"/>
                <a:t>Configurar</a:t>
              </a:r>
            </a:p>
            <a:p>
              <a:pPr algn="ctr"/>
              <a:r>
                <a:rPr lang="ca-ES" dirty="0" smtClean="0"/>
                <a:t>FIREBASE</a:t>
              </a:r>
              <a:endParaRPr lang="ca-ES" dirty="0"/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4286423" y="4586107"/>
              <a:ext cx="22145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dirty="0" smtClean="0"/>
                <a:t>Desenvolupament</a:t>
              </a:r>
            </a:p>
            <a:p>
              <a:pPr algn="ctr"/>
              <a:r>
                <a:rPr lang="ca-ES" dirty="0" smtClean="0"/>
                <a:t>pantalles</a:t>
              </a:r>
              <a:endParaRPr lang="ca-ES" dirty="0"/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3570371" y="3296568"/>
              <a:ext cx="2214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dirty="0" smtClean="0"/>
                <a:t>Creació Menú</a:t>
              </a:r>
              <a:endParaRPr lang="ca-ES" dirty="0"/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8026182" y="714390"/>
              <a:ext cx="2214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dirty="0" smtClean="0"/>
                <a:t>Presentació</a:t>
              </a:r>
              <a:endParaRPr lang="ca-ES" dirty="0"/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5115861" y="2218041"/>
              <a:ext cx="22145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dirty="0" smtClean="0"/>
                <a:t>Creació de la BBDD</a:t>
              </a:r>
            </a:p>
            <a:p>
              <a:pPr algn="ctr"/>
              <a:r>
                <a:rPr lang="ca-ES" dirty="0" smtClean="0"/>
                <a:t>En JSON</a:t>
              </a:r>
              <a:endParaRPr lang="ca-ES" dirty="0"/>
            </a:p>
          </p:txBody>
        </p:sp>
        <p:sp>
          <p:nvSpPr>
            <p:cNvPr id="37" name="Rectángulo 36"/>
            <p:cNvSpPr/>
            <p:nvPr/>
          </p:nvSpPr>
          <p:spPr>
            <a:xfrm>
              <a:off x="7097220" y="3338861"/>
              <a:ext cx="1760738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a-ES" dirty="0"/>
                <a:t>Creació </a:t>
              </a:r>
              <a:r>
                <a:rPr lang="ca-ES" dirty="0" smtClean="0"/>
                <a:t>del</a:t>
              </a:r>
            </a:p>
            <a:p>
              <a:pPr algn="ctr"/>
              <a:r>
                <a:rPr lang="ca-ES" dirty="0" err="1" smtClean="0"/>
                <a:t>Controller</a:t>
              </a:r>
              <a:r>
                <a:rPr lang="ca-ES" dirty="0" smtClean="0"/>
                <a:t>, el cor </a:t>
              </a:r>
            </a:p>
            <a:p>
              <a:pPr algn="ctr"/>
              <a:r>
                <a:rPr lang="ca-ES" dirty="0" smtClean="0"/>
                <a:t>de l’aplicació</a:t>
              </a:r>
              <a:endParaRPr lang="ca-ES" dirty="0"/>
            </a:p>
          </p:txBody>
        </p:sp>
        <p:sp>
          <p:nvSpPr>
            <p:cNvPr id="38" name="Rectángulo 37"/>
            <p:cNvSpPr/>
            <p:nvPr/>
          </p:nvSpPr>
          <p:spPr>
            <a:xfrm>
              <a:off x="8625277" y="2541206"/>
              <a:ext cx="5990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a-ES" dirty="0" smtClean="0"/>
                <a:t>Tests</a:t>
              </a:r>
              <a:endParaRPr lang="ca-ES" dirty="0"/>
            </a:p>
          </p:txBody>
        </p:sp>
        <p:cxnSp>
          <p:nvCxnSpPr>
            <p:cNvPr id="40" name="Conector recto 39"/>
            <p:cNvCxnSpPr>
              <a:stCxn id="24" idx="2"/>
            </p:cNvCxnSpPr>
            <p:nvPr/>
          </p:nvCxnSpPr>
          <p:spPr>
            <a:xfrm>
              <a:off x="1107282" y="5339774"/>
              <a:ext cx="478631" cy="9014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/>
            <p:cNvCxnSpPr/>
            <p:nvPr/>
          </p:nvCxnSpPr>
          <p:spPr>
            <a:xfrm>
              <a:off x="2838452" y="5186363"/>
              <a:ext cx="203510" cy="4228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/>
            <p:cNvCxnSpPr/>
            <p:nvPr/>
          </p:nvCxnSpPr>
          <p:spPr>
            <a:xfrm>
              <a:off x="3187390" y="4693443"/>
              <a:ext cx="239316" cy="4529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50"/>
            <p:cNvCxnSpPr/>
            <p:nvPr/>
          </p:nvCxnSpPr>
          <p:spPr>
            <a:xfrm>
              <a:off x="4662742" y="4261795"/>
              <a:ext cx="275453" cy="4316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52"/>
            <p:cNvCxnSpPr/>
            <p:nvPr/>
          </p:nvCxnSpPr>
          <p:spPr>
            <a:xfrm>
              <a:off x="4760530" y="3561077"/>
              <a:ext cx="355331" cy="6394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5"/>
            <p:cNvCxnSpPr/>
            <p:nvPr/>
          </p:nvCxnSpPr>
          <p:spPr>
            <a:xfrm>
              <a:off x="5979812" y="3520226"/>
              <a:ext cx="252326" cy="560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57"/>
            <p:cNvCxnSpPr/>
            <p:nvPr/>
          </p:nvCxnSpPr>
          <p:spPr>
            <a:xfrm>
              <a:off x="6076728" y="2836069"/>
              <a:ext cx="234530" cy="4984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cto 60"/>
            <p:cNvCxnSpPr/>
            <p:nvPr/>
          </p:nvCxnSpPr>
          <p:spPr>
            <a:xfrm>
              <a:off x="7172508" y="3069485"/>
              <a:ext cx="218710" cy="4507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cto 64"/>
            <p:cNvCxnSpPr/>
            <p:nvPr/>
          </p:nvCxnSpPr>
          <p:spPr>
            <a:xfrm>
              <a:off x="9133464" y="997994"/>
              <a:ext cx="241946" cy="3473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cto 67"/>
            <p:cNvCxnSpPr/>
            <p:nvPr/>
          </p:nvCxnSpPr>
          <p:spPr>
            <a:xfrm>
              <a:off x="10221243" y="525899"/>
              <a:ext cx="272380" cy="4507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cto 72"/>
            <p:cNvCxnSpPr/>
            <p:nvPr/>
          </p:nvCxnSpPr>
          <p:spPr>
            <a:xfrm>
              <a:off x="8564377" y="2052718"/>
              <a:ext cx="218710" cy="4507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CuadroTexto 73"/>
            <p:cNvSpPr txBox="1"/>
            <p:nvPr/>
          </p:nvSpPr>
          <p:spPr>
            <a:xfrm>
              <a:off x="1451458" y="6349365"/>
              <a:ext cx="2214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dirty="0" smtClean="0"/>
                <a:t>Instal·lació </a:t>
              </a:r>
              <a:r>
                <a:rPr lang="ca-ES" dirty="0" err="1" smtClean="0"/>
                <a:t>MySql</a:t>
              </a:r>
              <a:endParaRPr lang="ca-ES" dirty="0"/>
            </a:p>
          </p:txBody>
        </p:sp>
        <p:cxnSp>
          <p:nvCxnSpPr>
            <p:cNvPr id="75" name="Conector recto 74"/>
            <p:cNvCxnSpPr/>
            <p:nvPr/>
          </p:nvCxnSpPr>
          <p:spPr>
            <a:xfrm>
              <a:off x="1970105" y="5971817"/>
              <a:ext cx="203510" cy="4228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recto 77"/>
            <p:cNvCxnSpPr/>
            <p:nvPr/>
          </p:nvCxnSpPr>
          <p:spPr>
            <a:xfrm>
              <a:off x="8813974" y="1487246"/>
              <a:ext cx="1242496" cy="1875818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ector recto 79"/>
            <p:cNvCxnSpPr/>
            <p:nvPr/>
          </p:nvCxnSpPr>
          <p:spPr>
            <a:xfrm>
              <a:off x="1310827" y="3398183"/>
              <a:ext cx="1242496" cy="1875818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ctor recto 80"/>
            <p:cNvCxnSpPr/>
            <p:nvPr/>
          </p:nvCxnSpPr>
          <p:spPr>
            <a:xfrm>
              <a:off x="4063113" y="4605978"/>
              <a:ext cx="1242496" cy="1875818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recto 81"/>
            <p:cNvCxnSpPr/>
            <p:nvPr/>
          </p:nvCxnSpPr>
          <p:spPr>
            <a:xfrm>
              <a:off x="4548931" y="1978235"/>
              <a:ext cx="1242496" cy="1875818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CuadroTexto 82"/>
            <p:cNvSpPr txBox="1"/>
            <p:nvPr/>
          </p:nvSpPr>
          <p:spPr>
            <a:xfrm>
              <a:off x="870248" y="2992008"/>
              <a:ext cx="9526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2800" dirty="0" smtClean="0"/>
                <a:t>PAC1</a:t>
              </a:r>
              <a:endParaRPr lang="ca-ES" sz="2800" dirty="0"/>
            </a:p>
          </p:txBody>
        </p:sp>
        <p:sp>
          <p:nvSpPr>
            <p:cNvPr id="84" name="CuadroTexto 83"/>
            <p:cNvSpPr txBox="1"/>
            <p:nvPr/>
          </p:nvSpPr>
          <p:spPr>
            <a:xfrm>
              <a:off x="5279441" y="6173113"/>
              <a:ext cx="9526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2800" dirty="0" smtClean="0"/>
                <a:t>PAC2</a:t>
              </a:r>
              <a:endParaRPr lang="ca-ES" sz="2800" dirty="0"/>
            </a:p>
          </p:txBody>
        </p:sp>
        <p:sp>
          <p:nvSpPr>
            <p:cNvPr id="85" name="CuadroTexto 84"/>
            <p:cNvSpPr txBox="1"/>
            <p:nvPr/>
          </p:nvSpPr>
          <p:spPr>
            <a:xfrm>
              <a:off x="4107333" y="1560116"/>
              <a:ext cx="9526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2800" smtClean="0"/>
                <a:t>PAC3</a:t>
              </a:r>
              <a:endParaRPr lang="ca-ES" sz="2800" dirty="0"/>
            </a:p>
          </p:txBody>
        </p:sp>
        <p:sp>
          <p:nvSpPr>
            <p:cNvPr id="87" name="Rectángulo 86"/>
            <p:cNvSpPr/>
            <p:nvPr/>
          </p:nvSpPr>
          <p:spPr>
            <a:xfrm>
              <a:off x="357337" y="488063"/>
              <a:ext cx="761747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71120">
                <a:spcBef>
                  <a:spcPts val="390"/>
                </a:spcBef>
                <a:spcAft>
                  <a:spcPts val="0"/>
                </a:spcAft>
              </a:pPr>
              <a:r>
                <a:rPr lang="ca-ES" sz="3600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Detalls tècnics de la feina realitzada</a:t>
              </a:r>
              <a:endParaRPr lang="ca-ES" sz="36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89" name="CuadroTexto 88"/>
          <p:cNvSpPr txBox="1"/>
          <p:nvPr/>
        </p:nvSpPr>
        <p:spPr>
          <a:xfrm>
            <a:off x="11430000" y="17763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07355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9" y="5624512"/>
            <a:ext cx="1233488" cy="123348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46177" y="518934"/>
            <a:ext cx="10401300" cy="309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ca-ES" sz="4800" dirty="0" smtClean="0">
              <a:latin typeface="Arial" charset="0"/>
              <a:ea typeface="Arial" charset="0"/>
            </a:endParaRPr>
          </a:p>
          <a:p>
            <a:pPr>
              <a:spcAft>
                <a:spcPts val="0"/>
              </a:spcAft>
            </a:pPr>
            <a:r>
              <a:rPr lang="ca-ES" sz="4800" dirty="0">
                <a:latin typeface="Arial" charset="0"/>
                <a:ea typeface="Arial" charset="0"/>
              </a:rPr>
              <a:t> </a:t>
            </a:r>
            <a:endParaRPr lang="es-ES_tradnl" sz="4800" dirty="0">
              <a:latin typeface="Arial" charset="0"/>
              <a:ea typeface="Arial" charset="0"/>
            </a:endParaRPr>
          </a:p>
          <a:p>
            <a:pPr>
              <a:spcAft>
                <a:spcPts val="0"/>
              </a:spcAft>
            </a:pPr>
            <a:r>
              <a:rPr lang="ca-ES" sz="4800" dirty="0">
                <a:latin typeface="Arial" charset="0"/>
                <a:ea typeface="Arial" charset="0"/>
              </a:rPr>
              <a:t>  </a:t>
            </a:r>
            <a:endParaRPr lang="es-ES_tradnl" sz="4800" dirty="0">
              <a:latin typeface="Arial" charset="0"/>
              <a:ea typeface="Arial" charset="0"/>
            </a:endParaRPr>
          </a:p>
          <a:p>
            <a:pPr marL="71120">
              <a:spcBef>
                <a:spcPts val="390"/>
              </a:spcBef>
              <a:spcAft>
                <a:spcPts val="0"/>
              </a:spcAft>
            </a:pPr>
            <a:r>
              <a:rPr lang="ca-ES" sz="4800" dirty="0" smtClean="0">
                <a:solidFill>
                  <a:srgbClr val="FFFFFF"/>
                </a:solidFill>
                <a:latin typeface="Arial" charset="0"/>
                <a:ea typeface="Arial" charset="0"/>
              </a:rPr>
              <a:t>Moltes gracies per la vostre atenció</a:t>
            </a:r>
            <a:endParaRPr lang="ca-ES" sz="4800" dirty="0">
              <a:effectLst/>
              <a:latin typeface="Arial" charset="0"/>
              <a:ea typeface="Arial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800225" y="4943475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ABM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5945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31152" y="599896"/>
            <a:ext cx="11314748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30"/>
              </a:spcBef>
              <a:spcAft>
                <a:spcPts val="0"/>
              </a:spcAft>
            </a:pPr>
            <a:r>
              <a:rPr lang="ca-ES" sz="3600" dirty="0" smtClean="0">
                <a:solidFill>
                  <a:srgbClr val="3C3935"/>
                </a:solidFill>
                <a:effectLst/>
                <a:latin typeface="Arial" charset="0"/>
                <a:ea typeface="Arial" charset="0"/>
              </a:rPr>
              <a:t>Resum executiu</a:t>
            </a:r>
            <a:endParaRPr lang="ca-ES" sz="1600" dirty="0" smtClean="0">
              <a:latin typeface="Arial" charset="0"/>
              <a:ea typeface="Arial" charset="0"/>
            </a:endParaRPr>
          </a:p>
          <a:p>
            <a:pPr>
              <a:spcBef>
                <a:spcPts val="330"/>
              </a:spcBef>
              <a:spcAft>
                <a:spcPts val="0"/>
              </a:spcAft>
            </a:pPr>
            <a:endParaRPr lang="ca-ES" dirty="0" smtClean="0">
              <a:solidFill>
                <a:srgbClr val="3C3935"/>
              </a:solidFill>
              <a:effectLst/>
              <a:latin typeface="Arial" charset="0"/>
              <a:ea typeface="Arial" charset="0"/>
            </a:endParaRPr>
          </a:p>
          <a:p>
            <a:pPr algn="just">
              <a:spcBef>
                <a:spcPts val="330"/>
              </a:spcBef>
              <a:spcAft>
                <a:spcPts val="0"/>
              </a:spcAft>
            </a:pPr>
            <a:r>
              <a:rPr lang="ca-ES" sz="2000" dirty="0">
                <a:solidFill>
                  <a:srgbClr val="3C3935"/>
                </a:solidFill>
                <a:latin typeface="Arial" charset="0"/>
                <a:ea typeface="Arial" charset="0"/>
              </a:rPr>
              <a:t>L'objectiu principal de </a:t>
            </a:r>
            <a:r>
              <a:rPr lang="ca-ES" sz="2000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l’aplicació és </a:t>
            </a:r>
            <a:r>
              <a:rPr lang="ca-ES" sz="2000" dirty="0">
                <a:solidFill>
                  <a:srgbClr val="3C3935"/>
                </a:solidFill>
                <a:latin typeface="Arial" charset="0"/>
                <a:ea typeface="Arial" charset="0"/>
              </a:rPr>
              <a:t>ajudar a totes aquelles persones interessades a assolir i controlar el seu pes ideal. Mitjançant, dietes salut específiques per cada usuari, incentivació amb exercicis  adaptats a cada edat i motivació per aconseguir els objectius marcats. </a:t>
            </a:r>
            <a:r>
              <a:rPr lang="ca-ES" sz="2000" dirty="0" err="1">
                <a:solidFill>
                  <a:srgbClr val="3C3935"/>
                </a:solidFill>
                <a:latin typeface="Arial" charset="0"/>
                <a:ea typeface="Arial" charset="0"/>
              </a:rPr>
              <a:t>MyuPPy</a:t>
            </a:r>
            <a:r>
              <a:rPr lang="ca-ES" sz="2000" dirty="0">
                <a:solidFill>
                  <a:srgbClr val="3C3935"/>
                </a:solidFill>
                <a:latin typeface="Arial" charset="0"/>
                <a:ea typeface="Arial" charset="0"/>
              </a:rPr>
              <a:t>, la mascota  serà  l’entrenador personal de l’aplicació que ajudarà a l’usuari en la realització del regim a través de la </a:t>
            </a:r>
            <a:r>
              <a:rPr lang="ca-ES" sz="2000" dirty="0" err="1">
                <a:solidFill>
                  <a:srgbClr val="3C3935"/>
                </a:solidFill>
                <a:latin typeface="Arial" charset="0"/>
                <a:ea typeface="Arial" charset="0"/>
              </a:rPr>
              <a:t>gamificació</a:t>
            </a:r>
            <a:r>
              <a:rPr lang="ca-ES" sz="2000" dirty="0">
                <a:solidFill>
                  <a:srgbClr val="3C3935"/>
                </a:solidFill>
                <a:latin typeface="Arial" charset="0"/>
                <a:ea typeface="Arial" charset="0"/>
              </a:rPr>
              <a:t>. </a:t>
            </a:r>
            <a:r>
              <a:rPr lang="ca-ES" sz="2000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El </a:t>
            </a:r>
            <a:r>
              <a:rPr lang="ca-ES" sz="2000" dirty="0">
                <a:solidFill>
                  <a:srgbClr val="3C3935"/>
                </a:solidFill>
                <a:latin typeface="Arial" charset="0"/>
                <a:ea typeface="Arial" charset="0"/>
              </a:rPr>
              <a:t>context de l’aplicació es troba dintre de la medicina, salut i </a:t>
            </a:r>
            <a:r>
              <a:rPr lang="ca-ES" sz="2000" dirty="0" err="1">
                <a:solidFill>
                  <a:srgbClr val="3C3935"/>
                </a:solidFill>
                <a:latin typeface="Arial" charset="0"/>
                <a:ea typeface="Arial" charset="0"/>
              </a:rPr>
              <a:t>fitness</a:t>
            </a:r>
            <a:r>
              <a:rPr lang="ca-ES" sz="2000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.</a:t>
            </a:r>
            <a:endParaRPr lang="ca-ES" sz="2000" dirty="0" smtClean="0">
              <a:solidFill>
                <a:srgbClr val="3C3935"/>
              </a:solidFill>
              <a:effectLst/>
              <a:latin typeface="Arial" charset="0"/>
              <a:ea typeface="Arial" charset="0"/>
            </a:endParaRPr>
          </a:p>
        </p:txBody>
      </p:sp>
      <p:grpSp>
        <p:nvGrpSpPr>
          <p:cNvPr id="28" name="Group 742"/>
          <p:cNvGrpSpPr>
            <a:grpSpLocks/>
          </p:cNvGrpSpPr>
          <p:nvPr/>
        </p:nvGrpSpPr>
        <p:grpSpPr bwMode="auto">
          <a:xfrm>
            <a:off x="1129348" y="5067300"/>
            <a:ext cx="1440180" cy="1432560"/>
            <a:chOff x="1985" y="348"/>
            <a:chExt cx="2268" cy="2256"/>
          </a:xfrm>
        </p:grpSpPr>
        <p:pic>
          <p:nvPicPr>
            <p:cNvPr id="29" name="Picture 74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5" y="348"/>
              <a:ext cx="2268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74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0" y="389"/>
              <a:ext cx="2189" cy="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 742"/>
          <p:cNvGrpSpPr>
            <a:grpSpLocks/>
          </p:cNvGrpSpPr>
          <p:nvPr/>
        </p:nvGrpSpPr>
        <p:grpSpPr bwMode="auto">
          <a:xfrm>
            <a:off x="5039519" y="5117465"/>
            <a:ext cx="1440180" cy="1432560"/>
            <a:chOff x="1985" y="348"/>
            <a:chExt cx="2268" cy="2256"/>
          </a:xfrm>
        </p:grpSpPr>
        <p:pic>
          <p:nvPicPr>
            <p:cNvPr id="32" name="Picture 74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5" y="348"/>
              <a:ext cx="2268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74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0" y="389"/>
              <a:ext cx="2189" cy="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" name="Group 742"/>
          <p:cNvGrpSpPr>
            <a:grpSpLocks/>
          </p:cNvGrpSpPr>
          <p:nvPr/>
        </p:nvGrpSpPr>
        <p:grpSpPr bwMode="auto">
          <a:xfrm>
            <a:off x="9029224" y="5143500"/>
            <a:ext cx="1440180" cy="1432560"/>
            <a:chOff x="1985" y="348"/>
            <a:chExt cx="2268" cy="2256"/>
          </a:xfrm>
        </p:grpSpPr>
        <p:pic>
          <p:nvPicPr>
            <p:cNvPr id="35" name="Picture 74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5" y="348"/>
              <a:ext cx="2268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74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0" y="389"/>
              <a:ext cx="2189" cy="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Rectángulo 25"/>
          <p:cNvSpPr/>
          <p:nvPr/>
        </p:nvSpPr>
        <p:spPr>
          <a:xfrm>
            <a:off x="452914" y="3794026"/>
            <a:ext cx="27930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8930" algn="ctr">
              <a:spcBef>
                <a:spcPts val="500"/>
              </a:spcBef>
              <a:spcAft>
                <a:spcPts val="0"/>
              </a:spcAft>
            </a:pPr>
            <a:r>
              <a:rPr lang="ca-ES" sz="1600" b="1" dirty="0">
                <a:solidFill>
                  <a:srgbClr val="0060DB"/>
                </a:solidFill>
                <a:latin typeface="Futura Medium" charset="0"/>
                <a:ea typeface="Futura Medium" charset="0"/>
                <a:cs typeface="Futura Medium" charset="0"/>
              </a:rPr>
              <a:t>Abast</a:t>
            </a:r>
            <a:endParaRPr lang="es-ES_tradnl" sz="1600" dirty="0">
              <a:latin typeface="Futura Medium" charset="0"/>
              <a:ea typeface="Futura Medium" charset="0"/>
              <a:cs typeface="Futura Medium" charset="0"/>
            </a:endParaRPr>
          </a:p>
          <a:p>
            <a:pPr algn="ctr"/>
            <a:r>
              <a:rPr lang="ca-ES" sz="1600" dirty="0">
                <a:solidFill>
                  <a:srgbClr val="3C3935"/>
                </a:solidFill>
                <a:latin typeface="Arial" charset="0"/>
                <a:ea typeface="Arial" charset="0"/>
                <a:cs typeface="Arial" charset="0"/>
              </a:rPr>
              <a:t>Abast funcional de cada fase agrupant en requisits funcionals, no funcionals i de seguretat / rendiment.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 </a:t>
            </a:r>
            <a:endParaRPr lang="ca-E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3860642" y="3820061"/>
            <a:ext cx="38157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8930" algn="ctr">
              <a:spcBef>
                <a:spcPts val="500"/>
              </a:spcBef>
              <a:spcAft>
                <a:spcPts val="0"/>
              </a:spcAft>
            </a:pPr>
            <a:r>
              <a:rPr lang="ca-ES" sz="1600" b="1" dirty="0" smtClean="0">
                <a:solidFill>
                  <a:srgbClr val="0060DB"/>
                </a:solidFill>
                <a:latin typeface="Futura Medium" charset="0"/>
                <a:ea typeface="Futura Medium" charset="0"/>
                <a:cs typeface="Futura Medium" charset="0"/>
              </a:rPr>
              <a:t>Projecte</a:t>
            </a:r>
            <a:endParaRPr lang="ca-ES" sz="1600" dirty="0" smtClean="0">
              <a:latin typeface="Futura Medium" charset="0"/>
              <a:ea typeface="Futura Medium" charset="0"/>
              <a:cs typeface="Futura Medium" charset="0"/>
            </a:endParaRPr>
          </a:p>
          <a:p>
            <a:pPr algn="ctr"/>
            <a:r>
              <a:rPr lang="ca-ES" sz="1600" dirty="0" smtClean="0">
                <a:solidFill>
                  <a:srgbClr val="3C3935"/>
                </a:solidFill>
                <a:latin typeface="Arial" charset="0"/>
                <a:ea typeface="Arial" charset="0"/>
                <a:cs typeface="Arial" charset="0"/>
              </a:rPr>
              <a:t>Les activitats i la solució tècnica de la solució per cobrir tots els requisits sol·licitats. A més detallarem la planificació del projecte i el seu cost.</a:t>
            </a:r>
            <a:endParaRPr lang="ca-E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8291035" y="3791387"/>
            <a:ext cx="2793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8930" algn="ctr">
              <a:spcBef>
                <a:spcPts val="500"/>
              </a:spcBef>
              <a:spcAft>
                <a:spcPts val="0"/>
              </a:spcAft>
            </a:pPr>
            <a:r>
              <a:rPr lang="ca-ES" sz="1600" b="1" dirty="0">
                <a:solidFill>
                  <a:srgbClr val="0060DB"/>
                </a:solidFill>
                <a:latin typeface="Futura Medium" charset="0"/>
                <a:ea typeface="Futura Medium" charset="0"/>
                <a:cs typeface="Futura Medium" charset="0"/>
              </a:rPr>
              <a:t>Abast</a:t>
            </a:r>
            <a:endParaRPr lang="es-ES_tradnl" sz="1600" dirty="0">
              <a:latin typeface="Futura Medium" charset="0"/>
              <a:ea typeface="Futura Medium" charset="0"/>
              <a:cs typeface="Futura Medium" charset="0"/>
            </a:endParaRPr>
          </a:p>
          <a:p>
            <a:pPr algn="ctr"/>
            <a:r>
              <a:rPr lang="ca-ES" sz="1600" dirty="0" smtClean="0">
                <a:solidFill>
                  <a:srgbClr val="3C3935"/>
                </a:solidFill>
                <a:latin typeface="Arial" charset="0"/>
                <a:ea typeface="Arial" charset="0"/>
                <a:cs typeface="Arial" charset="0"/>
              </a:rPr>
              <a:t>Els perfils necessaris per portar a terme el projecte.</a:t>
            </a:r>
            <a:endParaRPr lang="ca-E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1909272" y="649215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>
                <a:solidFill>
                  <a:schemeClr val="bg1"/>
                </a:solidFill>
              </a:rPr>
              <a:t>3</a:t>
            </a:r>
            <a:endParaRPr lang="ca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0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9" y="5624512"/>
            <a:ext cx="1233488" cy="123348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800100" y="574497"/>
            <a:ext cx="6096000" cy="30982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71120">
              <a:spcBef>
                <a:spcPts val="210"/>
              </a:spcBef>
              <a:spcAft>
                <a:spcPts val="0"/>
              </a:spcAft>
            </a:pPr>
            <a:r>
              <a:rPr lang="ca-ES" sz="4800" dirty="0">
                <a:solidFill>
                  <a:srgbClr val="FFFFFF"/>
                </a:solidFill>
                <a:latin typeface="+mj-lt"/>
                <a:ea typeface="Arial" charset="0"/>
              </a:rPr>
              <a:t>01</a:t>
            </a:r>
            <a:endParaRPr lang="es-ES_tradnl" sz="4800" dirty="0">
              <a:latin typeface="+mj-lt"/>
              <a:ea typeface="Arial" charset="0"/>
            </a:endParaRPr>
          </a:p>
          <a:p>
            <a:pPr>
              <a:spcAft>
                <a:spcPts val="0"/>
              </a:spcAft>
            </a:pPr>
            <a:r>
              <a:rPr lang="ca-ES" sz="4800" dirty="0">
                <a:latin typeface="+mj-lt"/>
                <a:ea typeface="Arial" charset="0"/>
              </a:rPr>
              <a:t> </a:t>
            </a:r>
            <a:endParaRPr lang="es-ES_tradnl" sz="4800" dirty="0">
              <a:latin typeface="+mj-lt"/>
              <a:ea typeface="Arial" charset="0"/>
            </a:endParaRPr>
          </a:p>
          <a:p>
            <a:pPr>
              <a:spcAft>
                <a:spcPts val="0"/>
              </a:spcAft>
            </a:pPr>
            <a:r>
              <a:rPr lang="ca-ES" sz="4800" dirty="0">
                <a:latin typeface="+mj-lt"/>
                <a:ea typeface="Arial" charset="0"/>
              </a:rPr>
              <a:t>  </a:t>
            </a:r>
            <a:endParaRPr lang="es-ES_tradnl" sz="4800" dirty="0">
              <a:latin typeface="+mj-lt"/>
              <a:ea typeface="Arial" charset="0"/>
            </a:endParaRPr>
          </a:p>
          <a:p>
            <a:pPr marL="71120">
              <a:spcBef>
                <a:spcPts val="390"/>
              </a:spcBef>
              <a:spcAft>
                <a:spcPts val="0"/>
              </a:spcAft>
            </a:pPr>
            <a:r>
              <a:rPr lang="ca-ES" sz="4800" dirty="0">
                <a:solidFill>
                  <a:srgbClr val="FFFFFF"/>
                </a:solidFill>
                <a:latin typeface="+mj-lt"/>
                <a:ea typeface="Arial" charset="0"/>
              </a:rPr>
              <a:t>Abast funcional</a:t>
            </a:r>
            <a:endParaRPr lang="es-ES_tradnl" sz="4800" dirty="0">
              <a:effectLst/>
              <a:latin typeface="+mj-lt"/>
              <a:ea typeface="Arial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880696" y="6460092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4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64488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62000" y="209463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ca-E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 mercat hi ha moltes aplicacions mòbils per aprimar, però cap con </a:t>
            </a:r>
            <a:r>
              <a:rPr lang="ca-E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MiUppy</a:t>
            </a:r>
            <a:r>
              <a:rPr lang="ca-E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Aquesta aplicació t’ofereix aprimar-te mitjançant el joc.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47687" y="587196"/>
            <a:ext cx="5980113" cy="939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30"/>
              </a:spcBef>
              <a:spcAft>
                <a:spcPts val="0"/>
              </a:spcAft>
            </a:pPr>
            <a:r>
              <a:rPr lang="ca-ES" sz="3600" smtClean="0">
                <a:solidFill>
                  <a:srgbClr val="3C3935"/>
                </a:solidFill>
                <a:latin typeface="Arial" charset="0"/>
                <a:ea typeface="Arial" charset="0"/>
              </a:rPr>
              <a:t>Situació </a:t>
            </a:r>
            <a:r>
              <a:rPr lang="ca-ES" sz="3600" dirty="0">
                <a:solidFill>
                  <a:srgbClr val="3C3935"/>
                </a:solidFill>
                <a:latin typeface="Arial" charset="0"/>
                <a:ea typeface="Arial" charset="0"/>
              </a:rPr>
              <a:t>Actual</a:t>
            </a:r>
            <a:r>
              <a:rPr lang="ca-ES" b="1" dirty="0" smtClean="0">
                <a:effectLst/>
                <a:latin typeface="Arial" charset="0"/>
                <a:ea typeface="Arial" charset="0"/>
              </a:rPr>
              <a:t> </a:t>
            </a:r>
            <a:endParaRPr lang="ca-ES" sz="1600" dirty="0" smtClean="0">
              <a:effectLst/>
              <a:latin typeface="Arial" charset="0"/>
              <a:ea typeface="Arial" charset="0"/>
            </a:endParaRPr>
          </a:p>
          <a:p>
            <a:pPr marL="707390" marR="1179195" indent="-165100" algn="just">
              <a:lnSpc>
                <a:spcPct val="106000"/>
              </a:lnSpc>
              <a:spcAft>
                <a:spcPts val="0"/>
              </a:spcAft>
            </a:pPr>
            <a:endParaRPr lang="es-ES_tradnl" dirty="0">
              <a:effectLst/>
              <a:latin typeface="Arial" charset="0"/>
              <a:ea typeface="Arial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924" y="-1"/>
            <a:ext cx="4918076" cy="688709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9" y="5624512"/>
            <a:ext cx="1233488" cy="123348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977187" y="587195"/>
            <a:ext cx="5980113" cy="939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30"/>
              </a:spcBef>
              <a:spcAft>
                <a:spcPts val="0"/>
              </a:spcAft>
            </a:pPr>
            <a:r>
              <a:rPr lang="ca-ES" sz="3600" dirty="0" smtClean="0">
                <a:latin typeface="Arial" charset="0"/>
                <a:ea typeface="Arial" charset="0"/>
              </a:rPr>
              <a:t>Expectatives</a:t>
            </a:r>
            <a:endParaRPr lang="ca-ES" sz="1600" dirty="0" smtClean="0">
              <a:effectLst/>
              <a:latin typeface="Arial" charset="0"/>
              <a:ea typeface="Arial" charset="0"/>
            </a:endParaRPr>
          </a:p>
          <a:p>
            <a:pPr marL="707390" marR="1179195" indent="-165100" algn="just">
              <a:lnSpc>
                <a:spcPct val="106000"/>
              </a:lnSpc>
              <a:spcAft>
                <a:spcPts val="0"/>
              </a:spcAft>
            </a:pPr>
            <a:endParaRPr lang="es-ES_tradnl" dirty="0">
              <a:effectLst/>
              <a:latin typeface="Arial" charset="0"/>
              <a:ea typeface="Arial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366000" y="1777137"/>
            <a:ext cx="453548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000" dirty="0">
                <a:latin typeface="Arial" charset="0"/>
                <a:ea typeface="Arial" charset="0"/>
                <a:cs typeface="Arial" charset="0"/>
              </a:rPr>
              <a:t>Volem oferir als nostres clients una aplicació mòbil que permeti</a:t>
            </a:r>
            <a:r>
              <a:rPr lang="ca-ES" sz="2000" dirty="0" smtClean="0"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 algn="just"/>
            <a:endParaRPr lang="ca-ES" sz="20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ca-ES" sz="2000" dirty="0">
                <a:latin typeface="Arial" charset="0"/>
                <a:ea typeface="Arial" charset="0"/>
                <a:cs typeface="Arial" charset="0"/>
              </a:rPr>
              <a:t>Una experiència d'usuari nativa</a:t>
            </a:r>
            <a:r>
              <a:rPr lang="ca-ES" sz="2000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lang="ca-ES" sz="20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ca-ES" sz="2000" dirty="0">
                <a:latin typeface="Arial" charset="0"/>
                <a:ea typeface="Arial" charset="0"/>
                <a:cs typeface="Arial" charset="0"/>
              </a:rPr>
              <a:t>Obtenir </a:t>
            </a:r>
            <a:r>
              <a:rPr lang="ca-ES" sz="2000" dirty="0" smtClean="0">
                <a:latin typeface="Arial" charset="0"/>
                <a:ea typeface="Arial" charset="0"/>
                <a:cs typeface="Arial" charset="0"/>
              </a:rPr>
              <a:t>una </a:t>
            </a:r>
            <a:r>
              <a:rPr lang="ca-ES" sz="2000" dirty="0">
                <a:latin typeface="Arial" charset="0"/>
                <a:ea typeface="Arial" charset="0"/>
                <a:cs typeface="Arial" charset="0"/>
              </a:rPr>
              <a:t>aplicació mòbil per iOS i </a:t>
            </a:r>
            <a:r>
              <a:rPr lang="ca-ES" sz="2000" dirty="0" err="1">
                <a:latin typeface="Arial" charset="0"/>
                <a:ea typeface="Arial" charset="0"/>
                <a:cs typeface="Arial" charset="0"/>
              </a:rPr>
              <a:t>Android</a:t>
            </a:r>
            <a:r>
              <a:rPr lang="ca-ES" sz="2000" dirty="0">
                <a:latin typeface="Arial" charset="0"/>
                <a:ea typeface="Arial" charset="0"/>
                <a:cs typeface="Arial" charset="0"/>
              </a:rPr>
              <a:t> amb un cost reduït</a:t>
            </a:r>
            <a:r>
              <a:rPr lang="ca-ES" sz="2000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lang="ca-ES" sz="20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ca-ES" sz="2000" dirty="0">
                <a:latin typeface="Arial" charset="0"/>
                <a:ea typeface="Arial" charset="0"/>
                <a:cs typeface="Arial" charset="0"/>
              </a:rPr>
              <a:t>Disposar de l'aplicació en el menor </a:t>
            </a:r>
            <a:r>
              <a:rPr lang="ca-ES" sz="2000" dirty="0" smtClean="0">
                <a:latin typeface="Arial" charset="0"/>
                <a:ea typeface="Arial" charset="0"/>
                <a:cs typeface="Arial" charset="0"/>
              </a:rPr>
              <a:t>temps </a:t>
            </a:r>
            <a:r>
              <a:rPr lang="ca-ES" sz="2000" dirty="0">
                <a:latin typeface="Arial" charset="0"/>
                <a:ea typeface="Arial" charset="0"/>
                <a:cs typeface="Arial" charset="0"/>
              </a:rPr>
              <a:t>possible</a:t>
            </a:r>
            <a:r>
              <a:rPr lang="ca-ES" sz="2000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lang="ca-ES" sz="20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ca-ES" sz="2000" dirty="0">
                <a:latin typeface="Arial" charset="0"/>
                <a:ea typeface="Arial" charset="0"/>
                <a:cs typeface="Arial" charset="0"/>
              </a:rPr>
              <a:t>Oferir </a:t>
            </a:r>
            <a:r>
              <a:rPr lang="ca-ES" sz="2000" dirty="0" smtClean="0">
                <a:latin typeface="Arial" charset="0"/>
                <a:ea typeface="Arial" charset="0"/>
                <a:cs typeface="Arial" charset="0"/>
              </a:rPr>
              <a:t>una aplicació </a:t>
            </a:r>
            <a:r>
              <a:rPr lang="ca-ES" sz="2000" dirty="0">
                <a:latin typeface="Arial" charset="0"/>
                <a:ea typeface="Arial" charset="0"/>
                <a:cs typeface="Arial" charset="0"/>
              </a:rPr>
              <a:t>tant per a mòbils com per </a:t>
            </a:r>
            <a:r>
              <a:rPr lang="ca-ES" sz="2000" dirty="0" err="1" smtClean="0">
                <a:latin typeface="Arial" charset="0"/>
                <a:ea typeface="Arial" charset="0"/>
                <a:cs typeface="Arial" charset="0"/>
              </a:rPr>
              <a:t>tablets</a:t>
            </a:r>
            <a:r>
              <a:rPr lang="ca-ES" sz="2000" dirty="0" smtClean="0">
                <a:latin typeface="Arial" charset="0"/>
                <a:ea typeface="Arial" charset="0"/>
                <a:cs typeface="Arial" charset="0"/>
              </a:rPr>
              <a:t> i web.</a:t>
            </a:r>
            <a:endParaRPr lang="ca-E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1845851" y="6488668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5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8089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31152" y="599896"/>
            <a:ext cx="11314748" cy="5055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30"/>
              </a:spcBef>
              <a:spcAft>
                <a:spcPts val="0"/>
              </a:spcAft>
            </a:pPr>
            <a:r>
              <a:rPr lang="ca-ES" sz="3600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Expectatives</a:t>
            </a:r>
          </a:p>
          <a:p>
            <a:pPr>
              <a:spcBef>
                <a:spcPts val="330"/>
              </a:spcBef>
              <a:spcAft>
                <a:spcPts val="0"/>
              </a:spcAft>
            </a:pPr>
            <a:endParaRPr lang="ca-ES" dirty="0" smtClean="0">
              <a:solidFill>
                <a:srgbClr val="3C3935"/>
              </a:solidFill>
              <a:effectLst/>
              <a:latin typeface="Arial" charset="0"/>
              <a:ea typeface="Arial" charset="0"/>
            </a:endParaRPr>
          </a:p>
          <a:p>
            <a:pPr algn="just">
              <a:spcBef>
                <a:spcPts val="330"/>
              </a:spcBef>
              <a:spcAft>
                <a:spcPts val="0"/>
              </a:spcAft>
            </a:pPr>
            <a:r>
              <a:rPr lang="ca-ES" sz="2000" dirty="0">
                <a:solidFill>
                  <a:srgbClr val="3C3935"/>
                </a:solidFill>
                <a:latin typeface="Arial" charset="0"/>
                <a:ea typeface="Arial" charset="0"/>
              </a:rPr>
              <a:t>Una aplicació que ofereixi una experiència d'usuari definida, dissenyada i desenvolupada amb el focus en la mobilitat, tant </a:t>
            </a:r>
            <a:r>
              <a:rPr lang="ca-ES" sz="2000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com en </a:t>
            </a:r>
            <a:r>
              <a:rPr lang="ca-ES" sz="2000" dirty="0">
                <a:solidFill>
                  <a:srgbClr val="3C3935"/>
                </a:solidFill>
                <a:latin typeface="Arial" charset="0"/>
                <a:ea typeface="Arial" charset="0"/>
              </a:rPr>
              <a:t>les seves grans capacitats i prestacions.</a:t>
            </a:r>
          </a:p>
          <a:p>
            <a:pPr algn="just">
              <a:spcBef>
                <a:spcPts val="330"/>
              </a:spcBef>
              <a:spcAft>
                <a:spcPts val="0"/>
              </a:spcAft>
            </a:pPr>
            <a:endParaRPr lang="ca-ES" sz="2000" dirty="0">
              <a:solidFill>
                <a:srgbClr val="3C3935"/>
              </a:solidFill>
              <a:latin typeface="Arial" charset="0"/>
              <a:ea typeface="Arial" charset="0"/>
            </a:endParaRPr>
          </a:p>
          <a:p>
            <a:pPr algn="r">
              <a:spcBef>
                <a:spcPts val="330"/>
              </a:spcBef>
              <a:spcAft>
                <a:spcPts val="0"/>
              </a:spcAft>
            </a:pPr>
            <a:r>
              <a:rPr lang="ca-ES" sz="1600" b="1" dirty="0">
                <a:solidFill>
                  <a:srgbClr val="3C3935"/>
                </a:solidFill>
                <a:latin typeface="Arial" charset="0"/>
                <a:ea typeface="Arial" charset="0"/>
              </a:rPr>
              <a:t>Noves capacitats i </a:t>
            </a:r>
            <a:r>
              <a:rPr lang="ca-ES" sz="1600" b="1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funcionalitats</a:t>
            </a:r>
            <a:endParaRPr lang="ca-ES" sz="1600" b="1" dirty="0">
              <a:solidFill>
                <a:srgbClr val="3C3935"/>
              </a:solidFill>
              <a:latin typeface="Arial" charset="0"/>
              <a:ea typeface="Arial" charset="0"/>
            </a:endParaRPr>
          </a:p>
          <a:p>
            <a:pPr algn="just">
              <a:spcBef>
                <a:spcPts val="330"/>
              </a:spcBef>
              <a:spcAft>
                <a:spcPts val="0"/>
              </a:spcAft>
            </a:pPr>
            <a:endParaRPr lang="ca-ES" sz="1600" dirty="0">
              <a:solidFill>
                <a:srgbClr val="3C3935"/>
              </a:solidFill>
              <a:latin typeface="Arial" charset="0"/>
              <a:ea typeface="Arial" charset="0"/>
            </a:endParaRPr>
          </a:p>
          <a:p>
            <a:pPr algn="just">
              <a:spcBef>
                <a:spcPts val="330"/>
              </a:spcBef>
              <a:spcAft>
                <a:spcPts val="0"/>
              </a:spcAft>
            </a:pPr>
            <a:r>
              <a:rPr lang="ca-ES" sz="1600" b="1" dirty="0">
                <a:solidFill>
                  <a:srgbClr val="3C3935"/>
                </a:solidFill>
                <a:latin typeface="Arial" charset="0"/>
                <a:ea typeface="Arial" charset="0"/>
              </a:rPr>
              <a:t>Requisits de seguretat i rendiment	</a:t>
            </a:r>
          </a:p>
          <a:p>
            <a:pPr algn="just">
              <a:spcBef>
                <a:spcPts val="330"/>
              </a:spcBef>
              <a:spcAft>
                <a:spcPts val="0"/>
              </a:spcAft>
            </a:pPr>
            <a:r>
              <a:rPr lang="ca-ES" sz="1600" dirty="0">
                <a:solidFill>
                  <a:srgbClr val="3C3935"/>
                </a:solidFill>
                <a:latin typeface="Arial" charset="0"/>
                <a:ea typeface="Arial" charset="0"/>
              </a:rPr>
              <a:t>• Els recursos estàtics (HTMLCSS, JS, Imatges, fonts, etc.) estan allotjats en la pròpia aplicació, de manera que l'aplicació només ha de fer peticions </a:t>
            </a:r>
            <a:r>
              <a:rPr lang="ca-ES" sz="1600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a la base de dades </a:t>
            </a:r>
            <a:r>
              <a:rPr lang="ca-ES" sz="1600" dirty="0" err="1" smtClean="0">
                <a:solidFill>
                  <a:srgbClr val="3C3935"/>
                </a:solidFill>
                <a:latin typeface="Arial" charset="0"/>
                <a:ea typeface="Arial" charset="0"/>
              </a:rPr>
              <a:t>Firebase</a:t>
            </a:r>
            <a:r>
              <a:rPr lang="ca-ES" sz="1600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, </a:t>
            </a:r>
            <a:r>
              <a:rPr lang="ca-ES" sz="1600" dirty="0">
                <a:solidFill>
                  <a:srgbClr val="3C3935"/>
                </a:solidFill>
                <a:latin typeface="Arial" charset="0"/>
                <a:ea typeface="Arial" charset="0"/>
              </a:rPr>
              <a:t>la qual cosa millora </a:t>
            </a:r>
            <a:r>
              <a:rPr lang="ca-ES" sz="1600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molt el seu rendiment</a:t>
            </a:r>
            <a:r>
              <a:rPr lang="ca-ES" sz="1600" dirty="0">
                <a:solidFill>
                  <a:srgbClr val="3C3935"/>
                </a:solidFill>
                <a:latin typeface="Arial" charset="0"/>
                <a:ea typeface="Arial" charset="0"/>
              </a:rPr>
              <a:t>.</a:t>
            </a:r>
          </a:p>
          <a:p>
            <a:pPr algn="just">
              <a:spcBef>
                <a:spcPts val="330"/>
              </a:spcBef>
              <a:spcAft>
                <a:spcPts val="0"/>
              </a:spcAft>
            </a:pPr>
            <a:r>
              <a:rPr lang="ca-ES" sz="1600" dirty="0">
                <a:solidFill>
                  <a:srgbClr val="3C3935"/>
                </a:solidFill>
                <a:latin typeface="Arial" charset="0"/>
                <a:ea typeface="Arial" charset="0"/>
              </a:rPr>
              <a:t>• </a:t>
            </a:r>
            <a:r>
              <a:rPr lang="ca-ES" sz="1600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Web </a:t>
            </a:r>
            <a:r>
              <a:rPr lang="ca-ES" sz="1600" dirty="0" err="1" smtClean="0">
                <a:solidFill>
                  <a:srgbClr val="3C3935"/>
                </a:solidFill>
                <a:latin typeface="Arial" charset="0"/>
                <a:ea typeface="Arial" charset="0"/>
              </a:rPr>
              <a:t>securitzada</a:t>
            </a:r>
            <a:r>
              <a:rPr lang="ca-ES" sz="1600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 amb </a:t>
            </a:r>
            <a:r>
              <a:rPr lang="ca-ES" sz="1600" dirty="0" err="1" smtClean="0">
                <a:solidFill>
                  <a:srgbClr val="3C3935"/>
                </a:solidFill>
                <a:latin typeface="Arial" charset="0"/>
                <a:ea typeface="Arial" charset="0"/>
              </a:rPr>
              <a:t>login</a:t>
            </a:r>
            <a:r>
              <a:rPr lang="ca-ES" sz="1600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.</a:t>
            </a:r>
            <a:endParaRPr lang="ca-ES" sz="1600" dirty="0">
              <a:solidFill>
                <a:srgbClr val="3C3935"/>
              </a:solidFill>
              <a:latin typeface="Arial" charset="0"/>
              <a:ea typeface="Arial" charset="0"/>
            </a:endParaRPr>
          </a:p>
          <a:p>
            <a:pPr algn="just">
              <a:spcBef>
                <a:spcPts val="330"/>
              </a:spcBef>
              <a:spcAft>
                <a:spcPts val="0"/>
              </a:spcAft>
            </a:pPr>
            <a:endParaRPr lang="ca-ES" sz="1600" dirty="0">
              <a:solidFill>
                <a:srgbClr val="3C3935"/>
              </a:solidFill>
              <a:latin typeface="Arial" charset="0"/>
              <a:ea typeface="Arial" charset="0"/>
            </a:endParaRPr>
          </a:p>
          <a:p>
            <a:pPr algn="r">
              <a:spcBef>
                <a:spcPts val="330"/>
              </a:spcBef>
              <a:spcAft>
                <a:spcPts val="0"/>
              </a:spcAft>
            </a:pPr>
            <a:r>
              <a:rPr lang="ca-ES" sz="1600" b="1" dirty="0">
                <a:solidFill>
                  <a:srgbClr val="3C3935"/>
                </a:solidFill>
                <a:latin typeface="Arial" charset="0"/>
                <a:ea typeface="Arial" charset="0"/>
              </a:rPr>
              <a:t>Requisits </a:t>
            </a:r>
            <a:r>
              <a:rPr lang="ca-ES" sz="1600" b="1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no funcionals</a:t>
            </a:r>
            <a:endParaRPr lang="ca-ES" sz="1600" b="1" dirty="0">
              <a:solidFill>
                <a:srgbClr val="3C3935"/>
              </a:solidFill>
              <a:latin typeface="Arial" charset="0"/>
              <a:ea typeface="Arial" charset="0"/>
            </a:endParaRPr>
          </a:p>
          <a:p>
            <a:pPr algn="r">
              <a:spcBef>
                <a:spcPts val="330"/>
              </a:spcBef>
              <a:spcAft>
                <a:spcPts val="0"/>
              </a:spcAft>
            </a:pPr>
            <a:r>
              <a:rPr lang="ca-ES" sz="1600" dirty="0">
                <a:solidFill>
                  <a:srgbClr val="3C3935"/>
                </a:solidFill>
                <a:latin typeface="Arial" charset="0"/>
                <a:ea typeface="Arial" charset="0"/>
              </a:rPr>
              <a:t>• Experiència d'usuari nativa, senzilla i intuïtiva.</a:t>
            </a:r>
          </a:p>
          <a:p>
            <a:pPr algn="r">
              <a:spcBef>
                <a:spcPts val="330"/>
              </a:spcBef>
              <a:spcAft>
                <a:spcPts val="0"/>
              </a:spcAft>
            </a:pPr>
            <a:r>
              <a:rPr lang="ca-ES" sz="1600" dirty="0">
                <a:solidFill>
                  <a:srgbClr val="3C3935"/>
                </a:solidFill>
                <a:latin typeface="Arial" charset="0"/>
                <a:ea typeface="Arial" charset="0"/>
              </a:rPr>
              <a:t>• Temps de resposta curts combinat amb usabilitat òptima.</a:t>
            </a:r>
          </a:p>
          <a:p>
            <a:pPr algn="r">
              <a:spcBef>
                <a:spcPts val="330"/>
              </a:spcBef>
              <a:spcAft>
                <a:spcPts val="0"/>
              </a:spcAft>
            </a:pPr>
            <a:r>
              <a:rPr lang="ca-ES" sz="1600" dirty="0">
                <a:solidFill>
                  <a:srgbClr val="3C3935"/>
                </a:solidFill>
                <a:latin typeface="Arial" charset="0"/>
                <a:ea typeface="Arial" charset="0"/>
              </a:rPr>
              <a:t>• Aplicació flexible (escalable i </a:t>
            </a:r>
            <a:r>
              <a:rPr lang="ca-ES" sz="1600" dirty="0" err="1">
                <a:solidFill>
                  <a:srgbClr val="3C3935"/>
                </a:solidFill>
                <a:latin typeface="Arial" charset="0"/>
                <a:ea typeface="Arial" charset="0"/>
              </a:rPr>
              <a:t>evolucionable</a:t>
            </a:r>
            <a:r>
              <a:rPr lang="ca-ES" sz="1600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).</a:t>
            </a:r>
            <a:endParaRPr lang="ca-ES" sz="1600" dirty="0">
              <a:solidFill>
                <a:srgbClr val="3C3935"/>
              </a:solidFill>
              <a:latin typeface="Arial" charset="0"/>
              <a:ea typeface="Arial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880696" y="6488668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mtClean="0">
                <a:solidFill>
                  <a:schemeClr val="bg1"/>
                </a:solidFill>
              </a:rPr>
              <a:t>6</a:t>
            </a:r>
            <a:endParaRPr lang="ca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25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00049" y="442913"/>
            <a:ext cx="7367588" cy="1332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30"/>
              </a:spcBef>
              <a:spcAft>
                <a:spcPts val="0"/>
              </a:spcAft>
            </a:pPr>
            <a:r>
              <a:rPr lang="ca-ES" sz="3600" dirty="0" smtClean="0">
                <a:solidFill>
                  <a:srgbClr val="3C3935"/>
                </a:solidFill>
                <a:effectLst/>
                <a:latin typeface="Arial" charset="0"/>
                <a:ea typeface="Arial" charset="0"/>
              </a:rPr>
              <a:t>Funcionalitats</a:t>
            </a:r>
            <a:endParaRPr lang="es-ES_tradnl" sz="1600" dirty="0" smtClean="0">
              <a:effectLst/>
              <a:latin typeface="Arial" charset="0"/>
              <a:ea typeface="Arial" charset="0"/>
            </a:endParaRPr>
          </a:p>
          <a:p>
            <a:pPr marL="69215">
              <a:spcBef>
                <a:spcPts val="860"/>
              </a:spcBef>
              <a:spcAft>
                <a:spcPts val="0"/>
              </a:spcAft>
            </a:pPr>
            <a:r>
              <a:rPr lang="ca-ES" b="1" dirty="0" smtClean="0">
                <a:effectLst/>
                <a:latin typeface="Arial" charset="0"/>
                <a:ea typeface="Arial" charset="0"/>
              </a:rPr>
              <a:t> </a:t>
            </a:r>
            <a:endParaRPr lang="es-ES_tradnl" sz="1600" dirty="0" smtClean="0">
              <a:effectLst/>
              <a:latin typeface="Arial" charset="0"/>
              <a:ea typeface="Arial" charset="0"/>
            </a:endParaRPr>
          </a:p>
          <a:p>
            <a:pPr marL="707390" marR="1179195" indent="-165100" algn="just">
              <a:lnSpc>
                <a:spcPct val="106000"/>
              </a:lnSpc>
              <a:spcAft>
                <a:spcPts val="0"/>
              </a:spcAft>
            </a:pPr>
            <a:r>
              <a:rPr lang="ca-ES" dirty="0" smtClean="0">
                <a:solidFill>
                  <a:srgbClr val="3C3935"/>
                </a:solidFill>
                <a:effectLst/>
                <a:latin typeface="Arial" charset="0"/>
                <a:ea typeface="Arial" charset="0"/>
              </a:rPr>
              <a:t>Les funcionalitats a cobrir són les següents:</a:t>
            </a:r>
            <a:endParaRPr lang="es-ES_tradnl" dirty="0">
              <a:effectLst/>
              <a:latin typeface="Arial" charset="0"/>
              <a:ea typeface="Arial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550" y="2101850"/>
            <a:ext cx="7124700" cy="405130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1880696" y="6488668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mtClean="0">
                <a:solidFill>
                  <a:schemeClr val="bg1"/>
                </a:solidFill>
              </a:rPr>
              <a:t>7</a:t>
            </a:r>
            <a:endParaRPr lang="ca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90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9" y="5624512"/>
            <a:ext cx="1233488" cy="123348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800100" y="574497"/>
            <a:ext cx="7594600" cy="309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">
              <a:spcBef>
                <a:spcPts val="210"/>
              </a:spcBef>
              <a:spcAft>
                <a:spcPts val="0"/>
              </a:spcAft>
            </a:pPr>
            <a:r>
              <a:rPr lang="ca-ES" sz="4800" dirty="0" smtClean="0">
                <a:solidFill>
                  <a:srgbClr val="FFFFFF"/>
                </a:solidFill>
                <a:latin typeface="+mj-lt"/>
                <a:ea typeface="Arial" charset="0"/>
              </a:rPr>
              <a:t>02</a:t>
            </a:r>
            <a:endParaRPr lang="es-ES_tradnl" sz="4800" dirty="0">
              <a:latin typeface="+mj-lt"/>
              <a:ea typeface="Arial" charset="0"/>
            </a:endParaRPr>
          </a:p>
          <a:p>
            <a:pPr>
              <a:spcAft>
                <a:spcPts val="0"/>
              </a:spcAft>
            </a:pPr>
            <a:r>
              <a:rPr lang="ca-ES" sz="4800" dirty="0">
                <a:latin typeface="+mj-lt"/>
                <a:ea typeface="Arial" charset="0"/>
              </a:rPr>
              <a:t> </a:t>
            </a:r>
            <a:endParaRPr lang="es-ES_tradnl" sz="4800" dirty="0">
              <a:latin typeface="+mj-lt"/>
              <a:ea typeface="Arial" charset="0"/>
            </a:endParaRPr>
          </a:p>
          <a:p>
            <a:pPr>
              <a:spcAft>
                <a:spcPts val="0"/>
              </a:spcAft>
            </a:pPr>
            <a:r>
              <a:rPr lang="ca-ES" sz="4800" dirty="0">
                <a:latin typeface="+mj-lt"/>
                <a:ea typeface="Arial" charset="0"/>
              </a:rPr>
              <a:t>  </a:t>
            </a:r>
            <a:endParaRPr lang="es-ES_tradnl" sz="4800" dirty="0">
              <a:latin typeface="+mj-lt"/>
              <a:ea typeface="Arial" charset="0"/>
            </a:endParaRPr>
          </a:p>
          <a:p>
            <a:pPr marL="71120">
              <a:spcBef>
                <a:spcPts val="390"/>
              </a:spcBef>
              <a:spcAft>
                <a:spcPts val="0"/>
              </a:spcAft>
            </a:pPr>
            <a:r>
              <a:rPr lang="ca-ES" sz="4800" dirty="0" smtClean="0">
                <a:solidFill>
                  <a:srgbClr val="FFFFFF"/>
                </a:solidFill>
                <a:latin typeface="+mj-lt"/>
                <a:ea typeface="Arial" charset="0"/>
              </a:rPr>
              <a:t>Solució tècnica proposada</a:t>
            </a:r>
            <a:endParaRPr lang="ca-ES" sz="4800" dirty="0">
              <a:effectLst/>
              <a:latin typeface="+mj-lt"/>
              <a:ea typeface="Arial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837832" y="6488668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8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97051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31152" y="599896"/>
            <a:ext cx="11314748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30"/>
              </a:spcBef>
              <a:spcAft>
                <a:spcPts val="0"/>
              </a:spcAft>
            </a:pPr>
            <a:r>
              <a:rPr lang="ca-ES" sz="3600" dirty="0" err="1" smtClean="0">
                <a:solidFill>
                  <a:srgbClr val="3C3935"/>
                </a:solidFill>
                <a:latin typeface="Arial" charset="0"/>
                <a:ea typeface="Arial" charset="0"/>
              </a:rPr>
              <a:t>Frameworks</a:t>
            </a:r>
            <a:endParaRPr lang="ca-ES" sz="3600" dirty="0" smtClean="0">
              <a:solidFill>
                <a:srgbClr val="3C3935"/>
              </a:solidFill>
              <a:latin typeface="Arial" charset="0"/>
              <a:ea typeface="Arial" charset="0"/>
            </a:endParaRPr>
          </a:p>
          <a:p>
            <a:pPr>
              <a:spcBef>
                <a:spcPts val="330"/>
              </a:spcBef>
              <a:spcAft>
                <a:spcPts val="0"/>
              </a:spcAft>
            </a:pPr>
            <a:endParaRPr lang="ca-ES" dirty="0" smtClean="0">
              <a:solidFill>
                <a:srgbClr val="3C3935"/>
              </a:solidFill>
              <a:effectLst/>
              <a:latin typeface="Arial" charset="0"/>
              <a:ea typeface="Arial" charset="0"/>
            </a:endParaRPr>
          </a:p>
          <a:p>
            <a:pPr>
              <a:spcBef>
                <a:spcPts val="330"/>
              </a:spcBef>
              <a:spcAft>
                <a:spcPts val="0"/>
              </a:spcAft>
            </a:pPr>
            <a:r>
              <a:rPr lang="ca-ES" sz="2000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ANGULAR</a:t>
            </a:r>
          </a:p>
          <a:p>
            <a:pPr>
              <a:spcBef>
                <a:spcPts val="330"/>
              </a:spcBef>
              <a:spcAft>
                <a:spcPts val="0"/>
              </a:spcAft>
            </a:pPr>
            <a:endParaRPr lang="ca-ES" sz="2000" dirty="0">
              <a:solidFill>
                <a:srgbClr val="3C3935"/>
              </a:solidFill>
              <a:latin typeface="Arial" charset="0"/>
              <a:ea typeface="Arial" charset="0"/>
            </a:endParaRPr>
          </a:p>
          <a:p>
            <a:pPr marL="342900" indent="-342900">
              <a:spcBef>
                <a:spcPts val="330"/>
              </a:spcBef>
              <a:spcAft>
                <a:spcPts val="0"/>
              </a:spcAft>
              <a:buFont typeface="Wingdings" charset="2"/>
              <a:buChar char="ü"/>
            </a:pPr>
            <a:r>
              <a:rPr lang="ca-ES" sz="2000" dirty="0" err="1" smtClean="0">
                <a:solidFill>
                  <a:srgbClr val="3C3935"/>
                </a:solidFill>
                <a:latin typeface="Arial" charset="0"/>
                <a:ea typeface="Arial" charset="0"/>
              </a:rPr>
              <a:t>AngularJS</a:t>
            </a:r>
            <a:r>
              <a:rPr lang="ca-ES" sz="2000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 </a:t>
            </a:r>
            <a:r>
              <a:rPr lang="ca-ES" sz="2000" dirty="0">
                <a:solidFill>
                  <a:srgbClr val="3C3935"/>
                </a:solidFill>
                <a:latin typeface="Arial" charset="0"/>
                <a:ea typeface="Arial" charset="0"/>
              </a:rPr>
              <a:t>és un </a:t>
            </a:r>
            <a:r>
              <a:rPr lang="ca-ES" sz="2000" dirty="0" err="1">
                <a:solidFill>
                  <a:srgbClr val="3C3935"/>
                </a:solidFill>
                <a:latin typeface="Arial" charset="0"/>
                <a:ea typeface="Arial" charset="0"/>
              </a:rPr>
              <a:t>framework</a:t>
            </a:r>
            <a:r>
              <a:rPr lang="ca-ES" sz="2000" dirty="0">
                <a:solidFill>
                  <a:srgbClr val="3C3935"/>
                </a:solidFill>
                <a:latin typeface="Arial" charset="0"/>
                <a:ea typeface="Arial" charset="0"/>
              </a:rPr>
              <a:t> de </a:t>
            </a:r>
            <a:r>
              <a:rPr lang="ca-ES" sz="2000" dirty="0" err="1">
                <a:solidFill>
                  <a:srgbClr val="3C3935"/>
                </a:solidFill>
                <a:latin typeface="Arial" charset="0"/>
                <a:ea typeface="Arial" charset="0"/>
              </a:rPr>
              <a:t>JavaScript</a:t>
            </a:r>
            <a:r>
              <a:rPr lang="ca-ES" sz="2000" dirty="0">
                <a:solidFill>
                  <a:srgbClr val="3C3935"/>
                </a:solidFill>
                <a:latin typeface="Arial" charset="0"/>
                <a:ea typeface="Arial" charset="0"/>
              </a:rPr>
              <a:t> basat en l'arquitectura Model-Vista-Controlador per al Desenvolupament Web Front End que permet crear aplicacions SPA (Single-Page Applications</a:t>
            </a:r>
            <a:r>
              <a:rPr lang="ca-ES" sz="2000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).</a:t>
            </a:r>
            <a:r>
              <a:rPr lang="ca-ES" sz="2000" dirty="0">
                <a:solidFill>
                  <a:srgbClr val="3C3935"/>
                </a:solidFill>
                <a:latin typeface="Arial" charset="0"/>
                <a:ea typeface="Arial" charset="0"/>
              </a:rPr>
              <a:t>  </a:t>
            </a:r>
            <a:endParaRPr lang="ca-ES" sz="2000" dirty="0" smtClean="0">
              <a:solidFill>
                <a:srgbClr val="3C3935"/>
              </a:solidFill>
              <a:latin typeface="Arial" charset="0"/>
              <a:ea typeface="Arial" charset="0"/>
            </a:endParaRPr>
          </a:p>
          <a:p>
            <a:pPr marL="342900" indent="-342900">
              <a:spcBef>
                <a:spcPts val="330"/>
              </a:spcBef>
              <a:spcAft>
                <a:spcPts val="0"/>
              </a:spcAft>
              <a:buFont typeface="Wingdings" charset="2"/>
              <a:buChar char="ü"/>
            </a:pPr>
            <a:r>
              <a:rPr lang="ca-ES" sz="2000" dirty="0" err="1" smtClean="0">
                <a:solidFill>
                  <a:srgbClr val="3C3935"/>
                </a:solidFill>
                <a:latin typeface="Arial" charset="0"/>
                <a:ea typeface="Arial" charset="0"/>
              </a:rPr>
              <a:t>AngularJS</a:t>
            </a:r>
            <a:r>
              <a:rPr lang="ca-ES" sz="2000" dirty="0">
                <a:solidFill>
                  <a:srgbClr val="3C3935"/>
                </a:solidFill>
                <a:latin typeface="Arial" charset="0"/>
                <a:ea typeface="Arial" charset="0"/>
              </a:rPr>
              <a:t>, gràcies a la seva característica de que la vista i el model estan en relació constant, aconsegueix que tot canvi visual s'actualitzi a temps </a:t>
            </a:r>
            <a:r>
              <a:rPr lang="ca-ES" sz="2000" dirty="0" smtClean="0">
                <a:solidFill>
                  <a:srgbClr val="3C3935"/>
                </a:solidFill>
                <a:latin typeface="Arial" charset="0"/>
                <a:ea typeface="Arial" charset="0"/>
              </a:rPr>
              <a:t>real.</a:t>
            </a:r>
          </a:p>
          <a:p>
            <a:pPr>
              <a:spcBef>
                <a:spcPts val="330"/>
              </a:spcBef>
              <a:spcAft>
                <a:spcPts val="0"/>
              </a:spcAft>
            </a:pPr>
            <a:endParaRPr lang="ca-ES" sz="2000" dirty="0">
              <a:solidFill>
                <a:srgbClr val="3C3935"/>
              </a:solidFill>
              <a:latin typeface="Arial" charset="0"/>
              <a:ea typeface="Arial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880696" y="6488668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>
                <a:solidFill>
                  <a:schemeClr val="bg1"/>
                </a:solidFill>
              </a:rPr>
              <a:t>9</a:t>
            </a:r>
            <a:endParaRPr lang="ca-ES" dirty="0">
              <a:solidFill>
                <a:schemeClr val="bg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687" y="4492625"/>
            <a:ext cx="1181100" cy="12446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443412" y="5750004"/>
            <a:ext cx="3714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Nom: </a:t>
            </a:r>
            <a:r>
              <a:rPr lang="ca-ES" dirty="0" err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Logo</a:t>
            </a:r>
            <a:r>
              <a:rPr lang="ca-E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Angular</a:t>
            </a:r>
          </a:p>
          <a:p>
            <a:r>
              <a:rPr lang="ca-ES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Url</a:t>
            </a:r>
            <a:r>
              <a:rPr lang="ca-E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: </a:t>
            </a:r>
            <a:r>
              <a:rPr lang="ca-ES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https</a:t>
            </a:r>
            <a:r>
              <a:rPr lang="ca-E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://</a:t>
            </a:r>
            <a:r>
              <a:rPr lang="ca-ES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angularjs.org</a:t>
            </a:r>
            <a:r>
              <a:rPr lang="ca-E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/</a:t>
            </a:r>
            <a:r>
              <a:rPr lang="ca-ES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img</a:t>
            </a:r>
            <a:r>
              <a:rPr lang="ca-E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/</a:t>
            </a:r>
            <a:r>
              <a:rPr lang="ca-ES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ng-logo.pngLlicència</a:t>
            </a:r>
            <a:r>
              <a:rPr lang="ca-E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: sota llicència MT</a:t>
            </a:r>
            <a:endParaRPr lang="ca-ES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70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387</TotalTime>
  <Words>789</Words>
  <Application>Microsoft Macintosh PowerPoint</Application>
  <PresentationFormat>Panorámica</PresentationFormat>
  <Paragraphs>209</Paragraphs>
  <Slides>26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3" baseType="lpstr">
      <vt:lpstr>Arial</vt:lpstr>
      <vt:lpstr>Calibri</vt:lpstr>
      <vt:lpstr>Futura Medium</vt:lpstr>
      <vt:lpstr>Trebuchet MS</vt:lpstr>
      <vt:lpstr>Tw Cen MT</vt:lpstr>
      <vt:lpstr>Wingdings</vt:lpstr>
      <vt:lpstr>Circuito</vt:lpstr>
      <vt:lpstr>Desenvolupament de l’aplicació mòbil MyUppy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Desenvolupament de l’aplicació mòbil MyUppy </dc:title>
  <dc:subject/>
  <dc:creator>ASSUMPTA BELLIDO</dc:creator>
  <cp:keywords/>
  <dc:description/>
  <cp:lastModifiedBy>MARINA MUÑOZ BELLIDO</cp:lastModifiedBy>
  <cp:revision>50</cp:revision>
  <dcterms:created xsi:type="dcterms:W3CDTF">2017-01-09T20:32:56Z</dcterms:created>
  <dcterms:modified xsi:type="dcterms:W3CDTF">2017-01-26T21:58:10Z</dcterms:modified>
  <cp:category/>
</cp:coreProperties>
</file>