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65" r:id="rId6"/>
    <p:sldId id="266" r:id="rId7"/>
    <p:sldId id="267" r:id="rId8"/>
    <p:sldId id="260" r:id="rId9"/>
    <p:sldId id="261" r:id="rId10"/>
    <p:sldId id="263" r:id="rId11"/>
    <p:sldId id="264" r:id="rId12"/>
    <p:sldId id="26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09/01/2017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Trail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con Mendi4Trail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Diseño y Marketing de una App y una Web para </a:t>
            </a:r>
            <a:r>
              <a:rPr lang="es-ES_tradnl" b="1" dirty="0" err="1"/>
              <a:t>Trail</a:t>
            </a:r>
            <a:r>
              <a:rPr lang="es-ES_tradnl" b="1" dirty="0"/>
              <a:t> </a:t>
            </a:r>
            <a:r>
              <a:rPr lang="es-ES_tradnl" b="1" dirty="0" err="1"/>
              <a:t>Running</a:t>
            </a:r>
            <a:r>
              <a:rPr lang="es-ES_tradnl" b="1" dirty="0"/>
              <a:t> </a:t>
            </a:r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9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s-ES" dirty="0" smtClean="0"/>
              <a:t>Marketing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88840"/>
            <a:ext cx="7128908" cy="384378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sz="2200" b="1" dirty="0"/>
              <a:t>Puntos fuertes de la campaña</a:t>
            </a:r>
            <a:r>
              <a:rPr lang="es-ES" sz="2200" b="1" dirty="0" smtClean="0"/>
              <a:t>:</a:t>
            </a:r>
          </a:p>
          <a:p>
            <a:endParaRPr lang="es-ES" sz="2200" dirty="0"/>
          </a:p>
          <a:p>
            <a:pPr lvl="0"/>
            <a:r>
              <a:rPr lang="es-ES" sz="2200" dirty="0" smtClean="0"/>
              <a:t>Diseño sencillo usabilidad </a:t>
            </a:r>
            <a:r>
              <a:rPr lang="es-ES" sz="2200" dirty="0"/>
              <a:t>y </a:t>
            </a:r>
            <a:r>
              <a:rPr lang="es-ES" sz="2200" dirty="0" smtClean="0"/>
              <a:t>amigabilidad</a:t>
            </a:r>
            <a:endParaRPr lang="es-ES" sz="2200" dirty="0"/>
          </a:p>
          <a:p>
            <a:pPr lvl="0"/>
            <a:r>
              <a:rPr lang="es-ES" sz="2200" dirty="0" smtClean="0"/>
              <a:t>Campaña de </a:t>
            </a:r>
            <a:r>
              <a:rPr lang="es-ES" sz="2200" dirty="0"/>
              <a:t>marketing y </a:t>
            </a:r>
            <a:r>
              <a:rPr lang="es-ES" sz="2200" dirty="0" smtClean="0"/>
              <a:t>publicidad en los </a:t>
            </a:r>
            <a:r>
              <a:rPr lang="es-ES" sz="2200" dirty="0" err="1" smtClean="0"/>
              <a:t>stores</a:t>
            </a:r>
            <a:endParaRPr lang="es-ES" sz="2200" dirty="0"/>
          </a:p>
          <a:p>
            <a:pPr lvl="0"/>
            <a:r>
              <a:rPr lang="es-ES" sz="2200" dirty="0" smtClean="0"/>
              <a:t>Evolucionar </a:t>
            </a:r>
            <a:r>
              <a:rPr lang="es-ES" sz="2200" dirty="0"/>
              <a:t>la app </a:t>
            </a:r>
            <a:r>
              <a:rPr lang="es-ES" sz="2200" dirty="0" smtClean="0"/>
              <a:t>mejorar y adaptar </a:t>
            </a:r>
            <a:r>
              <a:rPr lang="es-ES" sz="2200" dirty="0"/>
              <a:t>a </a:t>
            </a:r>
            <a:r>
              <a:rPr lang="es-ES" sz="2200" dirty="0" smtClean="0"/>
              <a:t>plataformas y tecnologías</a:t>
            </a:r>
            <a:endParaRPr lang="es-ES" sz="2200" dirty="0"/>
          </a:p>
          <a:p>
            <a:pPr lvl="0"/>
            <a:r>
              <a:rPr lang="es-ES" sz="2200" dirty="0" err="1" smtClean="0"/>
              <a:t>Community</a:t>
            </a:r>
            <a:r>
              <a:rPr lang="es-ES" sz="2200" dirty="0" smtClean="0"/>
              <a:t> Manager. </a:t>
            </a:r>
            <a:r>
              <a:rPr lang="en-US" sz="2200" dirty="0" err="1" smtClean="0"/>
              <a:t>Potenciar</a:t>
            </a:r>
            <a:r>
              <a:rPr lang="en-US" sz="2200" dirty="0" smtClean="0"/>
              <a:t> </a:t>
            </a:r>
            <a:r>
              <a:rPr lang="en-US" sz="2200" dirty="0"/>
              <a:t>y </a:t>
            </a:r>
            <a:r>
              <a:rPr lang="en-US" sz="2200" dirty="0" err="1"/>
              <a:t>publicitar</a:t>
            </a:r>
            <a:r>
              <a:rPr lang="en-US" sz="2200" dirty="0"/>
              <a:t> </a:t>
            </a:r>
            <a:r>
              <a:rPr lang="en-US" sz="2200" dirty="0" smtClean="0"/>
              <a:t>entre </a:t>
            </a:r>
            <a:r>
              <a:rPr lang="en-US" sz="2200" dirty="0" err="1" smtClean="0"/>
              <a:t>usuarios</a:t>
            </a:r>
            <a:endParaRPr lang="es-ES" sz="2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42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88840"/>
            <a:ext cx="7128908" cy="3843789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s-ES" b="1" dirty="0" smtClean="0"/>
              <a:t>Público </a:t>
            </a:r>
            <a:r>
              <a:rPr lang="es-ES" b="1" dirty="0"/>
              <a:t>objetivo </a:t>
            </a:r>
            <a:r>
              <a:rPr lang="es-ES" b="1" dirty="0" smtClean="0"/>
              <a:t>impulsor </a:t>
            </a:r>
            <a:r>
              <a:rPr lang="es-ES" b="1" dirty="0"/>
              <a:t>de descargas. </a:t>
            </a:r>
            <a:endParaRPr lang="es-ES" b="1" dirty="0" smtClean="0"/>
          </a:p>
          <a:p>
            <a:endParaRPr lang="es-ES" dirty="0"/>
          </a:p>
          <a:p>
            <a:pPr lvl="0"/>
            <a:r>
              <a:rPr lang="es-ES" b="1" dirty="0" smtClean="0"/>
              <a:t>Mercado</a:t>
            </a:r>
            <a:r>
              <a:rPr lang="es-ES" dirty="0"/>
              <a:t>: </a:t>
            </a:r>
            <a:r>
              <a:rPr lang="es-ES" dirty="0" err="1"/>
              <a:t>Trail</a:t>
            </a:r>
            <a:r>
              <a:rPr lang="es-ES" dirty="0"/>
              <a:t> </a:t>
            </a:r>
            <a:r>
              <a:rPr lang="es-ES" dirty="0" err="1"/>
              <a:t>Running</a:t>
            </a:r>
            <a:endParaRPr lang="es-ES" dirty="0"/>
          </a:p>
          <a:p>
            <a:pPr lvl="0"/>
            <a:r>
              <a:rPr lang="es-ES" b="1" dirty="0"/>
              <a:t>Objetivo de la app</a:t>
            </a:r>
            <a:r>
              <a:rPr lang="es-ES" dirty="0"/>
              <a:t>: </a:t>
            </a:r>
            <a:r>
              <a:rPr lang="es-ES" dirty="0" smtClean="0"/>
              <a:t>App </a:t>
            </a:r>
            <a:r>
              <a:rPr lang="es-ES" dirty="0"/>
              <a:t>y web de referencia en el entrenamiento y consulta de contenidos </a:t>
            </a:r>
            <a:r>
              <a:rPr lang="es-ES" dirty="0" err="1"/>
              <a:t>Trail</a:t>
            </a:r>
            <a:r>
              <a:rPr lang="es-ES" dirty="0"/>
              <a:t> </a:t>
            </a:r>
            <a:r>
              <a:rPr lang="es-ES" dirty="0" err="1"/>
              <a:t>Running</a:t>
            </a:r>
            <a:endParaRPr lang="es-ES" dirty="0"/>
          </a:p>
          <a:p>
            <a:pPr lvl="0"/>
            <a:r>
              <a:rPr lang="es-ES" b="1" dirty="0" smtClean="0"/>
              <a:t>Público</a:t>
            </a:r>
            <a:r>
              <a:rPr lang="es-ES" dirty="0" smtClean="0"/>
              <a:t> </a:t>
            </a:r>
            <a:r>
              <a:rPr lang="es-ES" b="1" dirty="0"/>
              <a:t>objetivo</a:t>
            </a:r>
            <a:r>
              <a:rPr lang="es-ES" dirty="0"/>
              <a:t>: Aficionados y Deportistas a la montaña, carreras o senderismo.</a:t>
            </a:r>
          </a:p>
          <a:p>
            <a:pPr lvl="0"/>
            <a:r>
              <a:rPr lang="es-ES" b="1" dirty="0" smtClean="0"/>
              <a:t>Plataforma</a:t>
            </a:r>
            <a:r>
              <a:rPr lang="es-ES" dirty="0"/>
              <a:t>: Android e IOS</a:t>
            </a:r>
          </a:p>
          <a:p>
            <a:pPr lvl="0"/>
            <a:r>
              <a:rPr lang="es-ES" b="1" dirty="0" smtClean="0"/>
              <a:t>Marketing</a:t>
            </a:r>
            <a:r>
              <a:rPr lang="es-ES" dirty="0"/>
              <a:t>: Diseño Atractivo y publicidad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11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321297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Gracias por su atención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sz="9800" dirty="0"/>
          </a:p>
        </p:txBody>
      </p:sp>
      <p:sp>
        <p:nvSpPr>
          <p:cNvPr id="6" name="5 Llamada ovalada"/>
          <p:cNvSpPr/>
          <p:nvPr/>
        </p:nvSpPr>
        <p:spPr>
          <a:xfrm>
            <a:off x="1763688" y="2780928"/>
            <a:ext cx="4608512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203848" y="3072987"/>
            <a:ext cx="1512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solidFill>
                  <a:schemeClr val="bg1"/>
                </a:solidFill>
                <a:latin typeface="Cooper Black" panose="0208090404030B020404" pitchFamily="18" charset="0"/>
              </a:rPr>
              <a:t>¿</a:t>
            </a:r>
            <a:r>
              <a:rPr lang="es-ES" sz="8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?</a:t>
            </a:r>
            <a:endParaRPr lang="es-ES" sz="88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s-ES" dirty="0" err="1" smtClean="0"/>
              <a:t>Indice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/>
          <a:lstStyle/>
          <a:p>
            <a:r>
              <a:rPr lang="es-ES" dirty="0" smtClean="0"/>
              <a:t>Análisis</a:t>
            </a:r>
          </a:p>
          <a:p>
            <a:r>
              <a:rPr lang="es-ES" dirty="0" smtClean="0"/>
              <a:t>Diseño</a:t>
            </a:r>
          </a:p>
          <a:p>
            <a:r>
              <a:rPr lang="es-ES" dirty="0" smtClean="0"/>
              <a:t>SEO /Marketing</a:t>
            </a:r>
          </a:p>
          <a:p>
            <a:r>
              <a:rPr lang="es-ES" dirty="0" smtClean="0"/>
              <a:t>Conclusiones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57649"/>
            <a:ext cx="4440705" cy="301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s-ES" dirty="0" smtClean="0"/>
              <a:t>Mercado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843789"/>
          </a:xfrm>
        </p:spPr>
        <p:txBody>
          <a:bodyPr/>
          <a:lstStyle/>
          <a:p>
            <a:r>
              <a:rPr lang="es-ES" dirty="0" smtClean="0"/>
              <a:t>Aplicaciones de </a:t>
            </a:r>
            <a:r>
              <a:rPr lang="es-ES" dirty="0" err="1" smtClean="0"/>
              <a:t>Running</a:t>
            </a:r>
            <a:endParaRPr lang="es-ES" dirty="0" smtClean="0"/>
          </a:p>
          <a:p>
            <a:pPr lvl="1"/>
            <a:r>
              <a:rPr lang="es-ES" dirty="0" err="1" smtClean="0"/>
              <a:t>Endomondo</a:t>
            </a:r>
            <a:endParaRPr lang="es-ES" dirty="0" smtClean="0"/>
          </a:p>
          <a:p>
            <a:pPr lvl="1"/>
            <a:r>
              <a:rPr lang="es-ES" dirty="0" err="1" smtClean="0"/>
              <a:t>Runkeeper</a:t>
            </a:r>
            <a:endParaRPr lang="es-ES" dirty="0" smtClean="0"/>
          </a:p>
          <a:p>
            <a:pPr lvl="1"/>
            <a:r>
              <a:rPr lang="es-ES" dirty="0" err="1" smtClean="0"/>
              <a:t>Strava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Trail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/>
              <a:t>n</a:t>
            </a:r>
            <a:r>
              <a:rPr lang="es-ES" dirty="0" smtClean="0"/>
              <a:t>ecesidades específicas de preparación</a:t>
            </a:r>
          </a:p>
          <a:p>
            <a:pPr lvl="1"/>
            <a:r>
              <a:rPr lang="es-ES" dirty="0" smtClean="0"/>
              <a:t>Meteorológicas</a:t>
            </a:r>
          </a:p>
          <a:p>
            <a:pPr lvl="1"/>
            <a:r>
              <a:rPr lang="es-ES" dirty="0" smtClean="0"/>
              <a:t>Coordenadas GPS</a:t>
            </a:r>
          </a:p>
        </p:txBody>
      </p:sp>
    </p:spTree>
    <p:extLst>
      <p:ext uri="{BB962C8B-B14F-4D97-AF65-F5344CB8AC3E}">
        <p14:creationId xmlns:p14="http://schemas.microsoft.com/office/powerpoint/2010/main" val="42602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s-ES" dirty="0" smtClean="0"/>
              <a:t>Descripción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7574" y="2609528"/>
            <a:ext cx="6777317" cy="4248472"/>
          </a:xfrm>
        </p:spPr>
        <p:txBody>
          <a:bodyPr>
            <a:noAutofit/>
          </a:bodyPr>
          <a:lstStyle/>
          <a:p>
            <a:pPr lvl="0"/>
            <a:r>
              <a:rPr lang="es-ES" sz="1200" b="1" dirty="0" smtClean="0"/>
              <a:t>Planificar</a:t>
            </a:r>
            <a:r>
              <a:rPr lang="es-ES" sz="1200" dirty="0" smtClean="0"/>
              <a:t> </a:t>
            </a:r>
            <a:r>
              <a:rPr lang="es-ES" sz="1200" b="1" dirty="0"/>
              <a:t>entrenamientos</a:t>
            </a:r>
            <a:r>
              <a:rPr lang="es-ES" sz="1200" dirty="0"/>
              <a:t>. </a:t>
            </a:r>
          </a:p>
          <a:p>
            <a:pPr lvl="1"/>
            <a:r>
              <a:rPr lang="es-ES" sz="1200" b="1" dirty="0"/>
              <a:t>Consultar y Seleccionar Ruta</a:t>
            </a:r>
          </a:p>
          <a:p>
            <a:pPr lvl="1"/>
            <a:r>
              <a:rPr lang="es-ES" sz="1200" b="1" dirty="0"/>
              <a:t>Visualizar el ritmo cardiaco.</a:t>
            </a:r>
            <a:r>
              <a:rPr lang="es-ES" sz="1200" dirty="0"/>
              <a:t> </a:t>
            </a:r>
            <a:r>
              <a:rPr lang="es-ES" sz="1200" dirty="0" smtClean="0"/>
              <a:t>tener controlado </a:t>
            </a:r>
            <a:r>
              <a:rPr lang="es-ES" sz="1200" dirty="0"/>
              <a:t>el </a:t>
            </a:r>
            <a:r>
              <a:rPr lang="es-ES" sz="1200" dirty="0" smtClean="0"/>
              <a:t>ritmo</a:t>
            </a:r>
            <a:endParaRPr lang="es-ES" sz="1200" dirty="0"/>
          </a:p>
          <a:p>
            <a:pPr lvl="1"/>
            <a:r>
              <a:rPr lang="en-US" sz="1200" b="1" dirty="0" err="1" smtClean="0"/>
              <a:t>Cámara</a:t>
            </a:r>
            <a:r>
              <a:rPr lang="en-US" sz="1200" b="1" dirty="0" smtClean="0"/>
              <a:t> </a:t>
            </a:r>
            <a:r>
              <a:rPr lang="en-US" sz="1200" b="1" dirty="0"/>
              <a:t>de </a:t>
            </a:r>
            <a:r>
              <a:rPr lang="en-US" sz="1200" b="1" dirty="0" err="1"/>
              <a:t>Fotos</a:t>
            </a:r>
            <a:endParaRPr lang="es-ES" sz="1200" dirty="0"/>
          </a:p>
          <a:p>
            <a:pPr lvl="1"/>
            <a:r>
              <a:rPr lang="en-US" sz="1200" b="1" dirty="0" err="1"/>
              <a:t>Escuchar</a:t>
            </a:r>
            <a:r>
              <a:rPr lang="en-US" sz="1200" b="1" dirty="0"/>
              <a:t> </a:t>
            </a:r>
            <a:r>
              <a:rPr lang="en-US" sz="1200" b="1" dirty="0" err="1" smtClean="0"/>
              <a:t>Música</a:t>
            </a:r>
            <a:endParaRPr lang="en-US" sz="1200" b="1" dirty="0" smtClean="0"/>
          </a:p>
          <a:p>
            <a:pPr lvl="1"/>
            <a:endParaRPr lang="es-ES" sz="1200" dirty="0"/>
          </a:p>
          <a:p>
            <a:pPr lvl="0"/>
            <a:r>
              <a:rPr lang="es-ES" sz="1200" b="1" dirty="0" smtClean="0"/>
              <a:t>Buscar </a:t>
            </a:r>
            <a:r>
              <a:rPr lang="es-ES" sz="1200" b="1" dirty="0"/>
              <a:t>rutas</a:t>
            </a:r>
            <a:r>
              <a:rPr lang="es-ES" sz="1200" dirty="0"/>
              <a:t> de carreras de montaña/recorridos </a:t>
            </a:r>
            <a:r>
              <a:rPr lang="es-ES" sz="1200" dirty="0" err="1"/>
              <a:t>trekking</a:t>
            </a:r>
            <a:r>
              <a:rPr lang="es-ES" sz="1200" dirty="0"/>
              <a:t> por ubicación, nombre o </a:t>
            </a:r>
            <a:r>
              <a:rPr lang="es-ES" sz="1200" dirty="0" smtClean="0"/>
              <a:t>distancia.</a:t>
            </a:r>
          </a:p>
          <a:p>
            <a:r>
              <a:rPr lang="es-ES" sz="1200" b="1" dirty="0" smtClean="0"/>
              <a:t>Crear/guardar</a:t>
            </a:r>
            <a:r>
              <a:rPr lang="es-ES" sz="1200" dirty="0" smtClean="0"/>
              <a:t> </a:t>
            </a:r>
            <a:r>
              <a:rPr lang="es-ES" sz="1200" dirty="0"/>
              <a:t>tus propias rutas de entrenamiento.</a:t>
            </a:r>
          </a:p>
          <a:p>
            <a:pPr lvl="0"/>
            <a:r>
              <a:rPr lang="es-ES" sz="1200" b="1" dirty="0" smtClean="0"/>
              <a:t>Visualizar </a:t>
            </a:r>
            <a:r>
              <a:rPr lang="es-ES" sz="1200" b="1" dirty="0"/>
              <a:t>recorridos</a:t>
            </a:r>
            <a:r>
              <a:rPr lang="es-ES" sz="1200" dirty="0"/>
              <a:t> de forma </a:t>
            </a:r>
            <a:r>
              <a:rPr lang="es-ES" sz="1200" dirty="0" smtClean="0"/>
              <a:t>interactiva</a:t>
            </a:r>
            <a:endParaRPr lang="es-ES" sz="1200" dirty="0"/>
          </a:p>
          <a:p>
            <a:pPr lvl="0"/>
            <a:r>
              <a:rPr lang="es-ES" sz="1200" b="1" dirty="0" smtClean="0"/>
              <a:t>Descargar </a:t>
            </a:r>
            <a:r>
              <a:rPr lang="es-ES" sz="1200" b="1" dirty="0"/>
              <a:t>las </a:t>
            </a:r>
            <a:r>
              <a:rPr lang="es-ES" sz="1200" b="1" dirty="0" smtClean="0"/>
              <a:t>rutas </a:t>
            </a:r>
            <a:r>
              <a:rPr lang="es-ES" sz="1200" dirty="0" smtClean="0"/>
              <a:t>en tu dispositivo</a:t>
            </a:r>
          </a:p>
          <a:p>
            <a:pPr lvl="0"/>
            <a:r>
              <a:rPr lang="es-ES" sz="1200" b="1" dirty="0" smtClean="0"/>
              <a:t>Agenda </a:t>
            </a:r>
            <a:r>
              <a:rPr lang="es-ES" sz="1200" dirty="0"/>
              <a:t>Registrar eventos por fechas</a:t>
            </a:r>
          </a:p>
          <a:p>
            <a:pPr lvl="0"/>
            <a:r>
              <a:rPr lang="es-ES" sz="1200" b="1" dirty="0" smtClean="0"/>
              <a:t>Predicción </a:t>
            </a:r>
            <a:r>
              <a:rPr lang="es-ES" sz="1200" b="1" dirty="0"/>
              <a:t>Meteorológica. </a:t>
            </a:r>
            <a:r>
              <a:rPr lang="es-ES" sz="1200" dirty="0"/>
              <a:t>Consultar el tiempo o los fenómenos </a:t>
            </a:r>
            <a:r>
              <a:rPr lang="es-ES" sz="1200" dirty="0" smtClean="0"/>
              <a:t>naturales</a:t>
            </a:r>
          </a:p>
          <a:p>
            <a:pPr lvl="0"/>
            <a:r>
              <a:rPr lang="en-US" sz="1200" b="1" dirty="0" err="1" smtClean="0"/>
              <a:t>Compartir</a:t>
            </a:r>
            <a:r>
              <a:rPr lang="en-US" sz="1200" dirty="0" smtClean="0"/>
              <a:t> </a:t>
            </a:r>
            <a:r>
              <a:rPr lang="en-US" sz="1200" dirty="0" err="1" smtClean="0"/>
              <a:t>rutas</a:t>
            </a:r>
            <a:r>
              <a:rPr lang="en-US" sz="1200" dirty="0" smtClean="0"/>
              <a:t>, </a:t>
            </a:r>
            <a:r>
              <a:rPr lang="en-US" sz="1200" dirty="0" err="1" smtClean="0"/>
              <a:t>comentarios</a:t>
            </a:r>
            <a:r>
              <a:rPr lang="en-US" sz="1200" dirty="0" smtClean="0"/>
              <a:t> e </a:t>
            </a:r>
            <a:r>
              <a:rPr lang="en-US" sz="1200" dirty="0" err="1" smtClean="0"/>
              <a:t>información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/>
              <a:t>redes</a:t>
            </a:r>
            <a:r>
              <a:rPr lang="en-US" sz="1200" dirty="0"/>
              <a:t> </a:t>
            </a:r>
            <a:r>
              <a:rPr lang="en-US" sz="1200" dirty="0" err="1"/>
              <a:t>sociales</a:t>
            </a:r>
            <a:endParaRPr lang="es-ES" sz="1200" dirty="0"/>
          </a:p>
          <a:p>
            <a:pPr lvl="0"/>
            <a:r>
              <a:rPr lang="es-ES" sz="1200" b="1" dirty="0" smtClean="0"/>
              <a:t>Emergencia </a:t>
            </a:r>
            <a:r>
              <a:rPr lang="es-ES" sz="1200" dirty="0" smtClean="0"/>
              <a:t>aviso </a:t>
            </a:r>
            <a:r>
              <a:rPr lang="es-ES" sz="1200" dirty="0"/>
              <a:t>de </a:t>
            </a:r>
            <a:r>
              <a:rPr lang="es-ES" sz="1200" dirty="0" smtClean="0"/>
              <a:t>emergencia</a:t>
            </a:r>
            <a:endParaRPr lang="es-ES" sz="1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981779" y="1988840"/>
            <a:ext cx="712890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ES" sz="1900" b="1" dirty="0"/>
              <a:t>Mendi4Trail es una app y una web </a:t>
            </a:r>
            <a:r>
              <a:rPr lang="es-ES" sz="1900" b="1" dirty="0" err="1"/>
              <a:t>Responsive</a:t>
            </a:r>
            <a:r>
              <a:rPr lang="es-ES" sz="1900" b="1" dirty="0"/>
              <a:t> para el </a:t>
            </a:r>
            <a:r>
              <a:rPr lang="es-ES" sz="1900" b="1" dirty="0" err="1"/>
              <a:t>Trail</a:t>
            </a:r>
            <a:r>
              <a:rPr lang="es-ES" sz="1900" b="1" dirty="0"/>
              <a:t> </a:t>
            </a:r>
            <a:r>
              <a:rPr lang="es-ES" sz="1900" b="1" dirty="0" err="1"/>
              <a:t>Running</a:t>
            </a:r>
            <a:r>
              <a:rPr lang="es-ES" sz="1900" b="1" dirty="0"/>
              <a:t>, carreras de montaña a pie o en bici</a:t>
            </a:r>
          </a:p>
          <a:p>
            <a:pPr marL="68580" indent="0">
              <a:buFont typeface="Wingdings 2" pitchFamily="18" charset="2"/>
              <a:buNone/>
            </a:pPr>
            <a:endParaRPr lang="es-ES" sz="2200" b="1" dirty="0" smtClean="0"/>
          </a:p>
          <a:p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3677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s-ES" dirty="0" smtClean="0"/>
              <a:t>Diseño App (I)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628801"/>
            <a:ext cx="1368152" cy="2232248"/>
          </a:xfrm>
          <a:prstGeom prst="rect">
            <a:avLst/>
          </a:prstGeom>
        </p:spPr>
      </p:pic>
      <p:grpSp>
        <p:nvGrpSpPr>
          <p:cNvPr id="69" name="68 Grupo"/>
          <p:cNvGrpSpPr/>
          <p:nvPr/>
        </p:nvGrpSpPr>
        <p:grpSpPr>
          <a:xfrm>
            <a:off x="2483768" y="1670283"/>
            <a:ext cx="1852885" cy="2087901"/>
            <a:chOff x="2483768" y="1670283"/>
            <a:chExt cx="1852885" cy="2087901"/>
          </a:xfrm>
        </p:grpSpPr>
        <p:pic>
          <p:nvPicPr>
            <p:cNvPr id="10" name="9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58" y="1670283"/>
              <a:ext cx="1221995" cy="20879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17 Conector recto de flecha"/>
            <p:cNvCxnSpPr>
              <a:stCxn id="4" idx="3"/>
            </p:cNvCxnSpPr>
            <p:nvPr/>
          </p:nvCxnSpPr>
          <p:spPr>
            <a:xfrm flipV="1">
              <a:off x="2483768" y="2716181"/>
              <a:ext cx="792088" cy="2874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69 Grupo"/>
          <p:cNvGrpSpPr/>
          <p:nvPr/>
        </p:nvGrpSpPr>
        <p:grpSpPr>
          <a:xfrm>
            <a:off x="4336653" y="1670283"/>
            <a:ext cx="1891531" cy="2087901"/>
            <a:chOff x="4336653" y="1670283"/>
            <a:chExt cx="1891531" cy="2087901"/>
          </a:xfrm>
        </p:grpSpPr>
        <p:pic>
          <p:nvPicPr>
            <p:cNvPr id="11" name="10 Imagen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670283"/>
              <a:ext cx="1224136" cy="20879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19 Conector recto de flecha"/>
            <p:cNvCxnSpPr>
              <a:stCxn id="10" idx="3"/>
              <a:endCxn id="11" idx="1"/>
            </p:cNvCxnSpPr>
            <p:nvPr/>
          </p:nvCxnSpPr>
          <p:spPr>
            <a:xfrm>
              <a:off x="4336653" y="2714234"/>
              <a:ext cx="667395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71 Grupo"/>
          <p:cNvGrpSpPr/>
          <p:nvPr/>
        </p:nvGrpSpPr>
        <p:grpSpPr>
          <a:xfrm>
            <a:off x="3131840" y="3758184"/>
            <a:ext cx="1204814" cy="2532605"/>
            <a:chOff x="3131840" y="3758184"/>
            <a:chExt cx="1204814" cy="2532605"/>
          </a:xfrm>
        </p:grpSpPr>
        <p:pic>
          <p:nvPicPr>
            <p:cNvPr id="14" name="13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134018"/>
              <a:ext cx="1204814" cy="21567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21 Conector angular"/>
            <p:cNvCxnSpPr>
              <a:stCxn id="10" idx="2"/>
              <a:endCxn id="14" idx="0"/>
            </p:cNvCxnSpPr>
            <p:nvPr/>
          </p:nvCxnSpPr>
          <p:spPr>
            <a:xfrm rot="16200000" flipH="1">
              <a:off x="3542034" y="3941805"/>
              <a:ext cx="375834" cy="8591"/>
            </a:xfrm>
            <a:prstGeom prst="bentConnector3">
              <a:avLst>
                <a:gd name="adj1" fmla="val 52252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70 Grupo"/>
          <p:cNvGrpSpPr/>
          <p:nvPr/>
        </p:nvGrpSpPr>
        <p:grpSpPr>
          <a:xfrm>
            <a:off x="6236308" y="1688550"/>
            <a:ext cx="1928036" cy="2084006"/>
            <a:chOff x="6236308" y="1688550"/>
            <a:chExt cx="1928036" cy="2084006"/>
          </a:xfrm>
        </p:grpSpPr>
        <p:pic>
          <p:nvPicPr>
            <p:cNvPr id="13" name="12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383" y="1688550"/>
              <a:ext cx="1078961" cy="20840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23 Conector recto de flecha"/>
            <p:cNvCxnSpPr>
              <a:endCxn id="13" idx="1"/>
            </p:cNvCxnSpPr>
            <p:nvPr/>
          </p:nvCxnSpPr>
          <p:spPr>
            <a:xfrm>
              <a:off x="6236308" y="2730553"/>
              <a:ext cx="849075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>
            <a:off x="1259632" y="3758184"/>
            <a:ext cx="2466024" cy="2532604"/>
            <a:chOff x="1259632" y="3758184"/>
            <a:chExt cx="2466024" cy="2532604"/>
          </a:xfrm>
        </p:grpSpPr>
        <p:pic>
          <p:nvPicPr>
            <p:cNvPr id="17" name="16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140368"/>
              <a:ext cx="1120851" cy="21504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" name="27 Conector recto de flecha"/>
            <p:cNvCxnSpPr>
              <a:stCxn id="10" idx="2"/>
              <a:endCxn id="17" idx="0"/>
            </p:cNvCxnSpPr>
            <p:nvPr/>
          </p:nvCxnSpPr>
          <p:spPr>
            <a:xfrm flipH="1">
              <a:off x="1820058" y="3758184"/>
              <a:ext cx="1905598" cy="3821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72 Grupo"/>
          <p:cNvGrpSpPr/>
          <p:nvPr/>
        </p:nvGrpSpPr>
        <p:grpSpPr>
          <a:xfrm>
            <a:off x="4336654" y="4165651"/>
            <a:ext cx="1899654" cy="2140954"/>
            <a:chOff x="4336654" y="4165651"/>
            <a:chExt cx="1899654" cy="2140954"/>
          </a:xfrm>
        </p:grpSpPr>
        <p:pic>
          <p:nvPicPr>
            <p:cNvPr id="15" name="14 Imagen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172" y="4165651"/>
              <a:ext cx="1224136" cy="214095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" name="29 Conector recto de flecha"/>
            <p:cNvCxnSpPr>
              <a:stCxn id="14" idx="3"/>
              <a:endCxn id="15" idx="1"/>
            </p:cNvCxnSpPr>
            <p:nvPr/>
          </p:nvCxnSpPr>
          <p:spPr>
            <a:xfrm>
              <a:off x="4336654" y="5212404"/>
              <a:ext cx="675518" cy="2372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73 Grupo"/>
          <p:cNvGrpSpPr/>
          <p:nvPr/>
        </p:nvGrpSpPr>
        <p:grpSpPr>
          <a:xfrm>
            <a:off x="3740597" y="4127668"/>
            <a:ext cx="4423747" cy="2163120"/>
            <a:chOff x="3740597" y="4127668"/>
            <a:chExt cx="4423747" cy="2163120"/>
          </a:xfrm>
        </p:grpSpPr>
        <p:pic>
          <p:nvPicPr>
            <p:cNvPr id="16" name="15 Imagen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722" y="4134018"/>
              <a:ext cx="1325622" cy="215677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8" name="57 Conector angular"/>
            <p:cNvCxnSpPr>
              <a:stCxn id="14" idx="0"/>
              <a:endCxn id="16" idx="0"/>
            </p:cNvCxnSpPr>
            <p:nvPr/>
          </p:nvCxnSpPr>
          <p:spPr>
            <a:xfrm rot="5400000" flipH="1" flipV="1">
              <a:off x="5617890" y="2250375"/>
              <a:ext cx="12700" cy="3767286"/>
            </a:xfrm>
            <a:prstGeom prst="bentConnector3">
              <a:avLst>
                <a:gd name="adj1" fmla="val 180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34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2763" y="319643"/>
            <a:ext cx="7024744" cy="1143000"/>
          </a:xfrm>
        </p:spPr>
        <p:txBody>
          <a:bodyPr/>
          <a:lstStyle/>
          <a:p>
            <a:r>
              <a:rPr lang="es-ES" dirty="0" smtClean="0"/>
              <a:t>Diseño App (y II)</a:t>
            </a:r>
            <a:endParaRPr lang="es-ES" dirty="0"/>
          </a:p>
        </p:txBody>
      </p:sp>
      <p:pic>
        <p:nvPicPr>
          <p:cNvPr id="10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944" y="1520788"/>
            <a:ext cx="1440160" cy="2268252"/>
          </a:xfrm>
          <a:prstGeom prst="rect">
            <a:avLst/>
          </a:prstGeom>
        </p:spPr>
      </p:pic>
      <p:grpSp>
        <p:nvGrpSpPr>
          <p:cNvPr id="43" name="42 Grupo"/>
          <p:cNvGrpSpPr/>
          <p:nvPr/>
        </p:nvGrpSpPr>
        <p:grpSpPr>
          <a:xfrm>
            <a:off x="5508104" y="1700808"/>
            <a:ext cx="2404102" cy="1872208"/>
            <a:chOff x="5508104" y="1700808"/>
            <a:chExt cx="2404102" cy="1872208"/>
          </a:xfrm>
        </p:grpSpPr>
        <p:pic>
          <p:nvPicPr>
            <p:cNvPr id="16" name="15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00808"/>
              <a:ext cx="1179966" cy="18722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17 Conector recto de flecha"/>
            <p:cNvCxnSpPr>
              <a:stCxn id="10" idx="3"/>
              <a:endCxn id="16" idx="1"/>
            </p:cNvCxnSpPr>
            <p:nvPr/>
          </p:nvCxnSpPr>
          <p:spPr>
            <a:xfrm flipV="1">
              <a:off x="5508104" y="2636912"/>
              <a:ext cx="1224136" cy="1800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8 Grupo"/>
          <p:cNvGrpSpPr/>
          <p:nvPr/>
        </p:nvGrpSpPr>
        <p:grpSpPr>
          <a:xfrm>
            <a:off x="2192522" y="1718810"/>
            <a:ext cx="1875422" cy="1872208"/>
            <a:chOff x="2192522" y="1718810"/>
            <a:chExt cx="1875422" cy="1872208"/>
          </a:xfrm>
        </p:grpSpPr>
        <p:pic>
          <p:nvPicPr>
            <p:cNvPr id="11" name="10 Imagen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522" y="1718810"/>
              <a:ext cx="1188130" cy="18722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19 Conector recto de flecha"/>
            <p:cNvCxnSpPr>
              <a:stCxn id="10" idx="1"/>
              <a:endCxn id="11" idx="3"/>
            </p:cNvCxnSpPr>
            <p:nvPr/>
          </p:nvCxnSpPr>
          <p:spPr>
            <a:xfrm flipH="1">
              <a:off x="3380652" y="2654914"/>
              <a:ext cx="687292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40 Grupo"/>
          <p:cNvGrpSpPr/>
          <p:nvPr/>
        </p:nvGrpSpPr>
        <p:grpSpPr>
          <a:xfrm>
            <a:off x="5292080" y="2654914"/>
            <a:ext cx="1152128" cy="3373075"/>
            <a:chOff x="5292080" y="2654914"/>
            <a:chExt cx="1152128" cy="3373075"/>
          </a:xfrm>
        </p:grpSpPr>
        <p:pic>
          <p:nvPicPr>
            <p:cNvPr id="14" name="13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155781"/>
              <a:ext cx="1152128" cy="18722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" name="20 Conector recto de flecha"/>
            <p:cNvCxnSpPr>
              <a:stCxn id="10" idx="3"/>
              <a:endCxn id="14" idx="0"/>
            </p:cNvCxnSpPr>
            <p:nvPr/>
          </p:nvCxnSpPr>
          <p:spPr>
            <a:xfrm>
              <a:off x="5508104" y="2654914"/>
              <a:ext cx="360040" cy="150086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38 Grupo"/>
          <p:cNvGrpSpPr/>
          <p:nvPr/>
        </p:nvGrpSpPr>
        <p:grpSpPr>
          <a:xfrm>
            <a:off x="2699792" y="2654914"/>
            <a:ext cx="1368152" cy="3438383"/>
            <a:chOff x="2699792" y="2654914"/>
            <a:chExt cx="1368152" cy="3438383"/>
          </a:xfrm>
        </p:grpSpPr>
        <p:pic>
          <p:nvPicPr>
            <p:cNvPr id="12" name="11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149081"/>
              <a:ext cx="1152128" cy="194421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23 Conector recto de flecha"/>
            <p:cNvCxnSpPr>
              <a:stCxn id="10" idx="1"/>
              <a:endCxn id="12" idx="0"/>
            </p:cNvCxnSpPr>
            <p:nvPr/>
          </p:nvCxnSpPr>
          <p:spPr>
            <a:xfrm flipH="1">
              <a:off x="3275856" y="2654914"/>
              <a:ext cx="792088" cy="149416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41 Grupo"/>
          <p:cNvGrpSpPr/>
          <p:nvPr/>
        </p:nvGrpSpPr>
        <p:grpSpPr>
          <a:xfrm>
            <a:off x="6444208" y="4162482"/>
            <a:ext cx="1722016" cy="1872209"/>
            <a:chOff x="6444208" y="4162482"/>
            <a:chExt cx="1722016" cy="1872209"/>
          </a:xfrm>
        </p:grpSpPr>
        <p:pic>
          <p:nvPicPr>
            <p:cNvPr id="15" name="14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4162482"/>
              <a:ext cx="1073944" cy="18722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" name="26 Conector recto de flecha"/>
            <p:cNvCxnSpPr>
              <a:stCxn id="14" idx="3"/>
              <a:endCxn id="15" idx="1"/>
            </p:cNvCxnSpPr>
            <p:nvPr/>
          </p:nvCxnSpPr>
          <p:spPr>
            <a:xfrm>
              <a:off x="6444208" y="5091885"/>
              <a:ext cx="648072" cy="670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39 Grupo"/>
          <p:cNvGrpSpPr/>
          <p:nvPr/>
        </p:nvGrpSpPr>
        <p:grpSpPr>
          <a:xfrm>
            <a:off x="1007603" y="4149080"/>
            <a:ext cx="1692189" cy="1944217"/>
            <a:chOff x="1007603" y="4149080"/>
            <a:chExt cx="1692189" cy="1944217"/>
          </a:xfrm>
        </p:grpSpPr>
        <p:pic>
          <p:nvPicPr>
            <p:cNvPr id="13" name="12 Imagen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03" y="4149080"/>
              <a:ext cx="1152127" cy="194421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" name="29 Conector recto de flecha"/>
            <p:cNvCxnSpPr>
              <a:stCxn id="12" idx="1"/>
              <a:endCxn id="13" idx="3"/>
            </p:cNvCxnSpPr>
            <p:nvPr/>
          </p:nvCxnSpPr>
          <p:spPr>
            <a:xfrm flipH="1">
              <a:off x="2159730" y="5121189"/>
              <a:ext cx="540062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16 Grupo"/>
          <p:cNvGrpSpPr/>
          <p:nvPr/>
        </p:nvGrpSpPr>
        <p:grpSpPr>
          <a:xfrm>
            <a:off x="683568" y="1790614"/>
            <a:ext cx="1508954" cy="1791403"/>
            <a:chOff x="683568" y="1790614"/>
            <a:chExt cx="1508954" cy="1791403"/>
          </a:xfrm>
        </p:grpSpPr>
        <p:pic>
          <p:nvPicPr>
            <p:cNvPr id="22" name="21 Imagen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683568" y="1790614"/>
              <a:ext cx="1130807" cy="1791403"/>
            </a:xfrm>
            <a:prstGeom prst="rect">
              <a:avLst/>
            </a:prstGeom>
          </p:spPr>
        </p:pic>
        <p:cxnSp>
          <p:nvCxnSpPr>
            <p:cNvPr id="28" name="27 Conector recto de flecha"/>
            <p:cNvCxnSpPr>
              <a:stCxn id="11" idx="1"/>
              <a:endCxn id="22" idx="3"/>
            </p:cNvCxnSpPr>
            <p:nvPr/>
          </p:nvCxnSpPr>
          <p:spPr>
            <a:xfrm flipH="1">
              <a:off x="1814375" y="2654914"/>
              <a:ext cx="378147" cy="3140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23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s-ES" dirty="0" smtClean="0"/>
              <a:t>Diseño WEB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3140968"/>
            <a:ext cx="1386095" cy="3143557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212597" y="3212976"/>
            <a:ext cx="1511672" cy="30963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43608" y="2020081"/>
            <a:ext cx="6984776" cy="9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Mobile </a:t>
            </a:r>
            <a:r>
              <a:rPr lang="es-ES" dirty="0" err="1"/>
              <a:t>First</a:t>
            </a:r>
            <a:r>
              <a:rPr lang="es-ES" dirty="0"/>
              <a:t> </a:t>
            </a:r>
          </a:p>
          <a:p>
            <a:r>
              <a:rPr lang="es-ES" dirty="0" err="1"/>
              <a:t>Responsive</a:t>
            </a:r>
            <a:r>
              <a:rPr lang="es-ES" dirty="0"/>
              <a:t> </a:t>
            </a:r>
            <a:r>
              <a:rPr lang="es-ES" dirty="0" err="1"/>
              <a:t>Design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5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s-ES" dirty="0" smtClean="0"/>
              <a:t>SEO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843789"/>
          </a:xfrm>
        </p:spPr>
        <p:txBody>
          <a:bodyPr/>
          <a:lstStyle/>
          <a:p>
            <a:r>
              <a:rPr lang="es-ES_tradnl" dirty="0" smtClean="0"/>
              <a:t>Estrategias SEO</a:t>
            </a:r>
          </a:p>
          <a:p>
            <a:pPr lvl="1"/>
            <a:r>
              <a:rPr lang="es-ES_tradnl" dirty="0" smtClean="0"/>
              <a:t>Título</a:t>
            </a:r>
          </a:p>
          <a:p>
            <a:pPr lvl="1"/>
            <a:r>
              <a:rPr lang="es-ES_tradnl" dirty="0" err="1" smtClean="0"/>
              <a:t>Keywords</a:t>
            </a:r>
            <a:endParaRPr lang="es-ES_tradnl" dirty="0" smtClean="0"/>
          </a:p>
          <a:p>
            <a:pPr lvl="1"/>
            <a:r>
              <a:rPr lang="es-ES_tradnl" dirty="0" smtClean="0"/>
              <a:t>Contenido Actualizado</a:t>
            </a:r>
          </a:p>
          <a:p>
            <a:pPr lvl="1"/>
            <a:endParaRPr lang="es-ES_tradnl" dirty="0" smtClean="0"/>
          </a:p>
          <a:p>
            <a:r>
              <a:rPr lang="es-ES_tradnl" dirty="0"/>
              <a:t>Herramientas </a:t>
            </a:r>
            <a:r>
              <a:rPr lang="es-ES_tradnl" dirty="0" smtClean="0"/>
              <a:t>SEO</a:t>
            </a:r>
          </a:p>
          <a:p>
            <a:pPr lvl="1"/>
            <a:r>
              <a:rPr lang="es-ES_tradnl" dirty="0" err="1" smtClean="0"/>
              <a:t>SEOQuake</a:t>
            </a:r>
            <a:endParaRPr lang="es-ES_tradnl" dirty="0" smtClean="0"/>
          </a:p>
          <a:p>
            <a:pPr lvl="1"/>
            <a:r>
              <a:rPr lang="es-ES_tradnl" dirty="0" err="1" smtClean="0"/>
              <a:t>GoogleTrends</a:t>
            </a:r>
            <a:endParaRPr lang="es-ES_tradnl" dirty="0" smtClean="0"/>
          </a:p>
          <a:p>
            <a:pPr lvl="1"/>
            <a:r>
              <a:rPr lang="es-ES_tradnl" dirty="0" smtClean="0"/>
              <a:t>Google </a:t>
            </a:r>
            <a:r>
              <a:rPr lang="es-ES_tradnl" dirty="0" err="1" smtClean="0"/>
              <a:t>Analytics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28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s-ES" dirty="0" err="1" smtClean="0"/>
              <a:t>GoogleTrends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2411760" y="2708920"/>
            <a:ext cx="3790229" cy="3364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974387" y="1988840"/>
            <a:ext cx="71289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ES" sz="2200" b="1" dirty="0"/>
              <a:t>Crecimiento de las búsquedas de </a:t>
            </a:r>
            <a:r>
              <a:rPr lang="es-ES" sz="2200" b="1" dirty="0" err="1"/>
              <a:t>Trail</a:t>
            </a:r>
            <a:r>
              <a:rPr lang="es-ES" sz="2200" b="1" dirty="0"/>
              <a:t> </a:t>
            </a:r>
            <a:r>
              <a:rPr lang="es-ES" sz="2200" b="1" dirty="0" err="1"/>
              <a:t>Running</a:t>
            </a:r>
            <a:endParaRPr lang="es-ES" sz="2200" b="1" dirty="0"/>
          </a:p>
          <a:p>
            <a:pPr marL="68580" indent="0">
              <a:buFont typeface="Wingdings 2" pitchFamily="18" charset="2"/>
              <a:buNone/>
            </a:pPr>
            <a:endParaRPr lang="es-ES" sz="2200" b="1" dirty="0" smtClean="0"/>
          </a:p>
          <a:p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17226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489</TotalTime>
  <Words>274</Words>
  <Application>Microsoft Office PowerPoint</Application>
  <PresentationFormat>Presentación en pantalla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Austin</vt:lpstr>
      <vt:lpstr>Trail Running con Mendi4Trail</vt:lpstr>
      <vt:lpstr>Indice</vt:lpstr>
      <vt:lpstr>Mercado</vt:lpstr>
      <vt:lpstr>Descripción</vt:lpstr>
      <vt:lpstr>Diseño App (I)</vt:lpstr>
      <vt:lpstr>Diseño App (y II)</vt:lpstr>
      <vt:lpstr>Diseño WEB</vt:lpstr>
      <vt:lpstr>SEO</vt:lpstr>
      <vt:lpstr>GoogleTrends</vt:lpstr>
      <vt:lpstr>Marketing</vt:lpstr>
      <vt:lpstr>Conclusiones</vt:lpstr>
      <vt:lpstr>     Gracias por su atención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Suarez Fernandez, Begoña</dc:creator>
  <cp:lastModifiedBy>Suarez Fernandez, Begoña</cp:lastModifiedBy>
  <cp:revision>27</cp:revision>
  <dcterms:created xsi:type="dcterms:W3CDTF">2016-12-23T13:28:09Z</dcterms:created>
  <dcterms:modified xsi:type="dcterms:W3CDTF">2017-01-09T11:57:03Z</dcterms:modified>
</cp:coreProperties>
</file>