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notesSlides/_rels/notesSlide2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3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23.jpeg" ContentType="image/jpeg"/>
  <Override PartName="/ppt/media/image8.png" ContentType="image/pn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24.jpeg" ContentType="image/jpeg"/>
  <Override PartName="/ppt/media/image17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5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layout>
        <c:manualLayout>
          <c:layoutTarget val="inner"/>
          <c:xMode val="edge"/>
          <c:yMode val="edge"/>
          <c:x val="0.039499344041414"/>
          <c:y val="0.105558214261298"/>
          <c:w val="0.940467326170975"/>
          <c:h val="0.7438299036029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Días de duración máxima con consigna normal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1"/>
                <c:pt idx="0">
                  <c:v>Albaricoque</c:v>
                </c:pt>
                <c:pt idx="1">
                  <c:v>Cerezas</c:v>
                </c:pt>
                <c:pt idx="2">
                  <c:v>Frambuesa</c:v>
                </c:pt>
                <c:pt idx="3">
                  <c:v>Fresa</c:v>
                </c:pt>
                <c:pt idx="4">
                  <c:v>Higo</c:v>
                </c:pt>
                <c:pt idx="5">
                  <c:v>Mango</c:v>
                </c:pt>
                <c:pt idx="6">
                  <c:v>Melón</c:v>
                </c:pt>
                <c:pt idx="7">
                  <c:v>Platano</c:v>
                </c:pt>
                <c:pt idx="8">
                  <c:v>Sandia</c:v>
                </c:pt>
                <c:pt idx="9">
                  <c:v>Aguacate</c:v>
                </c:pt>
                <c:pt idx="10">
                  <c:v>Ciruela</c:v>
                </c:pt>
                <c:pt idx="11">
                  <c:v>Mandarina</c:v>
                </c:pt>
                <c:pt idx="12">
                  <c:v>Melocotón</c:v>
                </c:pt>
                <c:pt idx="13">
                  <c:v>Piña</c:v>
                </c:pt>
                <c:pt idx="14">
                  <c:v>Uva</c:v>
                </c:pt>
                <c:pt idx="15">
                  <c:v>Coco</c:v>
                </c:pt>
                <c:pt idx="16">
                  <c:v>Naranja</c:v>
                </c:pt>
                <c:pt idx="17">
                  <c:v>Limon</c:v>
                </c:pt>
                <c:pt idx="18">
                  <c:v>Manzana </c:v>
                </c:pt>
                <c:pt idx="19">
                  <c:v>Pera</c:v>
                </c:pt>
                <c:pt idx="20">
                  <c:v>Pomelo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1"/>
                <c:pt idx="0">
                  <c:v>28</c:v>
                </c:pt>
                <c:pt idx="1">
                  <c:v>21</c:v>
                </c:pt>
                <c:pt idx="2">
                  <c:v>5</c:v>
                </c:pt>
                <c:pt idx="3">
                  <c:v>5</c:v>
                </c:pt>
                <c:pt idx="4">
                  <c:v>14</c:v>
                </c:pt>
                <c:pt idx="5">
                  <c:v>42</c:v>
                </c:pt>
                <c:pt idx="6">
                  <c:v>21</c:v>
                </c:pt>
                <c:pt idx="7">
                  <c:v>21</c:v>
                </c:pt>
                <c:pt idx="8">
                  <c:v>21</c:v>
                </c:pt>
                <c:pt idx="9">
                  <c:v>28</c:v>
                </c:pt>
                <c:pt idx="10">
                  <c:v>49</c:v>
                </c:pt>
                <c:pt idx="11">
                  <c:v>42</c:v>
                </c:pt>
                <c:pt idx="12">
                  <c:v>28</c:v>
                </c:pt>
                <c:pt idx="13">
                  <c:v>28</c:v>
                </c:pt>
                <c:pt idx="14">
                  <c:v>24</c:v>
                </c:pt>
                <c:pt idx="15">
                  <c:v>52</c:v>
                </c:pt>
                <c:pt idx="16">
                  <c:v>84</c:v>
                </c:pt>
                <c:pt idx="17">
                  <c:v>140</c:v>
                </c:pt>
                <c:pt idx="18">
                  <c:v>210</c:v>
                </c:pt>
                <c:pt idx="19">
                  <c:v>210</c:v>
                </c:pt>
                <c:pt idx="20">
                  <c:v>112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Días de duración máxima con consigna ajustada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LeaderLines val="0"/>
          </c:dLbls>
          <c:cat>
            <c:strRef>
              <c:f>categories</c:f>
              <c:strCache>
                <c:ptCount val="21"/>
                <c:pt idx="0">
                  <c:v>Albaricoque</c:v>
                </c:pt>
                <c:pt idx="1">
                  <c:v>Cerezas</c:v>
                </c:pt>
                <c:pt idx="2">
                  <c:v>Frambuesa</c:v>
                </c:pt>
                <c:pt idx="3">
                  <c:v>Fresa</c:v>
                </c:pt>
                <c:pt idx="4">
                  <c:v>Higo</c:v>
                </c:pt>
                <c:pt idx="5">
                  <c:v>Mango</c:v>
                </c:pt>
                <c:pt idx="6">
                  <c:v>Melón</c:v>
                </c:pt>
                <c:pt idx="7">
                  <c:v>Platano</c:v>
                </c:pt>
                <c:pt idx="8">
                  <c:v>Sandia</c:v>
                </c:pt>
                <c:pt idx="9">
                  <c:v>Aguacate</c:v>
                </c:pt>
                <c:pt idx="10">
                  <c:v>Ciruela</c:v>
                </c:pt>
                <c:pt idx="11">
                  <c:v>Mandarina</c:v>
                </c:pt>
                <c:pt idx="12">
                  <c:v>Melocotón</c:v>
                </c:pt>
                <c:pt idx="13">
                  <c:v>Piña</c:v>
                </c:pt>
                <c:pt idx="14">
                  <c:v>Uva</c:v>
                </c:pt>
                <c:pt idx="15">
                  <c:v>Coco</c:v>
                </c:pt>
                <c:pt idx="16">
                  <c:v>Naranja</c:v>
                </c:pt>
                <c:pt idx="17">
                  <c:v>Limon</c:v>
                </c:pt>
                <c:pt idx="18">
                  <c:v>Manzana </c:v>
                </c:pt>
                <c:pt idx="19">
                  <c:v>Pera</c:v>
                </c:pt>
                <c:pt idx="20">
                  <c:v>Pomelo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21"/>
                <c:pt idx="0">
                  <c:v>42</c:v>
                </c:pt>
                <c:pt idx="1">
                  <c:v>32</c:v>
                </c:pt>
                <c:pt idx="2">
                  <c:v>7</c:v>
                </c:pt>
                <c:pt idx="3">
                  <c:v>7</c:v>
                </c:pt>
                <c:pt idx="4">
                  <c:v>21</c:v>
                </c:pt>
                <c:pt idx="5">
                  <c:v>63</c:v>
                </c:pt>
                <c:pt idx="6">
                  <c:v>26</c:v>
                </c:pt>
                <c:pt idx="7">
                  <c:v>26</c:v>
                </c:pt>
                <c:pt idx="8">
                  <c:v>32</c:v>
                </c:pt>
                <c:pt idx="9">
                  <c:v>42</c:v>
                </c:pt>
                <c:pt idx="10">
                  <c:v>73</c:v>
                </c:pt>
                <c:pt idx="11">
                  <c:v>63</c:v>
                </c:pt>
                <c:pt idx="12">
                  <c:v>42</c:v>
                </c:pt>
                <c:pt idx="13">
                  <c:v>42</c:v>
                </c:pt>
                <c:pt idx="14">
                  <c:v>36</c:v>
                </c:pt>
                <c:pt idx="15">
                  <c:v>78</c:v>
                </c:pt>
                <c:pt idx="16">
                  <c:v>126</c:v>
                </c:pt>
                <c:pt idx="17">
                  <c:v>186</c:v>
                </c:pt>
                <c:pt idx="18">
                  <c:v>315</c:v>
                </c:pt>
                <c:pt idx="19">
                  <c:v>315</c:v>
                </c:pt>
                <c:pt idx="20">
                  <c:v>140</c:v>
                </c:pt>
              </c:numCache>
            </c:numRef>
          </c:val>
        </c:ser>
        <c:gapWidth val="164"/>
        <c:overlap val="-22"/>
        <c:axId val="66351721"/>
        <c:axId val="37145378"/>
      </c:barChart>
      <c:catAx>
        <c:axId val="66351721"/>
        <c:scaling>
          <c:orientation val="minMax"/>
        </c:scaling>
        <c:delete val="0"/>
        <c:axPos val="b"/>
        <c:numFmt formatCode="DD/MM/YYYY" sourceLinked="1"/>
        <c:majorTickMark val="none"/>
        <c:minorTickMark val="none"/>
        <c:tickLblPos val="nextTo"/>
        <c:spPr>
          <a:ln w="19080">
            <a:solidFill>
              <a:srgbClr val="ffffff"/>
            </a:solidFill>
            <a:round/>
          </a:ln>
        </c:spPr>
        <c:txPr>
          <a:bodyPr/>
          <a:p>
            <a:pPr>
              <a:defRPr sz="1197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defRPr>
            </a:pPr>
          </a:p>
        </c:txPr>
        <c:crossAx val="37145378"/>
        <c:crosses val="autoZero"/>
        <c:auto val="1"/>
        <c:lblAlgn val="ctr"/>
        <c:lblOffset val="100"/>
      </c:catAx>
      <c:valAx>
        <c:axId val="3714537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p>
            <a:pPr>
              <a:defRPr sz="1197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defRPr>
            </a:pPr>
          </a:p>
        </c:txPr>
        <c:crossAx val="66351721"/>
        <c:crosses val="autoZero"/>
      </c:valAx>
      <c:spPr>
        <a:noFill/>
        <a:ln>
          <a:noFill/>
        </a:ln>
      </c:spPr>
    </c:plotArea>
    <c:legend>
      <c:legendPos val="t"/>
      <c:overlay val="0"/>
      <c:spPr>
        <a:noFill/>
        <a:ln>
          <a:noFill/>
        </a:ln>
      </c:sp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de-DE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Pulse para editar el formato de las notas</a:t>
            </a:r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&lt;encabezamiento&gt;</a:t>
            </a:r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&lt;fecha/hora&gt;</a:t>
            </a:r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 de página&gt;</a:t>
            </a:r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3865425-932F-4572-9E16-BBB622983C17}" type="slidenum">
              <a:rPr lang="de-DE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D63F072-969C-4839-96A9-D5386281D8E8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FC77E82-34AC-4FCB-8B31-3B829722D6E1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B2C2872-EB2A-45A8-91CB-7DFB42DF0EE5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8B84B1F0-68A2-4B94-BC98-DB87508F33A2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19020DB0-FC05-4C2C-9316-E13809BBF597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0791607-1FEE-4E0E-B518-10E6B9638694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A91761C-5CF4-484C-8B27-0246B9A1A4BF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lang="de-DE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7E7B0DFF-A52D-4124-AA11-B1B6727FAEA0}" type="slidenum">
              <a:rPr lang="de-DE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&lt;número&gt;</a:t>
            </a:fld>
            <a:endParaRPr lang="de-DE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1523880" y="1828800"/>
            <a:ext cx="9143640" cy="1271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1523880" y="1828800"/>
            <a:ext cx="9143640" cy="1271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2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subTitle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subTitle"/>
          </p:nvPr>
        </p:nvSpPr>
        <p:spPr>
          <a:xfrm>
            <a:off x="1523880" y="1828800"/>
            <a:ext cx="9143640" cy="1271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  <p:pic>
        <p:nvPicPr>
          <p:cNvPr id="152" name="" descr=""/>
          <p:cNvPicPr/>
          <p:nvPr/>
        </p:nvPicPr>
        <p:blipFill>
          <a:blip r:embed="rId3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1523880" y="1828800"/>
            <a:ext cx="9143640" cy="1271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523880" y="1828800"/>
            <a:ext cx="9143640" cy="1271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2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  <p:pic>
        <p:nvPicPr>
          <p:cNvPr id="194" name="" descr=""/>
          <p:cNvPicPr/>
          <p:nvPr/>
        </p:nvPicPr>
        <p:blipFill>
          <a:blip r:embed="rId3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1523880" y="1828800"/>
            <a:ext cx="9143640" cy="1271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233" name="" descr=""/>
          <p:cNvPicPr/>
          <p:nvPr/>
        </p:nvPicPr>
        <p:blipFill>
          <a:blip r:embed="rId2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  <p:pic>
        <p:nvPicPr>
          <p:cNvPr id="234" name="" descr=""/>
          <p:cNvPicPr/>
          <p:nvPr/>
        </p:nvPicPr>
        <p:blipFill>
          <a:blip r:embed="rId3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1523880" y="1828800"/>
            <a:ext cx="9143640" cy="1271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de-DE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2092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1523880" y="537660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273" name="" descr=""/>
          <p:cNvPicPr/>
          <p:nvPr/>
        </p:nvPicPr>
        <p:blipFill>
          <a:blip r:embed="rId2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  <p:pic>
        <p:nvPicPr>
          <p:cNvPr id="274" name="" descr=""/>
          <p:cNvPicPr/>
          <p:nvPr/>
        </p:nvPicPr>
        <p:blipFill>
          <a:blip r:embed="rId3"/>
          <a:stretch/>
        </p:blipFill>
        <p:spPr>
          <a:xfrm>
            <a:off x="5151600" y="4589640"/>
            <a:ext cx="1887840" cy="15062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lIns="0" rIns="0" tIns="0" bIns="0" anchor="ctr"/>
          <a:p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09280" y="4589640"/>
            <a:ext cx="44618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523880" y="5376600"/>
            <a:ext cx="9143640" cy="718200"/>
          </a:xfrm>
          <a:prstGeom prst="rect">
            <a:avLst/>
          </a:prstGeom>
        </p:spPr>
        <p:txBody>
          <a:bodyPr lIns="0" rIns="0" tIns="0" bIns="0"/>
          <a:p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2824920"/>
            <a:ext cx="12188520" cy="318060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3075840"/>
            <a:ext cx="12188520" cy="263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1066680" y="3165840"/>
            <a:ext cx="10058040" cy="171072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E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ubTitle"/>
          </p:nvPr>
        </p:nvSpPr>
        <p:spPr>
          <a:xfrm>
            <a:off x="1066680" y="4952880"/>
            <a:ext cx="10058040" cy="685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</a:pPr>
            <a:r>
              <a:rPr lang="de-DE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editar el estilo de subtítulo del patrón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14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14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64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ES" sz="3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523880" y="1828800"/>
            <a:ext cx="9143640" cy="42667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286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5943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144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3444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5087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8610480" y="6362640"/>
            <a:ext cx="99036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28.02.17</a:t>
            </a:r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1523880" y="6362640"/>
            <a:ext cx="6881040" cy="256680"/>
          </a:xfrm>
          <a:prstGeom prst="rect">
            <a:avLst/>
          </a:prstGeom>
        </p:spPr>
        <p:txBody>
          <a:bodyPr anchor="ctr"/>
          <a:p>
            <a:endParaRPr lang="de-D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9829800" y="6362640"/>
            <a:ext cx="83772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65134D3-7EA6-49F0-93F6-90BDA66420E4}" type="slidenum"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&lt;número&gt;</a:t>
            </a:fld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3880" y="1828800"/>
            <a:ext cx="9143640" cy="2742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E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1523880" y="4589640"/>
            <a:ext cx="9143640" cy="15062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Segundo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Tercer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Cuarto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r>
              <a:rPr lang="es-ES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Séptimo nivel del esquemaEditar el estilo de texto del patrón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64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ES" sz="3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dt"/>
          </p:nvPr>
        </p:nvSpPr>
        <p:spPr>
          <a:xfrm>
            <a:off x="8610480" y="6362640"/>
            <a:ext cx="99036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28.02.17</a:t>
            </a:r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ftr"/>
          </p:nvPr>
        </p:nvSpPr>
        <p:spPr>
          <a:xfrm>
            <a:off x="1523880" y="6362640"/>
            <a:ext cx="6881040" cy="256680"/>
          </a:xfrm>
          <a:prstGeom prst="rect">
            <a:avLst/>
          </a:prstGeom>
        </p:spPr>
        <p:txBody>
          <a:bodyPr anchor="ctr"/>
          <a:p>
            <a:endParaRPr lang="de-D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sldNum"/>
          </p:nvPr>
        </p:nvSpPr>
        <p:spPr>
          <a:xfrm>
            <a:off x="9829800" y="6362640"/>
            <a:ext cx="83772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B3EDBE48-8475-4ACE-B347-214FAD7ACD65}" type="slidenum"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&lt;número&gt;</a:t>
            </a:fld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14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14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64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ES" sz="3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1527120" y="1828800"/>
            <a:ext cx="4343040" cy="68544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1527120" y="2514600"/>
            <a:ext cx="4343040" cy="35809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286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5943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144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3444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5087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327720" y="1828800"/>
            <a:ext cx="4343040" cy="685440"/>
          </a:xfrm>
          <a:prstGeom prst="rect">
            <a:avLst/>
          </a:prstGeom>
        </p:spPr>
        <p:txBody>
          <a:bodyPr anchor="ctr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2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6327720" y="2514600"/>
            <a:ext cx="4343040" cy="358092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286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5943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144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3444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5087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dt"/>
          </p:nvPr>
        </p:nvSpPr>
        <p:spPr>
          <a:xfrm>
            <a:off x="8610480" y="6362640"/>
            <a:ext cx="99036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28.02.17</a:t>
            </a:r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ftr"/>
          </p:nvPr>
        </p:nvSpPr>
        <p:spPr>
          <a:xfrm>
            <a:off x="1523880" y="6362640"/>
            <a:ext cx="6881040" cy="256680"/>
          </a:xfrm>
          <a:prstGeom prst="rect">
            <a:avLst/>
          </a:prstGeom>
        </p:spPr>
        <p:txBody>
          <a:bodyPr anchor="ctr"/>
          <a:p>
            <a:endParaRPr lang="de-D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0" name="PlaceHolder 8"/>
          <p:cNvSpPr>
            <a:spLocks noGrp="1"/>
          </p:cNvSpPr>
          <p:nvPr>
            <p:ph type="sldNum"/>
          </p:nvPr>
        </p:nvSpPr>
        <p:spPr>
          <a:xfrm>
            <a:off x="9829800" y="6362640"/>
            <a:ext cx="83772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7E17775E-9395-4029-BE41-EDDE462879AE}" type="slidenum"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&lt;número&gt;</a:t>
            </a:fld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523880" y="457200"/>
            <a:ext cx="9143640" cy="11426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ES" sz="3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1523880" y="1825560"/>
            <a:ext cx="4343040" cy="4269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286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5943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144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3444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5087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324480" y="1825560"/>
            <a:ext cx="4343040" cy="4269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286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5943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144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3444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5087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dt"/>
          </p:nvPr>
        </p:nvSpPr>
        <p:spPr>
          <a:xfrm>
            <a:off x="8610480" y="6362640"/>
            <a:ext cx="99036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28.02.17</a:t>
            </a:r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ftr"/>
          </p:nvPr>
        </p:nvSpPr>
        <p:spPr>
          <a:xfrm>
            <a:off x="1523880" y="6362640"/>
            <a:ext cx="6881040" cy="256680"/>
          </a:xfrm>
          <a:prstGeom prst="rect">
            <a:avLst/>
          </a:prstGeom>
        </p:spPr>
        <p:txBody>
          <a:bodyPr anchor="ctr"/>
          <a:p>
            <a:endParaRPr lang="de-D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sldNum"/>
          </p:nvPr>
        </p:nvSpPr>
        <p:spPr>
          <a:xfrm>
            <a:off x="9829800" y="6362640"/>
            <a:ext cx="83772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20896E6E-E52E-49CD-A02E-7ECF7046EA16}" type="slidenum"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&lt;número&gt;</a:t>
            </a:fld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/>
          </p:cNvSpPr>
          <p:nvPr>
            <p:ph type="title"/>
          </p:nvPr>
        </p:nvSpPr>
        <p:spPr>
          <a:xfrm>
            <a:off x="8002440" y="1600200"/>
            <a:ext cx="3122280" cy="18284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es-ES" sz="3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Haga clic para modificar el estilo de título del patrón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60320" y="762120"/>
            <a:ext cx="6400440" cy="53337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286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20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5943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91440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23444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1508760" indent="-228240">
              <a:lnSpc>
                <a:spcPct val="100000"/>
              </a:lnSpc>
              <a:buClr>
                <a:srgbClr val="92d050"/>
              </a:buClr>
              <a:buFont typeface="Arial"/>
              <a:buChar char="•"/>
            </a:pPr>
            <a:r>
              <a:rPr lang="es-ES" sz="14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body"/>
          </p:nvPr>
        </p:nvSpPr>
        <p:spPr>
          <a:xfrm>
            <a:off x="8001000" y="3429000"/>
            <a:ext cx="3123720" cy="182844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Pulse para editar el formato de esquema del texto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Segundo nivel del esquema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Tercer nivel del esquema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Cuarto nivel del esquema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Quinto nivel del esquema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Sexto nivel del esquema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r>
              <a:rPr lang="es-ES" sz="16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Séptimo nivel del esquemaEditar el estilo de texto del patrón</a:t>
            </a:r>
            <a:endParaRPr lang="es-ES" sz="16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38" name="PlaceHolder 4"/>
          <p:cNvSpPr>
            <a:spLocks noGrp="1"/>
          </p:cNvSpPr>
          <p:nvPr>
            <p:ph type="dt"/>
          </p:nvPr>
        </p:nvSpPr>
        <p:spPr>
          <a:xfrm>
            <a:off x="8610480" y="6362640"/>
            <a:ext cx="99036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28.02.17</a:t>
            </a:r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9" name="PlaceHolder 5"/>
          <p:cNvSpPr>
            <a:spLocks noGrp="1"/>
          </p:cNvSpPr>
          <p:nvPr>
            <p:ph type="ftr"/>
          </p:nvPr>
        </p:nvSpPr>
        <p:spPr>
          <a:xfrm>
            <a:off x="1523880" y="6362640"/>
            <a:ext cx="6881040" cy="256680"/>
          </a:xfrm>
          <a:prstGeom prst="rect">
            <a:avLst/>
          </a:prstGeom>
        </p:spPr>
        <p:txBody>
          <a:bodyPr anchor="ctr"/>
          <a:p>
            <a:endParaRPr lang="de-DE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0" name="PlaceHolder 6"/>
          <p:cNvSpPr>
            <a:spLocks noGrp="1"/>
          </p:cNvSpPr>
          <p:nvPr>
            <p:ph type="sldNum"/>
          </p:nvPr>
        </p:nvSpPr>
        <p:spPr>
          <a:xfrm>
            <a:off x="9829800" y="6362640"/>
            <a:ext cx="837720" cy="256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8119674E-8553-4205-8CE5-126EBACF5869}" type="slidenum">
              <a:rPr lang="de-DE" sz="800" spc="-1" strike="noStrike">
                <a:solidFill>
                  <a:srgbClr val="d9d9d9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&lt;número&gt;</a:t>
            </a:fld>
            <a:endParaRPr lang="de-DE" sz="1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4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slideLayout" Target="../slideLayouts/slideLayout6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 txBox="1"/>
          <p:nvPr/>
        </p:nvSpPr>
        <p:spPr>
          <a:xfrm>
            <a:off x="1066680" y="1845000"/>
            <a:ext cx="10058040" cy="2599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s-E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CONTROL AUTOMÁTICO DE TEMPERATURA EN CADENA DE FRÍO MEDIANTE TECNOLOGÍA RFID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1" name="TextShape 2"/>
          <p:cNvSpPr txBox="1"/>
          <p:nvPr/>
        </p:nvSpPr>
        <p:spPr>
          <a:xfrm>
            <a:off x="1066680" y="4952880"/>
            <a:ext cx="10058040" cy="11397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de-DE" sz="26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Máster Universitario de Ingeniería de Telecomunicaciones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6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Sistemas de Comunicación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Autor: José Vázquez Mouzo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de-DE" sz="20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Consultor: Raúl Parada Medina</a:t>
            </a: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de-DE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1" dur="indefinite" restart="never" nodeType="tmRoot">
          <p:childTnLst>
            <p:seq>
              <p:cTn id="2" restart="whenNotActive" nodeType="interactiveSeq" fill="hold">
                <p:childTnLst>
                  <p:par>
                    <p:cTn id="3" fill="hold">
                      <p:stCondLst/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6599880" y="332640"/>
            <a:ext cx="5256360" cy="1367640"/>
          </a:xfrm>
          <a:prstGeom prst="rect">
            <a:avLst/>
          </a:prstGeom>
          <a:solidFill>
            <a:srgbClr val="47b8c7"/>
          </a:solidFill>
          <a:ln w="19080">
            <a:solidFill>
              <a:srgbClr val="ffffff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8. LAS COMUNICACIONES EN EL SISTEMA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51" name="Marcador de contenido 4" descr=""/>
          <p:cNvPicPr/>
          <p:nvPr/>
        </p:nvPicPr>
        <p:blipFill>
          <a:blip r:embed="rId1"/>
          <a:stretch/>
        </p:blipFill>
        <p:spPr>
          <a:xfrm>
            <a:off x="623520" y="568800"/>
            <a:ext cx="5616360" cy="5976360"/>
          </a:xfrm>
          <a:prstGeom prst="rect">
            <a:avLst/>
          </a:prstGeom>
          <a:ln>
            <a:noFill/>
          </a:ln>
        </p:spPr>
      </p:pic>
      <p:sp>
        <p:nvSpPr>
          <p:cNvPr id="352" name="TextShape 2"/>
          <p:cNvSpPr txBox="1"/>
          <p:nvPr/>
        </p:nvSpPr>
        <p:spPr>
          <a:xfrm>
            <a:off x="6599880" y="2565000"/>
            <a:ext cx="5256360" cy="2880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buClr>
                <a:srgbClr val="92d050"/>
              </a:buClr>
              <a:buFont typeface="Wingdings" charset="2"/>
              <a:buChar char=""/>
            </a:pP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El Sistema emplea distintas formas de comunicación, todas ellas inalámbricas.</a:t>
            </a: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
</a:t>
            </a: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85840" indent="-285480">
              <a:lnSpc>
                <a:spcPct val="100000"/>
              </a:lnSpc>
              <a:buClr>
                <a:srgbClr val="92d050"/>
              </a:buClr>
              <a:buFont typeface="Wingdings" charset="2"/>
              <a:buChar char=""/>
            </a:pP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Zigbee para la transmisión de paquetes de información interna a corta distancia, entre los dispositivos del Sistema.</a:t>
            </a: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
</a:t>
            </a: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 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85840" indent="-285480">
              <a:lnSpc>
                <a:spcPct val="100000"/>
              </a:lnSpc>
              <a:buClr>
                <a:srgbClr val="92d050"/>
              </a:buClr>
              <a:buFont typeface="Wingdings" charset="2"/>
              <a:buChar char=""/>
            </a:pP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Tecnología de Radiofrecuencia en UHF para la comunicación entre el Lector y las etiquetas.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285840" indent="-285480">
              <a:lnSpc>
                <a:spcPct val="100000"/>
              </a:lnSpc>
              <a:buClr>
                <a:srgbClr val="92d050"/>
              </a:buClr>
              <a:buFont typeface="Wingdings" charset="2"/>
              <a:buChar char=""/>
            </a:pPr>
            <a:r>
              <a:rPr lang="es-ES" sz="16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Tecnología GPRS/GSM para el envió de datos a larga distancia.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ransition spd="slow">
    <p:fade/>
  </p:transition>
  <p:timing>
    <p:tnLst>
      <p:par>
        <p:cTn id="46" dur="indefinite" restart="never" nodeType="tmRoot">
          <p:childTnLst>
            <p:seq>
              <p:cTn id="47" restart="whenNotActive" nodeType="interactiveSeq" fill="hold">
                <p:childTnLst>
                  <p:par>
                    <p:cTn id="48" fill="hold">
                      <p:stCondLst/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Marcador de contenido 3" descr=""/>
          <p:cNvPicPr/>
          <p:nvPr/>
        </p:nvPicPr>
        <p:blipFill>
          <a:blip r:embed="rId1"/>
          <a:stretch/>
        </p:blipFill>
        <p:spPr>
          <a:xfrm>
            <a:off x="1415520" y="188640"/>
            <a:ext cx="9495360" cy="6408360"/>
          </a:xfrm>
          <a:prstGeom prst="rect">
            <a:avLst/>
          </a:prstGeom>
          <a:ln>
            <a:noFill/>
          </a:ln>
        </p:spPr>
      </p:pic>
      <p:sp>
        <p:nvSpPr>
          <p:cNvPr id="354" name="TextShape 1"/>
          <p:cNvSpPr txBox="1"/>
          <p:nvPr/>
        </p:nvSpPr>
        <p:spPr>
          <a:xfrm>
            <a:off x="695520" y="188640"/>
            <a:ext cx="10656720" cy="647640"/>
          </a:xfrm>
          <a:prstGeom prst="rect">
            <a:avLst/>
          </a:prstGeom>
          <a:gradFill>
            <a:gsLst>
              <a:gs pos="0">
                <a:srgbClr val="a9d8e0"/>
              </a:gs>
              <a:gs pos="100000">
                <a:srgbClr val="9bd1db"/>
              </a:gs>
            </a:gsLst>
            <a:lin ang="5400000"/>
          </a:gradFill>
          <a:ln w="6480">
            <a:solidFill>
              <a:srgbClr val="47b8c7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9. FUNCIONALIDADES Y ORGANIZACIÓN DEL SISTEMA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ransition spd="slow">
    <p:fade/>
  </p:transition>
  <p:timing>
    <p:tnLst>
      <p:par>
        <p:cTn id="51" dur="indefinite" restart="never" nodeType="tmRoot">
          <p:childTnLst>
            <p:seq>
              <p:cTn id="52" restart="whenNotActive" nodeType="interactiveSeq" fill="hold">
                <p:childTnLst>
                  <p:par>
                    <p:cTn id="53" fill="hold">
                      <p:stCondLst/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extShape 1"/>
          <p:cNvSpPr txBox="1"/>
          <p:nvPr/>
        </p:nvSpPr>
        <p:spPr>
          <a:xfrm>
            <a:off x="407520" y="692640"/>
            <a:ext cx="4752000" cy="1151640"/>
          </a:xfrm>
          <a:prstGeom prst="rect">
            <a:avLst/>
          </a:prstGeom>
          <a:gradFill>
            <a:gsLst>
              <a:gs pos="0">
                <a:srgbClr val="a9d8e0"/>
              </a:gs>
              <a:gs pos="100000">
                <a:srgbClr val="9bd1db"/>
              </a:gs>
            </a:gsLst>
            <a:lin ang="5400000"/>
          </a:gradFill>
          <a:ln w="6480">
            <a:solidFill>
              <a:srgbClr val="47b8c7"/>
            </a:solidFill>
            <a:miter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s-E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10. ALGORITMO DE AJUSTE DE CONSIGNA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56" name="Marcador de contenido 4" descr=""/>
          <p:cNvPicPr/>
          <p:nvPr/>
        </p:nvPicPr>
        <p:blipFill>
          <a:blip r:embed="rId1"/>
          <a:stretch/>
        </p:blipFill>
        <p:spPr>
          <a:xfrm>
            <a:off x="6023880" y="188640"/>
            <a:ext cx="5760360" cy="6480360"/>
          </a:xfrm>
          <a:prstGeom prst="rect">
            <a:avLst/>
          </a:prstGeom>
          <a:ln>
            <a:noFill/>
          </a:ln>
        </p:spPr>
      </p:pic>
      <p:sp>
        <p:nvSpPr>
          <p:cNvPr id="357" name="TextShape 2"/>
          <p:cNvSpPr txBox="1"/>
          <p:nvPr/>
        </p:nvSpPr>
        <p:spPr>
          <a:xfrm>
            <a:off x="551520" y="2709000"/>
            <a:ext cx="5112360" cy="244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es-ES" sz="2000" spc="-1" strike="noStrike">
                <a:solidFill>
                  <a:srgbClr val="47b8c7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El algoritmo pretende que los productos en el recinto frío, establezcan la consigna de trabajo del equipo, en función de sus cantidades, su temperatura ideal y su punto de congelación, respetando al mismo tiempo la integridad y conservación de aquellos alimentos minoritarios. Por supuesto no es apto para productos de distinta categoría de temperatura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ransition spd="slow">
    <p:fade/>
  </p:transition>
  <p:timing>
    <p:tnLst>
      <p:par>
        <p:cTn id="56" dur="indefinite" restart="never" nodeType="tmRoot">
          <p:childTnLst>
            <p:seq>
              <p:cTn id="57" restart="whenNotActive" nodeType="interactiveSeq" fill="hold">
                <p:childTnLst>
                  <p:par>
                    <p:cTn id="58" fill="hold">
                      <p:stCondLst/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TextShape 1"/>
          <p:cNvSpPr txBox="1"/>
          <p:nvPr/>
        </p:nvSpPr>
        <p:spPr>
          <a:xfrm>
            <a:off x="767520" y="188640"/>
            <a:ext cx="10872720" cy="647640"/>
          </a:xfrm>
          <a:prstGeom prst="rect">
            <a:avLst/>
          </a:prstGeom>
          <a:solidFill>
            <a:srgbClr val="92d050"/>
          </a:solidFill>
          <a:ln w="19080">
            <a:solidFill>
              <a:srgbClr val="ffffff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3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11. Estimación durabilidad del producto a temperatura ajustada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graphicFrame>
        <p:nvGraphicFramePr>
          <p:cNvPr id="359" name="Marcador de posición de contenido 12"/>
          <p:cNvGraphicFramePr/>
          <p:nvPr/>
        </p:nvGraphicFramePr>
        <p:xfrm>
          <a:off x="839520" y="1331640"/>
          <a:ext cx="10152720" cy="526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transition spd="slow">
    <p:wheel spokes="1"/>
  </p:transition>
  <p:timing>
    <p:tnLst>
      <p:par>
        <p:cTn id="61" dur="indefinite" restart="never" nodeType="tmRoot">
          <p:childTnLst>
            <p:seq>
              <p:cTn id="62" restart="whenNotActive" nodeType="interactiveSeq" fill="hold">
                <p:childTnLst>
                  <p:par>
                    <p:cTn id="63" fill="hold">
                      <p:stCondLst/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TextShape 1"/>
          <p:cNvSpPr txBox="1"/>
          <p:nvPr/>
        </p:nvSpPr>
        <p:spPr>
          <a:xfrm>
            <a:off x="1523880" y="548640"/>
            <a:ext cx="9143640" cy="879840"/>
          </a:xfrm>
          <a:prstGeom prst="rect">
            <a:avLst/>
          </a:prstGeom>
          <a:gradFill>
            <a:gsLst>
              <a:gs pos="0">
                <a:srgbClr val="fd9b56"/>
              </a:gs>
              <a:gs pos="100000">
                <a:srgbClr val="ff8e2b"/>
              </a:gs>
            </a:gsLst>
            <a:lin ang="5400000"/>
          </a:gradFill>
          <a:ln w="6480">
            <a:solidFill>
              <a:srgbClr val="fa8f30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12. PRUEBAS REALIZADAS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1" name="TextShape 2"/>
          <p:cNvSpPr txBox="1"/>
          <p:nvPr/>
        </p:nvSpPr>
        <p:spPr>
          <a:xfrm>
            <a:off x="1523880" y="2061000"/>
            <a:ext cx="9143640" cy="388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343080" indent="-342720">
              <a:lnSpc>
                <a:spcPct val="100000"/>
              </a:lnSpc>
              <a:buClr>
                <a:srgbClr val="92d050"/>
              </a:buClr>
              <a:buFont typeface="Wingdings" charset="2"/>
              <a:buChar char=""/>
            </a:pPr>
            <a:r>
              <a:rPr lang="es-ES" sz="2000" spc="-1" strike="noStrike">
                <a:solidFill>
                  <a:srgbClr val="b074ba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Prueba de análisis de las Etiquetas, apagado  del registro, configuración, periodos de muestreo etc.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43080" indent="-342720">
              <a:lnSpc>
                <a:spcPct val="100000"/>
              </a:lnSpc>
              <a:buClr>
                <a:srgbClr val="92d050"/>
              </a:buClr>
              <a:buFont typeface="Wingdings" charset="2"/>
              <a:buChar char=""/>
            </a:pPr>
            <a:r>
              <a:rPr lang="es-ES" sz="2000" spc="-1" strike="noStrike">
                <a:solidFill>
                  <a:srgbClr val="b074ba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Prueba del Lector BeeReader UHF RFID, realización de inventario , selección y lectura, acceso de forma directa a registro y configuración.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43080" indent="-342720">
              <a:lnSpc>
                <a:spcPct val="100000"/>
              </a:lnSpc>
              <a:buClr>
                <a:srgbClr val="92d050"/>
              </a:buClr>
              <a:buFont typeface="Wingdings" charset="2"/>
              <a:buChar char=""/>
            </a:pPr>
            <a:r>
              <a:rPr lang="es-ES" sz="2000" spc="-1" strike="noStrike">
                <a:solidFill>
                  <a:srgbClr val="b074ba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Pruebas en el Controlador, control de temperatura efectivo, correcta transmisión y recepción de datos, envío mensajes SMS, ajuste temporizaciones etc.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 marL="343080" indent="-342720">
              <a:lnSpc>
                <a:spcPct val="100000"/>
              </a:lnSpc>
              <a:buClr>
                <a:srgbClr val="92d050"/>
              </a:buClr>
              <a:buFont typeface="Wingdings" charset="2"/>
              <a:buChar char=""/>
            </a:pPr>
            <a:r>
              <a:rPr lang="es-ES" sz="2000" spc="-1" strike="noStrike">
                <a:solidFill>
                  <a:srgbClr val="b074ba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Prueba en la Interfaz del Sistema, modificación de parámetros, visualización correcta de datos.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ransition spd="slow">
    <p:fade/>
  </p:transition>
  <p:timing>
    <p:tnLst>
      <p:par>
        <p:cTn id="66" dur="indefinite" restart="never" nodeType="tmRoot">
          <p:childTnLst>
            <p:seq>
              <p:cTn id="67" restart="whenNotActive" nodeType="interactiveSeq" fill="hold">
                <p:childTnLst>
                  <p:par>
                    <p:cTn id="68" fill="hold">
                      <p:stCondLst/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456480" y="476640"/>
            <a:ext cx="11371680" cy="883080"/>
          </a:xfrm>
          <a:prstGeom prst="rect">
            <a:avLst/>
          </a:prstGeom>
          <a:gradFill>
            <a:gsLst>
              <a:gs pos="0">
                <a:srgbClr val="faadab"/>
              </a:gs>
              <a:gs pos="100000">
                <a:srgbClr val="f89e9c"/>
              </a:gs>
            </a:gsLst>
            <a:lin ang="5400000"/>
          </a:gradFill>
          <a:ln w="6480">
            <a:solidFill>
              <a:srgbClr val="f34d47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13. CONCLUSIONES.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3" name="TextShape 2"/>
          <p:cNvSpPr txBox="1"/>
          <p:nvPr/>
        </p:nvSpPr>
        <p:spPr>
          <a:xfrm>
            <a:off x="340560" y="1828800"/>
            <a:ext cx="3662640" cy="609120"/>
          </a:xfrm>
          <a:prstGeom prst="rect">
            <a:avLst/>
          </a:prstGeom>
          <a:gradFill>
            <a:gsLst>
              <a:gs pos="0">
                <a:srgbClr val="f66763"/>
              </a:gs>
              <a:gs pos="100000">
                <a:srgbClr val="fb443d"/>
              </a:gs>
            </a:gsLst>
            <a:lin ang="5400000"/>
          </a:gradFill>
          <a:ln w="6480">
            <a:solidFill>
              <a:srgbClr val="f34d47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Conocimientos adquiridos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341280" y="5108400"/>
            <a:ext cx="3661920" cy="5832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92520" rIns="92520" tIns="92520" bIns="92520" anchor="ctr"/>
          <a:p>
            <a:pPr algn="ctr">
              <a:lnSpc>
                <a:spcPct val="90000"/>
              </a:lnSpc>
            </a:pPr>
            <a:r>
              <a:rPr lang="de-DE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Desarrollar un Sistema de Comunicaciones funcional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 rot="10800000">
            <a:off x="4003560" y="5117040"/>
            <a:ext cx="3661920" cy="8967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92520" rIns="92520" tIns="92520" bIns="92520" anchor="ctr"/>
          <a:p>
            <a:pPr algn="ctr">
              <a:lnSpc>
                <a:spcPct val="90000"/>
              </a:lnSpc>
            </a:pPr>
            <a:r>
              <a:rPr lang="de-DE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Entorno Arduino, Processing y módulos compatibles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CustomShape 5"/>
          <p:cNvSpPr/>
          <p:nvPr/>
        </p:nvSpPr>
        <p:spPr>
          <a:xfrm rot="10800000">
            <a:off x="4003560" y="4228560"/>
            <a:ext cx="3661920" cy="8967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92520" rIns="92520" tIns="92520" bIns="92520" anchor="ctr"/>
          <a:p>
            <a:pPr algn="ctr">
              <a:lnSpc>
                <a:spcPct val="90000"/>
              </a:lnSpc>
            </a:pPr>
            <a:r>
              <a:rPr lang="de-DE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Estudio etiquetas semipasivas UHF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7" name="CustomShape 6"/>
          <p:cNvSpPr/>
          <p:nvPr/>
        </p:nvSpPr>
        <p:spPr>
          <a:xfrm rot="10800000">
            <a:off x="4003560" y="3340080"/>
            <a:ext cx="3661920" cy="89676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92520" rIns="92520" tIns="92520" bIns="92520" anchor="ctr"/>
          <a:p>
            <a:pPr algn="ctr">
              <a:lnSpc>
                <a:spcPct val="90000"/>
              </a:lnSpc>
            </a:pPr>
            <a:r>
              <a:rPr lang="de-DE" sz="13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Conocer la tecnología RFID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8" name="TextShape 7"/>
          <p:cNvSpPr txBox="1"/>
          <p:nvPr/>
        </p:nvSpPr>
        <p:spPr>
          <a:xfrm>
            <a:off x="4239720" y="1828800"/>
            <a:ext cx="3651120" cy="596160"/>
          </a:xfrm>
          <a:prstGeom prst="rect">
            <a:avLst/>
          </a:prstGeom>
          <a:gradFill>
            <a:gsLst>
              <a:gs pos="0">
                <a:srgbClr val="f66763"/>
              </a:gs>
              <a:gs pos="100000">
                <a:srgbClr val="fb443d"/>
              </a:gs>
            </a:gsLst>
            <a:lin ang="5400000"/>
          </a:gradFill>
          <a:ln w="6480">
            <a:solidFill>
              <a:srgbClr val="f34d47"/>
            </a:solidFill>
            <a:miter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s-E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Objetivos alcanzados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69" name="CustomShape 8"/>
          <p:cNvSpPr/>
          <p:nvPr/>
        </p:nvSpPr>
        <p:spPr>
          <a:xfrm>
            <a:off x="4280760" y="3743640"/>
            <a:ext cx="1454400" cy="7272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30600" rIns="9360" tIns="30600" bIns="30600" anchor="ctr"/>
          <a:p>
            <a:pPr algn="ctr">
              <a:lnSpc>
                <a:spcPct val="90000"/>
              </a:lnSpc>
            </a:pPr>
            <a:r>
              <a:rPr lang="de-DE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Sistema de Comunicaciones compuesto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9"/>
          <p:cNvSpPr/>
          <p:nvPr/>
        </p:nvSpPr>
        <p:spPr>
          <a:xfrm rot="17692800">
            <a:off x="5334840" y="3459960"/>
            <a:ext cx="1382760" cy="39960"/>
          </a:xfrm>
          <a:custGeom>
            <a:avLst/>
            <a:gdLst/>
            <a:ahLst/>
            <a:rect l="l" t="t" r="r" b="b"/>
            <a:pathLst>
              <a:path w="1383131" h="0">
                <a:moveTo>
                  <a:pt x="0" y="20214"/>
                </a:moveTo>
                <a:lnTo>
                  <a:pt x="1383131" y="20214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71" name="CustomShape 10"/>
          <p:cNvSpPr/>
          <p:nvPr/>
        </p:nvSpPr>
        <p:spPr>
          <a:xfrm>
            <a:off x="6317640" y="2489040"/>
            <a:ext cx="1454400" cy="7272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30600" rIns="9360" tIns="30600" bIns="30600" anchor="ctr"/>
          <a:p>
            <a:pPr algn="ctr">
              <a:lnSpc>
                <a:spcPct val="90000"/>
              </a:lnSpc>
            </a:pPr>
            <a:r>
              <a:rPr lang="de-DE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Lector UHF RFID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2" name="CustomShape 11"/>
          <p:cNvSpPr/>
          <p:nvPr/>
        </p:nvSpPr>
        <p:spPr>
          <a:xfrm rot="19457400">
            <a:off x="5668200" y="3877920"/>
            <a:ext cx="716400" cy="39960"/>
          </a:xfrm>
          <a:custGeom>
            <a:avLst/>
            <a:gdLst/>
            <a:ahLst/>
            <a:rect l="l" t="t" r="r" b="b"/>
            <a:pathLst>
              <a:path w="716634" h="0">
                <a:moveTo>
                  <a:pt x="0" y="20214"/>
                </a:moveTo>
                <a:lnTo>
                  <a:pt x="716634" y="20214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73" name="CustomShape 12"/>
          <p:cNvSpPr/>
          <p:nvPr/>
        </p:nvSpPr>
        <p:spPr>
          <a:xfrm>
            <a:off x="6317640" y="3325320"/>
            <a:ext cx="1454400" cy="7272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30600" rIns="9360" tIns="30600" bIns="30600" anchor="ctr"/>
          <a:p>
            <a:pPr algn="ctr">
              <a:lnSpc>
                <a:spcPct val="90000"/>
              </a:lnSpc>
            </a:pPr>
            <a:r>
              <a:rPr lang="de-DE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Controlador de Equipos Frigoríficos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13"/>
          <p:cNvSpPr/>
          <p:nvPr/>
        </p:nvSpPr>
        <p:spPr>
          <a:xfrm rot="2142600">
            <a:off x="5668200" y="4296240"/>
            <a:ext cx="716400" cy="39960"/>
          </a:xfrm>
          <a:custGeom>
            <a:avLst/>
            <a:gdLst/>
            <a:ahLst/>
            <a:rect l="l" t="t" r="r" b="b"/>
            <a:pathLst>
              <a:path w="716634" h="0">
                <a:moveTo>
                  <a:pt x="0" y="20214"/>
                </a:moveTo>
                <a:lnTo>
                  <a:pt x="716634" y="20214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75" name="CustomShape 14"/>
          <p:cNvSpPr/>
          <p:nvPr/>
        </p:nvSpPr>
        <p:spPr>
          <a:xfrm>
            <a:off x="6317640" y="4161960"/>
            <a:ext cx="1454400" cy="7272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30600" rIns="9360" tIns="30600" bIns="30600" anchor="ctr"/>
          <a:p>
            <a:pPr algn="ctr">
              <a:lnSpc>
                <a:spcPct val="90000"/>
              </a:lnSpc>
            </a:pPr>
            <a:r>
              <a:rPr lang="de-DE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Aplicación de Control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6" name="CustomShape 15"/>
          <p:cNvSpPr/>
          <p:nvPr/>
        </p:nvSpPr>
        <p:spPr>
          <a:xfrm rot="3907200">
            <a:off x="5335200" y="4714560"/>
            <a:ext cx="1382760" cy="39960"/>
          </a:xfrm>
          <a:custGeom>
            <a:avLst/>
            <a:gdLst/>
            <a:ahLst/>
            <a:rect l="l" t="t" r="r" b="b"/>
            <a:pathLst>
              <a:path w="1383131" h="0">
                <a:moveTo>
                  <a:pt x="0" y="20214"/>
                </a:moveTo>
                <a:lnTo>
                  <a:pt x="1383131" y="20214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77" name="CustomShape 16"/>
          <p:cNvSpPr/>
          <p:nvPr/>
        </p:nvSpPr>
        <p:spPr>
          <a:xfrm>
            <a:off x="6317640" y="4998240"/>
            <a:ext cx="1454400" cy="7272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30600" rIns="9360" tIns="30600" bIns="30600" anchor="ctr"/>
          <a:p>
            <a:pPr algn="ctr">
              <a:lnSpc>
                <a:spcPct val="90000"/>
              </a:lnSpc>
            </a:pPr>
            <a:r>
              <a:rPr lang="de-DE" sz="1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Sincronizados como un solo dispositivo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17"/>
          <p:cNvSpPr/>
          <p:nvPr/>
        </p:nvSpPr>
        <p:spPr>
          <a:xfrm>
            <a:off x="6480000" y="1981080"/>
            <a:ext cx="4343040" cy="68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CustomShape 18"/>
          <p:cNvSpPr/>
          <p:nvPr/>
        </p:nvSpPr>
        <p:spPr>
          <a:xfrm>
            <a:off x="8195760" y="1890000"/>
            <a:ext cx="3660480" cy="49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CustomShape 19"/>
          <p:cNvSpPr/>
          <p:nvPr/>
        </p:nvSpPr>
        <p:spPr>
          <a:xfrm>
            <a:off x="4239720" y="1828800"/>
            <a:ext cx="3651120" cy="53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1" name="Line 20"/>
          <p:cNvSpPr/>
          <p:nvPr/>
        </p:nvSpPr>
        <p:spPr>
          <a:xfrm>
            <a:off x="8169840" y="2461320"/>
            <a:ext cx="36622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3"/>
          <a:fontRef idx="minor"/>
        </p:style>
      </p:sp>
      <p:sp>
        <p:nvSpPr>
          <p:cNvPr id="382" name="CustomShape 21"/>
          <p:cNvSpPr/>
          <p:nvPr/>
        </p:nvSpPr>
        <p:spPr>
          <a:xfrm>
            <a:off x="8170200" y="2461680"/>
            <a:ext cx="3661920" cy="16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87480" bIns="87480"/>
          <a:p>
            <a:pPr algn="ctr">
              <a:lnSpc>
                <a:spcPct val="90000"/>
              </a:lnSpc>
            </a:pPr>
            <a:r>
              <a:rPr lang="de-D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Fusión del Lector y el Controlador en un solo dispositivo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Line 22"/>
          <p:cNvSpPr/>
          <p:nvPr/>
        </p:nvSpPr>
        <p:spPr>
          <a:xfrm>
            <a:off x="8169840" y="4087080"/>
            <a:ext cx="3662280" cy="0"/>
          </a:xfrm>
          <a:prstGeom prst="line">
            <a:avLst/>
          </a:prstGeom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3"/>
          <a:fontRef idx="minor"/>
        </p:style>
      </p:sp>
      <p:sp>
        <p:nvSpPr>
          <p:cNvPr id="384" name="CustomShape 23"/>
          <p:cNvSpPr/>
          <p:nvPr/>
        </p:nvSpPr>
        <p:spPr>
          <a:xfrm>
            <a:off x="8170200" y="4087080"/>
            <a:ext cx="3661920" cy="162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87480" rIns="87480" tIns="87480" bIns="87480"/>
          <a:p>
            <a:pPr algn="ctr">
              <a:lnSpc>
                <a:spcPct val="90000"/>
              </a:lnSpc>
            </a:pPr>
            <a:r>
              <a:rPr lang="de-DE" sz="2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Interfaz con base de datos en MyQSL para almacenar datos de producto y demás incidencias del Sistema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24"/>
          <p:cNvSpPr/>
          <p:nvPr/>
        </p:nvSpPr>
        <p:spPr>
          <a:xfrm>
            <a:off x="8167320" y="1878480"/>
            <a:ext cx="3664800" cy="6091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lang="de-DE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Líneas futuras de trabajo</a:t>
            </a:r>
            <a:endParaRPr lang="de-DE" sz="2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71" dur="indefinite" restart="never" nodeType="tmRoot">
          <p:childTnLst>
            <p:seq>
              <p:cTn id="72" restart="whenNotActive" nodeType="interactiveSeq" fill="hold">
                <p:childTnLst>
                  <p:par>
                    <p:cTn id="73" fill="hold">
                      <p:stCondLst/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3755880" y="928080"/>
            <a:ext cx="4680000" cy="27716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4800" spc="-1" strike="noStrike">
                <a:solidFill>
                  <a:srgbClr val="930e0a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GRACIAS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87" name="TextShape 2"/>
          <p:cNvSpPr txBox="1"/>
          <p:nvPr/>
        </p:nvSpPr>
        <p:spPr>
          <a:xfrm>
            <a:off x="5231880" y="6021360"/>
            <a:ext cx="6777000" cy="3592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s-ES" sz="32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JOSÉ VÁZQUEZ MOUZO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iming>
    <p:tnLst>
      <p:par>
        <p:cTn id="76" dur="indefinite" restart="never" nodeType="tmRoot">
          <p:childTnLst>
            <p:seq>
              <p:cTn id="77" restart="whenNotActive" nodeType="interactiveSeq" fill="hold">
                <p:childTnLst>
                  <p:par>
                    <p:cTn id="78" fill="hold">
                      <p:stCondLst/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TextShape 1"/>
          <p:cNvSpPr txBox="1"/>
          <p:nvPr/>
        </p:nvSpPr>
        <p:spPr>
          <a:xfrm>
            <a:off x="1559520" y="260640"/>
            <a:ext cx="9143640" cy="7390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s-ES" sz="3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ÍNDICE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3597120" y="167040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84" name="CustomShape 3"/>
          <p:cNvSpPr/>
          <p:nvPr/>
        </p:nvSpPr>
        <p:spPr>
          <a:xfrm>
            <a:off x="1875960" y="119952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1. La Motivación.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5" name="CustomShape 4"/>
          <p:cNvSpPr/>
          <p:nvPr/>
        </p:nvSpPr>
        <p:spPr>
          <a:xfrm>
            <a:off x="5716080" y="167040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86" name="CustomShape 5"/>
          <p:cNvSpPr/>
          <p:nvPr/>
        </p:nvSpPr>
        <p:spPr>
          <a:xfrm>
            <a:off x="3995280" y="119952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2. Los Objetivos.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CustomShape 6"/>
          <p:cNvSpPr/>
          <p:nvPr/>
        </p:nvSpPr>
        <p:spPr>
          <a:xfrm>
            <a:off x="7835040" y="167040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88" name="CustomShape 7"/>
          <p:cNvSpPr/>
          <p:nvPr/>
        </p:nvSpPr>
        <p:spPr>
          <a:xfrm>
            <a:off x="6114240" y="119952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3. Estado del Arte.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8"/>
          <p:cNvSpPr/>
          <p:nvPr/>
        </p:nvSpPr>
        <p:spPr>
          <a:xfrm>
            <a:off x="2737440" y="2231280"/>
            <a:ext cx="6356520" cy="365400"/>
          </a:xfrm>
          <a:custGeom>
            <a:avLst/>
            <a:gdLst/>
            <a:ahLst/>
            <a:rect l="l" t="t" r="r" b="b"/>
            <a:pathLst>
              <a:path w="6356983" h="365634">
                <a:moveTo>
                  <a:pt x="6356983" y="0"/>
                </a:moveTo>
                <a:lnTo>
                  <a:pt x="6356983" y="199917"/>
                </a:lnTo>
                <a:lnTo>
                  <a:pt x="0" y="199917"/>
                </a:lnTo>
                <a:lnTo>
                  <a:pt x="0" y="36563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90" name="CustomShape 9"/>
          <p:cNvSpPr/>
          <p:nvPr/>
        </p:nvSpPr>
        <p:spPr>
          <a:xfrm>
            <a:off x="8233200" y="119952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4. Antecedentes.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10"/>
          <p:cNvSpPr/>
          <p:nvPr/>
        </p:nvSpPr>
        <p:spPr>
          <a:xfrm>
            <a:off x="3597120" y="310032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92" name="CustomShape 11"/>
          <p:cNvSpPr/>
          <p:nvPr/>
        </p:nvSpPr>
        <p:spPr>
          <a:xfrm>
            <a:off x="1875960" y="262944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5. Diseño y Arquitectura.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CustomShape 12"/>
          <p:cNvSpPr/>
          <p:nvPr/>
        </p:nvSpPr>
        <p:spPr>
          <a:xfrm>
            <a:off x="5716080" y="310032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94" name="CustomShape 13"/>
          <p:cNvSpPr/>
          <p:nvPr/>
        </p:nvSpPr>
        <p:spPr>
          <a:xfrm>
            <a:off x="3995280" y="262944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6. Sistema Automático de Control.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14"/>
          <p:cNvSpPr/>
          <p:nvPr/>
        </p:nvSpPr>
        <p:spPr>
          <a:xfrm>
            <a:off x="7835040" y="310032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96" name="CustomShape 15"/>
          <p:cNvSpPr/>
          <p:nvPr/>
        </p:nvSpPr>
        <p:spPr>
          <a:xfrm>
            <a:off x="6114240" y="262944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7. Hardware.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16"/>
          <p:cNvSpPr/>
          <p:nvPr/>
        </p:nvSpPr>
        <p:spPr>
          <a:xfrm>
            <a:off x="2737440" y="3661200"/>
            <a:ext cx="6356520" cy="365400"/>
          </a:xfrm>
          <a:custGeom>
            <a:avLst/>
            <a:gdLst/>
            <a:ahLst/>
            <a:rect l="l" t="t" r="r" b="b"/>
            <a:pathLst>
              <a:path w="6356983" h="365634">
                <a:moveTo>
                  <a:pt x="6356983" y="0"/>
                </a:moveTo>
                <a:lnTo>
                  <a:pt x="6356983" y="199917"/>
                </a:lnTo>
                <a:lnTo>
                  <a:pt x="0" y="199917"/>
                </a:lnTo>
                <a:lnTo>
                  <a:pt x="0" y="36563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298" name="CustomShape 17"/>
          <p:cNvSpPr/>
          <p:nvPr/>
        </p:nvSpPr>
        <p:spPr>
          <a:xfrm>
            <a:off x="8233200" y="262944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8. Las Comunicaciones del Sistema.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18"/>
          <p:cNvSpPr/>
          <p:nvPr/>
        </p:nvSpPr>
        <p:spPr>
          <a:xfrm>
            <a:off x="3597120" y="453024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300" name="CustomShape 19"/>
          <p:cNvSpPr/>
          <p:nvPr/>
        </p:nvSpPr>
        <p:spPr>
          <a:xfrm>
            <a:off x="1875960" y="405900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9. Funcionalidades del Sistema.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0"/>
          <p:cNvSpPr/>
          <p:nvPr/>
        </p:nvSpPr>
        <p:spPr>
          <a:xfrm>
            <a:off x="5716080" y="453024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302" name="CustomShape 21"/>
          <p:cNvSpPr/>
          <p:nvPr/>
        </p:nvSpPr>
        <p:spPr>
          <a:xfrm>
            <a:off x="3995280" y="405900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10. Algoritmo de Ajuste de Consigna.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2"/>
          <p:cNvSpPr/>
          <p:nvPr/>
        </p:nvSpPr>
        <p:spPr>
          <a:xfrm>
            <a:off x="7835040" y="4530240"/>
            <a:ext cx="365400" cy="91080"/>
          </a:xfrm>
          <a:custGeom>
            <a:avLst/>
            <a:gdLst/>
            <a:ahLst/>
            <a:rect l="l" t="t" r="r" b="b"/>
            <a:pathLst>
              <a:path w="365634" h="0">
                <a:moveTo>
                  <a:pt x="0" y="45720"/>
                </a:moveTo>
                <a:lnTo>
                  <a:pt x="365634" y="45720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304" name="CustomShape 23"/>
          <p:cNvSpPr/>
          <p:nvPr/>
        </p:nvSpPr>
        <p:spPr>
          <a:xfrm>
            <a:off x="6114240" y="405900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11. Estimación  de la durabilidad del producto.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4"/>
          <p:cNvSpPr/>
          <p:nvPr/>
        </p:nvSpPr>
        <p:spPr>
          <a:xfrm>
            <a:off x="2737440" y="5091120"/>
            <a:ext cx="6356520" cy="365400"/>
          </a:xfrm>
          <a:custGeom>
            <a:avLst/>
            <a:gdLst/>
            <a:ahLst/>
            <a:rect l="l" t="t" r="r" b="b"/>
            <a:pathLst>
              <a:path w="6356983" h="365634">
                <a:moveTo>
                  <a:pt x="6356983" y="0"/>
                </a:moveTo>
                <a:lnTo>
                  <a:pt x="6356983" y="199917"/>
                </a:lnTo>
                <a:lnTo>
                  <a:pt x="0" y="199917"/>
                </a:lnTo>
                <a:lnTo>
                  <a:pt x="0" y="365634"/>
                </a:lnTo>
              </a:path>
            </a:pathLst>
          </a:custGeom>
          <a:noFill/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tailEnd len="med" type="arrow" w="med"/>
          </a:ln>
        </p:spPr>
        <p:style>
          <a:lnRef idx="1"/>
          <a:fillRef idx="0"/>
          <a:effectRef idx="0"/>
          <a:fontRef idx="minor"/>
        </p:style>
      </p:sp>
      <p:sp>
        <p:nvSpPr>
          <p:cNvPr id="306" name="CustomShape 25"/>
          <p:cNvSpPr/>
          <p:nvPr/>
        </p:nvSpPr>
        <p:spPr>
          <a:xfrm>
            <a:off x="8233200" y="405900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12. Pruebas realizadas.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26"/>
          <p:cNvSpPr/>
          <p:nvPr/>
        </p:nvSpPr>
        <p:spPr>
          <a:xfrm>
            <a:off x="1875960" y="5488920"/>
            <a:ext cx="1722240" cy="1033200"/>
          </a:xfrm>
          <a:prstGeom prst="rect">
            <a:avLst/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  <p:txBody>
          <a:bodyPr lIns="113760" rIns="113760" tIns="113760" bIns="113760" anchor="ctr"/>
          <a:p>
            <a:pPr algn="ctr">
              <a:lnSpc>
                <a:spcPct val="90000"/>
              </a:lnSpc>
            </a:pPr>
            <a:r>
              <a:rPr lang="de-DE" sz="1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13. Conclusiones.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med">
    <p:fade/>
  </p:transition>
  <p:timing>
    <p:tnLst>
      <p:par>
        <p:cTn id="6" dur="indefinite" restart="never" nodeType="tmRoot">
          <p:childTnLst>
            <p:seq>
              <p:cTn id="7" restart="whenNotActive" nodeType="interactiveSeq" fill="hold">
                <p:childTnLst>
                  <p:par>
                    <p:cTn id="8" fill="hold">
                      <p:stCondLst/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911520" y="116640"/>
            <a:ext cx="10078560" cy="1196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1.LA MOTIVACIÓN DE ESTE TRABAJO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09" name="TextShape 2"/>
          <p:cNvSpPr txBox="1"/>
          <p:nvPr/>
        </p:nvSpPr>
        <p:spPr>
          <a:xfrm>
            <a:off x="1489680" y="1989000"/>
            <a:ext cx="8460000" cy="4536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es-ES" sz="36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"Desarrollar un Sistema que convierta al producto en el centro de la cadena de frío, de forma que el alimento establezca las condiciones de temperatura y humedad necesarias, con el fin de ampliar al máximo su durabilidad y evitar así el desperdicio de los artículos perecederos "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</p:spTree>
  </p:cSld>
  <p:transition spd="slow">
    <p:fade/>
  </p:transition>
  <p:timing>
    <p:tnLst>
      <p:par>
        <p:cTn id="11" dur="indefinite" restart="never" nodeType="tmRoot">
          <p:childTnLst>
            <p:seq>
              <p:cTn id="12" restart="whenNotActive" nodeType="interactiveSeq" fill="hold">
                <p:childTnLst>
                  <p:par>
                    <p:cTn id="13" fill="hold">
                      <p:stCondLst/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Shape 1"/>
          <p:cNvSpPr txBox="1"/>
          <p:nvPr/>
        </p:nvSpPr>
        <p:spPr>
          <a:xfrm>
            <a:off x="1050480" y="260640"/>
            <a:ext cx="10224720" cy="763200"/>
          </a:xfrm>
          <a:prstGeom prst="rect">
            <a:avLst/>
          </a:prstGeom>
          <a:solidFill>
            <a:srgbClr val="92d050"/>
          </a:solidFill>
          <a:ln w="19080">
            <a:solidFill>
              <a:srgbClr val="ffffff"/>
            </a:solidFill>
            <a:miter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es-ES" sz="3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2. OBJETIVOS DEL TRABAJO FINAL DE MÁSTER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-4399200" y="865440"/>
            <a:ext cx="6494760" cy="6494760"/>
          </a:xfrm>
          <a:prstGeom prst="blockArc">
            <a:avLst>
              <a:gd name="adj1" fmla="val 18900000"/>
              <a:gd name="adj2" fmla="val 2700000"/>
              <a:gd name="adj3" fmla="val 333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/>
          <a:fillRef idx="0"/>
          <a:effectRef idx="0"/>
          <a:fontRef idx="minor"/>
        </p:style>
      </p:sp>
      <p:sp>
        <p:nvSpPr>
          <p:cNvPr id="312" name="CustomShape 3"/>
          <p:cNvSpPr/>
          <p:nvPr/>
        </p:nvSpPr>
        <p:spPr>
          <a:xfrm>
            <a:off x="1510200" y="2002320"/>
            <a:ext cx="8910720" cy="6030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478800" rIns="40680" tIns="40680" bIns="40680" anchor="ctr"/>
          <a:p>
            <a:pPr>
              <a:lnSpc>
                <a:spcPct val="90000"/>
              </a:lnSpc>
            </a:pPr>
            <a:r>
              <a:rPr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Estudiar y Analizar las Etiquetas RFID semipasivas con sensores de humedad y temperatura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4"/>
          <p:cNvSpPr/>
          <p:nvPr/>
        </p:nvSpPr>
        <p:spPr>
          <a:xfrm>
            <a:off x="1133280" y="1926720"/>
            <a:ext cx="753840" cy="753840"/>
          </a:xfrm>
          <a:prstGeom prst="ellipse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314" name="CustomShape 5"/>
          <p:cNvSpPr/>
          <p:nvPr/>
        </p:nvSpPr>
        <p:spPr>
          <a:xfrm>
            <a:off x="1942560" y="2907000"/>
            <a:ext cx="8478360" cy="6030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478800" rIns="40680" tIns="40680" bIns="40680" anchor="ctr"/>
          <a:p>
            <a:pPr>
              <a:lnSpc>
                <a:spcPct val="90000"/>
              </a:lnSpc>
            </a:pPr>
            <a:r>
              <a:rPr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Diseñar un Lector RFID </a:t>
            </a:r>
            <a:r>
              <a:rPr lang="de-DE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UHF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6"/>
          <p:cNvSpPr/>
          <p:nvPr/>
        </p:nvSpPr>
        <p:spPr>
          <a:xfrm>
            <a:off x="1565640" y="2831400"/>
            <a:ext cx="753840" cy="753840"/>
          </a:xfrm>
          <a:prstGeom prst="ellipse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316" name="CustomShape 7"/>
          <p:cNvSpPr/>
          <p:nvPr/>
        </p:nvSpPr>
        <p:spPr>
          <a:xfrm>
            <a:off x="2075040" y="3811320"/>
            <a:ext cx="8345880" cy="6030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478800" rIns="40680" tIns="40680" bIns="40680" anchor="ctr"/>
          <a:p>
            <a:pPr>
              <a:lnSpc>
                <a:spcPct val="90000"/>
              </a:lnSpc>
            </a:pPr>
            <a:r>
              <a:rPr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Desarrollar un Controlador para equipos de Frío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8"/>
          <p:cNvSpPr/>
          <p:nvPr/>
        </p:nvSpPr>
        <p:spPr>
          <a:xfrm>
            <a:off x="1698120" y="3736080"/>
            <a:ext cx="753840" cy="753840"/>
          </a:xfrm>
          <a:prstGeom prst="ellipse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318" name="CustomShape 9"/>
          <p:cNvSpPr/>
          <p:nvPr/>
        </p:nvSpPr>
        <p:spPr>
          <a:xfrm>
            <a:off x="1942560" y="4716000"/>
            <a:ext cx="8478360" cy="6030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478800" rIns="40680" tIns="40680" bIns="40680" anchor="ctr"/>
          <a:p>
            <a:pPr>
              <a:lnSpc>
                <a:spcPct val="90000"/>
              </a:lnSpc>
            </a:pPr>
            <a:r>
              <a:rPr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Implementar una Interfaz Gráfica para configurar y controlar el Sistema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10"/>
          <p:cNvSpPr/>
          <p:nvPr/>
        </p:nvSpPr>
        <p:spPr>
          <a:xfrm>
            <a:off x="1565640" y="4640760"/>
            <a:ext cx="753840" cy="753840"/>
          </a:xfrm>
          <a:prstGeom prst="ellipse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  <p:sp>
        <p:nvSpPr>
          <p:cNvPr id="320" name="CustomShape 11"/>
          <p:cNvSpPr/>
          <p:nvPr/>
        </p:nvSpPr>
        <p:spPr>
          <a:xfrm>
            <a:off x="1510200" y="5620680"/>
            <a:ext cx="8910720" cy="603000"/>
          </a:xfrm>
          <a:prstGeom prst="rect">
            <a:avLst/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478800" rIns="40680" tIns="40680" bIns="40680" anchor="ctr"/>
          <a:p>
            <a:pPr>
              <a:lnSpc>
                <a:spcPct val="90000"/>
              </a:lnSpc>
            </a:pPr>
            <a:r>
              <a:rPr lang="de-DE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Todo ello, para componer un prototipo de Sistema Automático de Control de Temperatura que permita al producto ajustar sus condiciones de temperatura y humedad  desde la producción hasta su venta al consumidor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CustomShape 12"/>
          <p:cNvSpPr/>
          <p:nvPr/>
        </p:nvSpPr>
        <p:spPr>
          <a:xfrm>
            <a:off x="1133280" y="5545080"/>
            <a:ext cx="753840" cy="753840"/>
          </a:xfrm>
          <a:prstGeom prst="ellipse">
            <a:avLst/>
          </a:prstGeom>
          <a:gradFill>
            <a:gsLst>
              <a:gs pos="0">
                <a:schemeClr val="lt1">
                  <a:hueOff val="0"/>
                  <a:satOff val="0"/>
                  <a:lumOff val="0"/>
                  <a:alphaOff val="0"/>
                  <a:lumMod val="110000"/>
                  <a:satMod val="105000"/>
                  <a:tint val="67000"/>
                </a:schemeClr>
              </a:gs>
              <a:gs pos="50000">
                <a:schemeClr val="lt1">
                  <a:hueOff val="0"/>
                  <a:satOff val="0"/>
                  <a:lumOff val="0"/>
                  <a:alphaOff val="0"/>
                  <a:lumMod val="105000"/>
                  <a:satMod val="103000"/>
                  <a:tint val="73000"/>
                </a:schemeClr>
              </a:gs>
              <a:gs pos="100000">
                <a:schemeClr val="lt1">
                  <a:hueOff val="0"/>
                  <a:satOff val="0"/>
                  <a:lumOff val="0"/>
                  <a:alphaOff val="0"/>
                  <a:lumMod val="105000"/>
                  <a:satMod val="109000"/>
                  <a:tint val="81000"/>
                </a:schemeClr>
              </a:gs>
            </a:gsLst>
            <a:lin ang="5400000"/>
          </a:gra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1"/>
          <a:fillRef idx="0"/>
          <a:effectRef idx="0"/>
          <a:fontRef idx="minor"/>
        </p:style>
      </p:sp>
    </p:spTree>
  </p:cSld>
  <p:transition spd="slow">
    <p:fade/>
  </p:transition>
  <p:timing>
    <p:tnLst>
      <p:par>
        <p:cTn id="16" dur="indefinite" restart="never" nodeType="tmRoot">
          <p:childTnLst>
            <p:seq>
              <p:cTn id="17" restart="whenNotActive" nodeType="interactiveSeq" fill="hold">
                <p:childTnLst>
                  <p:par>
                    <p:cTn id="18" fill="hold">
                      <p:stCondLst/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1523880" y="417600"/>
            <a:ext cx="9143640" cy="739080"/>
          </a:xfrm>
          <a:prstGeom prst="rect">
            <a:avLst/>
          </a:prstGeom>
          <a:gradFill>
            <a:gsLst>
              <a:gs pos="0">
                <a:srgbClr val="a9d8e0"/>
              </a:gs>
              <a:gs pos="100000">
                <a:srgbClr val="9bd1db"/>
              </a:gs>
            </a:gsLst>
            <a:lin ang="5400000"/>
          </a:gradFill>
          <a:ln w="6480">
            <a:solidFill>
              <a:srgbClr val="47b8c7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3. ESTADO DEL ARTE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1523880" y="1828800"/>
            <a:ext cx="7314840" cy="938520"/>
          </a:xfrm>
          <a:prstGeom prst="roundRect">
            <a:avLst>
              <a:gd name="adj" fmla="val 10000"/>
            </a:avLst>
          </a:prstGeom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92160" rIns="64800" tIns="92160" bIns="92520" anchor="ctr"/>
          <a:p>
            <a:pPr>
              <a:lnSpc>
                <a:spcPct val="90000"/>
              </a:lnSpc>
            </a:pPr>
            <a:r>
              <a:rPr lang="de-DE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LA TECNOLOGÍA RFID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de-DE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Componentes y tipos del Sistema RFID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de-DE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Tecnología RFID aplicable  al proyecto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CustomShape 3"/>
          <p:cNvSpPr/>
          <p:nvPr/>
        </p:nvSpPr>
        <p:spPr>
          <a:xfrm>
            <a:off x="2136600" y="2938320"/>
            <a:ext cx="7314840" cy="938520"/>
          </a:xfrm>
          <a:prstGeom prst="roundRect">
            <a:avLst>
              <a:gd name="adj" fmla="val 10000"/>
            </a:avLst>
          </a:prstGeom>
          <a:solidFill>
            <a:schemeClr val="accent3">
              <a:shade val="50000"/>
              <a:hueOff val="81611"/>
              <a:satOff val="-3489"/>
              <a:lumOff val="21192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92160" rIns="64800" tIns="92160" bIns="92520" anchor="ctr"/>
          <a:p>
            <a:pPr>
              <a:lnSpc>
                <a:spcPct val="90000"/>
              </a:lnSpc>
            </a:pPr>
            <a:r>
              <a:rPr lang="de-DE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LOS SISTEMAS INALÁMBRICOS DE COMUNICACIÓN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de-DE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Relación de protocolos de comunicación inalámbrica.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de-DE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Elección para el sistema desarrollado en este Trabajo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4"/>
          <p:cNvSpPr/>
          <p:nvPr/>
        </p:nvSpPr>
        <p:spPr>
          <a:xfrm>
            <a:off x="2740320" y="4047840"/>
            <a:ext cx="7314840" cy="938520"/>
          </a:xfrm>
          <a:prstGeom prst="roundRect">
            <a:avLst>
              <a:gd name="adj" fmla="val 10000"/>
            </a:avLst>
          </a:prstGeom>
          <a:solidFill>
            <a:schemeClr val="accent3">
              <a:shade val="50000"/>
              <a:hueOff val="163221"/>
              <a:satOff val="-6978"/>
              <a:lumOff val="42384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92160" rIns="64800" tIns="92160" bIns="92520" anchor="ctr"/>
          <a:p>
            <a:pPr>
              <a:lnSpc>
                <a:spcPct val="90000"/>
              </a:lnSpc>
            </a:pPr>
            <a:r>
              <a:rPr lang="de-DE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LA PRODUCCIÓN DE FRIO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de-DE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La Instalación frigorífica en general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de-DE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Control Automático en un Equipo de Refrigeración y Congelación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CustomShape 5"/>
          <p:cNvSpPr/>
          <p:nvPr/>
        </p:nvSpPr>
        <p:spPr>
          <a:xfrm>
            <a:off x="3352680" y="5157360"/>
            <a:ext cx="7314840" cy="938520"/>
          </a:xfrm>
          <a:prstGeom prst="roundRect">
            <a:avLst>
              <a:gd name="adj" fmla="val 10000"/>
            </a:avLst>
          </a:prstGeom>
          <a:solidFill>
            <a:schemeClr val="accent3">
              <a:shade val="50000"/>
              <a:hueOff val="81611"/>
              <a:satOff val="-3489"/>
              <a:lumOff val="21192"/>
              <a:alphaOff val="0"/>
            </a:schemeClr>
          </a:solidFill>
          <a:ln>
            <a:noFill/>
          </a:ln>
          <a:scene3d>
            <a:camera prst="orthographicFront"/>
            <a:lightRig dir="t" rig="chilly"/>
          </a:scene3d>
          <a:sp3d prstMaterial="translucentPowder">
            <a:bevelT prst="softRound" w="127000" h="25400"/>
          </a:sp3d>
        </p:spPr>
        <p:style>
          <a:lnRef idx="0"/>
          <a:fillRef idx="0"/>
          <a:effectRef idx="0"/>
          <a:fontRef idx="minor"/>
        </p:style>
        <p:txBody>
          <a:bodyPr lIns="92160" rIns="64800" tIns="92160" bIns="92520" anchor="ctr"/>
          <a:p>
            <a:pPr>
              <a:lnSpc>
                <a:spcPct val="90000"/>
              </a:lnSpc>
            </a:pPr>
            <a:r>
              <a:rPr lang="de-DE" sz="17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LA CADENA DE FRÍO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114480" indent="-114120">
              <a:lnSpc>
                <a:spcPct val="90000"/>
              </a:lnSpc>
              <a:buClr>
                <a:srgbClr val="ffffff"/>
              </a:buClr>
              <a:buFont typeface="Symbol" charset="2"/>
              <a:buChar char=""/>
            </a:pPr>
            <a:r>
              <a:rPr lang="de-DE" sz="13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Las distintas temperaturas de los productos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7" name="CustomShape 6"/>
          <p:cNvSpPr/>
          <p:nvPr/>
        </p:nvSpPr>
        <p:spPr>
          <a:xfrm>
            <a:off x="8228880" y="2547720"/>
            <a:ext cx="609840" cy="609840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ln>
            <a:solidFill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solidFill>
          </a:ln>
          <a:scene3d>
            <a:camera prst="orthographicFront"/>
            <a:lightRig dir="t" rig="chilly"/>
          </a:scene3d>
          <a:sp3d extrusionH="1700" z="12700" prstMaterial="dkEdge">
            <a:bevelT prst="softRound" w="25400" h="6350"/>
            <a:bevelB prst="convex" w="0" h="0"/>
          </a:sp3d>
        </p:spPr>
        <p:style>
          <a:lnRef idx="1"/>
          <a:fillRef idx="0"/>
          <a:effectRef idx="0"/>
          <a:fontRef idx="minor"/>
        </p:style>
      </p:sp>
      <p:sp>
        <p:nvSpPr>
          <p:cNvPr id="328" name="CustomShape 7"/>
          <p:cNvSpPr/>
          <p:nvPr/>
        </p:nvSpPr>
        <p:spPr>
          <a:xfrm>
            <a:off x="8841600" y="3657240"/>
            <a:ext cx="609840" cy="609840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ln>
            <a:solidFill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solidFill>
          </a:ln>
          <a:scene3d>
            <a:camera prst="orthographicFront"/>
            <a:lightRig dir="t" rig="chilly"/>
          </a:scene3d>
          <a:sp3d extrusionH="1700" z="12700" prstMaterial="dkEdge">
            <a:bevelT prst="softRound" w="25400" h="6350"/>
            <a:bevelB prst="convex" w="0" h="0"/>
          </a:sp3d>
        </p:spPr>
        <p:style>
          <a:lnRef idx="1"/>
          <a:fillRef idx="0"/>
          <a:effectRef idx="0"/>
          <a:fontRef idx="minor"/>
        </p:style>
      </p:sp>
      <p:sp>
        <p:nvSpPr>
          <p:cNvPr id="329" name="CustomShape 8"/>
          <p:cNvSpPr/>
          <p:nvPr/>
        </p:nvSpPr>
        <p:spPr>
          <a:xfrm>
            <a:off x="9445320" y="4766760"/>
            <a:ext cx="609840" cy="609840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ln>
            <a:solidFill>
              <a:schemeClr val="accent3">
                <a:alpha val="90000"/>
                <a:tint val="55000"/>
                <a:hueOff val="0"/>
                <a:satOff val="0"/>
                <a:lumOff val="0"/>
                <a:alphaOff val="0"/>
              </a:schemeClr>
            </a:solidFill>
          </a:ln>
          <a:scene3d>
            <a:camera prst="orthographicFront"/>
            <a:lightRig dir="t" rig="chilly"/>
          </a:scene3d>
          <a:sp3d extrusionH="1700" z="12700" prstMaterial="dkEdge">
            <a:bevelT prst="softRound" w="25400" h="6350"/>
            <a:bevelB prst="convex" w="0" h="0"/>
          </a:sp3d>
        </p:spPr>
        <p:style>
          <a:lnRef idx="1"/>
          <a:fillRef idx="0"/>
          <a:effectRef idx="0"/>
          <a:fontRef idx="minor"/>
        </p:style>
      </p:sp>
    </p:spTree>
  </p:cSld>
  <p:transition spd="slow">
    <p:fade/>
  </p:transition>
  <p:timing>
    <p:tnLst>
      <p:par>
        <p:cTn id="21" dur="indefinite" restart="never" nodeType="tmRoot">
          <p:childTnLst>
            <p:seq>
              <p:cTn id="22" restart="whenNotActive" nodeType="interactiveSeq" fill="hold">
                <p:childTnLst>
                  <p:par>
                    <p:cTn id="23" fill="hold">
                      <p:stCondLst/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839520" y="343080"/>
            <a:ext cx="9828360" cy="781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3400" spc="-1" strike="noStrike">
                <a:solidFill>
                  <a:srgbClr val="92d050"/>
                </a:solidFill>
                <a:uFill>
                  <a:solidFill>
                    <a:srgbClr val="ffffff"/>
                  </a:solidFill>
                </a:uFill>
                <a:latin typeface="Consolas"/>
              </a:rPr>
              <a:t>4.ESTADO DEL ARTE. Antecedentes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31" name="TextShape 2"/>
          <p:cNvSpPr txBox="1"/>
          <p:nvPr/>
        </p:nvSpPr>
        <p:spPr>
          <a:xfrm>
            <a:off x="839520" y="1484640"/>
            <a:ext cx="5030640" cy="1029600"/>
          </a:xfrm>
          <a:prstGeom prst="rect">
            <a:avLst/>
          </a:prstGeom>
          <a:gradFill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ctr"/>
          <a:p>
            <a:pPr>
              <a:lnSpc>
                <a:spcPct val="100000"/>
              </a:lnSpc>
            </a:pPr>
            <a:r>
              <a:rPr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Smart Cold Chain System (SCCS). 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r>
              <a:rPr lang="es-E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Presentado por Kang en el año 2012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32" name="Marcador de contenido 6" descr=""/>
          <p:cNvPicPr/>
          <p:nvPr/>
        </p:nvPicPr>
        <p:blipFill>
          <a:blip r:embed="rId1"/>
          <a:stretch/>
        </p:blipFill>
        <p:spPr>
          <a:xfrm>
            <a:off x="839520" y="2514600"/>
            <a:ext cx="5012280" cy="3580920"/>
          </a:xfrm>
          <a:prstGeom prst="rect">
            <a:avLst/>
          </a:prstGeom>
          <a:ln>
            <a:noFill/>
          </a:ln>
        </p:spPr>
      </p:pic>
      <p:sp>
        <p:nvSpPr>
          <p:cNvPr id="333" name="TextShape 3"/>
          <p:cNvSpPr txBox="1"/>
          <p:nvPr/>
        </p:nvSpPr>
        <p:spPr>
          <a:xfrm>
            <a:off x="6327720" y="1484640"/>
            <a:ext cx="4448520" cy="1029600"/>
          </a:xfrm>
          <a:prstGeom prst="rect">
            <a:avLst/>
          </a:prstGeom>
          <a:gradFill>
            <a:gsLst>
              <a:gs pos="0">
                <a:srgbClr val="9d9d9d"/>
              </a:gs>
              <a:gs pos="100000">
                <a:srgbClr val="909090"/>
              </a:gs>
            </a:gsLst>
            <a:lin ang="5400000"/>
          </a:gradFill>
          <a:ln w="6480">
            <a:solidFill>
              <a:srgbClr val="000000"/>
            </a:solidFill>
            <a:miter/>
          </a:ln>
        </p:spPr>
        <p:txBody>
          <a:bodyPr anchor="ctr"/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Redefined Smart Cold Chain System (RSCCS). 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Presentado por Chen en el año 2013</a:t>
            </a: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  <a:p>
            <a:pPr>
              <a:lnSpc>
                <a:spcPct val="100000"/>
              </a:lnSpc>
            </a:pPr>
            <a:endParaRPr lang="es-ES" sz="2000" spc="-1" strike="noStrike">
              <a:solidFill>
                <a:srgbClr val="d9d9d9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34" name="Marcador de contenido 7" descr=""/>
          <p:cNvPicPr/>
          <p:nvPr/>
        </p:nvPicPr>
        <p:blipFill>
          <a:blip r:embed="rId2"/>
          <a:stretch/>
        </p:blipFill>
        <p:spPr>
          <a:xfrm>
            <a:off x="6327720" y="2521800"/>
            <a:ext cx="4448520" cy="356652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26" dur="indefinite" restart="never" nodeType="tmRoot">
          <p:childTnLst>
            <p:seq>
              <p:cTn id="27" restart="whenNotActive" nodeType="interactiveSeq" fill="hold">
                <p:childTnLst>
                  <p:par>
                    <p:cTn id="28" fill="hold">
                      <p:stCondLst/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1523880" y="692640"/>
            <a:ext cx="9600840" cy="635040"/>
          </a:xfrm>
          <a:prstGeom prst="rect">
            <a:avLst/>
          </a:prstGeom>
          <a:gradFill>
            <a:gsLst>
              <a:gs pos="0">
                <a:srgbClr val="fcdfa5"/>
              </a:gs>
              <a:gs pos="100000">
                <a:srgbClr val="fbd896"/>
              </a:gs>
            </a:gsLst>
            <a:lin ang="5400000"/>
          </a:gradFill>
          <a:ln w="6480">
            <a:solidFill>
              <a:srgbClr val="f7c331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3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5. DISEÑO Y ARQUITECTURA DEL SISTEMA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1523880" y="2277000"/>
            <a:ext cx="9143640" cy="3744000"/>
          </a:xfrm>
          <a:prstGeom prst="roundRect">
            <a:avLst>
              <a:gd name="adj" fmla="val 1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2"/>
          <a:fontRef idx="minor"/>
        </p:style>
        <p:txBody>
          <a:bodyPr lIns="198000" rIns="198000" tIns="198000" bIns="2819160" anchor="ctr"/>
          <a:p>
            <a:pPr algn="ctr">
              <a:lnSpc>
                <a:spcPct val="90000"/>
              </a:lnSpc>
            </a:pPr>
            <a:r>
              <a:rPr lang="de-DE" sz="5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COMPONENTES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3"/>
          <p:cNvSpPr/>
          <p:nvPr/>
        </p:nvSpPr>
        <p:spPr>
          <a:xfrm>
            <a:off x="2438280" y="3400200"/>
            <a:ext cx="7314840" cy="5450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  <p:txBody>
          <a:bodyPr lIns="64080" rIns="48240" tIns="52200" bIns="52560" anchor="ctr"/>
          <a:p>
            <a:pPr algn="ctr">
              <a:lnSpc>
                <a:spcPct val="90000"/>
              </a:lnSpc>
            </a:pPr>
            <a:r>
              <a:rPr b="1" lang="de-DE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Etiquetas Semipasivas RFID UHF con Sensor de Temperatura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4"/>
          <p:cNvSpPr/>
          <p:nvPr/>
        </p:nvSpPr>
        <p:spPr>
          <a:xfrm>
            <a:off x="2438280" y="4029840"/>
            <a:ext cx="7314840" cy="5450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  <p:txBody>
          <a:bodyPr lIns="64080" rIns="48240" tIns="52200" bIns="52560" anchor="ctr"/>
          <a:p>
            <a:pPr algn="ctr">
              <a:lnSpc>
                <a:spcPct val="90000"/>
              </a:lnSpc>
            </a:pPr>
            <a:r>
              <a:rPr b="1" lang="de-DE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BeeReader (Lector RFID UHF)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5"/>
          <p:cNvSpPr/>
          <p:nvPr/>
        </p:nvSpPr>
        <p:spPr>
          <a:xfrm>
            <a:off x="2438280" y="4659120"/>
            <a:ext cx="7314840" cy="5450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  <p:txBody>
          <a:bodyPr lIns="64080" rIns="48240" tIns="52200" bIns="52560" anchor="ctr"/>
          <a:p>
            <a:pPr algn="ctr">
              <a:lnSpc>
                <a:spcPct val="90000"/>
              </a:lnSpc>
            </a:pPr>
            <a:r>
              <a:rPr b="1" lang="de-DE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BeeCold (Controlador para Servicios Frigoríficos)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6"/>
          <p:cNvSpPr/>
          <p:nvPr/>
        </p:nvSpPr>
        <p:spPr>
          <a:xfrm>
            <a:off x="2438280" y="5288400"/>
            <a:ext cx="7314840" cy="54504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1">
                  <a:hueOff val="0"/>
                  <a:satOff val="0"/>
                  <a:lumOff val="0"/>
                  <a:alphaOff val="0"/>
                  <a:satMod val="103000"/>
                  <a:lumMod val="102000"/>
                  <a:tint val="94000"/>
                </a:schemeClr>
              </a:gs>
              <a:gs pos="50000">
                <a:schemeClr val="accent1">
                  <a:hueOff val="0"/>
                  <a:satOff val="0"/>
                  <a:lumOff val="0"/>
                  <a:alphaOff val="0"/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lumMod val="99000"/>
                  <a:satMod val="120000"/>
                  <a:shade val="78000"/>
                </a:schemeClr>
              </a:gs>
            </a:gsLst>
            <a:lin ang="5400000"/>
          </a:gradFill>
          <a:ln>
            <a:noFill/>
          </a:ln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p:spPr>
        <p:style>
          <a:lnRef idx="0"/>
          <a:fillRef idx="0"/>
          <a:effectRef idx="3"/>
          <a:fontRef idx="minor"/>
        </p:style>
        <p:txBody>
          <a:bodyPr lIns="64080" rIns="48240" tIns="52200" bIns="52560" anchor="ctr"/>
          <a:p>
            <a:pPr algn="ctr">
              <a:lnSpc>
                <a:spcPct val="90000"/>
              </a:lnSpc>
            </a:pPr>
            <a:r>
              <a:rPr b="1" lang="de-DE" sz="19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InterfaceBee (Aplicación para configuración y Control del Sistema) </a:t>
            </a:r>
            <a:endParaRPr lang="de-DE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ransition spd="slow">
    <p:fade/>
  </p:transition>
  <p:timing>
    <p:tnLst>
      <p:par>
        <p:cTn id="31" dur="indefinite" restart="never" nodeType="tmRoot">
          <p:childTnLst>
            <p:seq>
              <p:cTn id="32" restart="whenNotActive" nodeType="interactiveSeq" fill="hold">
                <p:childTnLst>
                  <p:par>
                    <p:cTn id="33" fill="hold">
                      <p:stCondLst/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1595880" y="188640"/>
            <a:ext cx="9143640" cy="1142640"/>
          </a:xfrm>
          <a:prstGeom prst="rect">
            <a:avLst/>
          </a:prstGeom>
          <a:solidFill>
            <a:srgbClr val="b074ba"/>
          </a:solidFill>
          <a:ln w="19080">
            <a:solidFill>
              <a:srgbClr val="ffffff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3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6.SISTEMA AUTOMÁTICO DE CONTROL DE TEMPERATURA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42" name="Marcador de contenido 3" descr=""/>
          <p:cNvPicPr/>
          <p:nvPr/>
        </p:nvPicPr>
        <p:blipFill>
          <a:blip r:embed="rId1"/>
          <a:stretch/>
        </p:blipFill>
        <p:spPr>
          <a:xfrm>
            <a:off x="2639520" y="1556640"/>
            <a:ext cx="7200360" cy="5112360"/>
          </a:xfrm>
          <a:prstGeom prst="rect">
            <a:avLst/>
          </a:prstGeom>
          <a:ln>
            <a:noFill/>
          </a:ln>
        </p:spPr>
      </p:pic>
    </p:spTree>
  </p:cSld>
  <p:transition spd="slow">
    <p:fade/>
  </p:transition>
  <p:timing>
    <p:tnLst>
      <p:par>
        <p:cTn id="36" dur="indefinite" restart="never" nodeType="tmRoot">
          <p:childTnLst>
            <p:seq>
              <p:cTn id="37" restart="whenNotActive" nodeType="interactiveSeq" fill="hold">
                <p:childTnLst>
                  <p:par>
                    <p:cTn id="38" fill="hold">
                      <p:stCondLst/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4882680" y="124920"/>
            <a:ext cx="4807440" cy="814320"/>
          </a:xfrm>
          <a:prstGeom prst="rect">
            <a:avLst/>
          </a:prstGeom>
          <a:solidFill>
            <a:srgbClr val="b074ba"/>
          </a:solidFill>
          <a:ln w="19080">
            <a:solidFill>
              <a:srgbClr val="ffffff"/>
            </a:solidFill>
            <a:miter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ndara"/>
              </a:rPr>
              <a:t>7.HARDWARE</a:t>
            </a:r>
            <a:endParaRPr lang="es-E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ndara"/>
            </a:endParaRPr>
          </a:p>
        </p:txBody>
      </p:sp>
      <p:pic>
        <p:nvPicPr>
          <p:cNvPr id="344" name="Marcador de contenido 5" descr=""/>
          <p:cNvPicPr/>
          <p:nvPr/>
        </p:nvPicPr>
        <p:blipFill>
          <a:blip r:embed="rId1"/>
          <a:stretch/>
        </p:blipFill>
        <p:spPr>
          <a:xfrm>
            <a:off x="983520" y="553680"/>
            <a:ext cx="3561120" cy="4543920"/>
          </a:xfrm>
          <a:prstGeom prst="rect">
            <a:avLst/>
          </a:prstGeom>
          <a:ln>
            <a:noFill/>
          </a:ln>
        </p:spPr>
      </p:pic>
      <p:sp>
        <p:nvSpPr>
          <p:cNvPr id="345" name="CustomShape 2"/>
          <p:cNvSpPr/>
          <p:nvPr/>
        </p:nvSpPr>
        <p:spPr>
          <a:xfrm>
            <a:off x="7820640" y="1059120"/>
            <a:ext cx="4343040" cy="42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6" name="Marcador de contenido 7" descr=""/>
          <p:cNvPicPr/>
          <p:nvPr/>
        </p:nvPicPr>
        <p:blipFill>
          <a:blip r:embed="rId2"/>
          <a:stretch/>
        </p:blipFill>
        <p:spPr>
          <a:xfrm>
            <a:off x="6092280" y="1302480"/>
            <a:ext cx="3776040" cy="3907800"/>
          </a:xfrm>
          <a:prstGeom prst="rect">
            <a:avLst/>
          </a:prstGeom>
          <a:ln>
            <a:noFill/>
          </a:ln>
        </p:spPr>
      </p:pic>
      <p:sp>
        <p:nvSpPr>
          <p:cNvPr id="347" name="CustomShape 3"/>
          <p:cNvSpPr/>
          <p:nvPr/>
        </p:nvSpPr>
        <p:spPr>
          <a:xfrm>
            <a:off x="8496360" y="1391040"/>
            <a:ext cx="2544120" cy="16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48" name="Marcador de contenido 7" descr=""/>
          <p:cNvPicPr/>
          <p:nvPr/>
        </p:nvPicPr>
        <p:blipFill>
          <a:blip r:embed="rId3"/>
          <a:stretch/>
        </p:blipFill>
        <p:spPr>
          <a:xfrm rot="10800000">
            <a:off x="3768840" y="6343920"/>
            <a:ext cx="3274200" cy="1840680"/>
          </a:xfrm>
          <a:prstGeom prst="rect">
            <a:avLst/>
          </a:prstGeom>
          <a:ln>
            <a:noFill/>
          </a:ln>
        </p:spPr>
      </p:pic>
      <p:pic>
        <p:nvPicPr>
          <p:cNvPr id="349" name="Marcador de contenido 14" descr=""/>
          <p:cNvPicPr/>
          <p:nvPr/>
        </p:nvPicPr>
        <p:blipFill>
          <a:blip r:embed="rId4"/>
          <a:stretch/>
        </p:blipFill>
        <p:spPr>
          <a:xfrm>
            <a:off x="9183240" y="4740840"/>
            <a:ext cx="2516400" cy="1602360"/>
          </a:xfrm>
          <a:prstGeom prst="rect">
            <a:avLst/>
          </a:prstGeom>
          <a:ln>
            <a:noFill/>
          </a:ln>
        </p:spPr>
      </p:pic>
    </p:spTree>
  </p:cSld>
  <p:transition spd="slow">
    <p:push dir="d"/>
  </p:transition>
  <p:timing>
    <p:tnLst>
      <p:par>
        <p:cTn id="41" dur="indefinite" restart="never" nodeType="tmRoot">
          <p:childTnLst>
            <p:seq>
              <p:cTn id="42" restart="whenNotActive" nodeType="interactiveSeq" fill="hold">
                <p:childTnLst>
                  <p:par>
                    <p:cTn id="43" fill="hold">
                      <p:stCondLst/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mediacall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LibreOffice/5.0.4.2$Windows_x86 LibreOffice_project/2b9802c1994aa0b7dc6079e128979269cf95bc78</Application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2017-01-21T22:22:12Z</dcterms:created>
  <dc:language>de-DE</dc:language>
  <dcterms:modified xsi:type="dcterms:W3CDTF">2017-01-22T19:08:39Z</dcterms:modified>
  <cp:revision>1</cp:revi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16</vt:i4>
  </property>
  <property fmtid="{D5CDD505-2E9C-101B-9397-08002B2CF9AE}" pid="8" name="Notes">
    <vt:i4>8</vt:i4>
  </property>
  <property fmtid="{D5CDD505-2E9C-101B-9397-08002B2CF9AE}" pid="9" name="PresentationFormat">
    <vt:lpwstr>Panorámica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