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85" r:id="rId4"/>
    <p:sldId id="258" r:id="rId5"/>
    <p:sldId id="263" r:id="rId6"/>
    <p:sldId id="259" r:id="rId7"/>
    <p:sldId id="260" r:id="rId8"/>
    <p:sldId id="278" r:id="rId9"/>
    <p:sldId id="262" r:id="rId10"/>
    <p:sldId id="264" r:id="rId11"/>
    <p:sldId id="272" r:id="rId12"/>
    <p:sldId id="273" r:id="rId13"/>
    <p:sldId id="274" r:id="rId14"/>
    <p:sldId id="275" r:id="rId15"/>
    <p:sldId id="276" r:id="rId16"/>
    <p:sldId id="279" r:id="rId17"/>
    <p:sldId id="280" r:id="rId18"/>
    <p:sldId id="281" r:id="rId19"/>
    <p:sldId id="282" r:id="rId20"/>
    <p:sldId id="283" r:id="rId21"/>
    <p:sldId id="284" r:id="rId22"/>
    <p:sldId id="277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392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059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A3CB9-138C-406F-A337-6E87C517367E}" type="datetimeFigureOut">
              <a:rPr lang="ca-ES" smtClean="0"/>
              <a:pPr/>
              <a:t>20/01/2011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717C2-7B37-48FB-A292-AB20D51536F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1</a:t>
            </a:fld>
            <a:endParaRPr lang="ca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10</a:t>
            </a:fld>
            <a:endParaRPr lang="ca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11</a:t>
            </a:fld>
            <a:endParaRPr lang="ca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12</a:t>
            </a:fld>
            <a:endParaRPr lang="ca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13</a:t>
            </a:fld>
            <a:endParaRPr lang="ca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14</a:t>
            </a:fld>
            <a:endParaRPr lang="ca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15</a:t>
            </a:fld>
            <a:endParaRPr lang="ca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16</a:t>
            </a:fld>
            <a:endParaRPr lang="ca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17</a:t>
            </a:fld>
            <a:endParaRPr lang="ca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18</a:t>
            </a:fld>
            <a:endParaRPr lang="ca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19</a:t>
            </a:fld>
            <a:endParaRPr 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2</a:t>
            </a:fld>
            <a:endParaRPr lang="ca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20</a:t>
            </a:fld>
            <a:endParaRPr lang="ca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21</a:t>
            </a:fld>
            <a:endParaRPr lang="ca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22</a:t>
            </a:fld>
            <a:endParaRPr lang="ca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3</a:t>
            </a:fld>
            <a:endParaRPr lang="ca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4</a:t>
            </a:fld>
            <a:endParaRPr lang="ca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5</a:t>
            </a:fld>
            <a:endParaRPr lang="ca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6</a:t>
            </a:fld>
            <a:endParaRPr lang="ca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7</a:t>
            </a:fld>
            <a:endParaRPr lang="ca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8</a:t>
            </a:fld>
            <a:endParaRPr lang="ca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717C2-7B37-48FB-A292-AB20D51536F4}" type="slidenum">
              <a:rPr lang="ca-ES" smtClean="0"/>
              <a:pPr/>
              <a:t>9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20/01/2011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91683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s-ES" sz="2800" dirty="0" err="1" smtClean="0"/>
              <a:t>Disseny</a:t>
            </a:r>
            <a:r>
              <a:rPr lang="es-ES" sz="2800" dirty="0" smtClean="0"/>
              <a:t> i </a:t>
            </a:r>
            <a:r>
              <a:rPr lang="es-ES" sz="2800" dirty="0" err="1" smtClean="0"/>
              <a:t>desenvolupament</a:t>
            </a:r>
            <a:r>
              <a:rPr lang="es-ES" sz="2800" dirty="0" smtClean="0"/>
              <a:t> </a:t>
            </a:r>
            <a:r>
              <a:rPr lang="es-ES" sz="2800" dirty="0" err="1" smtClean="0"/>
              <a:t>d’un</a:t>
            </a:r>
            <a:r>
              <a:rPr lang="es-ES" sz="2800" dirty="0" smtClean="0"/>
              <a:t> esquema </a:t>
            </a:r>
            <a:r>
              <a:rPr lang="es-ES" sz="2800" dirty="0" err="1" smtClean="0"/>
              <a:t>criptogràfic</a:t>
            </a:r>
            <a:r>
              <a:rPr lang="es-ES" sz="2800" dirty="0" smtClean="0"/>
              <a:t> per gestionar de forma segura </a:t>
            </a:r>
            <a:r>
              <a:rPr lang="es-ES" sz="2800" dirty="0" err="1" smtClean="0"/>
              <a:t>els</a:t>
            </a:r>
            <a:r>
              <a:rPr lang="es-ES" sz="2800" dirty="0" smtClean="0"/>
              <a:t> </a:t>
            </a:r>
            <a:r>
              <a:rPr lang="es-ES" sz="2800" dirty="0" err="1" smtClean="0"/>
              <a:t>historials</a:t>
            </a:r>
            <a:r>
              <a:rPr lang="es-ES" sz="2800" dirty="0" smtClean="0"/>
              <a:t> </a:t>
            </a:r>
            <a:r>
              <a:rPr lang="es-ES" sz="2800" dirty="0" err="1" smtClean="0"/>
              <a:t>mèdics</a:t>
            </a:r>
            <a:r>
              <a:rPr lang="es-ES" sz="2800" dirty="0" smtClean="0"/>
              <a:t> </a:t>
            </a:r>
            <a:r>
              <a:rPr lang="es-ES" sz="2800" dirty="0" err="1" smtClean="0"/>
              <a:t>dels</a:t>
            </a:r>
            <a:r>
              <a:rPr lang="es-ES" sz="2800" dirty="0" smtClean="0"/>
              <a:t> </a:t>
            </a:r>
            <a:r>
              <a:rPr lang="es-ES" sz="2800" dirty="0" err="1" smtClean="0"/>
              <a:t>pacients</a:t>
            </a:r>
            <a:r>
              <a:rPr lang="es-ES" sz="2800" dirty="0" smtClean="0"/>
              <a:t> a través </a:t>
            </a:r>
            <a:r>
              <a:rPr lang="es-ES" sz="2800" dirty="0" err="1" smtClean="0"/>
              <a:t>d’una</a:t>
            </a:r>
            <a:r>
              <a:rPr lang="es-ES" sz="2800" dirty="0" smtClean="0"/>
              <a:t> </a:t>
            </a:r>
            <a:r>
              <a:rPr lang="es-ES" sz="2800" dirty="0" err="1" smtClean="0"/>
              <a:t>xarxa</a:t>
            </a:r>
            <a:r>
              <a:rPr lang="es-ES" sz="2800" dirty="0" smtClean="0"/>
              <a:t> de </a:t>
            </a:r>
            <a:r>
              <a:rPr lang="es-ES" sz="2800" dirty="0" err="1" smtClean="0"/>
              <a:t>comunicacions</a:t>
            </a: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80112" y="4581128"/>
            <a:ext cx="2952328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sz="2400" b="1" dirty="0" err="1" smtClean="0"/>
              <a:t>Fortià</a:t>
            </a:r>
            <a:r>
              <a:rPr lang="es-ES" sz="2400" b="1" dirty="0" smtClean="0"/>
              <a:t> Bofill Espada</a:t>
            </a:r>
          </a:p>
          <a:p>
            <a:pPr algn="l"/>
            <a:r>
              <a:rPr lang="es-ES" sz="1800" dirty="0" err="1" smtClean="0"/>
              <a:t>Enginyeria</a:t>
            </a:r>
            <a:r>
              <a:rPr lang="es-ES" sz="1800" dirty="0" smtClean="0"/>
              <a:t> en </a:t>
            </a:r>
            <a:r>
              <a:rPr lang="es-ES" sz="1800" dirty="0" err="1" smtClean="0"/>
              <a:t>Informàtica</a:t>
            </a:r>
            <a:endParaRPr lang="es-ES" sz="1800" dirty="0" smtClean="0"/>
          </a:p>
          <a:p>
            <a:pPr algn="l"/>
            <a:endParaRPr lang="es-ES" sz="2000" dirty="0" smtClean="0"/>
          </a:p>
          <a:p>
            <a:pPr algn="l"/>
            <a:r>
              <a:rPr lang="es-ES" sz="2400" b="1" dirty="0" smtClean="0"/>
              <a:t>Jordi </a:t>
            </a:r>
            <a:r>
              <a:rPr lang="es-ES" sz="2400" b="1" dirty="0" err="1" smtClean="0"/>
              <a:t>Castellà</a:t>
            </a:r>
            <a:r>
              <a:rPr lang="es-ES" sz="2400" b="1" dirty="0" smtClean="0"/>
              <a:t> Roca</a:t>
            </a:r>
          </a:p>
          <a:p>
            <a:pPr algn="l"/>
            <a:r>
              <a:rPr lang="es-ES" sz="1800" dirty="0" smtClean="0"/>
              <a:t>Consultor</a:t>
            </a:r>
            <a:endParaRPr lang="es-ES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051720" y="692696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err="1" smtClean="0">
                <a:latin typeface="+mj-lt"/>
              </a:rPr>
              <a:t>Projecte</a:t>
            </a:r>
            <a:r>
              <a:rPr lang="es-ES" sz="4400" dirty="0" smtClean="0">
                <a:latin typeface="+mj-lt"/>
              </a:rPr>
              <a:t> Fi de Carrera</a:t>
            </a:r>
            <a:endParaRPr lang="es-ES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Implementació</a:t>
            </a:r>
            <a:r>
              <a:rPr lang="es-ES" dirty="0" smtClean="0"/>
              <a:t> de </a:t>
            </a:r>
            <a:r>
              <a:rPr lang="es-ES" dirty="0" err="1" smtClean="0"/>
              <a:t>l’esquema</a:t>
            </a:r>
            <a:r>
              <a:rPr lang="es-ES" dirty="0" smtClean="0"/>
              <a:t> de </a:t>
            </a:r>
            <a:r>
              <a:rPr lang="es-ES" dirty="0" err="1" smtClean="0"/>
              <a:t>seguretat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>
            <a:normAutofit/>
          </a:bodyPr>
          <a:lstStyle/>
          <a:p>
            <a:r>
              <a:rPr lang="es-ES" sz="2800" dirty="0" err="1" smtClean="0"/>
              <a:t>Protocols</a:t>
            </a:r>
            <a:r>
              <a:rPr lang="es-ES" sz="2800" dirty="0" smtClean="0"/>
              <a:t> </a:t>
            </a:r>
            <a:r>
              <a:rPr lang="es-ES" sz="2800" dirty="0" err="1" smtClean="0"/>
              <a:t>implementats</a:t>
            </a:r>
            <a:endParaRPr lang="es-ES" sz="2800" dirty="0" smtClean="0"/>
          </a:p>
          <a:p>
            <a:pPr lvl="1"/>
            <a:r>
              <a:rPr lang="es-ES" sz="2400" dirty="0" smtClean="0"/>
              <a:t>Consulta de les </a:t>
            </a:r>
            <a:r>
              <a:rPr lang="es-ES" sz="2400" dirty="0" err="1" smtClean="0"/>
              <a:t>dades</a:t>
            </a:r>
            <a:r>
              <a:rPr lang="es-ES" sz="2400" dirty="0" smtClean="0"/>
              <a:t> </a:t>
            </a:r>
            <a:r>
              <a:rPr lang="es-ES" sz="2400" dirty="0" err="1" smtClean="0"/>
              <a:t>generals</a:t>
            </a:r>
            <a:r>
              <a:rPr lang="es-ES" sz="2400" dirty="0" smtClean="0"/>
              <a:t> </a:t>
            </a:r>
            <a:r>
              <a:rPr lang="es-ES" sz="2400" dirty="0" err="1" smtClean="0"/>
              <a:t>d’un</a:t>
            </a:r>
            <a:r>
              <a:rPr lang="es-ES" sz="2400" dirty="0" smtClean="0"/>
              <a:t> </a:t>
            </a:r>
            <a:r>
              <a:rPr lang="es-ES" sz="2400" dirty="0" err="1" smtClean="0"/>
              <a:t>pacient</a:t>
            </a:r>
            <a:endParaRPr lang="es-ES" sz="2400" dirty="0" smtClean="0"/>
          </a:p>
          <a:p>
            <a:pPr lvl="1"/>
            <a:r>
              <a:rPr lang="es-ES" sz="2400" dirty="0" smtClean="0"/>
              <a:t>Consulta </a:t>
            </a:r>
            <a:r>
              <a:rPr lang="es-ES" sz="2400" dirty="0" err="1" smtClean="0"/>
              <a:t>d’una</a:t>
            </a:r>
            <a:r>
              <a:rPr lang="es-ES" sz="2400" dirty="0" smtClean="0"/>
              <a:t> visita </a:t>
            </a:r>
            <a:r>
              <a:rPr lang="es-ES" sz="2400" dirty="0" err="1" smtClean="0"/>
              <a:t>d’un</a:t>
            </a:r>
            <a:r>
              <a:rPr lang="es-ES" sz="2400" dirty="0" smtClean="0"/>
              <a:t> </a:t>
            </a:r>
            <a:r>
              <a:rPr lang="es-ES" sz="2400" dirty="0" err="1" smtClean="0"/>
              <a:t>pacient</a:t>
            </a:r>
            <a:endParaRPr lang="es-ES" sz="2400" dirty="0" smtClean="0"/>
          </a:p>
          <a:p>
            <a:pPr lvl="1"/>
            <a:r>
              <a:rPr lang="es-ES" sz="2400" dirty="0" smtClean="0"/>
              <a:t>Consulta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pacients</a:t>
            </a:r>
            <a:r>
              <a:rPr lang="es-ES" sz="2400" dirty="0" smtClean="0"/>
              <a:t> </a:t>
            </a:r>
            <a:r>
              <a:rPr lang="es-ES" sz="2400" dirty="0" err="1" smtClean="0"/>
              <a:t>assignats</a:t>
            </a:r>
            <a:r>
              <a:rPr lang="es-ES" sz="2400" dirty="0" smtClean="0"/>
              <a:t> a un </a:t>
            </a:r>
            <a:r>
              <a:rPr lang="es-ES" sz="2400" dirty="0" err="1" smtClean="0"/>
              <a:t>metge</a:t>
            </a:r>
            <a:endParaRPr lang="es-ES" sz="2400" dirty="0" smtClean="0"/>
          </a:p>
          <a:p>
            <a:pPr lvl="1"/>
            <a:r>
              <a:rPr lang="es-ES" sz="2400" dirty="0" err="1" smtClean="0"/>
              <a:t>Afegir</a:t>
            </a:r>
            <a:r>
              <a:rPr lang="es-ES" sz="2400" dirty="0" smtClean="0"/>
              <a:t> una visita a </a:t>
            </a:r>
            <a:r>
              <a:rPr lang="es-ES" sz="2400" dirty="0" err="1" smtClean="0"/>
              <a:t>l’historial</a:t>
            </a:r>
            <a:r>
              <a:rPr lang="es-ES" sz="2400" dirty="0" smtClean="0"/>
              <a:t> </a:t>
            </a:r>
            <a:r>
              <a:rPr lang="es-ES" sz="2400" dirty="0" err="1" smtClean="0"/>
              <a:t>mèdic</a:t>
            </a:r>
            <a:r>
              <a:rPr lang="es-ES" sz="2400" dirty="0" smtClean="0"/>
              <a:t> </a:t>
            </a:r>
            <a:r>
              <a:rPr lang="es-ES" sz="2400" dirty="0" err="1" smtClean="0"/>
              <a:t>d’un</a:t>
            </a:r>
            <a:r>
              <a:rPr lang="es-ES" sz="2400" dirty="0" smtClean="0"/>
              <a:t> </a:t>
            </a:r>
            <a:r>
              <a:rPr lang="es-ES" sz="2400" dirty="0" err="1" smtClean="0"/>
              <a:t>pacient</a:t>
            </a:r>
            <a:endParaRPr lang="es-ES" sz="2400" dirty="0" smtClean="0"/>
          </a:p>
          <a:p>
            <a:r>
              <a:rPr lang="es-ES" sz="2800" dirty="0" err="1" smtClean="0"/>
              <a:t>Autenticació</a:t>
            </a:r>
            <a:r>
              <a:rPr lang="es-ES" sz="2800" dirty="0" smtClean="0"/>
              <a:t> </a:t>
            </a:r>
            <a:r>
              <a:rPr lang="es-ES" sz="2800" dirty="0" smtClean="0"/>
              <a:t>contra el gestor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Representació de les dades: XML</a:t>
            </a:r>
            <a:endParaRPr lang="ca-ES" dirty="0"/>
          </a:p>
        </p:txBody>
      </p:sp>
      <p:pic>
        <p:nvPicPr>
          <p:cNvPr id="4" name="3 Marcador de contenido" descr="Grafic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412776"/>
            <a:ext cx="5630149" cy="5028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>Comunicació entre els components del sistema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845296"/>
          </a:xfrm>
        </p:spPr>
        <p:txBody>
          <a:bodyPr>
            <a:normAutofit/>
          </a:bodyPr>
          <a:lstStyle/>
          <a:p>
            <a:r>
              <a:rPr lang="ca-ES" sz="2800" dirty="0" smtClean="0"/>
              <a:t>Comunicació Client – Servidor per </a:t>
            </a:r>
            <a:r>
              <a:rPr lang="ca-ES" sz="2800" dirty="0" err="1" smtClean="0"/>
              <a:t>sockets</a:t>
            </a:r>
            <a:endParaRPr lang="ca-ES" sz="2800" dirty="0" smtClean="0"/>
          </a:p>
          <a:p>
            <a:pPr lvl="1"/>
            <a:r>
              <a:rPr lang="ca-ES" sz="2400" dirty="0" smtClean="0"/>
              <a:t>Senzillesa </a:t>
            </a:r>
          </a:p>
          <a:p>
            <a:pPr lvl="1"/>
            <a:r>
              <a:rPr lang="ca-ES" sz="2400" dirty="0" smtClean="0"/>
              <a:t>Desenvolupament client </a:t>
            </a:r>
            <a:r>
              <a:rPr lang="ca-ES" sz="2400" dirty="0" err="1" smtClean="0"/>
              <a:t>smart-phone</a:t>
            </a:r>
            <a:r>
              <a:rPr lang="ca-ES" sz="2400" dirty="0" smtClean="0"/>
              <a:t> futur</a:t>
            </a:r>
          </a:p>
          <a:p>
            <a:pPr lvl="1"/>
            <a:r>
              <a:rPr lang="ca-ES" sz="2400" dirty="0" err="1" smtClean="0"/>
              <a:t>Sockets</a:t>
            </a:r>
            <a:r>
              <a:rPr lang="ca-ES" sz="2400" dirty="0" smtClean="0"/>
              <a:t> de flux (TCP)</a:t>
            </a:r>
          </a:p>
          <a:p>
            <a:r>
              <a:rPr lang="ca-ES" sz="2800" dirty="0" smtClean="0"/>
              <a:t>Per cada pas d’un protocol a processar:</a:t>
            </a:r>
          </a:p>
          <a:p>
            <a:pPr lvl="1"/>
            <a:endParaRPr lang="ca-ES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475656" y="5157192"/>
            <a:ext cx="936104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 anchor="ctr" anchorCtr="0">
            <a:noAutofit/>
          </a:bodyPr>
          <a:lstStyle/>
          <a:p>
            <a:r>
              <a:rPr lang="ca-ES" dirty="0" smtClean="0"/>
              <a:t>Usuari</a:t>
            </a:r>
            <a:endParaRPr lang="ca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012160" y="5229200"/>
            <a:ext cx="936104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 anchor="ctr" anchorCtr="0">
            <a:noAutofit/>
          </a:bodyPr>
          <a:lstStyle/>
          <a:p>
            <a:r>
              <a:rPr lang="ca-ES" dirty="0" smtClean="0"/>
              <a:t>Gestor</a:t>
            </a:r>
            <a:endParaRPr lang="ca-ES" dirty="0"/>
          </a:p>
        </p:txBody>
      </p:sp>
      <p:sp>
        <p:nvSpPr>
          <p:cNvPr id="6" name="5 Proceso alternativo"/>
          <p:cNvSpPr/>
          <p:nvPr/>
        </p:nvSpPr>
        <p:spPr>
          <a:xfrm>
            <a:off x="3563888" y="4077072"/>
            <a:ext cx="1224136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Protocol</a:t>
            </a:r>
            <a:endParaRPr lang="ca-ES" dirty="0"/>
          </a:p>
        </p:txBody>
      </p:sp>
      <p:sp>
        <p:nvSpPr>
          <p:cNvPr id="7" name="6 Proceso alternativo"/>
          <p:cNvSpPr/>
          <p:nvPr/>
        </p:nvSpPr>
        <p:spPr>
          <a:xfrm>
            <a:off x="7452320" y="4077072"/>
            <a:ext cx="1224136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Protocol</a:t>
            </a:r>
            <a:endParaRPr lang="ca-ES" dirty="0"/>
          </a:p>
        </p:txBody>
      </p:sp>
      <p:sp>
        <p:nvSpPr>
          <p:cNvPr id="8" name="7 Flecha doblada"/>
          <p:cNvSpPr/>
          <p:nvPr/>
        </p:nvSpPr>
        <p:spPr>
          <a:xfrm>
            <a:off x="2051720" y="4149080"/>
            <a:ext cx="1296144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0" name="9 Flecha doblada"/>
          <p:cNvSpPr/>
          <p:nvPr/>
        </p:nvSpPr>
        <p:spPr>
          <a:xfrm rot="10800000">
            <a:off x="2627784" y="4797152"/>
            <a:ext cx="1872208" cy="648072"/>
          </a:xfrm>
          <a:prstGeom prst="ben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algn="ctr"/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915816" y="4797152"/>
            <a:ext cx="1368152" cy="3693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ca-ES" dirty="0" smtClean="0"/>
              <a:t>Criptograma</a:t>
            </a:r>
            <a:endParaRPr lang="ca-ES" dirty="0"/>
          </a:p>
        </p:txBody>
      </p:sp>
      <p:sp>
        <p:nvSpPr>
          <p:cNvPr id="13" name="12 Flecha doblada"/>
          <p:cNvSpPr/>
          <p:nvPr/>
        </p:nvSpPr>
        <p:spPr>
          <a:xfrm>
            <a:off x="6444208" y="4077072"/>
            <a:ext cx="936104" cy="108012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4" name="13 Flecha doblada"/>
          <p:cNvSpPr/>
          <p:nvPr/>
        </p:nvSpPr>
        <p:spPr>
          <a:xfrm rot="10800000">
            <a:off x="7236296" y="4869160"/>
            <a:ext cx="1440160" cy="648072"/>
          </a:xfrm>
          <a:prstGeom prst="ben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0" rtlCol="0" anchor="ctr"/>
          <a:lstStyle/>
          <a:p>
            <a:pPr algn="ctr"/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092280" y="4797152"/>
            <a:ext cx="1368152" cy="3693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ca-ES" dirty="0" smtClean="0"/>
              <a:t>Criptograma</a:t>
            </a:r>
            <a:endParaRPr lang="ca-ES" dirty="0"/>
          </a:p>
        </p:txBody>
      </p:sp>
      <p:sp>
        <p:nvSpPr>
          <p:cNvPr id="17" name="16 Flecha izquierda y derecha"/>
          <p:cNvSpPr/>
          <p:nvPr/>
        </p:nvSpPr>
        <p:spPr>
          <a:xfrm>
            <a:off x="2699792" y="5589240"/>
            <a:ext cx="3096344" cy="432048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Comunicació</a:t>
            </a:r>
            <a:endParaRPr lang="ca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012160" y="5301208"/>
            <a:ext cx="936104" cy="86409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0">
            <a:noAutofit/>
          </a:bodyPr>
          <a:lstStyle/>
          <a:p>
            <a:r>
              <a:rPr lang="ca-ES" dirty="0" err="1" smtClean="0"/>
              <a:t>Thread</a:t>
            </a:r>
            <a:endParaRPr lang="ca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763688" y="6093296"/>
            <a:ext cx="1368152" cy="3693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ca-ES" dirty="0" smtClean="0"/>
              <a:t>Criptograma</a:t>
            </a:r>
            <a:endParaRPr lang="ca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652120" y="6093296"/>
            <a:ext cx="1368152" cy="3693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ca-ES" dirty="0" smtClean="0"/>
              <a:t>Criptograma</a:t>
            </a:r>
            <a:endParaRPr lang="ca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652120" y="6237312"/>
            <a:ext cx="1440160" cy="36933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ca-ES" dirty="0" smtClean="0"/>
              <a:t>Criptograma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6093E-6 L 0.42135 -2.6093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01064 L -0.03542 -0.3104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2105 L -0.4882 -0.0210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8" grpId="0" animBg="1"/>
      <p:bldP spid="10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5" grpId="1" animBg="1"/>
      <p:bldP spid="17" grpId="0" animBg="1"/>
      <p:bldP spid="17" grpId="1" animBg="1"/>
      <p:bldP spid="18" grpId="0" animBg="1"/>
      <p:bldP spid="20" grpId="0" animBg="1"/>
      <p:bldP spid="20" grpId="1" animBg="1"/>
      <p:bldP spid="20" grpId="3" animBg="1"/>
      <p:bldP spid="19" grpId="1" animBg="1"/>
      <p:bldP spid="19" grpId="2" animBg="1"/>
      <p:bldP spid="19" grpId="4" animBg="1"/>
      <p:bldP spid="2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Gestió de la informació: BD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800" dirty="0" smtClean="0"/>
              <a:t>Persistència </a:t>
            </a:r>
            <a:r>
              <a:rPr lang="ca-ES" sz="2800" dirty="0" smtClean="0"/>
              <a:t>de les dades </a:t>
            </a:r>
            <a:r>
              <a:rPr lang="ca-ES" sz="2800" dirty="0" smtClean="0"/>
              <a:t>SGBD </a:t>
            </a:r>
            <a:r>
              <a:rPr lang="ca-ES" sz="2800" dirty="0" smtClean="0"/>
              <a:t>de </a:t>
            </a:r>
            <a:r>
              <a:rPr lang="ca-ES" sz="2800" dirty="0" err="1" smtClean="0"/>
              <a:t>MySQL</a:t>
            </a:r>
            <a:endParaRPr lang="ca-ES" sz="2800" dirty="0" smtClean="0"/>
          </a:p>
          <a:p>
            <a:r>
              <a:rPr lang="ca-ES" sz="2800" dirty="0" smtClean="0"/>
              <a:t>Connexió </a:t>
            </a:r>
            <a:r>
              <a:rPr lang="ca-ES" sz="2800" dirty="0" smtClean="0"/>
              <a:t>amb la BD </a:t>
            </a:r>
            <a:r>
              <a:rPr lang="ca-ES" sz="2800" dirty="0" smtClean="0"/>
              <a:t>JDBC </a:t>
            </a:r>
            <a:r>
              <a:rPr lang="ca-ES" sz="2800" dirty="0" smtClean="0"/>
              <a:t>Connector/J </a:t>
            </a:r>
          </a:p>
          <a:p>
            <a:r>
              <a:rPr lang="ca-ES" sz="2800" dirty="0" smtClean="0"/>
              <a:t>Taules de la BD:</a:t>
            </a:r>
          </a:p>
          <a:p>
            <a:pPr lvl="1"/>
            <a:r>
              <a:rPr lang="ca-ES" sz="2400" dirty="0" smtClean="0"/>
              <a:t>Historial</a:t>
            </a:r>
          </a:p>
          <a:p>
            <a:pPr lvl="1"/>
            <a:r>
              <a:rPr lang="ca-ES" sz="2400" dirty="0" err="1" smtClean="0"/>
              <a:t>CriptogramaAccesHistorial</a:t>
            </a:r>
            <a:endParaRPr lang="ca-ES" sz="2400" dirty="0" smtClean="0"/>
          </a:p>
          <a:p>
            <a:pPr lvl="1"/>
            <a:r>
              <a:rPr lang="ca-ES" sz="2400" dirty="0" smtClean="0"/>
              <a:t>Certificat</a:t>
            </a:r>
          </a:p>
          <a:p>
            <a:pPr lvl="1"/>
            <a:r>
              <a:rPr lang="ca-ES" sz="2400" dirty="0" smtClean="0"/>
              <a:t>Visita</a:t>
            </a:r>
          </a:p>
          <a:p>
            <a:pPr lvl="1"/>
            <a:r>
              <a:rPr lang="ca-ES" sz="2400" dirty="0" smtClean="0"/>
              <a:t>Metge</a:t>
            </a:r>
            <a:endParaRPr lang="ca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Gestió de la informació: BD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Disseny de la BD</a:t>
            </a:r>
          </a:p>
          <a:p>
            <a:endParaRPr lang="ca-ES" dirty="0"/>
          </a:p>
        </p:txBody>
      </p:sp>
      <p:pic>
        <p:nvPicPr>
          <p:cNvPr id="4" name="3 Imagen" descr="model b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204864"/>
            <a:ext cx="7209323" cy="4509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Interfície gràfica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800" dirty="0" smtClean="0"/>
              <a:t>Ús de </a:t>
            </a:r>
            <a:r>
              <a:rPr lang="ca-ES" sz="2800" dirty="0" smtClean="0"/>
              <a:t>llibreries Swing</a:t>
            </a:r>
            <a:endParaRPr lang="ca-ES" sz="2800" dirty="0" smtClean="0"/>
          </a:p>
          <a:p>
            <a:r>
              <a:rPr lang="ca-ES" sz="2800" dirty="0" smtClean="0"/>
              <a:t>Interfície del gestor (servidor</a:t>
            </a:r>
            <a:r>
              <a:rPr lang="ca-ES" sz="2800" dirty="0" smtClean="0"/>
              <a:t>)</a:t>
            </a:r>
          </a:p>
          <a:p>
            <a:r>
              <a:rPr lang="ca-ES" sz="2800" dirty="0" smtClean="0"/>
              <a:t>Interfície </a:t>
            </a:r>
            <a:r>
              <a:rPr lang="ca-ES" sz="2800" dirty="0" smtClean="0"/>
              <a:t>del pacient/metge (client</a:t>
            </a:r>
            <a:r>
              <a:rPr lang="ca-ES" sz="2800" dirty="0" smtClean="0"/>
              <a:t>)</a:t>
            </a:r>
            <a:endParaRPr lang="ca-ES" sz="2800" dirty="0" smtClean="0"/>
          </a:p>
          <a:p>
            <a:r>
              <a:rPr lang="ca-ES" sz="2800" dirty="0" smtClean="0"/>
              <a:t>Fitxers XML</a:t>
            </a:r>
            <a:endParaRPr lang="ca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Interfície </a:t>
            </a:r>
            <a:r>
              <a:rPr lang="ca-ES" dirty="0" smtClean="0"/>
              <a:t>gràfica (client)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544616"/>
          </a:xfrm>
        </p:spPr>
        <p:txBody>
          <a:bodyPr/>
          <a:lstStyle/>
          <a:p>
            <a:r>
              <a:rPr lang="ca-ES" sz="2800" dirty="0" smtClean="0"/>
              <a:t>Client (pacient o metge)</a:t>
            </a:r>
          </a:p>
          <a:p>
            <a:pPr lvl="1"/>
            <a:endParaRPr lang="ca-ES" sz="2000" dirty="0" smtClean="0"/>
          </a:p>
          <a:p>
            <a:pPr lvl="1"/>
            <a:r>
              <a:rPr lang="ca-ES" sz="2000" dirty="0" smtClean="0"/>
              <a:t>Configuració del client</a:t>
            </a:r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pPr lvl="1"/>
            <a:endParaRPr lang="ca-ES" sz="2000" dirty="0" smtClean="0"/>
          </a:p>
          <a:p>
            <a:pPr lvl="1"/>
            <a:r>
              <a:rPr lang="ca-ES" sz="2000" dirty="0" smtClean="0"/>
              <a:t>Consultar dades generals d’un pacient (demanat pel pacient)</a:t>
            </a:r>
          </a:p>
          <a:p>
            <a:endParaRPr lang="ca-ES" dirty="0"/>
          </a:p>
        </p:txBody>
      </p:sp>
      <p:pic>
        <p:nvPicPr>
          <p:cNvPr id="5" name="4 Imagen" descr="IG Consulta de les dades generals d'un pacient per part del pacient.png"/>
          <p:cNvPicPr>
            <a:picLocks noChangeAspect="1"/>
          </p:cNvPicPr>
          <p:nvPr/>
        </p:nvPicPr>
        <p:blipFill>
          <a:blip r:embed="rId3" cstate="print"/>
          <a:srcRect t="21634"/>
          <a:stretch>
            <a:fillRect/>
          </a:stretch>
        </p:blipFill>
        <p:spPr>
          <a:xfrm>
            <a:off x="2339752" y="5085184"/>
            <a:ext cx="6048672" cy="1565020"/>
          </a:xfrm>
          <a:prstGeom prst="rect">
            <a:avLst/>
          </a:prstGeom>
        </p:spPr>
      </p:pic>
      <p:pic>
        <p:nvPicPr>
          <p:cNvPr id="9" name="8 Imagen" descr="IG Configuració del cli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2564904"/>
            <a:ext cx="5159187" cy="1813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Interfície </a:t>
            </a:r>
            <a:r>
              <a:rPr lang="ca-ES" dirty="0" smtClean="0"/>
              <a:t>gràfica </a:t>
            </a:r>
            <a:r>
              <a:rPr lang="ca-ES" dirty="0" smtClean="0"/>
              <a:t>(</a:t>
            </a:r>
            <a:r>
              <a:rPr lang="ca-ES" dirty="0" smtClean="0"/>
              <a:t>client)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a-ES" sz="2000" dirty="0" smtClean="0"/>
              <a:t>Consulta d’una visita</a:t>
            </a:r>
          </a:p>
          <a:p>
            <a:pPr lvl="1"/>
            <a:endParaRPr lang="ca-ES" dirty="0" smtClean="0"/>
          </a:p>
          <a:p>
            <a:pPr lvl="1"/>
            <a:endParaRPr lang="ca-ES" dirty="0" smtClean="0"/>
          </a:p>
          <a:p>
            <a:pPr lvl="1"/>
            <a:endParaRPr lang="ca-ES" dirty="0" smtClean="0"/>
          </a:p>
          <a:p>
            <a:pPr lvl="1"/>
            <a:endParaRPr lang="ca-ES" dirty="0" smtClean="0"/>
          </a:p>
          <a:p>
            <a:pPr lvl="1"/>
            <a:endParaRPr lang="ca-ES" sz="2000" dirty="0" smtClean="0"/>
          </a:p>
          <a:p>
            <a:pPr lvl="1"/>
            <a:r>
              <a:rPr lang="ca-ES" sz="2000" dirty="0" smtClean="0"/>
              <a:t>Llistar els pacients d’un metge</a:t>
            </a:r>
            <a:endParaRPr lang="ca-ES" sz="2000" dirty="0"/>
          </a:p>
        </p:txBody>
      </p:sp>
      <p:pic>
        <p:nvPicPr>
          <p:cNvPr id="4" name="3 Imagen" descr="IG Consulta de les dades d'una visita per part d'un paci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2132856"/>
            <a:ext cx="6431838" cy="1653683"/>
          </a:xfrm>
          <a:prstGeom prst="rect">
            <a:avLst/>
          </a:prstGeom>
        </p:spPr>
      </p:pic>
      <p:pic>
        <p:nvPicPr>
          <p:cNvPr id="6" name="5 Imagen" descr="IG llista de pacients assignats a un metg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4941168"/>
            <a:ext cx="3955123" cy="1364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Interfície </a:t>
            </a:r>
            <a:r>
              <a:rPr lang="ca-ES" dirty="0" smtClean="0"/>
              <a:t>gràfica (client)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a-ES" sz="2000" dirty="0" smtClean="0"/>
              <a:t>Consulta de les dades generals d’un pacient (demanat pel metge)</a:t>
            </a:r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r>
              <a:rPr lang="ca-ES" sz="2000" dirty="0" smtClean="0"/>
              <a:t>Afegir visita a un pacient del metge</a:t>
            </a:r>
          </a:p>
          <a:p>
            <a:pPr lvl="1"/>
            <a:endParaRPr lang="ca-ES" sz="2000" dirty="0"/>
          </a:p>
        </p:txBody>
      </p:sp>
      <p:pic>
        <p:nvPicPr>
          <p:cNvPr id="5" name="4 Imagen" descr="IG Consulta de les dades generals d'un pacient per part del met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060848"/>
            <a:ext cx="4945809" cy="2103302"/>
          </a:xfrm>
          <a:prstGeom prst="rect">
            <a:avLst/>
          </a:prstGeom>
        </p:spPr>
      </p:pic>
      <p:pic>
        <p:nvPicPr>
          <p:cNvPr id="6" name="5 Imagen" descr="IG Afegir visit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5013176"/>
            <a:ext cx="4961050" cy="1646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Interfície </a:t>
            </a:r>
            <a:r>
              <a:rPr lang="ca-ES" dirty="0" smtClean="0"/>
              <a:t>gràfica </a:t>
            </a:r>
            <a:r>
              <a:rPr lang="ca-ES" dirty="0" smtClean="0"/>
              <a:t>(servidor)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sz="2800" dirty="0" smtClean="0"/>
              <a:t>Servidor (gestor)</a:t>
            </a:r>
          </a:p>
          <a:p>
            <a:pPr lvl="1"/>
            <a:endParaRPr lang="ca-ES" sz="2000" dirty="0" smtClean="0"/>
          </a:p>
          <a:p>
            <a:pPr lvl="1"/>
            <a:r>
              <a:rPr lang="ca-ES" sz="2000" dirty="0" smtClean="0"/>
              <a:t>Configuració del servidor</a:t>
            </a:r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r>
              <a:rPr lang="ca-ES" sz="2000" dirty="0" smtClean="0"/>
              <a:t>Gestió dels metges</a:t>
            </a:r>
          </a:p>
          <a:p>
            <a:pPr lvl="1"/>
            <a:endParaRPr lang="ca-ES" sz="2000" dirty="0"/>
          </a:p>
        </p:txBody>
      </p:sp>
      <p:pic>
        <p:nvPicPr>
          <p:cNvPr id="6" name="5 Imagen" descr="IG met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5157192"/>
            <a:ext cx="5616427" cy="1234547"/>
          </a:xfrm>
          <a:prstGeom prst="rect">
            <a:avLst/>
          </a:prstGeom>
        </p:spPr>
      </p:pic>
      <p:pic>
        <p:nvPicPr>
          <p:cNvPr id="8" name="7 Imagen" descr="IG configurar servid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2996952"/>
            <a:ext cx="5456393" cy="1486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/>
          </a:bodyPr>
          <a:lstStyle/>
          <a:p>
            <a:r>
              <a:rPr lang="es-ES" dirty="0" err="1" smtClean="0"/>
              <a:t>Introducció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3971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sz="2400" dirty="0" smtClean="0"/>
              <a:t>Es </a:t>
            </a:r>
            <a:r>
              <a:rPr lang="es-ES" sz="2400" dirty="0" err="1" smtClean="0"/>
              <a:t>vol</a:t>
            </a:r>
            <a:r>
              <a:rPr lang="es-ES" sz="2400" dirty="0" smtClean="0"/>
              <a:t> proporcionar una </a:t>
            </a:r>
            <a:r>
              <a:rPr lang="es-ES" sz="2400" dirty="0" err="1" smtClean="0"/>
              <a:t>solució</a:t>
            </a:r>
            <a:r>
              <a:rPr lang="es-ES" sz="2400" dirty="0" smtClean="0"/>
              <a:t> en el camp de la </a:t>
            </a:r>
            <a:r>
              <a:rPr lang="es-ES" sz="2400" dirty="0" err="1" smtClean="0"/>
              <a:t>sanitat</a:t>
            </a:r>
            <a:r>
              <a:rPr lang="es-ES" sz="2400" dirty="0" smtClean="0"/>
              <a:t> </a:t>
            </a:r>
            <a:r>
              <a:rPr lang="es-ES" sz="2400" dirty="0" err="1" smtClean="0"/>
              <a:t>perquè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metges</a:t>
            </a:r>
            <a:r>
              <a:rPr lang="es-ES" sz="2400" dirty="0" smtClean="0"/>
              <a:t> </a:t>
            </a:r>
            <a:r>
              <a:rPr lang="es-ES" sz="2400" dirty="0" err="1" smtClean="0"/>
              <a:t>puguin</a:t>
            </a:r>
            <a:r>
              <a:rPr lang="es-ES" sz="2400" dirty="0" smtClean="0"/>
              <a:t> gestionar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historials</a:t>
            </a:r>
            <a:r>
              <a:rPr lang="es-ES" sz="2400" dirty="0" smtClean="0"/>
              <a:t> </a:t>
            </a:r>
            <a:r>
              <a:rPr lang="es-ES" sz="2400" dirty="0" err="1" smtClean="0"/>
              <a:t>mèdics</a:t>
            </a:r>
            <a:r>
              <a:rPr lang="es-ES" sz="2400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seus</a:t>
            </a:r>
            <a:r>
              <a:rPr lang="es-ES" sz="2400" dirty="0" smtClean="0"/>
              <a:t> </a:t>
            </a:r>
            <a:r>
              <a:rPr lang="es-ES" sz="2400" dirty="0" err="1" smtClean="0"/>
              <a:t>pacients</a:t>
            </a:r>
            <a:r>
              <a:rPr lang="es-ES" sz="2400" dirty="0" smtClean="0"/>
              <a:t> de forma remota i segura, i </a:t>
            </a:r>
            <a:r>
              <a:rPr lang="es-ES" sz="2400" dirty="0" err="1" smtClean="0"/>
              <a:t>perquè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pacients</a:t>
            </a:r>
            <a:r>
              <a:rPr lang="es-ES" sz="2400" dirty="0" smtClean="0"/>
              <a:t> </a:t>
            </a:r>
            <a:r>
              <a:rPr lang="es-ES" sz="2400" dirty="0" err="1" smtClean="0"/>
              <a:t>puguin</a:t>
            </a:r>
            <a:r>
              <a:rPr lang="es-ES" sz="2400" dirty="0" smtClean="0"/>
              <a:t> consultar la </a:t>
            </a:r>
            <a:r>
              <a:rPr lang="es-ES" sz="2400" dirty="0" err="1" smtClean="0"/>
              <a:t>seva</a:t>
            </a:r>
            <a:r>
              <a:rPr lang="es-ES" sz="2400" dirty="0" smtClean="0"/>
              <a:t> </a:t>
            </a:r>
            <a:r>
              <a:rPr lang="es-ES" sz="2400" dirty="0" err="1" smtClean="0"/>
              <a:t>història</a:t>
            </a:r>
            <a:r>
              <a:rPr lang="es-ES" sz="2400" dirty="0" smtClean="0"/>
              <a:t> </a:t>
            </a:r>
            <a:r>
              <a:rPr lang="es-ES" sz="2400" dirty="0" err="1" smtClean="0"/>
              <a:t>mèdica</a:t>
            </a:r>
            <a:r>
              <a:rPr lang="es-ES" sz="2400" dirty="0" smtClean="0"/>
              <a:t> també </a:t>
            </a:r>
            <a:r>
              <a:rPr lang="es-ES" sz="2400" dirty="0" err="1" smtClean="0"/>
              <a:t>remotament</a:t>
            </a:r>
            <a:r>
              <a:rPr lang="es-ES" sz="2400" dirty="0" smtClean="0"/>
              <a:t> i </a:t>
            </a:r>
            <a:r>
              <a:rPr lang="es-ES" sz="2400" dirty="0" err="1" smtClean="0"/>
              <a:t>amb</a:t>
            </a:r>
            <a:r>
              <a:rPr lang="es-ES" sz="2400" dirty="0" smtClean="0"/>
              <a:t> total </a:t>
            </a:r>
            <a:r>
              <a:rPr lang="es-ES" sz="2400" dirty="0" err="1" smtClean="0"/>
              <a:t>seguretat</a:t>
            </a:r>
            <a:r>
              <a:rPr lang="es-ES" sz="2400" dirty="0" smtClean="0"/>
              <a:t> en </a:t>
            </a:r>
            <a:r>
              <a:rPr lang="es-ES" sz="2400" dirty="0" err="1" smtClean="0"/>
              <a:t>qualsevol</a:t>
            </a:r>
            <a:r>
              <a:rPr lang="es-ES" sz="2400" dirty="0" smtClean="0"/>
              <a:t> </a:t>
            </a:r>
            <a:r>
              <a:rPr lang="es-ES" sz="2400" dirty="0" err="1" smtClean="0"/>
              <a:t>moment</a:t>
            </a:r>
            <a:r>
              <a:rPr lang="es-ES" sz="2400" dirty="0" smtClean="0"/>
              <a:t> i </a:t>
            </a:r>
            <a:r>
              <a:rPr lang="es-ES" sz="2400" dirty="0" err="1" smtClean="0"/>
              <a:t>ubicació</a:t>
            </a:r>
            <a:r>
              <a:rPr lang="es-ES" sz="2400" dirty="0" smtClean="0"/>
              <a:t>.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Interfície </a:t>
            </a:r>
            <a:r>
              <a:rPr lang="ca-ES" dirty="0" smtClean="0"/>
              <a:t>gràfica (servidor)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a-ES" sz="2000" dirty="0" smtClean="0"/>
              <a:t>Gestió dels pacients</a:t>
            </a:r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r>
              <a:rPr lang="ca-ES" sz="2000" dirty="0" smtClean="0"/>
              <a:t>Assignar pacients al metge</a:t>
            </a:r>
          </a:p>
          <a:p>
            <a:pPr lvl="1"/>
            <a:endParaRPr lang="ca-ES" sz="2000" dirty="0"/>
          </a:p>
        </p:txBody>
      </p:sp>
      <p:pic>
        <p:nvPicPr>
          <p:cNvPr id="4" name="3 Imagen" descr="IG pacien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060848"/>
            <a:ext cx="6462320" cy="1204064"/>
          </a:xfrm>
          <a:prstGeom prst="rect">
            <a:avLst/>
          </a:prstGeom>
        </p:spPr>
      </p:pic>
      <p:pic>
        <p:nvPicPr>
          <p:cNvPr id="5" name="4 Imagen" descr="IG assignar pacients a metg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221088"/>
            <a:ext cx="6012160" cy="2412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Interfície </a:t>
            </a:r>
            <a:r>
              <a:rPr lang="ca-ES" dirty="0" smtClean="0"/>
              <a:t>gràfica (servidor)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a-ES" sz="2000" dirty="0" smtClean="0"/>
              <a:t>Assignar metges als pacient</a:t>
            </a:r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endParaRPr lang="ca-ES" sz="2000" dirty="0" smtClean="0"/>
          </a:p>
          <a:p>
            <a:pPr lvl="1"/>
            <a:r>
              <a:rPr lang="ca-ES" sz="2000" dirty="0" smtClean="0"/>
              <a:t>Assignar un certificat a un metge o pacient</a:t>
            </a:r>
          </a:p>
          <a:p>
            <a:pPr lvl="1"/>
            <a:endParaRPr lang="ca-ES" sz="2000" dirty="0" smtClean="0"/>
          </a:p>
          <a:p>
            <a:pPr lvl="1"/>
            <a:endParaRPr lang="ca-ES" sz="2000" dirty="0"/>
          </a:p>
        </p:txBody>
      </p:sp>
      <p:pic>
        <p:nvPicPr>
          <p:cNvPr id="4" name="3 Imagen" descr="IG assignar certificat a metges i pacien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509120"/>
            <a:ext cx="3096344" cy="2205803"/>
          </a:xfrm>
          <a:prstGeom prst="rect">
            <a:avLst/>
          </a:prstGeom>
        </p:spPr>
      </p:pic>
      <p:pic>
        <p:nvPicPr>
          <p:cNvPr id="6" name="5 Imagen" descr="IG assignar metges a paci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1916832"/>
            <a:ext cx="5544616" cy="2140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Conclusions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5328592"/>
          </a:xfrm>
        </p:spPr>
        <p:txBody>
          <a:bodyPr>
            <a:normAutofit/>
          </a:bodyPr>
          <a:lstStyle/>
          <a:p>
            <a:r>
              <a:rPr lang="ca-ES" sz="2000" dirty="0" smtClean="0"/>
              <a:t>S’ha desenvolupat un esquema </a:t>
            </a:r>
            <a:r>
              <a:rPr lang="ca-ES" sz="2000" dirty="0" smtClean="0"/>
              <a:t>criptogràfic per gestionar de forma segura els historials mèdics dels pacients a través d’una xarxa de </a:t>
            </a:r>
            <a:r>
              <a:rPr lang="ca-ES" sz="2000" dirty="0" smtClean="0"/>
              <a:t>comunicacions</a:t>
            </a:r>
          </a:p>
          <a:p>
            <a:r>
              <a:rPr lang="ca-ES" sz="2000" dirty="0" smtClean="0"/>
              <a:t>S’han obtingut tres aplicacions:</a:t>
            </a:r>
          </a:p>
          <a:p>
            <a:pPr lvl="1"/>
            <a:r>
              <a:rPr lang="ca-ES" sz="2000" dirty="0" smtClean="0"/>
              <a:t>Gestor</a:t>
            </a:r>
          </a:p>
          <a:p>
            <a:pPr lvl="2"/>
            <a:r>
              <a:rPr lang="ca-ES" sz="1600" dirty="0" smtClean="0"/>
              <a:t>Gestió dels metges i pacients de forma segura</a:t>
            </a:r>
          </a:p>
          <a:p>
            <a:pPr lvl="2"/>
            <a:r>
              <a:rPr lang="ca-ES" sz="1600" dirty="0" smtClean="0"/>
              <a:t>Autenticar als usuaris</a:t>
            </a:r>
          </a:p>
          <a:p>
            <a:pPr lvl="2"/>
            <a:r>
              <a:rPr lang="ca-ES" sz="1600" dirty="0" smtClean="0"/>
              <a:t>Guardar de forma segura els historials mèdics</a:t>
            </a:r>
          </a:p>
          <a:p>
            <a:pPr lvl="2"/>
            <a:r>
              <a:rPr lang="ca-ES" sz="1600" dirty="0" smtClean="0"/>
              <a:t>Verificar les dades que s’insereixen o modifiquen</a:t>
            </a:r>
          </a:p>
          <a:p>
            <a:pPr lvl="1"/>
            <a:r>
              <a:rPr lang="ca-ES" sz="2000" dirty="0" smtClean="0"/>
              <a:t>Metge</a:t>
            </a:r>
          </a:p>
          <a:p>
            <a:pPr lvl="2"/>
            <a:r>
              <a:rPr lang="ca-ES" sz="1600" dirty="0" smtClean="0"/>
              <a:t>Consulta de les dades generals i consulta de les visites</a:t>
            </a:r>
          </a:p>
          <a:p>
            <a:pPr lvl="2"/>
            <a:r>
              <a:rPr lang="ca-ES" sz="1600" dirty="0" smtClean="0"/>
              <a:t>Llistar pacients</a:t>
            </a:r>
          </a:p>
          <a:p>
            <a:pPr lvl="2"/>
            <a:r>
              <a:rPr lang="ca-ES" sz="1600" dirty="0" smtClean="0"/>
              <a:t>Afegir visita</a:t>
            </a:r>
          </a:p>
          <a:p>
            <a:pPr lvl="1"/>
            <a:r>
              <a:rPr lang="ca-ES" sz="2000" dirty="0" smtClean="0"/>
              <a:t>Pacient</a:t>
            </a:r>
          </a:p>
          <a:p>
            <a:pPr lvl="2"/>
            <a:r>
              <a:rPr lang="ca-ES" sz="1600" dirty="0" smtClean="0"/>
              <a:t>Consulta de les dades generals (pròpies)</a:t>
            </a:r>
          </a:p>
          <a:p>
            <a:pPr lvl="2"/>
            <a:r>
              <a:rPr lang="ca-ES" sz="1600" dirty="0" smtClean="0"/>
              <a:t>Consulta de les seves visites</a:t>
            </a:r>
            <a:endParaRPr lang="ca-ES" sz="1600" dirty="0" smtClean="0"/>
          </a:p>
          <a:p>
            <a:pPr lvl="2"/>
            <a:endParaRPr lang="ca-ES" sz="1200" dirty="0" smtClean="0"/>
          </a:p>
          <a:p>
            <a:endParaRPr lang="ca-E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Introducció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Objectius</a:t>
            </a:r>
            <a:endParaRPr lang="es-ES" dirty="0" smtClean="0"/>
          </a:p>
          <a:p>
            <a:pPr lvl="1"/>
            <a:endParaRPr lang="es-ES" sz="2400" dirty="0" smtClean="0"/>
          </a:p>
          <a:p>
            <a:pPr lvl="1"/>
            <a:r>
              <a:rPr lang="es-ES" sz="2400" dirty="0" smtClean="0"/>
              <a:t>Implementar esquema </a:t>
            </a:r>
            <a:r>
              <a:rPr lang="es-ES" sz="2400" dirty="0" err="1" smtClean="0"/>
              <a:t>criptogràfic</a:t>
            </a:r>
            <a:endParaRPr lang="es-ES" sz="2400" dirty="0" smtClean="0"/>
          </a:p>
          <a:p>
            <a:pPr lvl="1"/>
            <a:r>
              <a:rPr lang="es-ES" sz="2400" dirty="0" err="1" smtClean="0"/>
              <a:t>Realitzar</a:t>
            </a:r>
            <a:r>
              <a:rPr lang="es-ES" sz="2400" dirty="0" smtClean="0"/>
              <a:t> </a:t>
            </a:r>
            <a:r>
              <a:rPr lang="es-ES" sz="2400" dirty="0" err="1" smtClean="0"/>
              <a:t>aplicacions</a:t>
            </a:r>
            <a:endParaRPr lang="es-ES" sz="2400" dirty="0" smtClean="0"/>
          </a:p>
          <a:p>
            <a:pPr lvl="2"/>
            <a:r>
              <a:rPr lang="es-ES" sz="2000" dirty="0" err="1" smtClean="0"/>
              <a:t>Metges</a:t>
            </a:r>
            <a:r>
              <a:rPr lang="es-ES" sz="2000" dirty="0" smtClean="0"/>
              <a:t>/</a:t>
            </a:r>
            <a:r>
              <a:rPr lang="es-ES" sz="2000" dirty="0" err="1" smtClean="0"/>
              <a:t>pacients</a:t>
            </a:r>
            <a:endParaRPr lang="es-ES" sz="2000" dirty="0" smtClean="0"/>
          </a:p>
          <a:p>
            <a:pPr lvl="2"/>
            <a:r>
              <a:rPr lang="es-ES" sz="2000" dirty="0" smtClean="0"/>
              <a:t>Gestor</a:t>
            </a:r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Justificació</a:t>
            </a:r>
          </a:p>
          <a:p>
            <a:endParaRPr lang="ca-ES" dirty="0" smtClean="0"/>
          </a:p>
          <a:p>
            <a:pPr lvl="1"/>
            <a:r>
              <a:rPr lang="ca-ES" sz="2400" dirty="0" smtClean="0"/>
              <a:t>Millorar l’atenció mèdica que rep el pacient estalviant temps al metge</a:t>
            </a:r>
          </a:p>
          <a:p>
            <a:pPr lvl="1"/>
            <a:r>
              <a:rPr lang="ca-ES" sz="2400" dirty="0" smtClean="0"/>
              <a:t>Estalviar temps al pacient</a:t>
            </a:r>
          </a:p>
          <a:p>
            <a:pPr lvl="1"/>
            <a:r>
              <a:rPr lang="ca-ES" sz="2400" dirty="0" smtClean="0"/>
              <a:t>Compliment de la llei de protecció de dades de caràcter personal (LOPD)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Organització</a:t>
            </a:r>
            <a:r>
              <a:rPr lang="es-ES" dirty="0" smtClean="0"/>
              <a:t> de la </a:t>
            </a:r>
            <a:r>
              <a:rPr lang="es-ES" dirty="0" err="1" smtClean="0"/>
              <a:t>informació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Historial</a:t>
            </a:r>
          </a:p>
          <a:p>
            <a:pPr lvl="1"/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generals</a:t>
            </a:r>
            <a:r>
              <a:rPr lang="es-ES" dirty="0" smtClean="0"/>
              <a:t> (</a:t>
            </a:r>
            <a:r>
              <a:rPr lang="es-ES" dirty="0" err="1" smtClean="0"/>
              <a:t>nom</a:t>
            </a:r>
            <a:r>
              <a:rPr lang="es-ES" dirty="0" smtClean="0"/>
              <a:t>, </a:t>
            </a:r>
            <a:r>
              <a:rPr lang="es-ES" dirty="0" err="1" smtClean="0"/>
              <a:t>cognoms</a:t>
            </a:r>
            <a:r>
              <a:rPr lang="es-ES" dirty="0" smtClean="0"/>
              <a:t>, nº tarjeta </a:t>
            </a:r>
            <a:r>
              <a:rPr lang="es-ES" dirty="0" err="1" smtClean="0"/>
              <a:t>sanitària</a:t>
            </a:r>
            <a:r>
              <a:rPr lang="es-ES" dirty="0" smtClean="0"/>
              <a:t>, </a:t>
            </a:r>
            <a:r>
              <a:rPr lang="es-ES" dirty="0" err="1" smtClean="0"/>
              <a:t>dni</a:t>
            </a:r>
            <a:r>
              <a:rPr lang="es-ES" dirty="0" smtClean="0"/>
              <a:t>, </a:t>
            </a:r>
            <a:r>
              <a:rPr lang="es-ES" dirty="0" err="1" smtClean="0"/>
              <a:t>grup</a:t>
            </a:r>
            <a:r>
              <a:rPr lang="es-ES" dirty="0" smtClean="0"/>
              <a:t> </a:t>
            </a:r>
            <a:r>
              <a:rPr lang="es-ES" dirty="0" err="1" smtClean="0"/>
              <a:t>sanguini,al·lèrgies</a:t>
            </a:r>
            <a:r>
              <a:rPr lang="es-ES" dirty="0" smtClean="0"/>
              <a:t>, </a:t>
            </a:r>
            <a:r>
              <a:rPr lang="es-ES" dirty="0" err="1" smtClean="0"/>
              <a:t>certificat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Llista</a:t>
            </a:r>
            <a:r>
              <a:rPr lang="es-ES" dirty="0" smtClean="0"/>
              <a:t> visites protegida</a:t>
            </a:r>
          </a:p>
          <a:p>
            <a:pPr lvl="2"/>
            <a:r>
              <a:rPr lang="es-ES" dirty="0" err="1" smtClean="0"/>
              <a:t>Llista</a:t>
            </a:r>
            <a:r>
              <a:rPr lang="es-ES" dirty="0" smtClean="0"/>
              <a:t> de </a:t>
            </a:r>
            <a:r>
              <a:rPr lang="es-ES" dirty="0" err="1" smtClean="0"/>
              <a:t>descriptors</a:t>
            </a:r>
            <a:r>
              <a:rPr lang="es-ES" dirty="0" smtClean="0"/>
              <a:t> de visita </a:t>
            </a:r>
            <a:r>
              <a:rPr lang="es-ES" dirty="0" err="1" smtClean="0"/>
              <a:t>xifrada</a:t>
            </a:r>
            <a:r>
              <a:rPr lang="es-ES" dirty="0" smtClean="0"/>
              <a:t> per </a:t>
            </a:r>
            <a:r>
              <a:rPr lang="es-ES" dirty="0" err="1" smtClean="0"/>
              <a:t>Ksessió</a:t>
            </a:r>
            <a:endParaRPr lang="es-ES" dirty="0" smtClean="0"/>
          </a:p>
          <a:p>
            <a:pPr lvl="2"/>
            <a:r>
              <a:rPr lang="es-ES" dirty="0" smtClean="0"/>
              <a:t>Signatura </a:t>
            </a:r>
            <a:r>
              <a:rPr lang="es-ES" dirty="0" err="1" smtClean="0"/>
              <a:t>llista</a:t>
            </a:r>
            <a:r>
              <a:rPr lang="es-ES" dirty="0" smtClean="0"/>
              <a:t> de </a:t>
            </a:r>
            <a:r>
              <a:rPr lang="es-ES" dirty="0" err="1" smtClean="0"/>
              <a:t>descriptors</a:t>
            </a:r>
            <a:r>
              <a:rPr lang="es-ES" dirty="0" smtClean="0"/>
              <a:t> del gestor</a:t>
            </a:r>
          </a:p>
          <a:p>
            <a:pPr lvl="2"/>
            <a:r>
              <a:rPr lang="es-ES" dirty="0" err="1" smtClean="0"/>
              <a:t>Llista</a:t>
            </a:r>
            <a:r>
              <a:rPr lang="es-ES" dirty="0" smtClean="0"/>
              <a:t> </a:t>
            </a:r>
            <a:r>
              <a:rPr lang="es-ES" dirty="0" err="1" smtClean="0"/>
              <a:t>d’accés</a:t>
            </a:r>
            <a:r>
              <a:rPr lang="es-ES" dirty="0" smtClean="0"/>
              <a:t> (</a:t>
            </a:r>
            <a:r>
              <a:rPr lang="es-ES" dirty="0" err="1" smtClean="0"/>
              <a:t>criptogrames</a:t>
            </a:r>
            <a:r>
              <a:rPr lang="es-ES" dirty="0" smtClean="0"/>
              <a:t> de </a:t>
            </a:r>
            <a:r>
              <a:rPr lang="es-ES" dirty="0" err="1" smtClean="0"/>
              <a:t>Ksessió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metges</a:t>
            </a:r>
            <a:r>
              <a:rPr lang="es-ES" dirty="0" smtClean="0"/>
              <a:t> que </a:t>
            </a:r>
            <a:r>
              <a:rPr lang="es-ES" dirty="0" err="1" smtClean="0"/>
              <a:t>tenen</a:t>
            </a:r>
            <a:r>
              <a:rPr lang="es-ES" dirty="0" smtClean="0"/>
              <a:t> </a:t>
            </a:r>
            <a:r>
              <a:rPr lang="es-ES" dirty="0" err="1" smtClean="0"/>
              <a:t>accés</a:t>
            </a:r>
            <a:r>
              <a:rPr lang="es-ES" dirty="0" smtClean="0"/>
              <a:t>, </a:t>
            </a:r>
            <a:r>
              <a:rPr lang="es-ES" dirty="0" err="1" smtClean="0"/>
              <a:t>pacient</a:t>
            </a:r>
            <a:r>
              <a:rPr lang="es-ES" dirty="0" smtClean="0"/>
              <a:t> i gestor)</a:t>
            </a:r>
          </a:p>
          <a:p>
            <a:pPr lvl="1"/>
            <a:r>
              <a:rPr lang="es-ES" dirty="0" err="1" smtClean="0"/>
              <a:t>Llista</a:t>
            </a:r>
            <a:r>
              <a:rPr lang="es-ES" dirty="0" smtClean="0"/>
              <a:t> de </a:t>
            </a:r>
            <a:r>
              <a:rPr lang="es-ES" dirty="0" err="1" smtClean="0"/>
              <a:t>metges</a:t>
            </a:r>
            <a:r>
              <a:rPr lang="es-ES" dirty="0" smtClean="0"/>
              <a:t> protegida (</a:t>
            </a:r>
            <a:r>
              <a:rPr lang="es-ES" dirty="0" err="1" smtClean="0"/>
              <a:t>xifrat</a:t>
            </a:r>
            <a:r>
              <a:rPr lang="es-ES" dirty="0" smtClean="0"/>
              <a:t> </a:t>
            </a:r>
            <a:r>
              <a:rPr lang="es-ES" dirty="0" err="1" smtClean="0"/>
              <a:t>pel</a:t>
            </a:r>
            <a:r>
              <a:rPr lang="es-ES" dirty="0" smtClean="0"/>
              <a:t> gestor)</a:t>
            </a:r>
          </a:p>
          <a:p>
            <a:r>
              <a:rPr lang="es-ES" dirty="0" smtClean="0"/>
              <a:t>Visita</a:t>
            </a:r>
          </a:p>
          <a:p>
            <a:pPr lvl="1"/>
            <a:r>
              <a:rPr lang="es-ES" dirty="0" smtClean="0"/>
              <a:t>Descriptor de visita (id, data, hora, </a:t>
            </a:r>
            <a:r>
              <a:rPr lang="es-ES" dirty="0" err="1" smtClean="0"/>
              <a:t>tema,metge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Dades</a:t>
            </a:r>
            <a:r>
              <a:rPr lang="es-ES" dirty="0" smtClean="0"/>
              <a:t> de la visita (</a:t>
            </a:r>
            <a:r>
              <a:rPr lang="es-ES" dirty="0" err="1" smtClean="0"/>
              <a:t>anamnesi,diagnosi</a:t>
            </a:r>
            <a:r>
              <a:rPr lang="es-ES" dirty="0" smtClean="0"/>
              <a:t>, </a:t>
            </a:r>
            <a:r>
              <a:rPr lang="es-ES" dirty="0" err="1" smtClean="0"/>
              <a:t>tractament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Signatura digital descriptor i </a:t>
            </a:r>
            <a:r>
              <a:rPr lang="es-ES" dirty="0" err="1" smtClean="0"/>
              <a:t>dades</a:t>
            </a:r>
            <a:r>
              <a:rPr lang="es-ES" dirty="0" smtClean="0"/>
              <a:t> del </a:t>
            </a:r>
            <a:r>
              <a:rPr lang="es-ES" dirty="0" err="1" smtClean="0"/>
              <a:t>metge</a:t>
            </a:r>
            <a:endParaRPr lang="es-ES" dirty="0" smtClean="0"/>
          </a:p>
          <a:p>
            <a:r>
              <a:rPr lang="es-ES" dirty="0" err="1" smtClean="0"/>
              <a:t>Metge</a:t>
            </a:r>
            <a:endParaRPr lang="es-ES" dirty="0" smtClean="0"/>
          </a:p>
          <a:p>
            <a:pPr lvl="1"/>
            <a:r>
              <a:rPr lang="es-ES" dirty="0" err="1" smtClean="0"/>
              <a:t>Nom</a:t>
            </a:r>
            <a:r>
              <a:rPr lang="es-ES" dirty="0" smtClean="0"/>
              <a:t>, </a:t>
            </a:r>
            <a:r>
              <a:rPr lang="es-ES" dirty="0" err="1" smtClean="0"/>
              <a:t>cognoms,nº</a:t>
            </a:r>
            <a:r>
              <a:rPr lang="es-ES" dirty="0" smtClean="0"/>
              <a:t> </a:t>
            </a:r>
            <a:r>
              <a:rPr lang="es-ES" dirty="0" err="1" smtClean="0"/>
              <a:t>col·legiat</a:t>
            </a:r>
            <a:r>
              <a:rPr lang="es-ES" dirty="0" smtClean="0"/>
              <a:t>, DNI, </a:t>
            </a:r>
            <a:r>
              <a:rPr lang="es-ES" dirty="0" err="1" smtClean="0"/>
              <a:t>especialitat</a:t>
            </a:r>
            <a:r>
              <a:rPr lang="es-ES" dirty="0" smtClean="0"/>
              <a:t>, </a:t>
            </a:r>
            <a:r>
              <a:rPr lang="es-ES" dirty="0" err="1" smtClean="0"/>
              <a:t>certificat</a:t>
            </a:r>
            <a:r>
              <a:rPr lang="es-ES" dirty="0" smtClean="0"/>
              <a:t>, </a:t>
            </a:r>
            <a:r>
              <a:rPr lang="es-ES" dirty="0" err="1" smtClean="0"/>
              <a:t>llista</a:t>
            </a:r>
            <a:r>
              <a:rPr lang="es-ES" dirty="0" smtClean="0"/>
              <a:t> de </a:t>
            </a:r>
            <a:r>
              <a:rPr lang="es-ES" dirty="0" err="1" smtClean="0"/>
              <a:t>pacients</a:t>
            </a:r>
            <a:r>
              <a:rPr lang="es-ES" dirty="0" smtClean="0"/>
              <a:t> protegida (</a:t>
            </a:r>
            <a:r>
              <a:rPr lang="es-ES" dirty="0" err="1" smtClean="0"/>
              <a:t>xifrada</a:t>
            </a:r>
            <a:r>
              <a:rPr lang="es-ES" dirty="0" smtClean="0"/>
              <a:t> </a:t>
            </a:r>
            <a:r>
              <a:rPr lang="es-ES" dirty="0" err="1" smtClean="0"/>
              <a:t>pel</a:t>
            </a:r>
            <a:r>
              <a:rPr lang="es-ES" dirty="0" smtClean="0"/>
              <a:t> gestor i </a:t>
            </a:r>
            <a:r>
              <a:rPr lang="es-ES" dirty="0" err="1" smtClean="0"/>
              <a:t>metge</a:t>
            </a:r>
            <a:r>
              <a:rPr lang="es-ES" dirty="0" smtClean="0"/>
              <a:t> i signada </a:t>
            </a:r>
            <a:r>
              <a:rPr lang="es-ES" dirty="0" err="1" smtClean="0"/>
              <a:t>pel</a:t>
            </a:r>
            <a:r>
              <a:rPr lang="es-ES" dirty="0" smtClean="0"/>
              <a:t> gestor) </a:t>
            </a:r>
          </a:p>
          <a:p>
            <a:pPr lvl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de </a:t>
            </a:r>
            <a:r>
              <a:rPr lang="es-ES" dirty="0" err="1" smtClean="0"/>
              <a:t>seguretat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Funcionalitats</a:t>
            </a:r>
            <a:r>
              <a:rPr lang="es-ES" dirty="0" smtClean="0"/>
              <a:t> </a:t>
            </a:r>
            <a:r>
              <a:rPr lang="es-ES" dirty="0" err="1" smtClean="0"/>
              <a:t>implementades</a:t>
            </a:r>
            <a:endParaRPr lang="es-ES" dirty="0" smtClean="0"/>
          </a:p>
          <a:p>
            <a:pPr lvl="1"/>
            <a:r>
              <a:rPr lang="es-ES" sz="2400" dirty="0" err="1" smtClean="0"/>
              <a:t>Autenticació</a:t>
            </a:r>
            <a:r>
              <a:rPr lang="es-ES" sz="2400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usuaris</a:t>
            </a:r>
            <a:endParaRPr lang="es-ES" sz="2400" dirty="0" smtClean="0"/>
          </a:p>
          <a:p>
            <a:pPr lvl="2"/>
            <a:r>
              <a:rPr lang="es-ES" sz="2000" dirty="0" smtClean="0"/>
              <a:t>Consulta de les </a:t>
            </a:r>
            <a:r>
              <a:rPr lang="es-ES" sz="2000" dirty="0" err="1" smtClean="0"/>
              <a:t>dades</a:t>
            </a:r>
            <a:r>
              <a:rPr lang="es-ES" sz="2000" dirty="0" smtClean="0"/>
              <a:t> </a:t>
            </a:r>
            <a:r>
              <a:rPr lang="es-ES" sz="2000" dirty="0" err="1" smtClean="0"/>
              <a:t>generals</a:t>
            </a:r>
            <a:r>
              <a:rPr lang="es-ES" sz="2000" dirty="0" smtClean="0"/>
              <a:t> </a:t>
            </a:r>
            <a:r>
              <a:rPr lang="es-ES" sz="2000" dirty="0" err="1" smtClean="0"/>
              <a:t>d’un</a:t>
            </a:r>
            <a:r>
              <a:rPr lang="es-ES" sz="2000" dirty="0" smtClean="0"/>
              <a:t> </a:t>
            </a:r>
            <a:r>
              <a:rPr lang="es-ES" sz="2000" dirty="0" err="1" smtClean="0"/>
              <a:t>pacient</a:t>
            </a:r>
            <a:endParaRPr lang="es-ES" sz="2000" dirty="0" smtClean="0"/>
          </a:p>
          <a:p>
            <a:pPr lvl="2"/>
            <a:r>
              <a:rPr lang="es-ES" sz="2000" dirty="0" smtClean="0"/>
              <a:t>Consulta de les visites </a:t>
            </a:r>
            <a:r>
              <a:rPr lang="es-ES" sz="2000" dirty="0" err="1" smtClean="0"/>
              <a:t>d’un</a:t>
            </a:r>
            <a:r>
              <a:rPr lang="es-ES" sz="2000" dirty="0" smtClean="0"/>
              <a:t> </a:t>
            </a:r>
            <a:r>
              <a:rPr lang="es-ES" sz="2000" dirty="0" err="1" smtClean="0"/>
              <a:t>pacient</a:t>
            </a:r>
            <a:endParaRPr lang="es-ES" sz="2000" dirty="0" smtClean="0"/>
          </a:p>
          <a:p>
            <a:pPr lvl="2"/>
            <a:r>
              <a:rPr lang="es-ES" sz="2000" dirty="0" smtClean="0"/>
              <a:t>Consulta </a:t>
            </a:r>
            <a:r>
              <a:rPr lang="es-ES" sz="2000" dirty="0" err="1" smtClean="0"/>
              <a:t>dels</a:t>
            </a:r>
            <a:r>
              <a:rPr lang="es-ES" sz="2000" dirty="0" smtClean="0"/>
              <a:t> </a:t>
            </a:r>
            <a:r>
              <a:rPr lang="es-ES" sz="2000" dirty="0" err="1" smtClean="0"/>
              <a:t>pacients</a:t>
            </a:r>
            <a:r>
              <a:rPr lang="es-ES" sz="2000" dirty="0" smtClean="0"/>
              <a:t> </a:t>
            </a:r>
            <a:r>
              <a:rPr lang="es-ES" sz="2000" dirty="0" err="1" smtClean="0"/>
              <a:t>assignats</a:t>
            </a:r>
            <a:r>
              <a:rPr lang="es-ES" sz="2000" dirty="0" smtClean="0"/>
              <a:t> a un </a:t>
            </a:r>
            <a:r>
              <a:rPr lang="es-ES" sz="2000" dirty="0" err="1" smtClean="0"/>
              <a:t>metge</a:t>
            </a:r>
            <a:endParaRPr lang="es-ES" sz="2000" dirty="0" smtClean="0"/>
          </a:p>
          <a:p>
            <a:pPr lvl="2"/>
            <a:r>
              <a:rPr lang="es-ES" sz="2000" dirty="0" err="1" smtClean="0"/>
              <a:t>Afegir</a:t>
            </a:r>
            <a:r>
              <a:rPr lang="es-ES" sz="2000" dirty="0" smtClean="0"/>
              <a:t> una visita a </a:t>
            </a:r>
            <a:r>
              <a:rPr lang="es-ES" sz="2000" dirty="0" err="1" smtClean="0"/>
              <a:t>l’historial</a:t>
            </a:r>
            <a:r>
              <a:rPr lang="es-ES" sz="2000" dirty="0" smtClean="0"/>
              <a:t> </a:t>
            </a:r>
            <a:r>
              <a:rPr lang="es-ES" sz="2000" dirty="0" err="1" smtClean="0"/>
              <a:t>mèdic</a:t>
            </a:r>
            <a:endParaRPr lang="es-ES" sz="2000" dirty="0" smtClean="0"/>
          </a:p>
          <a:p>
            <a:pPr lvl="2"/>
            <a:r>
              <a:rPr lang="es-ES" sz="2000" dirty="0" err="1" smtClean="0"/>
              <a:t>Gestió</a:t>
            </a:r>
            <a:r>
              <a:rPr lang="es-ES" sz="2000" dirty="0" smtClean="0"/>
              <a:t> </a:t>
            </a:r>
            <a:r>
              <a:rPr lang="es-ES" sz="2000" dirty="0" err="1" smtClean="0"/>
              <a:t>dels</a:t>
            </a:r>
            <a:r>
              <a:rPr lang="es-ES" sz="2000" dirty="0" smtClean="0"/>
              <a:t> </a:t>
            </a:r>
            <a:r>
              <a:rPr lang="es-ES" sz="2000" dirty="0" err="1" smtClean="0"/>
              <a:t>usuaris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de </a:t>
            </a:r>
            <a:r>
              <a:rPr lang="es-ES" dirty="0" err="1" smtClean="0"/>
              <a:t>seguretat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Requeriments</a:t>
            </a:r>
            <a:r>
              <a:rPr lang="es-ES" dirty="0" smtClean="0"/>
              <a:t> de </a:t>
            </a:r>
            <a:r>
              <a:rPr lang="es-ES" dirty="0" err="1" smtClean="0"/>
              <a:t>seguretat</a:t>
            </a:r>
            <a:endParaRPr lang="es-ES" dirty="0" smtClean="0"/>
          </a:p>
          <a:p>
            <a:pPr lvl="1"/>
            <a:r>
              <a:rPr lang="es-ES" sz="2600" dirty="0" err="1" smtClean="0"/>
              <a:t>Confidencialitat</a:t>
            </a:r>
            <a:endParaRPr lang="es-ES" sz="2600" dirty="0" smtClean="0"/>
          </a:p>
          <a:p>
            <a:pPr lvl="2"/>
            <a:r>
              <a:rPr lang="es-ES" sz="2200" dirty="0" smtClean="0"/>
              <a:t>Visites </a:t>
            </a:r>
            <a:r>
              <a:rPr lang="es-ES" sz="2200" dirty="0" err="1" smtClean="0"/>
              <a:t>dels</a:t>
            </a:r>
            <a:r>
              <a:rPr lang="es-ES" sz="2200" dirty="0" smtClean="0"/>
              <a:t> </a:t>
            </a:r>
            <a:r>
              <a:rPr lang="es-ES" sz="2200" dirty="0" err="1" smtClean="0"/>
              <a:t>pacients</a:t>
            </a:r>
            <a:endParaRPr lang="es-ES" sz="2200" dirty="0" smtClean="0"/>
          </a:p>
          <a:p>
            <a:pPr lvl="2"/>
            <a:r>
              <a:rPr lang="es-ES" sz="2200" dirty="0" err="1" smtClean="0"/>
              <a:t>Llista</a:t>
            </a:r>
            <a:r>
              <a:rPr lang="es-ES" sz="2200" dirty="0" smtClean="0"/>
              <a:t> </a:t>
            </a:r>
            <a:r>
              <a:rPr lang="es-ES" sz="2200" dirty="0" smtClean="0"/>
              <a:t>de </a:t>
            </a:r>
            <a:r>
              <a:rPr lang="es-ES" sz="2200" dirty="0" err="1" smtClean="0"/>
              <a:t>pacients</a:t>
            </a:r>
            <a:endParaRPr lang="es-ES" sz="2200" dirty="0" smtClean="0"/>
          </a:p>
          <a:p>
            <a:pPr lvl="1"/>
            <a:r>
              <a:rPr lang="es-ES" sz="2600" dirty="0" err="1" smtClean="0"/>
              <a:t>Integritat</a:t>
            </a:r>
            <a:endParaRPr lang="es-ES" sz="2600" dirty="0" smtClean="0"/>
          </a:p>
          <a:p>
            <a:pPr lvl="2"/>
            <a:r>
              <a:rPr lang="es-ES" sz="2200" dirty="0" err="1" smtClean="0"/>
              <a:t>Dades</a:t>
            </a:r>
            <a:r>
              <a:rPr lang="es-ES" sz="2200" dirty="0" smtClean="0"/>
              <a:t> </a:t>
            </a:r>
            <a:r>
              <a:rPr lang="es-ES" sz="2200" dirty="0" smtClean="0"/>
              <a:t>de la </a:t>
            </a:r>
            <a:r>
              <a:rPr lang="es-ES" sz="2200" dirty="0" smtClean="0"/>
              <a:t>visita</a:t>
            </a:r>
          </a:p>
          <a:p>
            <a:pPr lvl="2"/>
            <a:r>
              <a:rPr lang="es-ES" sz="2200" dirty="0" err="1" smtClean="0"/>
              <a:t>Relació</a:t>
            </a:r>
            <a:r>
              <a:rPr lang="es-ES" sz="2200" dirty="0" smtClean="0"/>
              <a:t> </a:t>
            </a:r>
            <a:r>
              <a:rPr lang="es-ES" sz="2200" dirty="0" smtClean="0"/>
              <a:t>visita-</a:t>
            </a:r>
            <a:r>
              <a:rPr lang="es-ES" sz="2200" dirty="0" err="1" smtClean="0"/>
              <a:t>pacient</a:t>
            </a:r>
            <a:endParaRPr lang="es-ES" sz="2200" dirty="0" smtClean="0"/>
          </a:p>
          <a:p>
            <a:pPr lvl="2"/>
            <a:r>
              <a:rPr lang="es-ES" sz="2200" dirty="0" err="1" smtClean="0"/>
              <a:t>Llista</a:t>
            </a:r>
            <a:r>
              <a:rPr lang="es-ES" sz="2200" dirty="0" smtClean="0"/>
              <a:t> </a:t>
            </a:r>
            <a:r>
              <a:rPr lang="es-ES" sz="2200" dirty="0" err="1" smtClean="0"/>
              <a:t>dels</a:t>
            </a:r>
            <a:r>
              <a:rPr lang="es-ES" sz="2200" dirty="0" smtClean="0"/>
              <a:t> </a:t>
            </a:r>
            <a:r>
              <a:rPr lang="es-ES" sz="2200" dirty="0" err="1" smtClean="0"/>
              <a:t>pacients</a:t>
            </a:r>
            <a:r>
              <a:rPr lang="es-ES" sz="2200" dirty="0" smtClean="0"/>
              <a:t> </a:t>
            </a:r>
            <a:r>
              <a:rPr lang="es-ES" sz="2200" dirty="0" err="1" smtClean="0"/>
              <a:t>dels</a:t>
            </a:r>
            <a:r>
              <a:rPr lang="es-ES" sz="2200" dirty="0" smtClean="0"/>
              <a:t> </a:t>
            </a:r>
            <a:r>
              <a:rPr lang="es-ES" sz="2200" dirty="0" err="1" smtClean="0"/>
              <a:t>metges</a:t>
            </a:r>
            <a:endParaRPr lang="es-ES" sz="2200" dirty="0" smtClean="0"/>
          </a:p>
          <a:p>
            <a:pPr lvl="1"/>
            <a:r>
              <a:rPr lang="es-ES" sz="2600" dirty="0" err="1" smtClean="0"/>
              <a:t>Autenticitat</a:t>
            </a:r>
            <a:endParaRPr lang="es-ES" sz="2600" dirty="0" smtClean="0"/>
          </a:p>
          <a:p>
            <a:pPr lvl="2"/>
            <a:r>
              <a:rPr lang="es-ES" sz="2200" dirty="0" err="1" smtClean="0"/>
              <a:t>Accessos</a:t>
            </a:r>
            <a:r>
              <a:rPr lang="es-ES" sz="2200" dirty="0" smtClean="0"/>
              <a:t> </a:t>
            </a:r>
            <a:r>
              <a:rPr lang="es-ES" sz="2200" dirty="0" err="1" smtClean="0"/>
              <a:t>dels</a:t>
            </a:r>
            <a:r>
              <a:rPr lang="es-ES" sz="2200" dirty="0" smtClean="0"/>
              <a:t> </a:t>
            </a:r>
            <a:r>
              <a:rPr lang="es-ES" sz="2200" dirty="0" err="1" smtClean="0"/>
              <a:t>usuaris</a:t>
            </a:r>
            <a:endParaRPr lang="es-ES" sz="2200" dirty="0" smtClean="0"/>
          </a:p>
          <a:p>
            <a:pPr lvl="1"/>
            <a:r>
              <a:rPr lang="es-ES" sz="2600" dirty="0" smtClean="0"/>
              <a:t>No-</a:t>
            </a:r>
            <a:r>
              <a:rPr lang="es-ES" sz="2600" dirty="0" err="1" smtClean="0"/>
              <a:t>repudi</a:t>
            </a:r>
            <a:endParaRPr lang="es-ES" sz="2600" dirty="0" smtClean="0"/>
          </a:p>
          <a:p>
            <a:pPr lvl="2"/>
            <a:r>
              <a:rPr lang="es-ES" sz="2200" dirty="0" err="1" smtClean="0"/>
              <a:t>Autoria</a:t>
            </a:r>
            <a:r>
              <a:rPr lang="es-ES" sz="2200" dirty="0" smtClean="0"/>
              <a:t> </a:t>
            </a:r>
            <a:r>
              <a:rPr lang="es-ES" sz="2200" dirty="0" err="1" smtClean="0"/>
              <a:t>d’una</a:t>
            </a:r>
            <a:r>
              <a:rPr lang="es-ES" sz="2200" dirty="0" smtClean="0"/>
              <a:t> </a:t>
            </a:r>
            <a:r>
              <a:rPr lang="es-ES" sz="2200" dirty="0" smtClean="0"/>
              <a:t>visita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Planificació</a:t>
            </a:r>
            <a:r>
              <a:rPr lang="es-ES" dirty="0" smtClean="0"/>
              <a:t> del </a:t>
            </a:r>
            <a:r>
              <a:rPr lang="es-ES" dirty="0" err="1" smtClean="0"/>
              <a:t>projecte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565376"/>
          </a:xfrm>
        </p:spPr>
        <p:txBody>
          <a:bodyPr>
            <a:normAutofit/>
          </a:bodyPr>
          <a:lstStyle/>
          <a:p>
            <a:r>
              <a:rPr lang="es-ES" sz="2400" dirty="0" err="1" smtClean="0"/>
              <a:t>Implantació</a:t>
            </a:r>
            <a:r>
              <a:rPr lang="es-ES" sz="2400" dirty="0" smtClean="0"/>
              <a:t> de la </a:t>
            </a:r>
            <a:r>
              <a:rPr lang="es-ES" sz="2400" dirty="0" smtClean="0"/>
              <a:t>PKI</a:t>
            </a:r>
            <a:endParaRPr lang="es-ES" sz="2400" dirty="0" smtClean="0"/>
          </a:p>
          <a:p>
            <a:r>
              <a:rPr lang="es-ES" sz="2400" dirty="0" err="1" smtClean="0"/>
              <a:t>Implementació</a:t>
            </a:r>
            <a:r>
              <a:rPr lang="es-ES" sz="2400" dirty="0" smtClean="0"/>
              <a:t> de </a:t>
            </a:r>
            <a:r>
              <a:rPr lang="es-ES" sz="2400" dirty="0" err="1" smtClean="0"/>
              <a:t>l’esquema</a:t>
            </a:r>
            <a:r>
              <a:rPr lang="es-ES" sz="2400" dirty="0" smtClean="0"/>
              <a:t> </a:t>
            </a:r>
            <a:r>
              <a:rPr lang="es-ES" sz="2400" dirty="0" err="1" smtClean="0"/>
              <a:t>criptogràfic</a:t>
            </a:r>
            <a:endParaRPr lang="es-ES" sz="2400" dirty="0" smtClean="0"/>
          </a:p>
          <a:p>
            <a:r>
              <a:rPr lang="es-ES" sz="2400" dirty="0" err="1" smtClean="0"/>
              <a:t>Representació</a:t>
            </a:r>
            <a:r>
              <a:rPr lang="es-ES" sz="2400" dirty="0" smtClean="0"/>
              <a:t> </a:t>
            </a:r>
            <a:r>
              <a:rPr lang="es-ES" sz="2400" dirty="0" smtClean="0"/>
              <a:t>de la </a:t>
            </a:r>
            <a:r>
              <a:rPr lang="es-ES" sz="2400" dirty="0" err="1" smtClean="0"/>
              <a:t>informació</a:t>
            </a:r>
            <a:endParaRPr lang="es-ES" sz="2400" dirty="0" smtClean="0"/>
          </a:p>
          <a:p>
            <a:r>
              <a:rPr lang="es-ES" sz="2400" dirty="0" err="1" smtClean="0"/>
              <a:t>Implementació</a:t>
            </a:r>
            <a:r>
              <a:rPr lang="es-ES" sz="2400" dirty="0" smtClean="0"/>
              <a:t> </a:t>
            </a:r>
            <a:r>
              <a:rPr lang="es-ES" sz="2400" dirty="0" smtClean="0"/>
              <a:t>de les </a:t>
            </a:r>
            <a:r>
              <a:rPr lang="es-ES" sz="2400" dirty="0" err="1" smtClean="0"/>
              <a:t>comunicacions</a:t>
            </a:r>
            <a:endParaRPr lang="es-ES" sz="2400" dirty="0" smtClean="0"/>
          </a:p>
          <a:p>
            <a:r>
              <a:rPr lang="es-ES" sz="2400" dirty="0" smtClean="0"/>
              <a:t>Base </a:t>
            </a:r>
            <a:r>
              <a:rPr lang="es-ES" sz="2400" dirty="0" smtClean="0"/>
              <a:t>de </a:t>
            </a:r>
            <a:r>
              <a:rPr lang="es-ES" sz="2400" dirty="0" err="1" smtClean="0"/>
              <a:t>dades</a:t>
            </a:r>
            <a:endParaRPr lang="es-ES" sz="2400" dirty="0" smtClean="0"/>
          </a:p>
          <a:p>
            <a:r>
              <a:rPr lang="es-ES" sz="2400" dirty="0" err="1" smtClean="0"/>
              <a:t>Interfície</a:t>
            </a:r>
            <a:r>
              <a:rPr lang="es-ES" sz="2400" dirty="0" smtClean="0"/>
              <a:t> </a:t>
            </a:r>
            <a:r>
              <a:rPr lang="es-ES" sz="2400" dirty="0" err="1" smtClean="0"/>
              <a:t>gràfica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Implementació</a:t>
            </a:r>
            <a:r>
              <a:rPr lang="es-ES" dirty="0" smtClean="0"/>
              <a:t> de </a:t>
            </a:r>
            <a:r>
              <a:rPr lang="es-ES" dirty="0" err="1" smtClean="0"/>
              <a:t>l’esquema</a:t>
            </a:r>
            <a:r>
              <a:rPr lang="es-ES" dirty="0" smtClean="0"/>
              <a:t> de </a:t>
            </a:r>
            <a:r>
              <a:rPr lang="es-ES" dirty="0" err="1" smtClean="0"/>
              <a:t>seguretat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sz="2800" dirty="0" smtClean="0"/>
              <a:t>PKI</a:t>
            </a:r>
          </a:p>
          <a:p>
            <a:pPr lvl="1"/>
            <a:r>
              <a:rPr lang="ca-ES" sz="2600" dirty="0" smtClean="0"/>
              <a:t>Generació parella de claus 2048 bits CA</a:t>
            </a:r>
          </a:p>
          <a:p>
            <a:pPr lvl="1"/>
            <a:r>
              <a:rPr lang="ca-ES" sz="2600" dirty="0" smtClean="0"/>
              <a:t>Creació certificat </a:t>
            </a:r>
            <a:r>
              <a:rPr lang="ca-ES" sz="2600" dirty="0" err="1" smtClean="0"/>
              <a:t>autosignat</a:t>
            </a:r>
            <a:r>
              <a:rPr lang="ca-ES" sz="2600" dirty="0" smtClean="0"/>
              <a:t> per la CA utilitzant les 2 claus anteriors</a:t>
            </a:r>
          </a:p>
          <a:p>
            <a:pPr lvl="1"/>
            <a:r>
              <a:rPr lang="ca-ES" sz="2600" dirty="0" smtClean="0"/>
              <a:t>Generació parella de claus 1024 bits pels usuaris i gestor</a:t>
            </a:r>
          </a:p>
          <a:p>
            <a:pPr lvl="1"/>
            <a:r>
              <a:rPr lang="ca-ES" sz="2600" dirty="0" smtClean="0"/>
              <a:t>Emissió petició de certificat pels usuaris i gestor</a:t>
            </a:r>
          </a:p>
          <a:p>
            <a:pPr lvl="1"/>
            <a:r>
              <a:rPr lang="ca-ES" sz="2600" dirty="0" smtClean="0"/>
              <a:t>Emissió del certificat d’usuaris i gestor</a:t>
            </a:r>
          </a:p>
          <a:p>
            <a:pPr lvl="1"/>
            <a:r>
              <a:rPr lang="ca-ES" sz="2600" dirty="0" smtClean="0"/>
              <a:t>Creació dels fitxers PKCS12 dels usuaris i gestor (parella de claus, certificat d’usuari i certificat de la CA)</a:t>
            </a:r>
            <a:endParaRPr lang="ca-E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4586</TotalTime>
  <Words>715</Words>
  <Application>Microsoft Office PowerPoint</Application>
  <PresentationFormat>Presentación en pantalla (4:3)</PresentationFormat>
  <Paragraphs>204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Solsticio</vt:lpstr>
      <vt:lpstr>Disseny i desenvolupament d’un esquema criptogràfic per gestionar de forma segura els historials mèdics dels pacients a través d’una xarxa de comunicacions</vt:lpstr>
      <vt:lpstr>Introducció </vt:lpstr>
      <vt:lpstr>Introducció</vt:lpstr>
      <vt:lpstr>Introducció</vt:lpstr>
      <vt:lpstr>Organització de la informació</vt:lpstr>
      <vt:lpstr>Esquema de seguretat</vt:lpstr>
      <vt:lpstr>Esquema de seguretat</vt:lpstr>
      <vt:lpstr>Planificació del projecte</vt:lpstr>
      <vt:lpstr>Implementació de l’esquema de seguretat</vt:lpstr>
      <vt:lpstr>Implementació de l’esquema de seguretat</vt:lpstr>
      <vt:lpstr>Representació de les dades: XML</vt:lpstr>
      <vt:lpstr>Comunicació entre els components del sistema</vt:lpstr>
      <vt:lpstr>Gestió de la informació: BD</vt:lpstr>
      <vt:lpstr>Gestió de la informació: BD</vt:lpstr>
      <vt:lpstr>Interfície gràfica</vt:lpstr>
      <vt:lpstr>Interfície gràfica (client)</vt:lpstr>
      <vt:lpstr>Interfície gràfica (client)</vt:lpstr>
      <vt:lpstr>Interfície gràfica (client)</vt:lpstr>
      <vt:lpstr>Interfície gràfica (servidor)</vt:lpstr>
      <vt:lpstr>Interfície gràfica (servidor)</vt:lpstr>
      <vt:lpstr>Interfície gràfica (servidor)</vt:lpstr>
      <vt:lpstr>Conclusions</vt:lpstr>
    </vt:vector>
  </TitlesOfParts>
  <Company>Universitat Oberta de Catalunya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TFC</dc:title>
  <dc:subject>Enginyeria Informàtica</dc:subject>
  <dc:creator>Fortià Bofill Espada</dc:creator>
  <cp:lastModifiedBy>Usuario de Windows</cp:lastModifiedBy>
  <cp:revision>129</cp:revision>
  <dcterms:created xsi:type="dcterms:W3CDTF">2011-01-14T18:40:07Z</dcterms:created>
  <dcterms:modified xsi:type="dcterms:W3CDTF">2011-01-21T21:31:09Z</dcterms:modified>
</cp:coreProperties>
</file>