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4095" r:id="rId3"/>
  </p:sldMasterIdLst>
  <p:notesMasterIdLst>
    <p:notesMasterId r:id="rId19"/>
  </p:notesMasterIdLst>
  <p:sldIdLst>
    <p:sldId id="256" r:id="rId4"/>
    <p:sldId id="257" r:id="rId5"/>
    <p:sldId id="258" r:id="rId6"/>
    <p:sldId id="260" r:id="rId7"/>
    <p:sldId id="259" r:id="rId8"/>
    <p:sldId id="261" r:id="rId9"/>
    <p:sldId id="262" r:id="rId10"/>
    <p:sldId id="263" r:id="rId11"/>
    <p:sldId id="264" r:id="rId12"/>
    <p:sldId id="265" r:id="rId13"/>
    <p:sldId id="271" r:id="rId14"/>
    <p:sldId id="266" r:id="rId15"/>
    <p:sldId id="270"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550" autoAdjust="0"/>
  </p:normalViewPr>
  <p:slideViewPr>
    <p:cSldViewPr snapToGrid="0">
      <p:cViewPr varScale="1">
        <p:scale>
          <a:sx n="59" d="100"/>
          <a:sy n="59"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73811-3810-4756-BDF5-BD5571B469C3}" type="datetimeFigureOut">
              <a:rPr lang="es-ES" smtClean="0"/>
              <a:t>17/01/2017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3EE44-AC94-4981-96B7-5EC92D3EE967}" type="slidenum">
              <a:rPr lang="es-ES" smtClean="0"/>
              <a:t>‹Nº›</a:t>
            </a:fld>
            <a:endParaRPr lang="es-ES"/>
          </a:p>
        </p:txBody>
      </p:sp>
    </p:spTree>
    <p:extLst>
      <p:ext uri="{BB962C8B-B14F-4D97-AF65-F5344CB8AC3E}">
        <p14:creationId xmlns:p14="http://schemas.microsoft.com/office/powerpoint/2010/main" val="175475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Super</a:t>
            </a:r>
            <a:r>
              <a:rPr lang="es-ES" dirty="0"/>
              <a:t> </a:t>
            </a:r>
            <a:r>
              <a:rPr lang="es-ES" dirty="0" err="1"/>
              <a:t>Owllie</a:t>
            </a:r>
            <a:r>
              <a:rPr lang="es-ES" dirty="0"/>
              <a:t>. </a:t>
            </a:r>
            <a:r>
              <a:rPr lang="es-ES" dirty="0" err="1"/>
              <a:t>Disseny</a:t>
            </a:r>
            <a:r>
              <a:rPr lang="es-ES" dirty="0"/>
              <a:t> i </a:t>
            </a:r>
            <a:r>
              <a:rPr lang="es-ES" dirty="0" err="1"/>
              <a:t>implementació</a:t>
            </a:r>
            <a:r>
              <a:rPr lang="es-ES" dirty="0"/>
              <a:t> </a:t>
            </a:r>
            <a:r>
              <a:rPr lang="es-ES" dirty="0" err="1"/>
              <a:t>d’un</a:t>
            </a:r>
            <a:r>
              <a:rPr lang="es-ES" dirty="0"/>
              <a:t> </a:t>
            </a:r>
            <a:r>
              <a:rPr lang="es-ES" dirty="0" err="1"/>
              <a:t>joc</a:t>
            </a:r>
            <a:r>
              <a:rPr lang="es-ES" dirty="0"/>
              <a:t> </a:t>
            </a:r>
            <a:r>
              <a:rPr lang="es-ES" dirty="0" err="1"/>
              <a:t>endless</a:t>
            </a:r>
            <a:r>
              <a:rPr lang="es-ES" dirty="0"/>
              <a:t> running per a </a:t>
            </a:r>
            <a:r>
              <a:rPr lang="es-ES" dirty="0" err="1"/>
              <a:t>mòbils</a:t>
            </a:r>
            <a:r>
              <a:rPr lang="es-ES" dirty="0"/>
              <a:t>.</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a:t>
            </a:fld>
            <a:endParaRPr lang="es-ES"/>
          </a:p>
        </p:txBody>
      </p:sp>
    </p:spTree>
    <p:extLst>
      <p:ext uri="{BB962C8B-B14F-4D97-AF65-F5344CB8AC3E}">
        <p14:creationId xmlns:p14="http://schemas.microsoft.com/office/powerpoint/2010/main" val="241324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Durant l’etapa d’implementació han sorgit diversos imprevistos que s’han hagut de tractar separadament. Per construir algunes parts de codi ha calgut fer ús de llibreries especials o </a:t>
            </a:r>
            <a:r>
              <a:rPr lang="ca-ES" noProof="0" dirty="0" err="1"/>
              <a:t>d’APIs</a:t>
            </a:r>
            <a:r>
              <a:rPr lang="ca-ES" noProof="0" dirty="0"/>
              <a:t>. Aquesta diapositiva mostra alguns dels problemes i com s’han solucionat (</a:t>
            </a:r>
            <a:r>
              <a:rPr lang="ca-ES" noProof="0" dirty="0" err="1"/>
              <a:t>escuetament</a:t>
            </a:r>
            <a:r>
              <a:rPr lang="ca-ES" noProof="0" dirty="0"/>
              <a:t>).</a:t>
            </a:r>
          </a:p>
          <a:p>
            <a:endParaRPr lang="es-ES" dirty="0"/>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12</a:t>
            </a:fld>
            <a:endParaRPr lang="es-ES"/>
          </a:p>
        </p:txBody>
      </p:sp>
    </p:spTree>
    <p:extLst>
      <p:ext uri="{BB962C8B-B14F-4D97-AF65-F5344CB8AC3E}">
        <p14:creationId xmlns:p14="http://schemas.microsoft.com/office/powerpoint/2010/main" val="203604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Un cop implementada tota l’aplicació s’han fet un seguit de proves d’usuari i s’han detectat algunes errades. Aquestes s’han intentat solucionar però malauradament hi ha algunes que no s’han pogut </a:t>
            </a:r>
            <a:r>
              <a:rPr lang="ca-ES" noProof="0" dirty="0" err="1"/>
              <a:t>solventar</a:t>
            </a:r>
            <a:r>
              <a:rPr lang="ca-ES" noProof="0" dirty="0"/>
              <a:t>. De totes maneres es tracta d’una primera versió del joc totalment funcional. Aquests petits </a:t>
            </a:r>
            <a:r>
              <a:rPr lang="ca-ES" noProof="0" dirty="0" err="1"/>
              <a:t>bugs</a:t>
            </a:r>
            <a:r>
              <a:rPr lang="ca-ES" noProof="0" dirty="0"/>
              <a:t> no afecten a la seva </a:t>
            </a:r>
            <a:r>
              <a:rPr lang="ca-ES" noProof="0" dirty="0" err="1"/>
              <a:t>jugabilitat</a:t>
            </a:r>
            <a:r>
              <a:rPr lang="ca-ES" noProof="0" dirty="0"/>
              <a:t>.</a:t>
            </a:r>
          </a:p>
          <a:p>
            <a:endParaRPr lang="es-ES" dirty="0"/>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13</a:t>
            </a:fld>
            <a:endParaRPr lang="es-ES"/>
          </a:p>
        </p:txBody>
      </p:sp>
    </p:spTree>
    <p:extLst>
      <p:ext uri="{BB962C8B-B14F-4D97-AF65-F5344CB8AC3E}">
        <p14:creationId xmlns:p14="http://schemas.microsoft.com/office/powerpoint/2010/main" val="53673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a:t>
            </a:r>
            <a:r>
              <a:rPr lang="es-ES" dirty="0" err="1"/>
              <a:t>mode</a:t>
            </a:r>
            <a:r>
              <a:rPr lang="es-ES" dirty="0"/>
              <a:t> de </a:t>
            </a:r>
            <a:r>
              <a:rPr lang="es-ES" dirty="0" err="1"/>
              <a:t>conclusió</a:t>
            </a:r>
            <a:r>
              <a:rPr lang="es-ES" dirty="0"/>
              <a:t>, el que per mi </a:t>
            </a:r>
            <a:r>
              <a:rPr lang="es-ES" dirty="0" err="1"/>
              <a:t>és</a:t>
            </a:r>
            <a:r>
              <a:rPr lang="es-ES" dirty="0"/>
              <a:t> </a:t>
            </a:r>
            <a:r>
              <a:rPr lang="es-ES" dirty="0" err="1"/>
              <a:t>més</a:t>
            </a:r>
            <a:r>
              <a:rPr lang="es-ES" dirty="0"/>
              <a:t> </a:t>
            </a:r>
            <a:r>
              <a:rPr lang="es-ES" dirty="0" err="1"/>
              <a:t>important</a:t>
            </a:r>
            <a:r>
              <a:rPr lang="es-ES" dirty="0"/>
              <a:t> </a:t>
            </a:r>
            <a:r>
              <a:rPr lang="es-ES" dirty="0" err="1"/>
              <a:t>és</a:t>
            </a:r>
            <a:r>
              <a:rPr lang="es-ES" dirty="0"/>
              <a:t> que </a:t>
            </a:r>
            <a:r>
              <a:rPr lang="es-ES" dirty="0" err="1"/>
              <a:t>efectivament</a:t>
            </a:r>
            <a:r>
              <a:rPr lang="es-ES" dirty="0"/>
              <a:t> </a:t>
            </a:r>
            <a:r>
              <a:rPr lang="es-ES" dirty="0" err="1"/>
              <a:t>els</a:t>
            </a:r>
            <a:r>
              <a:rPr lang="es-ES" dirty="0"/>
              <a:t> </a:t>
            </a:r>
            <a:r>
              <a:rPr lang="es-ES" dirty="0" err="1"/>
              <a:t>llenguatges</a:t>
            </a:r>
            <a:r>
              <a:rPr lang="es-ES" dirty="0"/>
              <a:t> web </a:t>
            </a:r>
            <a:r>
              <a:rPr lang="es-ES" dirty="0" err="1"/>
              <a:t>són</a:t>
            </a:r>
            <a:r>
              <a:rPr lang="es-ES" dirty="0"/>
              <a:t> una </a:t>
            </a:r>
            <a:r>
              <a:rPr lang="es-ES" dirty="0" err="1"/>
              <a:t>avantatge</a:t>
            </a:r>
            <a:r>
              <a:rPr lang="es-ES" dirty="0"/>
              <a:t> ja que </a:t>
            </a:r>
            <a:r>
              <a:rPr lang="es-ES" dirty="0" err="1"/>
              <a:t>permeten</a:t>
            </a:r>
            <a:r>
              <a:rPr lang="es-ES" dirty="0"/>
              <a:t> implementar una única </a:t>
            </a:r>
            <a:r>
              <a:rPr lang="es-ES" dirty="0" err="1"/>
              <a:t>aplicació</a:t>
            </a:r>
            <a:r>
              <a:rPr lang="es-ES" dirty="0"/>
              <a:t> que funciona en </a:t>
            </a:r>
            <a:r>
              <a:rPr lang="es-ES" dirty="0" err="1"/>
              <a:t>tots</a:t>
            </a:r>
            <a:r>
              <a:rPr lang="es-ES" dirty="0"/>
              <a:t> </a:t>
            </a:r>
            <a:r>
              <a:rPr lang="es-ES" dirty="0" err="1"/>
              <a:t>els</a:t>
            </a:r>
            <a:r>
              <a:rPr lang="es-ES" dirty="0"/>
              <a:t> </a:t>
            </a:r>
            <a:r>
              <a:rPr lang="es-ES" dirty="0" err="1"/>
              <a:t>dispositius</a:t>
            </a:r>
            <a:r>
              <a:rPr lang="es-ES" dirty="0"/>
              <a:t> </a:t>
            </a:r>
            <a:r>
              <a:rPr lang="es-ES" dirty="0" err="1"/>
              <a:t>mòbils</a:t>
            </a:r>
            <a:r>
              <a:rPr lang="es-ES" dirty="0"/>
              <a:t>. Ja no </a:t>
            </a:r>
            <a:r>
              <a:rPr lang="es-ES" dirty="0" err="1"/>
              <a:t>és</a:t>
            </a:r>
            <a:r>
              <a:rPr lang="es-ES" dirty="0"/>
              <a:t> </a:t>
            </a:r>
            <a:r>
              <a:rPr lang="es-ES" dirty="0" err="1"/>
              <a:t>necessari</a:t>
            </a:r>
            <a:r>
              <a:rPr lang="es-ES" dirty="0"/>
              <a:t> </a:t>
            </a:r>
            <a:r>
              <a:rPr lang="es-ES" dirty="0" err="1"/>
              <a:t>conèixer</a:t>
            </a:r>
            <a:r>
              <a:rPr lang="es-ES" dirty="0"/>
              <a:t> el </a:t>
            </a:r>
            <a:r>
              <a:rPr lang="es-ES" dirty="0" err="1"/>
              <a:t>llenguatge</a:t>
            </a:r>
            <a:r>
              <a:rPr lang="es-ES" dirty="0"/>
              <a:t> </a:t>
            </a:r>
            <a:r>
              <a:rPr lang="es-ES" dirty="0" err="1"/>
              <a:t>natiu</a:t>
            </a:r>
            <a:r>
              <a:rPr lang="es-ES" dirty="0"/>
              <a:t> de cada sistema.</a:t>
            </a:r>
          </a:p>
          <a:p>
            <a:r>
              <a:rPr lang="es-ES" dirty="0"/>
              <a:t>Si al </a:t>
            </a:r>
            <a:r>
              <a:rPr lang="es-ES" dirty="0" err="1"/>
              <a:t>principi</a:t>
            </a:r>
            <a:r>
              <a:rPr lang="es-ES" dirty="0"/>
              <a:t> de la presentación </a:t>
            </a:r>
            <a:r>
              <a:rPr lang="es-ES" dirty="0" err="1"/>
              <a:t>veiem</a:t>
            </a:r>
            <a:r>
              <a:rPr lang="es-ES" dirty="0"/>
              <a:t> que la </a:t>
            </a:r>
            <a:r>
              <a:rPr lang="es-ES" dirty="0" err="1"/>
              <a:t>intenció</a:t>
            </a:r>
            <a:r>
              <a:rPr lang="es-ES" dirty="0"/>
              <a:t> era demostrar </a:t>
            </a:r>
            <a:r>
              <a:rPr lang="es-ES" dirty="0" err="1"/>
              <a:t>l’slogan</a:t>
            </a:r>
            <a:r>
              <a:rPr lang="es-ES" dirty="0"/>
              <a:t> “</a:t>
            </a:r>
            <a:r>
              <a:rPr lang="es-ES" dirty="0" err="1"/>
              <a:t>write</a:t>
            </a:r>
            <a:r>
              <a:rPr lang="es-ES" dirty="0"/>
              <a:t> once, run </a:t>
            </a:r>
            <a:r>
              <a:rPr lang="es-ES" dirty="0" err="1"/>
              <a:t>everywhere</a:t>
            </a:r>
            <a:r>
              <a:rPr lang="es-ES" dirty="0"/>
              <a:t>”, </a:t>
            </a:r>
            <a:r>
              <a:rPr lang="es-ES" dirty="0" err="1"/>
              <a:t>amb</a:t>
            </a:r>
            <a:r>
              <a:rPr lang="es-ES" dirty="0"/>
              <a:t> el </a:t>
            </a:r>
            <a:r>
              <a:rPr lang="es-ES" dirty="0" err="1"/>
              <a:t>producte</a:t>
            </a:r>
            <a:r>
              <a:rPr lang="es-ES" dirty="0"/>
              <a:t> final ha </a:t>
            </a:r>
            <a:r>
              <a:rPr lang="es-ES" dirty="0" err="1"/>
              <a:t>quedat</a:t>
            </a:r>
            <a:r>
              <a:rPr lang="es-ES" dirty="0"/>
              <a:t> </a:t>
            </a:r>
            <a:r>
              <a:rPr lang="es-ES" dirty="0" err="1"/>
              <a:t>demostrat</a:t>
            </a:r>
            <a:r>
              <a:rPr lang="es-ES" dirty="0"/>
              <a:t> que sí </a:t>
            </a:r>
            <a:r>
              <a:rPr lang="es-ES" dirty="0" err="1"/>
              <a:t>és</a:t>
            </a:r>
            <a:r>
              <a:rPr lang="es-ES" dirty="0"/>
              <a:t> posible.</a:t>
            </a:r>
          </a:p>
          <a:p>
            <a:r>
              <a:rPr lang="es-ES" dirty="0" err="1"/>
              <a:t>Així</a:t>
            </a:r>
            <a:r>
              <a:rPr lang="es-ES" dirty="0"/>
              <a:t> que </a:t>
            </a:r>
            <a:r>
              <a:rPr lang="es-ES" dirty="0" err="1"/>
              <a:t>puc</a:t>
            </a:r>
            <a:r>
              <a:rPr lang="es-ES" dirty="0"/>
              <a:t> </a:t>
            </a:r>
            <a:r>
              <a:rPr lang="es-ES" dirty="0" err="1"/>
              <a:t>concloure</a:t>
            </a:r>
            <a:r>
              <a:rPr lang="es-ES" dirty="0"/>
              <a:t> que </a:t>
            </a:r>
            <a:r>
              <a:rPr lang="es-ES" dirty="0" err="1"/>
              <a:t>estic</a:t>
            </a:r>
            <a:r>
              <a:rPr lang="es-ES" dirty="0"/>
              <a:t> </a:t>
            </a:r>
            <a:r>
              <a:rPr lang="es-ES" dirty="0" err="1"/>
              <a:t>satisfeta</a:t>
            </a:r>
            <a:r>
              <a:rPr lang="es-ES" dirty="0"/>
              <a:t> </a:t>
            </a:r>
            <a:r>
              <a:rPr lang="es-ES" dirty="0" err="1"/>
              <a:t>dels</a:t>
            </a:r>
            <a:r>
              <a:rPr lang="es-ES" dirty="0"/>
              <a:t> </a:t>
            </a:r>
            <a:r>
              <a:rPr lang="es-ES" dirty="0" err="1"/>
              <a:t>resultats</a:t>
            </a:r>
            <a:r>
              <a:rPr lang="es-ES" dirty="0"/>
              <a:t> </a:t>
            </a:r>
            <a:r>
              <a:rPr lang="es-ES" dirty="0" err="1"/>
              <a:t>d’aquest</a:t>
            </a:r>
            <a:r>
              <a:rPr lang="es-ES" dirty="0"/>
              <a:t> </a:t>
            </a:r>
            <a:r>
              <a:rPr lang="es-ES" dirty="0" err="1"/>
              <a:t>projecte</a:t>
            </a:r>
            <a:r>
              <a:rPr lang="es-ES" dirty="0"/>
              <a:t> i </a:t>
            </a:r>
            <a:r>
              <a:rPr lang="es-ES" dirty="0" err="1"/>
              <a:t>sobretot</a:t>
            </a:r>
            <a:r>
              <a:rPr lang="es-ES" dirty="0"/>
              <a:t> del </a:t>
            </a:r>
            <a:r>
              <a:rPr lang="es-ES" dirty="0" err="1"/>
              <a:t>producte</a:t>
            </a:r>
            <a:r>
              <a:rPr lang="es-ES" dirty="0"/>
              <a:t> </a:t>
            </a:r>
            <a:r>
              <a:rPr lang="es-ES" dirty="0" err="1"/>
              <a:t>obtingut</a:t>
            </a:r>
            <a:r>
              <a:rPr lang="es-ES" dirty="0"/>
              <a:t>. Ha </a:t>
            </a:r>
            <a:r>
              <a:rPr lang="es-ES" dirty="0" err="1"/>
              <a:t>estat</a:t>
            </a:r>
            <a:r>
              <a:rPr lang="es-ES" dirty="0"/>
              <a:t> </a:t>
            </a:r>
            <a:r>
              <a:rPr lang="es-ES" dirty="0" err="1"/>
              <a:t>tot</a:t>
            </a:r>
            <a:r>
              <a:rPr lang="es-ES" dirty="0"/>
              <a:t> un repte i </a:t>
            </a:r>
            <a:r>
              <a:rPr lang="es-ES" dirty="0" err="1"/>
              <a:t>tot</a:t>
            </a:r>
            <a:r>
              <a:rPr lang="es-ES" dirty="0"/>
              <a:t> i que el </a:t>
            </a:r>
            <a:r>
              <a:rPr lang="es-ES" dirty="0" err="1"/>
              <a:t>camí</a:t>
            </a:r>
            <a:r>
              <a:rPr lang="es-ES" dirty="0"/>
              <a:t> no ha </a:t>
            </a:r>
            <a:r>
              <a:rPr lang="es-ES" dirty="0" err="1"/>
              <a:t>estat</a:t>
            </a:r>
            <a:r>
              <a:rPr lang="es-ES" dirty="0"/>
              <a:t> fácil </a:t>
            </a:r>
            <a:r>
              <a:rPr lang="es-ES" dirty="0" err="1"/>
              <a:t>s’ha</a:t>
            </a:r>
            <a:r>
              <a:rPr lang="es-ES" dirty="0"/>
              <a:t> </a:t>
            </a:r>
            <a:r>
              <a:rPr lang="es-ES" dirty="0" err="1"/>
              <a:t>pogut</a:t>
            </a:r>
            <a:r>
              <a:rPr lang="es-ES" dirty="0"/>
              <a:t> tirar </a:t>
            </a:r>
            <a:r>
              <a:rPr lang="es-ES" dirty="0" err="1"/>
              <a:t>endavant</a:t>
            </a:r>
            <a:r>
              <a:rPr lang="es-ES" dirty="0"/>
              <a:t>. Ara ja </a:t>
            </a:r>
            <a:r>
              <a:rPr lang="es-ES" dirty="0" err="1"/>
              <a:t>és</a:t>
            </a:r>
            <a:r>
              <a:rPr lang="es-ES" dirty="0"/>
              <a:t> hora de jugar!</a:t>
            </a:r>
          </a:p>
          <a:p>
            <a:endParaRPr lang="es-ES" dirty="0"/>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14</a:t>
            </a:fld>
            <a:endParaRPr lang="es-ES"/>
          </a:p>
        </p:txBody>
      </p:sp>
    </p:spTree>
    <p:extLst>
      <p:ext uri="{BB962C8B-B14F-4D97-AF65-F5344CB8AC3E}">
        <p14:creationId xmlns:p14="http://schemas.microsoft.com/office/powerpoint/2010/main" val="265201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Moltes gràcies per l’atenció prestada i pel vostre temps. Ara si voleu jugar, en aquesta darrera diapositiva us he deixat el </a:t>
            </a:r>
            <a:r>
              <a:rPr lang="ca-ES" noProof="0" dirty="0" err="1"/>
              <a:t>link</a:t>
            </a:r>
            <a:r>
              <a:rPr lang="ca-ES" noProof="0" dirty="0"/>
              <a:t> o el codi QR que us redirigirà a l’aplicació. El meu consell, per a una millor execució, és que un cop obert en el navegador del </a:t>
            </a:r>
            <a:r>
              <a:rPr lang="ca-ES" noProof="0"/>
              <a:t>vostre mòbil </a:t>
            </a:r>
            <a:r>
              <a:rPr lang="ca-ES" noProof="0" dirty="0"/>
              <a:t>agregueu la pàgina a la “pàgina de inicio”. Així us apareixerà la icona del joc i hi podreu jugar en format web </a:t>
            </a:r>
            <a:r>
              <a:rPr lang="ca-ES" noProof="0" dirty="0" err="1"/>
              <a:t>app</a:t>
            </a:r>
            <a:r>
              <a:rPr lang="ca-ES" noProof="0" dirty="0"/>
              <a:t> i no des del navegador.</a:t>
            </a:r>
          </a:p>
          <a:p>
            <a:endParaRPr lang="es-ES" dirty="0"/>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15</a:t>
            </a:fld>
            <a:endParaRPr lang="es-ES"/>
          </a:p>
        </p:txBody>
      </p:sp>
    </p:spTree>
    <p:extLst>
      <p:ext uri="{BB962C8B-B14F-4D97-AF65-F5344CB8AC3E}">
        <p14:creationId xmlns:p14="http://schemas.microsoft.com/office/powerpoint/2010/main" val="94240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Aquest projecte té una intenció clara, desenvolupar una aplicació que funcioni tant en </a:t>
            </a:r>
            <a:r>
              <a:rPr lang="ca-ES" noProof="0" dirty="0" err="1"/>
              <a:t>smartphones</a:t>
            </a:r>
            <a:r>
              <a:rPr lang="ca-ES" noProof="0" dirty="0"/>
              <a:t> com en </a:t>
            </a:r>
            <a:r>
              <a:rPr lang="ca-ES" noProof="0" dirty="0" err="1"/>
              <a:t>tablets</a:t>
            </a:r>
            <a:r>
              <a:rPr lang="ca-ES" noProof="0" dirty="0"/>
              <a:t> com en ordinadors. Ara bé, donat el temps i els recursos dels quals es disposa, s’ha decidit centrar-se només en </a:t>
            </a:r>
            <a:r>
              <a:rPr lang="ca-ES" noProof="0" dirty="0" err="1"/>
              <a:t>smartphones</a:t>
            </a:r>
            <a:r>
              <a:rPr lang="ca-ES" noProof="0" dirty="0"/>
              <a:t>. Tot i així l’aplicació resultant pot ser utilitzada des dels altres dispositius però visualment pot semblar incompleta.</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3</a:t>
            </a:fld>
            <a:endParaRPr lang="es-ES"/>
          </a:p>
        </p:txBody>
      </p:sp>
    </p:spTree>
    <p:extLst>
      <p:ext uri="{BB962C8B-B14F-4D97-AF65-F5344CB8AC3E}">
        <p14:creationId xmlns:p14="http://schemas.microsoft.com/office/powerpoint/2010/main" val="321977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Existeixen nombrosos tipus d’aplicacions: serveis financers, notícies, entreteniment, social network… Dins de l’entreteniment trobem els jocs que tot i ser jocs, no es poden confondre amb els videojocs típics de consoles. Doncs els jocs mòbils s’han distanciat de la industria del videojoc fins el punt de crear la seva pròpia industria, l’anomenada Mobile </a:t>
            </a:r>
            <a:r>
              <a:rPr lang="ca-ES" noProof="0" dirty="0" err="1"/>
              <a:t>Gaming</a:t>
            </a:r>
            <a:r>
              <a:rPr lang="ca-ES" noProof="0" dirty="0"/>
              <a:t>. Aquest tipus de joc permeten arribar a un </a:t>
            </a:r>
            <a:r>
              <a:rPr lang="ca-ES" noProof="0" dirty="0" err="1"/>
              <a:t>target</a:t>
            </a:r>
            <a:r>
              <a:rPr lang="ca-ES" noProof="0" dirty="0"/>
              <a:t> diferent. Ara parlem de jugadors casuals que són aquells que juguen ocasionalment. Això ha propiciat una nova forma de dissenyar jocs pensada en aquest tipus de jugadors i apte per a dispositius petits i portables.</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4</a:t>
            </a:fld>
            <a:endParaRPr lang="es-ES"/>
          </a:p>
        </p:txBody>
      </p:sp>
    </p:spTree>
    <p:extLst>
      <p:ext uri="{BB962C8B-B14F-4D97-AF65-F5344CB8AC3E}">
        <p14:creationId xmlns:p14="http://schemas.microsoft.com/office/powerpoint/2010/main" val="212852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El projecte s’ha desenvolupat en 5 etapes que han estat marcades per les diferents entregues de l’assignatura.</a:t>
            </a:r>
          </a:p>
          <a:p>
            <a:r>
              <a:rPr lang="ca-ES" noProof="0" dirty="0"/>
              <a:t>Aquest projecte s’inicia el 26 de setembre de 2016 i es tanca el 17 de gener de 2017. S’obté com a producte final una primera versió del joc </a:t>
            </a:r>
            <a:r>
              <a:rPr lang="ca-ES" noProof="0" dirty="0" err="1"/>
              <a:t>Super</a:t>
            </a:r>
            <a:r>
              <a:rPr lang="ca-ES" noProof="0" dirty="0"/>
              <a:t> </a:t>
            </a:r>
            <a:r>
              <a:rPr lang="ca-ES" noProof="0" dirty="0" err="1"/>
              <a:t>Owllie</a:t>
            </a:r>
            <a:r>
              <a:rPr lang="ca-ES" noProof="0" dirty="0"/>
              <a:t> que es pot trobar en format web.</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6</a:t>
            </a:fld>
            <a:endParaRPr lang="es-ES"/>
          </a:p>
        </p:txBody>
      </p:sp>
    </p:spTree>
    <p:extLst>
      <p:ext uri="{BB962C8B-B14F-4D97-AF65-F5344CB8AC3E}">
        <p14:creationId xmlns:p14="http://schemas.microsoft.com/office/powerpoint/2010/main" val="139814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De l’etapa d’anàlisi s’han extret diverses conclusions que afectaran directament al projecte. Primer s’han analitzat diversos jocs mòbils del gènere </a:t>
            </a:r>
            <a:r>
              <a:rPr lang="ca-ES" noProof="0" dirty="0" err="1"/>
              <a:t>Endless</a:t>
            </a:r>
            <a:r>
              <a:rPr lang="ca-ES" noProof="0" dirty="0"/>
              <a:t> </a:t>
            </a:r>
            <a:r>
              <a:rPr lang="ca-ES" noProof="0" dirty="0" err="1"/>
              <a:t>Running</a:t>
            </a:r>
            <a:r>
              <a:rPr lang="ca-ES" noProof="0" dirty="0"/>
              <a:t> i s’ha vist que és un gènere que encaixa perfectament amb el tipus de joc que es vol crear. Donat que és la meva primera aplicació i que tampoc tinc una àmplia experiència en programació, el joc que dissenyi ha de ser de mecànica senzilla. Per això un joc de plataformes tipus </a:t>
            </a:r>
            <a:r>
              <a:rPr lang="ca-ES" noProof="0" dirty="0" err="1"/>
              <a:t>endless</a:t>
            </a:r>
            <a:r>
              <a:rPr lang="ca-ES" noProof="0" dirty="0"/>
              <a:t> </a:t>
            </a:r>
            <a:r>
              <a:rPr lang="ca-ES" noProof="0" dirty="0" err="1"/>
              <a:t>running</a:t>
            </a:r>
            <a:r>
              <a:rPr lang="ca-ES" noProof="0" dirty="0"/>
              <a:t> és perfecte.</a:t>
            </a:r>
          </a:p>
          <a:p>
            <a:r>
              <a:rPr lang="ca-ES" noProof="0" dirty="0"/>
              <a:t>D’altra banda s’ha analitzat com és el jugador casual, que serà el </a:t>
            </a:r>
            <a:r>
              <a:rPr lang="ca-ES" noProof="0" dirty="0" err="1"/>
              <a:t>target</a:t>
            </a:r>
            <a:r>
              <a:rPr lang="ca-ES" noProof="0" dirty="0"/>
              <a:t> de la meva aplicació. Aquest és un tipus de jugador que juga ocasionalment i per tant el joc que creï ha de ser del tipus “</a:t>
            </a:r>
            <a:r>
              <a:rPr lang="ca-ES" i="1" noProof="0" dirty="0" err="1"/>
              <a:t>plug</a:t>
            </a:r>
            <a:r>
              <a:rPr lang="ca-ES" i="1" noProof="0" dirty="0"/>
              <a:t> </a:t>
            </a:r>
            <a:r>
              <a:rPr lang="ca-ES" i="1" noProof="0" dirty="0" err="1"/>
              <a:t>and</a:t>
            </a:r>
            <a:r>
              <a:rPr lang="ca-ES" i="1" noProof="0" dirty="0"/>
              <a:t> play</a:t>
            </a:r>
            <a:r>
              <a:rPr lang="ca-ES" noProof="0" dirty="0"/>
              <a:t>”. Aquesta característica també concorda amb el joc que vull dissenyar.</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7</a:t>
            </a:fld>
            <a:endParaRPr lang="es-ES"/>
          </a:p>
        </p:txBody>
      </p:sp>
    </p:spTree>
    <p:extLst>
      <p:ext uri="{BB962C8B-B14F-4D97-AF65-F5344CB8AC3E}">
        <p14:creationId xmlns:p14="http://schemas.microsoft.com/office/powerpoint/2010/main" val="201572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L’etapa de disseny s’ha dividit en dues parts: el disseny del joc i el disseny de l’aplicació.</a:t>
            </a:r>
          </a:p>
          <a:p>
            <a:r>
              <a:rPr lang="ca-ES" noProof="0" dirty="0"/>
              <a:t>En aquesta primera diapositiva, es pot veure breument com és el joc i un se’n pot fer una idea de com s’hi juga.</a:t>
            </a:r>
          </a:p>
          <a:p>
            <a:r>
              <a:rPr lang="ca-ES" noProof="0" dirty="0"/>
              <a:t>Durant aquesta fase s’han considerat una sèrie de decisions com que la pantalla seria en vertical perquè així ofereix una millor </a:t>
            </a:r>
            <a:r>
              <a:rPr lang="ca-ES" noProof="0" dirty="0" err="1"/>
              <a:t>jugabilitat</a:t>
            </a:r>
            <a:r>
              <a:rPr lang="ca-ES" noProof="0" dirty="0"/>
              <a:t> i compenetració amb els dits. També s’han definit els dos tipus de moviment que es realitzaran </a:t>
            </a:r>
            <a:r>
              <a:rPr lang="ca-ES" noProof="0" dirty="0" err="1"/>
              <a:t>swipe</a:t>
            </a:r>
            <a:r>
              <a:rPr lang="ca-ES" noProof="0" dirty="0"/>
              <a:t>, és a dir, lliscar el dit i tap, clicar.</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8</a:t>
            </a:fld>
            <a:endParaRPr lang="es-ES"/>
          </a:p>
        </p:txBody>
      </p:sp>
    </p:spTree>
    <p:extLst>
      <p:ext uri="{BB962C8B-B14F-4D97-AF65-F5344CB8AC3E}">
        <p14:creationId xmlns:p14="http://schemas.microsoft.com/office/powerpoint/2010/main" val="323658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En aquesta segona diapositiva es pot veure com és l’aplicació que </a:t>
            </a:r>
            <a:r>
              <a:rPr lang="ca-ES" noProof="0" dirty="0" err="1"/>
              <a:t>enbolcalla</a:t>
            </a:r>
            <a:r>
              <a:rPr lang="ca-ES" noProof="0" dirty="0"/>
              <a:t> el joc.</a:t>
            </a:r>
          </a:p>
          <a:p>
            <a:r>
              <a:rPr lang="ca-ES" noProof="0" dirty="0"/>
              <a:t>L’aplicació segueix una estructura jeràrquica on la pantalla més important és el </a:t>
            </a:r>
            <a:r>
              <a:rPr lang="ca-ES" noProof="0" dirty="0" err="1"/>
              <a:t>Main</a:t>
            </a:r>
            <a:r>
              <a:rPr lang="ca-ES" noProof="0" dirty="0"/>
              <a:t> </a:t>
            </a:r>
            <a:r>
              <a:rPr lang="ca-ES" noProof="0" dirty="0" err="1"/>
              <a:t>Menu</a:t>
            </a:r>
            <a:r>
              <a:rPr lang="ca-ES" noProof="0" dirty="0"/>
              <a:t>. Aquesta és la pantalla d’inici i des de la qual es pot arribar a qualsevol punt de l’aplicació. Hi ha 5 pantalles diferents: Play </a:t>
            </a:r>
            <a:r>
              <a:rPr lang="ca-ES" noProof="0" dirty="0" err="1"/>
              <a:t>Classic</a:t>
            </a:r>
            <a:r>
              <a:rPr lang="ca-ES" noProof="0" dirty="0"/>
              <a:t> et condueix directament al joc, Play </a:t>
            </a:r>
            <a:r>
              <a:rPr lang="ca-ES" noProof="0" dirty="0" err="1"/>
              <a:t>Levels</a:t>
            </a:r>
            <a:r>
              <a:rPr lang="ca-ES" noProof="0" dirty="0"/>
              <a:t> et deixa escollir entre un dels 27 nivells disponibles, </a:t>
            </a:r>
            <a:r>
              <a:rPr lang="ca-ES" noProof="0" dirty="0" err="1"/>
              <a:t>Score</a:t>
            </a:r>
            <a:r>
              <a:rPr lang="ca-ES" noProof="0" dirty="0"/>
              <a:t> mostra les puntuacions que s’han fet al llarg del joc, la pantalla d’instruccions explica com es juga i la pantalla de configuració permet activar o desactivar el so.</a:t>
            </a:r>
          </a:p>
          <a:p>
            <a:r>
              <a:rPr lang="ca-ES" noProof="0" dirty="0"/>
              <a:t>Des de qualsevol pantalla es pot retornar a la pantalla d’inici, prement el botó groc “</a:t>
            </a:r>
            <a:r>
              <a:rPr lang="ca-ES" noProof="0" dirty="0" err="1"/>
              <a:t>Main</a:t>
            </a:r>
            <a:r>
              <a:rPr lang="ca-ES" noProof="0" dirty="0"/>
              <a:t> Menú”. Des del joc també si pot arribar en tot moment ja sigui a partir del menú pausa o del menú </a:t>
            </a:r>
            <a:r>
              <a:rPr lang="ca-ES" noProof="0" dirty="0" err="1"/>
              <a:t>gameover</a:t>
            </a:r>
            <a:r>
              <a:rPr lang="ca-ES" noProof="0" dirty="0"/>
              <a:t>/</a:t>
            </a:r>
            <a:r>
              <a:rPr lang="ca-ES" noProof="0" dirty="0" err="1"/>
              <a:t>levelcompleted</a:t>
            </a:r>
            <a:r>
              <a:rPr lang="ca-ES" noProof="0" dirty="0"/>
              <a:t>.</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9</a:t>
            </a:fld>
            <a:endParaRPr lang="es-ES"/>
          </a:p>
        </p:txBody>
      </p:sp>
    </p:spTree>
    <p:extLst>
      <p:ext uri="{BB962C8B-B14F-4D97-AF65-F5344CB8AC3E}">
        <p14:creationId xmlns:p14="http://schemas.microsoft.com/office/powerpoint/2010/main" val="312980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Dins de l’etapa de disseny s’ha definit el que seria l’aspecte visual del joc. Aquest tema no s’ha tractat per separat ja que tant el joc com l’aplicació han de seguir una mateixa línia. </a:t>
            </a:r>
          </a:p>
          <a:p>
            <a:r>
              <a:rPr lang="ca-ES" noProof="0" dirty="0"/>
              <a:t>Alhora de decidir quin estil visual seguiria l’aplicació vaig voler descartar una estètica retro o de joc </a:t>
            </a:r>
            <a:r>
              <a:rPr lang="ca-ES" noProof="0" dirty="0" err="1"/>
              <a:t>d’arcade</a:t>
            </a:r>
            <a:r>
              <a:rPr lang="ca-ES" noProof="0" dirty="0"/>
              <a:t>, el motiu és que en una aplicació mòbil hi ha molta competència i és necessari agradar des d’un primer moment. Per això, seguint l’exemple del popular </a:t>
            </a:r>
            <a:r>
              <a:rPr lang="ca-ES" noProof="0" dirty="0" err="1"/>
              <a:t>Angry</a:t>
            </a:r>
            <a:r>
              <a:rPr lang="ca-ES" noProof="0" dirty="0"/>
              <a:t> </a:t>
            </a:r>
            <a:r>
              <a:rPr lang="ca-ES" noProof="0" dirty="0" err="1"/>
              <a:t>Birds</a:t>
            </a:r>
            <a:r>
              <a:rPr lang="ca-ES" noProof="0" dirty="0"/>
              <a:t>, vaig decantar-me per caracteritzar el personatge i elements amb colors vius i construïts a partir de formes geomètriques.</a:t>
            </a:r>
          </a:p>
        </p:txBody>
      </p:sp>
      <p:sp>
        <p:nvSpPr>
          <p:cNvPr id="4" name="Marcador de número de diapositiva 3"/>
          <p:cNvSpPr>
            <a:spLocks noGrp="1"/>
          </p:cNvSpPr>
          <p:nvPr>
            <p:ph type="sldNum" sz="quarter" idx="10"/>
          </p:nvPr>
        </p:nvSpPr>
        <p:spPr/>
        <p:txBody>
          <a:bodyPr/>
          <a:lstStyle/>
          <a:p>
            <a:fld id="{DCE3EE44-AC94-4981-96B7-5EC92D3EE967}" type="slidenum">
              <a:rPr lang="es-ES" smtClean="0"/>
              <a:t>10</a:t>
            </a:fld>
            <a:endParaRPr lang="es-ES"/>
          </a:p>
        </p:txBody>
      </p:sp>
    </p:spTree>
    <p:extLst>
      <p:ext uri="{BB962C8B-B14F-4D97-AF65-F5344CB8AC3E}">
        <p14:creationId xmlns:p14="http://schemas.microsoft.com/office/powerpoint/2010/main" val="48273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a:t>L’etapa d’implementació ha estat la més laboriosa. Aquesta ha consistit en materialitzar el producte final. És a dir, en agafar tot allò que prèviament s’havia definit i crear-lo a partir de codi.</a:t>
            </a:r>
          </a:p>
          <a:p>
            <a:r>
              <a:rPr lang="ca-ES" noProof="0" dirty="0"/>
              <a:t>Donat que la intenció del projecte és crear un producte que funcioni en nombrosos dispositius, la millor solució és implementar a partir de llenguatges web. Així que utilitzant </a:t>
            </a:r>
            <a:r>
              <a:rPr lang="ca-ES" noProof="0" dirty="0" err="1"/>
              <a:t>html</a:t>
            </a:r>
            <a:r>
              <a:rPr lang="ca-ES" noProof="0" dirty="0"/>
              <a:t>, </a:t>
            </a:r>
            <a:r>
              <a:rPr lang="ca-ES" noProof="0" dirty="0" err="1"/>
              <a:t>css</a:t>
            </a:r>
            <a:r>
              <a:rPr lang="ca-ES" noProof="0" dirty="0"/>
              <a:t> i </a:t>
            </a:r>
            <a:r>
              <a:rPr lang="ca-ES" noProof="0" dirty="0" err="1"/>
              <a:t>javascript</a:t>
            </a:r>
            <a:r>
              <a:rPr lang="ca-ES" noProof="0" dirty="0"/>
              <a:t> s’ha pogut implementar aquesta game </a:t>
            </a:r>
            <a:r>
              <a:rPr lang="ca-ES" noProof="0" dirty="0" err="1"/>
              <a:t>app</a:t>
            </a:r>
            <a:r>
              <a:rPr lang="ca-ES" noProof="0" dirty="0"/>
              <a:t>. Val a dir que tota la implementació del joc s’ha dut a terme a partir de P5.js que és una biblioteca de </a:t>
            </a:r>
            <a:r>
              <a:rPr lang="ca-ES" noProof="0" dirty="0" err="1"/>
              <a:t>javascript</a:t>
            </a:r>
            <a:r>
              <a:rPr lang="ca-ES" noProof="0" dirty="0"/>
              <a:t> que es basa en el llenguatge de </a:t>
            </a:r>
            <a:r>
              <a:rPr lang="ca-ES" noProof="0" dirty="0" err="1"/>
              <a:t>processing</a:t>
            </a:r>
            <a:r>
              <a:rPr lang="ca-ES" noProof="0" dirty="0"/>
              <a:t>. Ideal per a programació creativa.</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3EE44-AC94-4981-96B7-5EC92D3EE967}"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12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6683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0659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9327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4827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1115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4967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02344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18528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854332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7440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3344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53719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7345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7097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47633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57118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41925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5222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17025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0273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20839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6385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59210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1367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17944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1461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5224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952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5056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78946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8545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289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5893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1/17/2017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734134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6DFF08F-DC6B-4601-B491-B0F83F6DD2DA}" type="datetimeFigureOut">
              <a:rPr lang="en-US" smtClean="0"/>
              <a:pPr/>
              <a:t>1/17/2017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71815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6DFF08F-DC6B-4601-B491-B0F83F6DD2DA}" type="datetimeFigureOut">
              <a:rPr lang="en-US" smtClean="0"/>
              <a:pPr/>
              <a:t>1/17/2017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81892110"/>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3321" y="1528294"/>
            <a:ext cx="8370349" cy="1184525"/>
          </a:xfrm>
        </p:spPr>
        <p:txBody>
          <a:bodyPr>
            <a:noAutofit/>
          </a:bodyPr>
          <a:lstStyle/>
          <a:p>
            <a:pPr algn="l"/>
            <a:r>
              <a:rPr lang="ca-ES" sz="3600" dirty="0" err="1"/>
              <a:t>Super</a:t>
            </a:r>
            <a:r>
              <a:rPr lang="ca-ES" sz="3600" dirty="0"/>
              <a:t> </a:t>
            </a:r>
            <a:r>
              <a:rPr lang="ca-ES" sz="3600" dirty="0" err="1"/>
              <a:t>Owllie</a:t>
            </a:r>
            <a:r>
              <a:rPr lang="ca-ES" sz="3600" dirty="0"/>
              <a:t> </a:t>
            </a:r>
            <a:br>
              <a:rPr lang="ca-ES" sz="3600" dirty="0"/>
            </a:br>
            <a:r>
              <a:rPr lang="ca-ES" sz="2400" dirty="0"/>
              <a:t>Disseny i implementació d’un joc </a:t>
            </a:r>
            <a:r>
              <a:rPr lang="ca-ES" sz="2400" dirty="0" err="1"/>
              <a:t>endless</a:t>
            </a:r>
            <a:r>
              <a:rPr lang="ca-ES" sz="2400" dirty="0"/>
              <a:t> </a:t>
            </a:r>
            <a:r>
              <a:rPr lang="ca-ES" sz="2400" dirty="0" err="1"/>
              <a:t>running</a:t>
            </a:r>
            <a:r>
              <a:rPr lang="ca-ES" sz="2400" dirty="0"/>
              <a:t> per a mòbils</a:t>
            </a:r>
            <a:endParaRPr lang="es-ES" sz="3600" dirty="0"/>
          </a:p>
        </p:txBody>
      </p:sp>
      <p:sp>
        <p:nvSpPr>
          <p:cNvPr id="3" name="Subtítulo 2"/>
          <p:cNvSpPr>
            <a:spLocks noGrp="1"/>
          </p:cNvSpPr>
          <p:nvPr>
            <p:ph type="subTitle" idx="1"/>
          </p:nvPr>
        </p:nvSpPr>
        <p:spPr>
          <a:xfrm>
            <a:off x="190556" y="5689941"/>
            <a:ext cx="7901781" cy="277623"/>
          </a:xfrm>
        </p:spPr>
        <p:txBody>
          <a:bodyPr>
            <a:normAutofit fontScale="77500" lnSpcReduction="20000"/>
          </a:bodyPr>
          <a:lstStyle/>
          <a:p>
            <a:pPr algn="l"/>
            <a:r>
              <a:rPr lang="ca-ES" dirty="0"/>
              <a:t>Presentació del Projecte Final de Màster</a:t>
            </a:r>
          </a:p>
        </p:txBody>
      </p:sp>
      <p:sp>
        <p:nvSpPr>
          <p:cNvPr id="11" name="Subtítulo 2"/>
          <p:cNvSpPr txBox="1">
            <a:spLocks/>
          </p:cNvSpPr>
          <p:nvPr/>
        </p:nvSpPr>
        <p:spPr>
          <a:xfrm>
            <a:off x="9354434" y="4757531"/>
            <a:ext cx="2837566" cy="1378226"/>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ca-ES" sz="1400" dirty="0">
                <a:solidFill>
                  <a:schemeClr val="accent1">
                    <a:lumMod val="50000"/>
                  </a:schemeClr>
                </a:solidFill>
              </a:rPr>
              <a:t>Autor: </a:t>
            </a:r>
          </a:p>
          <a:p>
            <a:pPr algn="l">
              <a:spcBef>
                <a:spcPts val="0"/>
              </a:spcBef>
            </a:pPr>
            <a:r>
              <a:rPr lang="ca-ES" sz="1400" dirty="0">
                <a:solidFill>
                  <a:schemeClr val="accent1">
                    <a:lumMod val="50000"/>
                  </a:schemeClr>
                </a:solidFill>
              </a:rPr>
              <a:t>Elisabet Sangrà Solé</a:t>
            </a:r>
          </a:p>
          <a:p>
            <a:pPr algn="l">
              <a:spcBef>
                <a:spcPts val="0"/>
              </a:spcBef>
            </a:pPr>
            <a:endParaRPr lang="ca-ES" sz="1400" dirty="0">
              <a:solidFill>
                <a:schemeClr val="accent1">
                  <a:lumMod val="50000"/>
                </a:schemeClr>
              </a:solidFill>
            </a:endParaRPr>
          </a:p>
          <a:p>
            <a:pPr algn="l">
              <a:spcBef>
                <a:spcPts val="0"/>
              </a:spcBef>
            </a:pPr>
            <a:r>
              <a:rPr lang="ca-ES" sz="1400" dirty="0">
                <a:solidFill>
                  <a:schemeClr val="accent1">
                    <a:lumMod val="50000"/>
                  </a:schemeClr>
                </a:solidFill>
              </a:rPr>
              <a:t>Consultor:</a:t>
            </a:r>
          </a:p>
          <a:p>
            <a:pPr algn="l">
              <a:spcBef>
                <a:spcPts val="0"/>
              </a:spcBef>
            </a:pPr>
            <a:r>
              <a:rPr lang="ca-ES" sz="1400" dirty="0">
                <a:solidFill>
                  <a:schemeClr val="accent1">
                    <a:lumMod val="50000"/>
                  </a:schemeClr>
                </a:solidFill>
              </a:rPr>
              <a:t>Sergio </a:t>
            </a:r>
            <a:r>
              <a:rPr lang="ca-ES" sz="1400" dirty="0" err="1">
                <a:solidFill>
                  <a:schemeClr val="accent1">
                    <a:lumMod val="50000"/>
                  </a:schemeClr>
                </a:solidFill>
              </a:rPr>
              <a:t>Schvarstein</a:t>
            </a:r>
            <a:r>
              <a:rPr lang="ca-ES" sz="1400" dirty="0">
                <a:solidFill>
                  <a:schemeClr val="accent1">
                    <a:lumMod val="50000"/>
                  </a:schemeClr>
                </a:solidFill>
              </a:rPr>
              <a:t> </a:t>
            </a:r>
            <a:r>
              <a:rPr lang="ca-ES" sz="1400" dirty="0" err="1">
                <a:solidFill>
                  <a:schemeClr val="accent1">
                    <a:lumMod val="50000"/>
                  </a:schemeClr>
                </a:solidFill>
              </a:rPr>
              <a:t>Liuboschetz</a:t>
            </a:r>
            <a:endParaRPr lang="es-ES" sz="1400" dirty="0">
              <a:solidFill>
                <a:schemeClr val="accent1">
                  <a:lumMod val="50000"/>
                </a:schemeClr>
              </a:solidFill>
            </a:endParaRPr>
          </a:p>
          <a:p>
            <a:pPr algn="l">
              <a:spcBef>
                <a:spcPts val="0"/>
              </a:spcBef>
            </a:pPr>
            <a:endParaRPr lang="ca-ES" sz="1400" dirty="0"/>
          </a:p>
        </p:txBody>
      </p:sp>
      <p:pic>
        <p:nvPicPr>
          <p:cNvPr id="1028" name="Picture 4" descr="Resultado de imagen de uo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557" y="6321288"/>
            <a:ext cx="2511185" cy="28243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587" y="4588329"/>
            <a:ext cx="1473500" cy="1379235"/>
          </a:xfrm>
          <a:prstGeom prst="roundRect">
            <a:avLst/>
          </a:prstGeom>
          <a:noFill/>
        </p:spPr>
      </p:pic>
    </p:spTree>
    <p:extLst>
      <p:ext uri="{BB962C8B-B14F-4D97-AF65-F5344CB8AC3E}">
        <p14:creationId xmlns:p14="http://schemas.microsoft.com/office/powerpoint/2010/main" val="78861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Disseny</a:t>
            </a:r>
            <a:br>
              <a:rPr lang="ca-ES" dirty="0"/>
            </a:br>
            <a:r>
              <a:rPr lang="ca-ES" sz="1800" dirty="0"/>
              <a:t>Aspecte visual</a:t>
            </a:r>
            <a:endParaRPr lang="ca-ES" dirty="0"/>
          </a:p>
        </p:txBody>
      </p:sp>
      <p:sp>
        <p:nvSpPr>
          <p:cNvPr id="3" name="Marcador de contenido 2"/>
          <p:cNvSpPr>
            <a:spLocks noGrp="1"/>
          </p:cNvSpPr>
          <p:nvPr>
            <p:ph idx="1"/>
          </p:nvPr>
        </p:nvSpPr>
        <p:spPr>
          <a:xfrm>
            <a:off x="3869268" y="457199"/>
            <a:ext cx="7315200" cy="6041571"/>
          </a:xfrm>
        </p:spPr>
        <p:txBody>
          <a:bodyPr/>
          <a:lstStyle/>
          <a:p>
            <a:pPr marL="0" indent="0" algn="just">
              <a:buNone/>
            </a:pPr>
            <a:endParaRPr lang="ca-ES" dirty="0"/>
          </a:p>
          <a:p>
            <a:pPr marL="0" indent="0" algn="just">
              <a:buNone/>
            </a:pPr>
            <a:endParaRPr lang="ca-ES" dirty="0"/>
          </a:p>
        </p:txBody>
      </p:sp>
      <p:sp>
        <p:nvSpPr>
          <p:cNvPr id="5" name="Marcador de contenido 2"/>
          <p:cNvSpPr txBox="1">
            <a:spLocks/>
          </p:cNvSpPr>
          <p:nvPr/>
        </p:nvSpPr>
        <p:spPr>
          <a:xfrm>
            <a:off x="4024329" y="892628"/>
            <a:ext cx="7315200" cy="588917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ca-ES" b="1" u="sng" dirty="0"/>
              <a:t>Personatges i elements</a:t>
            </a:r>
          </a:p>
          <a:p>
            <a:pPr algn="just"/>
            <a:r>
              <a:rPr lang="ca-ES" dirty="0"/>
              <a:t>Caracterització divertida i desenfadada</a:t>
            </a:r>
          </a:p>
          <a:p>
            <a:pPr algn="just"/>
            <a:r>
              <a:rPr lang="ca-ES" dirty="0"/>
              <a:t>Compostos per formes geomètriques bàsiques</a:t>
            </a:r>
          </a:p>
          <a:p>
            <a:pPr algn="just"/>
            <a:r>
              <a:rPr lang="ca-ES" dirty="0"/>
              <a:t>Àmplia combinació de colors i colors molt vius</a:t>
            </a:r>
          </a:p>
          <a:p>
            <a:pPr algn="just"/>
            <a:endParaRPr lang="ca-ES" dirty="0"/>
          </a:p>
          <a:p>
            <a:pPr algn="just"/>
            <a:r>
              <a:rPr lang="ca-ES" b="1" dirty="0" err="1">
                <a:solidFill>
                  <a:schemeClr val="accent1">
                    <a:lumMod val="75000"/>
                  </a:schemeClr>
                </a:solidFill>
              </a:rPr>
              <a:t>Owllie</a:t>
            </a:r>
            <a:r>
              <a:rPr lang="ca-ES" b="1" dirty="0">
                <a:solidFill>
                  <a:schemeClr val="accent1">
                    <a:lumMod val="75000"/>
                  </a:schemeClr>
                </a:solidFill>
              </a:rPr>
              <a:t> (protagonista)</a:t>
            </a:r>
          </a:p>
          <a:p>
            <a:pPr algn="just"/>
            <a:r>
              <a:rPr lang="ca-ES" b="1" dirty="0">
                <a:solidFill>
                  <a:schemeClr val="accent1">
                    <a:lumMod val="75000"/>
                  </a:schemeClr>
                </a:solidFill>
              </a:rPr>
              <a:t>Planetes, meteorit, estrelles</a:t>
            </a:r>
          </a:p>
          <a:p>
            <a:pPr marL="0" indent="0" algn="just">
              <a:buNone/>
            </a:pPr>
            <a:endParaRPr lang="ca-ES" dirty="0"/>
          </a:p>
          <a:p>
            <a:pPr marL="0" indent="0" algn="just">
              <a:buFont typeface="Wingdings 2" pitchFamily="18" charset="2"/>
              <a:buNone/>
            </a:pPr>
            <a:endParaRPr lang="ca-ES" b="1" u="sng" dirty="0"/>
          </a:p>
          <a:p>
            <a:pPr marL="0" indent="0" algn="just">
              <a:buFont typeface="Wingdings 2" pitchFamily="18" charset="2"/>
              <a:buNone/>
            </a:pPr>
            <a:r>
              <a:rPr lang="ca-ES" b="1" u="sng" dirty="0"/>
              <a:t>Ambientació</a:t>
            </a:r>
          </a:p>
          <a:p>
            <a:pPr marL="0" indent="0" algn="just">
              <a:buFont typeface="Wingdings 2" pitchFamily="18" charset="2"/>
              <a:buNone/>
            </a:pPr>
            <a:r>
              <a:rPr lang="ca-ES" dirty="0"/>
              <a:t>La història del mussol </a:t>
            </a:r>
            <a:r>
              <a:rPr lang="ca-ES" dirty="0" err="1"/>
              <a:t>Owllie</a:t>
            </a:r>
            <a:r>
              <a:rPr lang="ca-ES" dirty="0"/>
              <a:t> transcorre a l’espai exterior, per això l’ambientació del joc serà l’univers. Un fons fosc i uns punts en moviment seran els que recreïn aquest ambient </a:t>
            </a:r>
            <a:r>
              <a:rPr lang="ca-ES" dirty="0" err="1"/>
              <a:t>intergalàctic</a:t>
            </a:r>
            <a:r>
              <a:rPr lang="ca-ES" dirty="0"/>
              <a:t>.</a:t>
            </a:r>
          </a:p>
          <a:p>
            <a:pPr marL="0" indent="0" algn="just">
              <a:buFont typeface="Wingdings 2" pitchFamily="18" charset="2"/>
              <a:buNone/>
            </a:pPr>
            <a:endParaRPr lang="ca-ES" dirty="0"/>
          </a:p>
          <a:p>
            <a:pPr marL="0" indent="0" algn="just">
              <a:buFont typeface="Wingdings 2" pitchFamily="18" charset="2"/>
              <a:buNone/>
            </a:pPr>
            <a:endParaRPr lang="ca-ES" dirty="0"/>
          </a:p>
        </p:txBody>
      </p:sp>
      <p:pic>
        <p:nvPicPr>
          <p:cNvPr id="8" name="Imagen 7"/>
          <p:cNvPicPr/>
          <p:nvPr/>
        </p:nvPicPr>
        <p:blipFill rotWithShape="1">
          <a:blip r:embed="rId3">
            <a:extLst>
              <a:ext uri="{28A0092B-C50C-407E-A947-70E740481C1C}">
                <a14:useLocalDpi xmlns:a14="http://schemas.microsoft.com/office/drawing/2010/main" val="0"/>
              </a:ext>
            </a:extLst>
          </a:blip>
          <a:srcRect l="29693" t="55237" r="63613" b="35510"/>
          <a:stretch/>
        </p:blipFill>
        <p:spPr bwMode="auto">
          <a:xfrm>
            <a:off x="10076770" y="2915012"/>
            <a:ext cx="751114" cy="542724"/>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extLst>
              <a:ext uri="{28A0092B-C50C-407E-A947-70E740481C1C}">
                <a14:useLocalDpi xmlns:a14="http://schemas.microsoft.com/office/drawing/2010/main" val="0"/>
              </a:ext>
            </a:extLst>
          </a:blip>
          <a:srcRect l="27819" t="24010" r="65163" b="63391"/>
          <a:stretch/>
        </p:blipFill>
        <p:spPr bwMode="auto">
          <a:xfrm>
            <a:off x="9507205" y="1153268"/>
            <a:ext cx="536907" cy="542018"/>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extLst>
              <a:ext uri="{28A0092B-C50C-407E-A947-70E740481C1C}">
                <a14:useLocalDpi xmlns:a14="http://schemas.microsoft.com/office/drawing/2010/main" val="0"/>
              </a:ext>
            </a:extLst>
          </a:blip>
          <a:srcRect l="34838" t="37790" r="57941" b="50402"/>
          <a:stretch/>
        </p:blipFill>
        <p:spPr bwMode="auto">
          <a:xfrm>
            <a:off x="10672765" y="1228072"/>
            <a:ext cx="552450" cy="508000"/>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4">
            <a:extLst>
              <a:ext uri="{28A0092B-C50C-407E-A947-70E740481C1C}">
                <a14:useLocalDpi xmlns:a14="http://schemas.microsoft.com/office/drawing/2010/main" val="0"/>
              </a:ext>
            </a:extLst>
          </a:blip>
          <a:srcRect l="42639" t="49598" r="50638" b="37118"/>
          <a:stretch/>
        </p:blipFill>
        <p:spPr bwMode="auto">
          <a:xfrm>
            <a:off x="9655932" y="2148133"/>
            <a:ext cx="514350" cy="571500"/>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4">
            <a:extLst>
              <a:ext uri="{28A0092B-C50C-407E-A947-70E740481C1C}">
                <a14:useLocalDpi xmlns:a14="http://schemas.microsoft.com/office/drawing/2010/main" val="0"/>
              </a:ext>
            </a:extLst>
          </a:blip>
          <a:srcRect l="49528" t="64210" r="42919" b="24573"/>
          <a:stretch/>
        </p:blipFill>
        <p:spPr bwMode="auto">
          <a:xfrm>
            <a:off x="10084859" y="1686414"/>
            <a:ext cx="577850" cy="482600"/>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4">
            <a:extLst>
              <a:ext uri="{28A0092B-C50C-407E-A947-70E740481C1C}">
                <a14:useLocalDpi xmlns:a14="http://schemas.microsoft.com/office/drawing/2010/main" val="0"/>
              </a:ext>
            </a:extLst>
          </a:blip>
          <a:srcRect l="57081" t="24010" r="34615" b="63391"/>
          <a:stretch/>
        </p:blipFill>
        <p:spPr bwMode="auto">
          <a:xfrm>
            <a:off x="10777765" y="2192356"/>
            <a:ext cx="635303" cy="542018"/>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3">
            <a:extLst>
              <a:ext uri="{28A0092B-C50C-407E-A947-70E740481C1C}">
                <a14:useLocalDpi xmlns:a14="http://schemas.microsoft.com/office/drawing/2010/main" val="0"/>
              </a:ext>
            </a:extLst>
          </a:blip>
          <a:srcRect l="44083" t="55134" r="48824" b="35510"/>
          <a:stretch/>
        </p:blipFill>
        <p:spPr bwMode="auto">
          <a:xfrm>
            <a:off x="9292769" y="3496771"/>
            <a:ext cx="795868" cy="548801"/>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3">
            <a:extLst>
              <a:ext uri="{28A0092B-C50C-407E-A947-70E740481C1C}">
                <a14:useLocalDpi xmlns:a14="http://schemas.microsoft.com/office/drawing/2010/main" val="0"/>
              </a:ext>
            </a:extLst>
          </a:blip>
          <a:srcRect l="43898" t="41717" r="48708" b="48927"/>
          <a:stretch/>
        </p:blipFill>
        <p:spPr bwMode="auto">
          <a:xfrm>
            <a:off x="7915326" y="3075056"/>
            <a:ext cx="1275642" cy="900044"/>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5">
            <a:extLst>
              <a:ext uri="{28A0092B-C50C-407E-A947-70E740481C1C}">
                <a14:useLocalDpi xmlns:a14="http://schemas.microsoft.com/office/drawing/2010/main" val="0"/>
              </a:ext>
            </a:extLst>
          </a:blip>
          <a:srcRect l="27667" t="23141" r="67083" b="69554"/>
          <a:stretch/>
        </p:blipFill>
        <p:spPr bwMode="auto">
          <a:xfrm>
            <a:off x="9387847" y="3033248"/>
            <a:ext cx="548640" cy="514361"/>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6">
            <a:extLst>
              <a:ext uri="{28A0092B-C50C-407E-A947-70E740481C1C}">
                <a14:useLocalDpi xmlns:a14="http://schemas.microsoft.com/office/drawing/2010/main" val="0"/>
              </a:ext>
            </a:extLst>
          </a:blip>
          <a:srcRect l="29140" t="52419" r="62311" b="39401"/>
          <a:stretch/>
        </p:blipFill>
        <p:spPr bwMode="auto">
          <a:xfrm rot="16200000">
            <a:off x="10699442" y="3197127"/>
            <a:ext cx="839410" cy="440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057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Implementació</a:t>
            </a:r>
          </a:p>
        </p:txBody>
      </p:sp>
      <p:sp>
        <p:nvSpPr>
          <p:cNvPr id="3" name="Marcador de contenido 2"/>
          <p:cNvSpPr>
            <a:spLocks noGrp="1"/>
          </p:cNvSpPr>
          <p:nvPr>
            <p:ph idx="1"/>
          </p:nvPr>
        </p:nvSpPr>
        <p:spPr>
          <a:xfrm>
            <a:off x="3950911" y="403642"/>
            <a:ext cx="7315200" cy="6041571"/>
          </a:xfrm>
        </p:spPr>
        <p:txBody>
          <a:bodyPr/>
          <a:lstStyle/>
          <a:p>
            <a:pPr marL="0" indent="0" algn="just">
              <a:buNone/>
            </a:pPr>
            <a:r>
              <a:rPr lang="ca-ES" dirty="0"/>
              <a:t>S’ha escrit un total de </a:t>
            </a:r>
            <a:r>
              <a:rPr lang="ca-ES" b="1" dirty="0"/>
              <a:t>58 funcions</a:t>
            </a:r>
          </a:p>
          <a:p>
            <a:pPr marL="0" indent="0" algn="just">
              <a:buNone/>
            </a:pPr>
            <a:endParaRPr lang="ca-ES" dirty="0"/>
          </a:p>
          <a:p>
            <a:pPr marL="0" indent="0" algn="just">
              <a:buNone/>
            </a:pPr>
            <a:r>
              <a:rPr lang="ca-ES" dirty="0"/>
              <a:t>S’han usat </a:t>
            </a:r>
            <a:r>
              <a:rPr lang="ca-ES" b="1" dirty="0"/>
              <a:t>llenguatges web</a:t>
            </a:r>
            <a:r>
              <a:rPr lang="ca-ES" dirty="0"/>
              <a:t>: HTML, CSS, </a:t>
            </a:r>
            <a:r>
              <a:rPr lang="ca-ES" dirty="0" err="1"/>
              <a:t>Javascript</a:t>
            </a:r>
            <a:r>
              <a:rPr lang="ca-ES" dirty="0"/>
              <a:t>.</a:t>
            </a:r>
          </a:p>
          <a:p>
            <a:pPr marL="0" indent="0" algn="just">
              <a:buNone/>
            </a:pPr>
            <a:r>
              <a:rPr lang="ca-ES" dirty="0"/>
              <a:t>El joc s’ha implementat amb la biblioteca </a:t>
            </a:r>
            <a:r>
              <a:rPr lang="ca-ES" b="1" dirty="0"/>
              <a:t>P5.js </a:t>
            </a:r>
            <a:r>
              <a:rPr lang="ca-ES" dirty="0"/>
              <a:t>la qual aporta nombroses avantatges per a la programació visual enfront </a:t>
            </a:r>
            <a:r>
              <a:rPr lang="ca-ES" dirty="0" err="1"/>
              <a:t>Javascript</a:t>
            </a:r>
            <a:r>
              <a:rPr lang="ca-ES" dirty="0"/>
              <a:t>.</a:t>
            </a:r>
          </a:p>
          <a:p>
            <a:pPr marL="0" indent="0" algn="just">
              <a:buNone/>
            </a:pPr>
            <a:endParaRPr lang="ca-ES" dirty="0"/>
          </a:p>
          <a:p>
            <a:pPr marL="0" indent="0" algn="just">
              <a:buNone/>
            </a:pPr>
            <a:r>
              <a:rPr lang="ca-ES" dirty="0"/>
              <a:t>El joc compta amb dues músiques i 3 efectes sonors.</a:t>
            </a:r>
          </a:p>
          <a:p>
            <a:pPr marL="0" indent="0" algn="just">
              <a:buNone/>
            </a:pPr>
            <a:endParaRPr lang="ca-ES" dirty="0"/>
          </a:p>
          <a:p>
            <a:pPr marL="0" indent="0" algn="just">
              <a:buNone/>
            </a:pPr>
            <a:r>
              <a:rPr lang="ca-ES" dirty="0"/>
              <a:t>El producte final és una </a:t>
            </a:r>
            <a:r>
              <a:rPr lang="ca-ES" b="1" dirty="0"/>
              <a:t>web </a:t>
            </a:r>
            <a:r>
              <a:rPr lang="ca-ES" b="1" dirty="0" err="1"/>
              <a:t>app</a:t>
            </a:r>
            <a:r>
              <a:rPr lang="ca-ES" b="1" dirty="0"/>
              <a:t> </a:t>
            </a:r>
            <a:r>
              <a:rPr lang="ca-ES" dirty="0"/>
              <a:t>i funciona en dispositius </a:t>
            </a:r>
            <a:r>
              <a:rPr lang="ca-ES" dirty="0" err="1"/>
              <a:t>iOs</a:t>
            </a:r>
            <a:r>
              <a:rPr lang="ca-ES" dirty="0"/>
              <a:t> i </a:t>
            </a:r>
            <a:r>
              <a:rPr lang="ca-ES" dirty="0" err="1"/>
              <a:t>Android</a:t>
            </a:r>
            <a:r>
              <a:rPr lang="ca-ES" dirty="0"/>
              <a:t> a través del navegador mòbil.</a:t>
            </a:r>
          </a:p>
        </p:txBody>
      </p:sp>
    </p:spTree>
    <p:extLst>
      <p:ext uri="{BB962C8B-B14F-4D97-AF65-F5344CB8AC3E}">
        <p14:creationId xmlns:p14="http://schemas.microsoft.com/office/powerpoint/2010/main" val="64889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Implementació</a:t>
            </a:r>
            <a:br>
              <a:rPr lang="ca-ES" dirty="0"/>
            </a:br>
            <a:r>
              <a:rPr lang="ca-ES" sz="1800" dirty="0"/>
              <a:t>Funcions destacades i llibreries addicionals.</a:t>
            </a:r>
            <a:endParaRPr lang="ca-ES" dirty="0"/>
          </a:p>
        </p:txBody>
      </p:sp>
      <p:sp>
        <p:nvSpPr>
          <p:cNvPr id="3" name="Marcador de contenido 2"/>
          <p:cNvSpPr>
            <a:spLocks noGrp="1"/>
          </p:cNvSpPr>
          <p:nvPr>
            <p:ph idx="1"/>
          </p:nvPr>
        </p:nvSpPr>
        <p:spPr>
          <a:xfrm>
            <a:off x="3950911" y="403642"/>
            <a:ext cx="7315200" cy="6041571"/>
          </a:xfrm>
        </p:spPr>
        <p:txBody>
          <a:bodyPr/>
          <a:lstStyle/>
          <a:p>
            <a:pPr algn="just"/>
            <a:r>
              <a:rPr lang="ca-ES" dirty="0"/>
              <a:t>El joc s’ha creat en un </a:t>
            </a:r>
            <a:r>
              <a:rPr lang="ca-ES" i="1" dirty="0" err="1"/>
              <a:t>canvas</a:t>
            </a:r>
            <a:r>
              <a:rPr lang="ca-ES" dirty="0"/>
              <a:t> amb dimensions iguals a les del dispositiu amb el qual es visualitza.</a:t>
            </a:r>
          </a:p>
          <a:p>
            <a:pPr algn="just"/>
            <a:r>
              <a:rPr lang="ca-ES" dirty="0"/>
              <a:t>La funció draw() dibuixa contínuament les línies principals de codi. És l’encarregada de mostrar en el </a:t>
            </a:r>
            <a:r>
              <a:rPr lang="ca-ES" i="1" dirty="0" err="1"/>
              <a:t>canvas</a:t>
            </a:r>
            <a:r>
              <a:rPr lang="ca-ES" dirty="0"/>
              <a:t> el joc i el seu moviment. 60 </a:t>
            </a:r>
            <a:r>
              <a:rPr lang="ca-ES" i="1" dirty="0" err="1"/>
              <a:t>frames</a:t>
            </a:r>
            <a:r>
              <a:rPr lang="ca-ES" dirty="0"/>
              <a:t> per segon.</a:t>
            </a:r>
          </a:p>
          <a:p>
            <a:pPr algn="just"/>
            <a:r>
              <a:rPr lang="ca-ES" dirty="0"/>
              <a:t>Els diferents elements (mussol, planetes, meteorits i estrelles) s’han creat a partir de formes bàsiques usant la llibreria P5.js.</a:t>
            </a:r>
          </a:p>
          <a:p>
            <a:pPr algn="just"/>
            <a:r>
              <a:rPr lang="ca-ES" dirty="0"/>
              <a:t>Els arxius de so es carreguen previ a l’execució del joc per això hi ha una animació de “</a:t>
            </a:r>
            <a:r>
              <a:rPr lang="ca-ES" i="1" dirty="0" err="1"/>
              <a:t>loading</a:t>
            </a:r>
            <a:r>
              <a:rPr lang="ca-ES" dirty="0"/>
              <a:t>”. El so s’ha implementat a partir de la llibreria p5.sound.</a:t>
            </a:r>
          </a:p>
          <a:p>
            <a:pPr algn="just"/>
            <a:r>
              <a:rPr lang="ca-ES" dirty="0"/>
              <a:t>La creació dels diferents botons que permeten interactuar dins del joc s’han creat a partir de la llibreria p5.dom.</a:t>
            </a:r>
          </a:p>
          <a:p>
            <a:pPr algn="just"/>
            <a:r>
              <a:rPr lang="ca-ES" dirty="0"/>
              <a:t>Per emmagatzemar dades que es poguessin consultar des de les diferents pàgines de l’aplicació s’ha usat l’API </a:t>
            </a:r>
            <a:r>
              <a:rPr lang="ca-ES" dirty="0" err="1"/>
              <a:t>d’html</a:t>
            </a:r>
            <a:r>
              <a:rPr lang="ca-ES" dirty="0"/>
              <a:t> </a:t>
            </a:r>
            <a:r>
              <a:rPr lang="ca-ES" dirty="0" err="1"/>
              <a:t>localStorage</a:t>
            </a:r>
            <a:r>
              <a:rPr lang="ca-ES" dirty="0"/>
              <a:t>(). Aquesta emmagatzema fins a 5MB en la memòria del navegador.</a:t>
            </a:r>
          </a:p>
        </p:txBody>
      </p:sp>
    </p:spTree>
    <p:extLst>
      <p:ext uri="{BB962C8B-B14F-4D97-AF65-F5344CB8AC3E}">
        <p14:creationId xmlns:p14="http://schemas.microsoft.com/office/powerpoint/2010/main" val="346394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err="1"/>
              <a:t>Bugs</a:t>
            </a:r>
            <a:r>
              <a:rPr lang="ca-ES" dirty="0"/>
              <a:t> i línies de futur</a:t>
            </a:r>
          </a:p>
        </p:txBody>
      </p:sp>
      <p:sp>
        <p:nvSpPr>
          <p:cNvPr id="3" name="Marcador de contenido 2"/>
          <p:cNvSpPr>
            <a:spLocks noGrp="1"/>
          </p:cNvSpPr>
          <p:nvPr>
            <p:ph idx="1"/>
          </p:nvPr>
        </p:nvSpPr>
        <p:spPr>
          <a:xfrm>
            <a:off x="3950911" y="0"/>
            <a:ext cx="7315200" cy="6858000"/>
          </a:xfrm>
        </p:spPr>
        <p:txBody>
          <a:bodyPr>
            <a:normAutofit/>
          </a:bodyPr>
          <a:lstStyle/>
          <a:p>
            <a:pPr marL="0" indent="0" algn="just">
              <a:buNone/>
            </a:pPr>
            <a:r>
              <a:rPr lang="ca-ES" b="1" u="sng" dirty="0" err="1"/>
              <a:t>Bugs</a:t>
            </a:r>
            <a:endParaRPr lang="ca-ES" b="1" u="sng" dirty="0"/>
          </a:p>
          <a:p>
            <a:pPr lvl="0"/>
            <a:r>
              <a:rPr lang="ca-ES" dirty="0"/>
              <a:t>La música del joc, </a:t>
            </a:r>
            <a:r>
              <a:rPr lang="ca-ES" dirty="0" err="1"/>
              <a:t>Kick_Shock</a:t>
            </a:r>
            <a:r>
              <a:rPr lang="ca-ES" dirty="0"/>
              <a:t>, no torna a començar quan s’acaba.</a:t>
            </a:r>
            <a:endParaRPr lang="es-ES" dirty="0"/>
          </a:p>
          <a:p>
            <a:pPr lvl="0"/>
            <a:r>
              <a:rPr lang="ca-ES" dirty="0"/>
              <a:t>De vegades s’impacta amb un meteorit (per la part superior) i, tot i activar-se el so de col·lisió, el joc segueix i no es canvia l’estat a </a:t>
            </a:r>
            <a:r>
              <a:rPr lang="ca-ES" i="1" dirty="0"/>
              <a:t>game over</a:t>
            </a:r>
            <a:r>
              <a:rPr lang="ca-ES" dirty="0"/>
              <a:t>.</a:t>
            </a:r>
            <a:endParaRPr lang="es-ES" dirty="0"/>
          </a:p>
          <a:p>
            <a:pPr lvl="0"/>
            <a:r>
              <a:rPr lang="ca-ES" dirty="0"/>
              <a:t>És possible que al principi del joc apareguin 4 meteorits impossibles de superar. </a:t>
            </a:r>
          </a:p>
          <a:p>
            <a:pPr lvl="0"/>
            <a:r>
              <a:rPr lang="ca-ES" dirty="0"/>
              <a:t>Al completar el nivell, el recompte de mussols es fa posterior a l’aparició del menú “</a:t>
            </a:r>
            <a:r>
              <a:rPr lang="ca-ES" i="1" dirty="0" err="1"/>
              <a:t>Level</a:t>
            </a:r>
            <a:r>
              <a:rPr lang="ca-ES" i="1" dirty="0"/>
              <a:t> </a:t>
            </a:r>
            <a:r>
              <a:rPr lang="ca-ES" i="1" dirty="0" err="1"/>
              <a:t>Completed</a:t>
            </a:r>
            <a:r>
              <a:rPr lang="ca-ES" dirty="0"/>
              <a:t>” amb la qual cosa pot ser que aparegui el botó “</a:t>
            </a:r>
            <a:r>
              <a:rPr lang="ca-ES" i="1" dirty="0"/>
              <a:t>Play </a:t>
            </a:r>
            <a:r>
              <a:rPr lang="ca-ES" i="1" dirty="0" err="1"/>
              <a:t>Again</a:t>
            </a:r>
            <a:r>
              <a:rPr lang="ca-ES" dirty="0"/>
              <a:t>” quan hauria de ser “</a:t>
            </a:r>
            <a:r>
              <a:rPr lang="ca-ES" i="1" dirty="0" err="1"/>
              <a:t>Next</a:t>
            </a:r>
            <a:r>
              <a:rPr lang="ca-ES" i="1" dirty="0"/>
              <a:t> </a:t>
            </a:r>
            <a:r>
              <a:rPr lang="ca-ES" i="1" dirty="0" err="1"/>
              <a:t>Level</a:t>
            </a:r>
            <a:r>
              <a:rPr lang="ca-ES" dirty="0"/>
              <a:t>”.</a:t>
            </a:r>
            <a:endParaRPr lang="es-ES" dirty="0"/>
          </a:p>
          <a:p>
            <a:pPr marL="0" indent="0" algn="just">
              <a:buNone/>
            </a:pPr>
            <a:endParaRPr lang="ca-ES" b="1" u="sng" dirty="0"/>
          </a:p>
          <a:p>
            <a:pPr marL="0" indent="0" algn="just">
              <a:buNone/>
            </a:pPr>
            <a:r>
              <a:rPr lang="ca-ES" b="1" u="sng" dirty="0"/>
              <a:t>Línies de futur</a:t>
            </a:r>
          </a:p>
          <a:p>
            <a:pPr algn="just"/>
            <a:r>
              <a:rPr lang="ca-ES" dirty="0"/>
              <a:t>Millorar la renderització. En segons quin dispositiu el joc es desenvolupa </a:t>
            </a:r>
            <a:r>
              <a:rPr lang="ca-ES" dirty="0" err="1"/>
              <a:t>ralentitzat</a:t>
            </a:r>
            <a:r>
              <a:rPr lang="ca-ES" dirty="0"/>
              <a:t>.</a:t>
            </a:r>
          </a:p>
          <a:p>
            <a:pPr algn="just"/>
            <a:r>
              <a:rPr lang="ca-ES" dirty="0"/>
              <a:t>Disminuir el temps de càrrega del joc. La pantalla </a:t>
            </a:r>
            <a:r>
              <a:rPr lang="ca-ES" i="1" dirty="0" err="1"/>
              <a:t>loading</a:t>
            </a:r>
            <a:r>
              <a:rPr lang="ca-ES" dirty="0"/>
              <a:t> té una duració considerable per a un joc d’aquestes característiques.</a:t>
            </a:r>
          </a:p>
          <a:p>
            <a:pPr algn="just"/>
            <a:r>
              <a:rPr lang="ca-ES" dirty="0"/>
              <a:t>Adaptar l’aplicació a altres dispositius mòbils com </a:t>
            </a:r>
            <a:r>
              <a:rPr lang="ca-ES" i="1" dirty="0" err="1"/>
              <a:t>tablets</a:t>
            </a:r>
            <a:r>
              <a:rPr lang="ca-ES" dirty="0"/>
              <a:t> i ordinadors.</a:t>
            </a:r>
          </a:p>
        </p:txBody>
      </p:sp>
    </p:spTree>
    <p:extLst>
      <p:ext uri="{BB962C8B-B14F-4D97-AF65-F5344CB8AC3E}">
        <p14:creationId xmlns:p14="http://schemas.microsoft.com/office/powerpoint/2010/main" val="321058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Conclusions</a:t>
            </a:r>
          </a:p>
        </p:txBody>
      </p:sp>
      <p:sp>
        <p:nvSpPr>
          <p:cNvPr id="3" name="Marcador de contenido 2"/>
          <p:cNvSpPr>
            <a:spLocks noGrp="1"/>
          </p:cNvSpPr>
          <p:nvPr>
            <p:ph idx="1"/>
          </p:nvPr>
        </p:nvSpPr>
        <p:spPr>
          <a:xfrm>
            <a:off x="3950911" y="403642"/>
            <a:ext cx="7315200" cy="6041571"/>
          </a:xfrm>
        </p:spPr>
        <p:txBody>
          <a:bodyPr/>
          <a:lstStyle/>
          <a:p>
            <a:pPr algn="just"/>
            <a:r>
              <a:rPr lang="ca-ES" dirty="0"/>
              <a:t>A partir de llenguatges web es pot crear una aplicació que funciona en els diversos dispositius mòbils, independentment del sistema operatiu.</a:t>
            </a:r>
          </a:p>
          <a:p>
            <a:pPr marL="0" indent="0" algn="just">
              <a:buNone/>
            </a:pPr>
            <a:endParaRPr lang="ca-ES" dirty="0"/>
          </a:p>
          <a:p>
            <a:pPr algn="just"/>
            <a:r>
              <a:rPr lang="ca-ES" dirty="0"/>
              <a:t>Tot i així, de vegades cal tractar cada sistema operatiu per separat perquè pot ser alguna part de codi no funciona del tot bé. Sobretot en </a:t>
            </a:r>
            <a:r>
              <a:rPr lang="ca-ES" dirty="0" err="1"/>
              <a:t>iOs</a:t>
            </a:r>
            <a:r>
              <a:rPr lang="ca-ES" dirty="0"/>
              <a:t>.</a:t>
            </a:r>
          </a:p>
          <a:p>
            <a:pPr marL="0" indent="0" algn="just">
              <a:buNone/>
            </a:pPr>
            <a:endParaRPr lang="ca-ES" dirty="0"/>
          </a:p>
          <a:p>
            <a:pPr algn="just"/>
            <a:r>
              <a:rPr lang="ca-ES" dirty="0"/>
              <a:t>S’han complert els objectius inicials i s’ha presentat un producte que compleix totes les funcionalitats descrites.</a:t>
            </a:r>
          </a:p>
          <a:p>
            <a:pPr marL="0" indent="0" algn="just">
              <a:buNone/>
            </a:pPr>
            <a:endParaRPr lang="ca-ES" dirty="0"/>
          </a:p>
          <a:p>
            <a:pPr algn="just"/>
            <a:r>
              <a:rPr lang="ca-ES" dirty="0"/>
              <a:t>Aquest projecte ha suposat tot un repte per mi ja que he dissenyat i implementat la meva primera aplicació. Estic més que satisfeta amb el resultat final.</a:t>
            </a:r>
          </a:p>
        </p:txBody>
      </p:sp>
    </p:spTree>
    <p:extLst>
      <p:ext uri="{BB962C8B-B14F-4D97-AF65-F5344CB8AC3E}">
        <p14:creationId xmlns:p14="http://schemas.microsoft.com/office/powerpoint/2010/main" val="149208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15" y="979715"/>
            <a:ext cx="7315200" cy="1810512"/>
          </a:xfrm>
        </p:spPr>
        <p:txBody>
          <a:bodyPr/>
          <a:lstStyle/>
          <a:p>
            <a:pPr algn="ctr"/>
            <a:r>
              <a:rPr lang="ca-ES" dirty="0"/>
              <a:t>Moltes gràcies per la vostra atenció !!</a:t>
            </a:r>
          </a:p>
        </p:txBody>
      </p:sp>
      <p:pic>
        <p:nvPicPr>
          <p:cNvPr id="9" name="Imagen 8"/>
          <p:cNvPicPr/>
          <p:nvPr/>
        </p:nvPicPr>
        <p:blipFill>
          <a:blip r:embed="rId3" cstate="print"/>
          <a:srcRect/>
          <a:stretch>
            <a:fillRect/>
          </a:stretch>
        </p:blipFill>
        <p:spPr bwMode="auto">
          <a:xfrm>
            <a:off x="10969262" y="5587641"/>
            <a:ext cx="1062990" cy="371475"/>
          </a:xfrm>
          <a:prstGeom prst="rect">
            <a:avLst/>
          </a:prstGeom>
          <a:solidFill>
            <a:srgbClr val="FFFFFF"/>
          </a:solidFill>
          <a:ln w="9525">
            <a:noFill/>
            <a:miter lim="800000"/>
            <a:headEnd/>
            <a:tailEnd/>
          </a:ln>
        </p:spPr>
      </p:pic>
      <p:sp>
        <p:nvSpPr>
          <p:cNvPr id="10" name="Subtítulo 2"/>
          <p:cNvSpPr txBox="1">
            <a:spLocks/>
          </p:cNvSpPr>
          <p:nvPr/>
        </p:nvSpPr>
        <p:spPr>
          <a:xfrm>
            <a:off x="9290957" y="4800600"/>
            <a:ext cx="2901043" cy="832757"/>
          </a:xfrm>
          <a:prstGeom prst="rect">
            <a:avLst/>
          </a:prstGeom>
        </p:spPr>
        <p:txBody>
          <a:bodyPr vert="horz" lIns="91440" tIns="45720" rIns="91440" bIns="45720" rtlCol="0" anchor="b">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s-ES" sz="1400" dirty="0" err="1">
                <a:solidFill>
                  <a:schemeClr val="accent1">
                    <a:lumMod val="50000"/>
                  </a:schemeClr>
                </a:solidFill>
              </a:rPr>
              <a:t>Aquesta</a:t>
            </a:r>
            <a:r>
              <a:rPr lang="es-ES" sz="1400" dirty="0">
                <a:solidFill>
                  <a:schemeClr val="accent1">
                    <a:lumMod val="50000"/>
                  </a:schemeClr>
                </a:solidFill>
              </a:rPr>
              <a:t> </a:t>
            </a:r>
            <a:r>
              <a:rPr lang="es-ES" sz="1400" dirty="0" err="1">
                <a:solidFill>
                  <a:schemeClr val="accent1">
                    <a:lumMod val="50000"/>
                  </a:schemeClr>
                </a:solidFill>
              </a:rPr>
              <a:t>presentació</a:t>
            </a:r>
            <a:r>
              <a:rPr lang="es-ES" sz="1400" dirty="0">
                <a:solidFill>
                  <a:schemeClr val="accent1">
                    <a:lumMod val="50000"/>
                  </a:schemeClr>
                </a:solidFill>
              </a:rPr>
              <a:t> </a:t>
            </a:r>
            <a:r>
              <a:rPr lang="es-ES" sz="1400" dirty="0" err="1">
                <a:solidFill>
                  <a:schemeClr val="accent1">
                    <a:lumMod val="50000"/>
                  </a:schemeClr>
                </a:solidFill>
              </a:rPr>
              <a:t>així</a:t>
            </a:r>
            <a:r>
              <a:rPr lang="es-ES" sz="1400" dirty="0">
                <a:solidFill>
                  <a:schemeClr val="accent1">
                    <a:lumMod val="50000"/>
                  </a:schemeClr>
                </a:solidFill>
              </a:rPr>
              <a:t> </a:t>
            </a:r>
            <a:r>
              <a:rPr lang="es-ES" sz="1400" dirty="0" err="1">
                <a:solidFill>
                  <a:schemeClr val="accent1">
                    <a:lumMod val="50000"/>
                  </a:schemeClr>
                </a:solidFill>
              </a:rPr>
              <a:t>com</a:t>
            </a:r>
            <a:r>
              <a:rPr lang="es-ES" sz="1400" dirty="0">
                <a:solidFill>
                  <a:schemeClr val="accent1">
                    <a:lumMod val="50000"/>
                  </a:schemeClr>
                </a:solidFill>
              </a:rPr>
              <a:t> </a:t>
            </a:r>
            <a:r>
              <a:rPr lang="es-ES" sz="1400" dirty="0" err="1">
                <a:solidFill>
                  <a:schemeClr val="accent1">
                    <a:lumMod val="50000"/>
                  </a:schemeClr>
                </a:solidFill>
              </a:rPr>
              <a:t>els</a:t>
            </a:r>
            <a:r>
              <a:rPr lang="es-ES" sz="1400" dirty="0">
                <a:solidFill>
                  <a:schemeClr val="accent1">
                    <a:lumMod val="50000"/>
                  </a:schemeClr>
                </a:solidFill>
              </a:rPr>
              <a:t> </a:t>
            </a:r>
            <a:r>
              <a:rPr lang="es-ES" sz="1400" dirty="0" err="1">
                <a:solidFill>
                  <a:schemeClr val="accent1">
                    <a:lumMod val="50000"/>
                  </a:schemeClr>
                </a:solidFill>
              </a:rPr>
              <a:t>seu</a:t>
            </a:r>
            <a:r>
              <a:rPr lang="es-ES" sz="1400" dirty="0">
                <a:solidFill>
                  <a:schemeClr val="accent1">
                    <a:lumMod val="50000"/>
                  </a:schemeClr>
                </a:solidFill>
              </a:rPr>
              <a:t> </a:t>
            </a:r>
            <a:r>
              <a:rPr lang="es-ES" sz="1400" dirty="0" err="1">
                <a:solidFill>
                  <a:schemeClr val="accent1">
                    <a:lumMod val="50000"/>
                  </a:schemeClr>
                </a:solidFill>
              </a:rPr>
              <a:t>contingut</a:t>
            </a:r>
            <a:r>
              <a:rPr lang="es-ES" sz="1400" dirty="0">
                <a:solidFill>
                  <a:schemeClr val="accent1">
                    <a:lumMod val="50000"/>
                  </a:schemeClr>
                </a:solidFill>
              </a:rPr>
              <a:t> i </a:t>
            </a:r>
            <a:r>
              <a:rPr lang="es-ES" sz="1400" dirty="0" err="1">
                <a:solidFill>
                  <a:schemeClr val="accent1">
                    <a:lumMod val="50000"/>
                  </a:schemeClr>
                </a:solidFill>
              </a:rPr>
              <a:t>imatges</a:t>
            </a:r>
            <a:r>
              <a:rPr lang="es-ES" sz="1400" dirty="0">
                <a:solidFill>
                  <a:schemeClr val="accent1">
                    <a:lumMod val="50000"/>
                  </a:schemeClr>
                </a:solidFill>
              </a:rPr>
              <a:t> están </a:t>
            </a:r>
            <a:r>
              <a:rPr lang="es-ES" sz="1400" dirty="0" err="1">
                <a:solidFill>
                  <a:schemeClr val="accent1">
                    <a:lumMod val="50000"/>
                  </a:schemeClr>
                </a:solidFill>
              </a:rPr>
              <a:t>subjectes</a:t>
            </a:r>
            <a:r>
              <a:rPr lang="es-ES" sz="1400" dirty="0">
                <a:solidFill>
                  <a:schemeClr val="accent1">
                    <a:lumMod val="50000"/>
                  </a:schemeClr>
                </a:solidFill>
              </a:rPr>
              <a:t> a una </a:t>
            </a:r>
            <a:r>
              <a:rPr lang="es-ES" sz="1400" dirty="0" err="1">
                <a:solidFill>
                  <a:schemeClr val="accent1">
                    <a:lumMod val="50000"/>
                  </a:schemeClr>
                </a:solidFill>
              </a:rPr>
              <a:t>llicència</a:t>
            </a:r>
            <a:r>
              <a:rPr lang="es-ES" sz="1400" dirty="0">
                <a:solidFill>
                  <a:schemeClr val="accent1">
                    <a:lumMod val="50000"/>
                  </a:schemeClr>
                </a:solidFill>
              </a:rPr>
              <a:t> </a:t>
            </a:r>
            <a:r>
              <a:rPr lang="es-ES" sz="1400" dirty="0" err="1">
                <a:solidFill>
                  <a:schemeClr val="accent1">
                    <a:lumMod val="50000"/>
                  </a:schemeClr>
                </a:solidFill>
              </a:rPr>
              <a:t>Creative</a:t>
            </a:r>
            <a:r>
              <a:rPr lang="es-ES" sz="1400" dirty="0">
                <a:solidFill>
                  <a:schemeClr val="accent1">
                    <a:lumMod val="50000"/>
                  </a:schemeClr>
                </a:solidFill>
              </a:rPr>
              <a:t> </a:t>
            </a:r>
            <a:r>
              <a:rPr lang="es-ES" sz="1400" dirty="0" err="1">
                <a:solidFill>
                  <a:schemeClr val="accent1">
                    <a:lumMod val="50000"/>
                  </a:schemeClr>
                </a:solidFill>
              </a:rPr>
              <a:t>Commons</a:t>
            </a:r>
            <a:r>
              <a:rPr lang="es-ES" sz="1400" dirty="0">
                <a:solidFill>
                  <a:schemeClr val="accent1">
                    <a:lumMod val="50000"/>
                  </a:schemeClr>
                </a:solidFill>
              </a:rPr>
              <a:t> (</a:t>
            </a:r>
            <a:r>
              <a:rPr lang="es-ES" sz="1400" dirty="0" err="1">
                <a:solidFill>
                  <a:schemeClr val="accent1">
                    <a:lumMod val="50000"/>
                  </a:schemeClr>
                </a:solidFill>
              </a:rPr>
              <a:t>by-nc-nd</a:t>
            </a:r>
            <a:r>
              <a:rPr lang="es-ES" sz="1400" dirty="0">
                <a:solidFill>
                  <a:schemeClr val="accent1">
                    <a:lumMod val="50000"/>
                  </a:schemeClr>
                </a:solidFill>
              </a:rPr>
              <a:t>) </a:t>
            </a:r>
          </a:p>
        </p:txBody>
      </p:sp>
      <p:sp>
        <p:nvSpPr>
          <p:cNvPr id="11" name="Subtítulo 2"/>
          <p:cNvSpPr>
            <a:spLocks noGrp="1"/>
          </p:cNvSpPr>
          <p:nvPr>
            <p:ph type="subTitle" idx="1"/>
          </p:nvPr>
        </p:nvSpPr>
        <p:spPr>
          <a:xfrm>
            <a:off x="1100016" y="2887201"/>
            <a:ext cx="6688714" cy="264214"/>
          </a:xfrm>
        </p:spPr>
        <p:txBody>
          <a:bodyPr>
            <a:normAutofit fontScale="70000" lnSpcReduction="20000"/>
          </a:bodyPr>
          <a:lstStyle/>
          <a:p>
            <a:pPr algn="l"/>
            <a:r>
              <a:rPr lang="ca-ES" dirty="0"/>
              <a:t>Gaudiu del joc:</a:t>
            </a:r>
          </a:p>
        </p:txBody>
      </p:sp>
      <p:grpSp>
        <p:nvGrpSpPr>
          <p:cNvPr id="12" name="Grupo 11"/>
          <p:cNvGrpSpPr/>
          <p:nvPr/>
        </p:nvGrpSpPr>
        <p:grpSpPr>
          <a:xfrm>
            <a:off x="1726163" y="3151415"/>
            <a:ext cx="6552422" cy="2701415"/>
            <a:chOff x="1107219" y="1158485"/>
            <a:chExt cx="7109032" cy="3062603"/>
          </a:xfrm>
        </p:grpSpPr>
        <p:sp>
          <p:nvSpPr>
            <p:cNvPr id="13" name="Rectángulo 12"/>
            <p:cNvSpPr/>
            <p:nvPr/>
          </p:nvSpPr>
          <p:spPr>
            <a:xfrm>
              <a:off x="1107219" y="1158485"/>
              <a:ext cx="7109032" cy="30626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rupo 13"/>
            <p:cNvGrpSpPr/>
            <p:nvPr/>
          </p:nvGrpSpPr>
          <p:grpSpPr>
            <a:xfrm>
              <a:off x="4159885" y="1294648"/>
              <a:ext cx="3902058" cy="2746140"/>
              <a:chOff x="4159885" y="1294648"/>
              <a:chExt cx="3902058" cy="2746140"/>
            </a:xfrm>
          </p:grpSpPr>
          <p:pic>
            <p:nvPicPr>
              <p:cNvPr id="92" name="Imagen 91"/>
              <p:cNvPicPr>
                <a:picLocks noChangeAspect="1"/>
              </p:cNvPicPr>
              <p:nvPr/>
            </p:nvPicPr>
            <p:blipFill rotWithShape="1">
              <a:blip r:embed="rId4"/>
              <a:srcRect l="26376" t="23387" r="54789" b="67857"/>
              <a:stretch/>
            </p:blipFill>
            <p:spPr>
              <a:xfrm>
                <a:off x="4159886" y="1294648"/>
                <a:ext cx="3902056" cy="1019793"/>
              </a:xfrm>
              <a:prstGeom prst="rect">
                <a:avLst/>
              </a:prstGeom>
            </p:spPr>
          </p:pic>
          <p:pic>
            <p:nvPicPr>
              <p:cNvPr id="93" name="Imagen 92"/>
              <p:cNvPicPr>
                <a:picLocks noChangeAspect="1"/>
              </p:cNvPicPr>
              <p:nvPr/>
            </p:nvPicPr>
            <p:blipFill rotWithShape="1">
              <a:blip r:embed="rId4"/>
              <a:srcRect l="25588" t="30124" r="55477" b="64596"/>
              <a:stretch/>
            </p:blipFill>
            <p:spPr>
              <a:xfrm>
                <a:off x="4159886" y="2266944"/>
                <a:ext cx="3902057" cy="611788"/>
              </a:xfrm>
              <a:prstGeom prst="rect">
                <a:avLst/>
              </a:prstGeom>
            </p:spPr>
          </p:pic>
          <p:pic>
            <p:nvPicPr>
              <p:cNvPr id="94" name="Imagen 93"/>
              <p:cNvPicPr>
                <a:picLocks noChangeAspect="1"/>
              </p:cNvPicPr>
              <p:nvPr/>
            </p:nvPicPr>
            <p:blipFill rotWithShape="1">
              <a:blip r:embed="rId4"/>
              <a:srcRect l="26972" t="30124" r="54093" b="64596"/>
              <a:stretch/>
            </p:blipFill>
            <p:spPr>
              <a:xfrm>
                <a:off x="4159886" y="3429000"/>
                <a:ext cx="3902056" cy="611788"/>
              </a:xfrm>
              <a:prstGeom prst="rect">
                <a:avLst/>
              </a:prstGeom>
            </p:spPr>
          </p:pic>
          <p:pic>
            <p:nvPicPr>
              <p:cNvPr id="95" name="Imagen 94"/>
              <p:cNvPicPr>
                <a:picLocks noChangeAspect="1"/>
              </p:cNvPicPr>
              <p:nvPr/>
            </p:nvPicPr>
            <p:blipFill rotWithShape="1">
              <a:blip r:embed="rId4"/>
              <a:srcRect l="25588" t="30124" r="54324" b="64596"/>
              <a:stretch/>
            </p:blipFill>
            <p:spPr>
              <a:xfrm flipH="1">
                <a:off x="6381347" y="2852936"/>
                <a:ext cx="1680594" cy="611788"/>
              </a:xfrm>
              <a:prstGeom prst="rect">
                <a:avLst/>
              </a:prstGeom>
            </p:spPr>
          </p:pic>
          <p:pic>
            <p:nvPicPr>
              <p:cNvPr id="96" name="Imagen 95"/>
              <p:cNvPicPr>
                <a:picLocks noChangeAspect="1"/>
              </p:cNvPicPr>
              <p:nvPr/>
            </p:nvPicPr>
            <p:blipFill rotWithShape="1">
              <a:blip r:embed="rId4"/>
              <a:srcRect l="38550" t="30124" r="54324" b="66441"/>
              <a:stretch/>
            </p:blipFill>
            <p:spPr>
              <a:xfrm>
                <a:off x="4159885" y="2859219"/>
                <a:ext cx="2234153" cy="605505"/>
              </a:xfrm>
              <a:prstGeom prst="rect">
                <a:avLst/>
              </a:prstGeom>
            </p:spPr>
          </p:pic>
        </p:grpSp>
        <p:pic>
          <p:nvPicPr>
            <p:cNvPr id="15" name="Imagen 14"/>
            <p:cNvPicPr>
              <a:picLocks noChangeAspect="1"/>
            </p:cNvPicPr>
            <p:nvPr/>
          </p:nvPicPr>
          <p:blipFill rotWithShape="1">
            <a:blip r:embed="rId5">
              <a:extLst>
                <a:ext uri="{28A0092B-C50C-407E-A947-70E740481C1C}">
                  <a14:useLocalDpi xmlns:a14="http://schemas.microsoft.com/office/drawing/2010/main" val="0"/>
                </a:ext>
              </a:extLst>
            </a:blip>
            <a:srcRect l="5468" t="2890" r="5734" b="5127"/>
            <a:stretch/>
          </p:blipFill>
          <p:spPr>
            <a:xfrm>
              <a:off x="1267935" y="1294648"/>
              <a:ext cx="2610083" cy="2703734"/>
            </a:xfrm>
            <a:prstGeom prst="rect">
              <a:avLst/>
            </a:prstGeom>
          </p:spPr>
        </p:pic>
        <p:grpSp>
          <p:nvGrpSpPr>
            <p:cNvPr id="16" name="Gruppieren 10"/>
            <p:cNvGrpSpPr/>
            <p:nvPr/>
          </p:nvGrpSpPr>
          <p:grpSpPr>
            <a:xfrm>
              <a:off x="4283968" y="2231579"/>
              <a:ext cx="856653" cy="597195"/>
              <a:chOff x="3998408" y="1987517"/>
              <a:chExt cx="2244966" cy="1551455"/>
            </a:xfrm>
          </p:grpSpPr>
          <p:sp>
            <p:nvSpPr>
              <p:cNvPr id="79" name="Gleichschenkliges Dreieck 114"/>
              <p:cNvSpPr/>
              <p:nvPr/>
            </p:nvSpPr>
            <p:spPr>
              <a:xfrm rot="14134859">
                <a:off x="4229445" y="2379984"/>
                <a:ext cx="330144" cy="792218"/>
              </a:xfrm>
              <a:prstGeom prst="triangle">
                <a:avLst>
                  <a:gd name="adj" fmla="val 53850"/>
                </a:avLst>
              </a:prstGeom>
              <a:solidFill>
                <a:srgbClr val="C01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Gleichschenkliges Dreieck 115"/>
              <p:cNvSpPr/>
              <p:nvPr/>
            </p:nvSpPr>
            <p:spPr>
              <a:xfrm rot="7198117">
                <a:off x="5653712" y="2386239"/>
                <a:ext cx="365343" cy="813980"/>
              </a:xfrm>
              <a:prstGeom prst="triangle">
                <a:avLst>
                  <a:gd name="adj" fmla="val 51365"/>
                </a:avLst>
              </a:prstGeom>
              <a:solidFill>
                <a:srgbClr val="C01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Gleichschenkliges Dreieck 116"/>
              <p:cNvSpPr/>
              <p:nvPr/>
            </p:nvSpPr>
            <p:spPr>
              <a:xfrm rot="3341303">
                <a:off x="5412880" y="1972782"/>
                <a:ext cx="494339" cy="531125"/>
              </a:xfrm>
              <a:prstGeom prst="triangle">
                <a:avLst/>
              </a:prstGeom>
              <a:solidFill>
                <a:srgbClr val="C01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Gleichschenkliges Dreieck 117"/>
              <p:cNvSpPr/>
              <p:nvPr/>
            </p:nvSpPr>
            <p:spPr>
              <a:xfrm rot="18178852">
                <a:off x="4304614" y="1969124"/>
                <a:ext cx="494339" cy="531125"/>
              </a:xfrm>
              <a:prstGeom prst="triangle">
                <a:avLst/>
              </a:prstGeom>
              <a:solidFill>
                <a:srgbClr val="C01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Abgerundetes Rechteck 118"/>
              <p:cNvSpPr/>
              <p:nvPr/>
            </p:nvSpPr>
            <p:spPr>
              <a:xfrm>
                <a:off x="4566000" y="2170820"/>
                <a:ext cx="1080120" cy="1368152"/>
              </a:xfrm>
              <a:prstGeom prst="roundRect">
                <a:avLst>
                  <a:gd name="adj" fmla="val 36677"/>
                </a:avLst>
              </a:prstGeom>
              <a:solidFill>
                <a:srgbClr val="C01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Ellipse 119"/>
              <p:cNvSpPr/>
              <p:nvPr/>
            </p:nvSpPr>
            <p:spPr>
              <a:xfrm>
                <a:off x="4602004"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Ellipse 120"/>
              <p:cNvSpPr/>
              <p:nvPr/>
            </p:nvSpPr>
            <p:spPr>
              <a:xfrm>
                <a:off x="5091276"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Gleichschenkliges Dreieck 121"/>
              <p:cNvSpPr/>
              <p:nvPr/>
            </p:nvSpPr>
            <p:spPr>
              <a:xfrm>
                <a:off x="5000006" y="2484187"/>
                <a:ext cx="212107"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122"/>
              <p:cNvSpPr/>
              <p:nvPr/>
            </p:nvSpPr>
            <p:spPr>
              <a:xfrm>
                <a:off x="4792578" y="2350840"/>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Ellipse 123"/>
              <p:cNvSpPr/>
              <p:nvPr/>
            </p:nvSpPr>
            <p:spPr>
              <a:xfrm>
                <a:off x="5280061" y="2351471"/>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Gleichschenkliges Dreieck 124"/>
              <p:cNvSpPr/>
              <p:nvPr/>
            </p:nvSpPr>
            <p:spPr>
              <a:xfrm>
                <a:off x="5000006" y="3178932"/>
                <a:ext cx="212107" cy="360040"/>
              </a:xfrm>
              <a:prstGeom prst="triangle">
                <a:avLst/>
              </a:prstGeom>
              <a:solidFill>
                <a:srgbClr val="EC2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Gleichschenkliges Dreieck 125"/>
              <p:cNvSpPr/>
              <p:nvPr/>
            </p:nvSpPr>
            <p:spPr>
              <a:xfrm rot="5400000">
                <a:off x="4636964" y="2818894"/>
                <a:ext cx="212107" cy="360040"/>
              </a:xfrm>
              <a:prstGeom prst="triangle">
                <a:avLst/>
              </a:prstGeom>
              <a:solidFill>
                <a:srgbClr val="EC2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Gleichschenkliges Dreieck 126"/>
              <p:cNvSpPr/>
              <p:nvPr/>
            </p:nvSpPr>
            <p:spPr>
              <a:xfrm rot="16200000">
                <a:off x="5360047" y="2818893"/>
                <a:ext cx="212107" cy="360040"/>
              </a:xfrm>
              <a:prstGeom prst="triangle">
                <a:avLst/>
              </a:prstGeom>
              <a:solidFill>
                <a:srgbClr val="EC2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0"/>
            <p:cNvGrpSpPr/>
            <p:nvPr/>
          </p:nvGrpSpPr>
          <p:grpSpPr>
            <a:xfrm>
              <a:off x="4956068" y="2889211"/>
              <a:ext cx="856653" cy="597195"/>
              <a:chOff x="3998408" y="1987517"/>
              <a:chExt cx="2244966" cy="1551455"/>
            </a:xfrm>
          </p:grpSpPr>
          <p:sp>
            <p:nvSpPr>
              <p:cNvPr id="66" name="Gleichschenkliges Dreieck 114"/>
              <p:cNvSpPr/>
              <p:nvPr/>
            </p:nvSpPr>
            <p:spPr>
              <a:xfrm rot="14134859">
                <a:off x="4229445" y="2379984"/>
                <a:ext cx="330144" cy="792218"/>
              </a:xfrm>
              <a:prstGeom prst="triangle">
                <a:avLst>
                  <a:gd name="adj" fmla="val 53850"/>
                </a:avLst>
              </a:prstGeom>
              <a:solidFill>
                <a:srgbClr val="5B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Gleichschenkliges Dreieck 115"/>
              <p:cNvSpPr/>
              <p:nvPr/>
            </p:nvSpPr>
            <p:spPr>
              <a:xfrm rot="7198117">
                <a:off x="5653712" y="2386239"/>
                <a:ext cx="365343" cy="813980"/>
              </a:xfrm>
              <a:prstGeom prst="triangle">
                <a:avLst>
                  <a:gd name="adj" fmla="val 51365"/>
                </a:avLst>
              </a:prstGeom>
              <a:solidFill>
                <a:srgbClr val="5B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Gleichschenkliges Dreieck 116"/>
              <p:cNvSpPr/>
              <p:nvPr/>
            </p:nvSpPr>
            <p:spPr>
              <a:xfrm rot="3341303">
                <a:off x="5412880" y="1972782"/>
                <a:ext cx="494339" cy="531125"/>
              </a:xfrm>
              <a:prstGeom prst="triangle">
                <a:avLst/>
              </a:prstGeom>
              <a:solidFill>
                <a:srgbClr val="5B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Gleichschenkliges Dreieck 117"/>
              <p:cNvSpPr/>
              <p:nvPr/>
            </p:nvSpPr>
            <p:spPr>
              <a:xfrm rot="18178852">
                <a:off x="4304614" y="1969124"/>
                <a:ext cx="494339" cy="531125"/>
              </a:xfrm>
              <a:prstGeom prst="triangle">
                <a:avLst/>
              </a:prstGeom>
              <a:solidFill>
                <a:srgbClr val="5B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0" name="Abgerundetes Rechteck 118"/>
              <p:cNvSpPr/>
              <p:nvPr/>
            </p:nvSpPr>
            <p:spPr>
              <a:xfrm>
                <a:off x="4566000" y="2170820"/>
                <a:ext cx="1080120" cy="1368152"/>
              </a:xfrm>
              <a:prstGeom prst="roundRect">
                <a:avLst>
                  <a:gd name="adj" fmla="val 36677"/>
                </a:avLst>
              </a:prstGeom>
              <a:solidFill>
                <a:srgbClr val="5BC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Ellipse 119"/>
              <p:cNvSpPr/>
              <p:nvPr/>
            </p:nvSpPr>
            <p:spPr>
              <a:xfrm>
                <a:off x="4602004"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Ellipse 120"/>
              <p:cNvSpPr/>
              <p:nvPr/>
            </p:nvSpPr>
            <p:spPr>
              <a:xfrm>
                <a:off x="5091276"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Gleichschenkliges Dreieck 121"/>
              <p:cNvSpPr/>
              <p:nvPr/>
            </p:nvSpPr>
            <p:spPr>
              <a:xfrm>
                <a:off x="5000006" y="2484187"/>
                <a:ext cx="212107"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122"/>
              <p:cNvSpPr/>
              <p:nvPr/>
            </p:nvSpPr>
            <p:spPr>
              <a:xfrm>
                <a:off x="4792578" y="2350840"/>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123"/>
              <p:cNvSpPr/>
              <p:nvPr/>
            </p:nvSpPr>
            <p:spPr>
              <a:xfrm>
                <a:off x="5280061" y="2351471"/>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Gleichschenkliges Dreieck 124"/>
              <p:cNvSpPr/>
              <p:nvPr/>
            </p:nvSpPr>
            <p:spPr>
              <a:xfrm>
                <a:off x="5000006" y="3178932"/>
                <a:ext cx="212107" cy="360040"/>
              </a:xfrm>
              <a:prstGeom prst="triangle">
                <a:avLst/>
              </a:prstGeom>
              <a:solidFill>
                <a:srgbClr val="10F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Gleichschenkliges Dreieck 125"/>
              <p:cNvSpPr/>
              <p:nvPr/>
            </p:nvSpPr>
            <p:spPr>
              <a:xfrm rot="5400000">
                <a:off x="4636964" y="2818894"/>
                <a:ext cx="212107" cy="360040"/>
              </a:xfrm>
              <a:prstGeom prst="triangle">
                <a:avLst/>
              </a:prstGeom>
              <a:solidFill>
                <a:srgbClr val="10F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Gleichschenkliges Dreieck 126"/>
              <p:cNvSpPr/>
              <p:nvPr/>
            </p:nvSpPr>
            <p:spPr>
              <a:xfrm rot="16200000">
                <a:off x="5360047" y="2818893"/>
                <a:ext cx="212107" cy="360040"/>
              </a:xfrm>
              <a:prstGeom prst="triangle">
                <a:avLst/>
              </a:prstGeom>
              <a:solidFill>
                <a:srgbClr val="10F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uppieren 10"/>
            <p:cNvGrpSpPr/>
            <p:nvPr/>
          </p:nvGrpSpPr>
          <p:grpSpPr>
            <a:xfrm>
              <a:off x="5666634" y="2252710"/>
              <a:ext cx="856653" cy="597195"/>
              <a:chOff x="3998408" y="1987517"/>
              <a:chExt cx="2244966" cy="1551455"/>
            </a:xfrm>
          </p:grpSpPr>
          <p:sp>
            <p:nvSpPr>
              <p:cNvPr id="53" name="Gleichschenkliges Dreieck 114"/>
              <p:cNvSpPr/>
              <p:nvPr/>
            </p:nvSpPr>
            <p:spPr>
              <a:xfrm rot="14134859">
                <a:off x="4229445" y="2379984"/>
                <a:ext cx="330144" cy="792218"/>
              </a:xfrm>
              <a:prstGeom prst="triangle">
                <a:avLst>
                  <a:gd name="adj" fmla="val 5385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Gleichschenkliges Dreieck 115"/>
              <p:cNvSpPr/>
              <p:nvPr/>
            </p:nvSpPr>
            <p:spPr>
              <a:xfrm rot="7198117">
                <a:off x="5653712" y="2386239"/>
                <a:ext cx="365343" cy="813980"/>
              </a:xfrm>
              <a:prstGeom prst="triangle">
                <a:avLst>
                  <a:gd name="adj" fmla="val 513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Gleichschenkliges Dreieck 116"/>
              <p:cNvSpPr/>
              <p:nvPr/>
            </p:nvSpPr>
            <p:spPr>
              <a:xfrm rot="3341303">
                <a:off x="5412880" y="1972782"/>
                <a:ext cx="494339" cy="5311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Gleichschenkliges Dreieck 117"/>
              <p:cNvSpPr/>
              <p:nvPr/>
            </p:nvSpPr>
            <p:spPr>
              <a:xfrm rot="18178852">
                <a:off x="4304614" y="1969124"/>
                <a:ext cx="494339" cy="5311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Abgerundetes Rechteck 118"/>
              <p:cNvSpPr/>
              <p:nvPr/>
            </p:nvSpPr>
            <p:spPr>
              <a:xfrm>
                <a:off x="4566000" y="2170820"/>
                <a:ext cx="1080120" cy="1368152"/>
              </a:xfrm>
              <a:prstGeom prst="roundRect">
                <a:avLst>
                  <a:gd name="adj" fmla="val 366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8" name="Ellipse 119"/>
              <p:cNvSpPr/>
              <p:nvPr/>
            </p:nvSpPr>
            <p:spPr>
              <a:xfrm>
                <a:off x="4602004"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9" name="Ellipse 120"/>
              <p:cNvSpPr/>
              <p:nvPr/>
            </p:nvSpPr>
            <p:spPr>
              <a:xfrm>
                <a:off x="5091276"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Gleichschenkliges Dreieck 121"/>
              <p:cNvSpPr/>
              <p:nvPr/>
            </p:nvSpPr>
            <p:spPr>
              <a:xfrm>
                <a:off x="5000006" y="2484187"/>
                <a:ext cx="212107"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122"/>
              <p:cNvSpPr/>
              <p:nvPr/>
            </p:nvSpPr>
            <p:spPr>
              <a:xfrm>
                <a:off x="4792578" y="2350840"/>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123"/>
              <p:cNvSpPr/>
              <p:nvPr/>
            </p:nvSpPr>
            <p:spPr>
              <a:xfrm>
                <a:off x="5280061" y="2351471"/>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Gleichschenkliges Dreieck 124"/>
              <p:cNvSpPr/>
              <p:nvPr/>
            </p:nvSpPr>
            <p:spPr>
              <a:xfrm>
                <a:off x="5000006" y="3178932"/>
                <a:ext cx="212107" cy="36004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Gleichschenkliges Dreieck 125"/>
              <p:cNvSpPr/>
              <p:nvPr/>
            </p:nvSpPr>
            <p:spPr>
              <a:xfrm rot="5400000">
                <a:off x="4636964" y="2818894"/>
                <a:ext cx="212107" cy="36004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Gleichschenkliges Dreieck 126"/>
              <p:cNvSpPr/>
              <p:nvPr/>
            </p:nvSpPr>
            <p:spPr>
              <a:xfrm rot="16200000">
                <a:off x="5360047" y="2818893"/>
                <a:ext cx="212107" cy="36004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0"/>
            <p:cNvGrpSpPr/>
            <p:nvPr/>
          </p:nvGrpSpPr>
          <p:grpSpPr>
            <a:xfrm>
              <a:off x="6387865" y="2903813"/>
              <a:ext cx="856653" cy="597195"/>
              <a:chOff x="3998408" y="1987517"/>
              <a:chExt cx="2244966" cy="1551455"/>
            </a:xfrm>
          </p:grpSpPr>
          <p:sp>
            <p:nvSpPr>
              <p:cNvPr id="40" name="Gleichschenkliges Dreieck 114"/>
              <p:cNvSpPr/>
              <p:nvPr/>
            </p:nvSpPr>
            <p:spPr>
              <a:xfrm rot="14134859">
                <a:off x="4229445" y="2379984"/>
                <a:ext cx="330144" cy="792218"/>
              </a:xfrm>
              <a:prstGeom prst="triangle">
                <a:avLst>
                  <a:gd name="adj" fmla="val 538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Gleichschenkliges Dreieck 115"/>
              <p:cNvSpPr/>
              <p:nvPr/>
            </p:nvSpPr>
            <p:spPr>
              <a:xfrm rot="7198117">
                <a:off x="5653712" y="2386239"/>
                <a:ext cx="365343" cy="813980"/>
              </a:xfrm>
              <a:prstGeom prst="triangle">
                <a:avLst>
                  <a:gd name="adj" fmla="val 5136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Gleichschenkliges Dreieck 116"/>
              <p:cNvSpPr/>
              <p:nvPr/>
            </p:nvSpPr>
            <p:spPr>
              <a:xfrm rot="3341303">
                <a:off x="5412880" y="1972782"/>
                <a:ext cx="494339" cy="5311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Gleichschenkliges Dreieck 117"/>
              <p:cNvSpPr/>
              <p:nvPr/>
            </p:nvSpPr>
            <p:spPr>
              <a:xfrm rot="18178852">
                <a:off x="4304614" y="1969124"/>
                <a:ext cx="494339" cy="53112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Abgerundetes Rechteck 118"/>
              <p:cNvSpPr/>
              <p:nvPr/>
            </p:nvSpPr>
            <p:spPr>
              <a:xfrm>
                <a:off x="4566000" y="2170820"/>
                <a:ext cx="1080120" cy="1368152"/>
              </a:xfrm>
              <a:prstGeom prst="roundRect">
                <a:avLst>
                  <a:gd name="adj" fmla="val 3667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119"/>
              <p:cNvSpPr/>
              <p:nvPr/>
            </p:nvSpPr>
            <p:spPr>
              <a:xfrm>
                <a:off x="4602004"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120"/>
              <p:cNvSpPr/>
              <p:nvPr/>
            </p:nvSpPr>
            <p:spPr>
              <a:xfrm>
                <a:off x="5091276"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Gleichschenkliges Dreieck 121"/>
              <p:cNvSpPr/>
              <p:nvPr/>
            </p:nvSpPr>
            <p:spPr>
              <a:xfrm>
                <a:off x="5000006" y="2484187"/>
                <a:ext cx="212107"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122"/>
              <p:cNvSpPr/>
              <p:nvPr/>
            </p:nvSpPr>
            <p:spPr>
              <a:xfrm>
                <a:off x="4792578" y="2350840"/>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123"/>
              <p:cNvSpPr/>
              <p:nvPr/>
            </p:nvSpPr>
            <p:spPr>
              <a:xfrm>
                <a:off x="5280061" y="2351471"/>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Gleichschenkliges Dreieck 124"/>
              <p:cNvSpPr/>
              <p:nvPr/>
            </p:nvSpPr>
            <p:spPr>
              <a:xfrm>
                <a:off x="5000006" y="3178932"/>
                <a:ext cx="212107" cy="3600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Gleichschenkliges Dreieck 125"/>
              <p:cNvSpPr/>
              <p:nvPr/>
            </p:nvSpPr>
            <p:spPr>
              <a:xfrm rot="5400000">
                <a:off x="4636964" y="2818894"/>
                <a:ext cx="212107" cy="3600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Gleichschenkliges Dreieck 126"/>
              <p:cNvSpPr/>
              <p:nvPr/>
            </p:nvSpPr>
            <p:spPr>
              <a:xfrm rot="16200000">
                <a:off x="5360047" y="2818893"/>
                <a:ext cx="212107" cy="36004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10"/>
            <p:cNvGrpSpPr/>
            <p:nvPr/>
          </p:nvGrpSpPr>
          <p:grpSpPr>
            <a:xfrm>
              <a:off x="7027343" y="2243120"/>
              <a:ext cx="856653" cy="597195"/>
              <a:chOff x="3998408" y="1987517"/>
              <a:chExt cx="2244966" cy="1551455"/>
            </a:xfrm>
          </p:grpSpPr>
          <p:sp>
            <p:nvSpPr>
              <p:cNvPr id="27" name="Gleichschenkliges Dreieck 114"/>
              <p:cNvSpPr/>
              <p:nvPr/>
            </p:nvSpPr>
            <p:spPr>
              <a:xfrm rot="14134859">
                <a:off x="4229445" y="2379984"/>
                <a:ext cx="330144" cy="792218"/>
              </a:xfrm>
              <a:prstGeom prst="triangle">
                <a:avLst>
                  <a:gd name="adj" fmla="val 53850"/>
                </a:avLst>
              </a:prstGeom>
              <a:solidFill>
                <a:srgbClr val="A60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Gleichschenkliges Dreieck 115"/>
              <p:cNvSpPr/>
              <p:nvPr/>
            </p:nvSpPr>
            <p:spPr>
              <a:xfrm rot="7198117">
                <a:off x="5653712" y="2386239"/>
                <a:ext cx="365343" cy="813980"/>
              </a:xfrm>
              <a:prstGeom prst="triangle">
                <a:avLst>
                  <a:gd name="adj" fmla="val 51365"/>
                </a:avLst>
              </a:prstGeom>
              <a:solidFill>
                <a:srgbClr val="A60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116"/>
              <p:cNvSpPr/>
              <p:nvPr/>
            </p:nvSpPr>
            <p:spPr>
              <a:xfrm rot="3341303">
                <a:off x="5412880" y="1972782"/>
                <a:ext cx="494339" cy="531125"/>
              </a:xfrm>
              <a:prstGeom prst="triangle">
                <a:avLst/>
              </a:prstGeom>
              <a:solidFill>
                <a:srgbClr val="A60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117"/>
              <p:cNvSpPr/>
              <p:nvPr/>
            </p:nvSpPr>
            <p:spPr>
              <a:xfrm rot="18178852">
                <a:off x="4304614" y="1969124"/>
                <a:ext cx="494339" cy="531125"/>
              </a:xfrm>
              <a:prstGeom prst="triangle">
                <a:avLst/>
              </a:prstGeom>
              <a:solidFill>
                <a:srgbClr val="A60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Abgerundetes Rechteck 118"/>
              <p:cNvSpPr/>
              <p:nvPr/>
            </p:nvSpPr>
            <p:spPr>
              <a:xfrm>
                <a:off x="4566000" y="2170820"/>
                <a:ext cx="1080120" cy="1368152"/>
              </a:xfrm>
              <a:prstGeom prst="roundRect">
                <a:avLst>
                  <a:gd name="adj" fmla="val 36677"/>
                </a:avLst>
              </a:prstGeom>
              <a:solidFill>
                <a:srgbClr val="A60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119"/>
              <p:cNvSpPr/>
              <p:nvPr/>
            </p:nvSpPr>
            <p:spPr>
              <a:xfrm>
                <a:off x="4602004"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120"/>
              <p:cNvSpPr/>
              <p:nvPr/>
            </p:nvSpPr>
            <p:spPr>
              <a:xfrm>
                <a:off x="5091276" y="2170820"/>
                <a:ext cx="504056" cy="5293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Gleichschenkliges Dreieck 121"/>
              <p:cNvSpPr/>
              <p:nvPr/>
            </p:nvSpPr>
            <p:spPr>
              <a:xfrm>
                <a:off x="5000006" y="2484187"/>
                <a:ext cx="212107"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122"/>
              <p:cNvSpPr/>
              <p:nvPr/>
            </p:nvSpPr>
            <p:spPr>
              <a:xfrm>
                <a:off x="4792578" y="2350840"/>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123"/>
              <p:cNvSpPr/>
              <p:nvPr/>
            </p:nvSpPr>
            <p:spPr>
              <a:xfrm>
                <a:off x="5280061" y="2351471"/>
                <a:ext cx="126485" cy="1333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Gleichschenkliges Dreieck 124"/>
              <p:cNvSpPr/>
              <p:nvPr/>
            </p:nvSpPr>
            <p:spPr>
              <a:xfrm>
                <a:off x="5000006" y="3178932"/>
                <a:ext cx="212107" cy="360040"/>
              </a:xfrm>
              <a:prstGeom prst="triangle">
                <a:avLst/>
              </a:prstGeom>
              <a:solidFill>
                <a:srgbClr val="F61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Gleichschenkliges Dreieck 125"/>
              <p:cNvSpPr/>
              <p:nvPr/>
            </p:nvSpPr>
            <p:spPr>
              <a:xfrm rot="5400000">
                <a:off x="4636964" y="2818894"/>
                <a:ext cx="212107" cy="360040"/>
              </a:xfrm>
              <a:prstGeom prst="triangle">
                <a:avLst/>
              </a:prstGeom>
              <a:solidFill>
                <a:srgbClr val="F61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Gleichschenkliges Dreieck 126"/>
              <p:cNvSpPr/>
              <p:nvPr/>
            </p:nvSpPr>
            <p:spPr>
              <a:xfrm rot="16200000">
                <a:off x="5360047" y="2818893"/>
                <a:ext cx="212107" cy="360040"/>
              </a:xfrm>
              <a:prstGeom prst="triangle">
                <a:avLst/>
              </a:prstGeom>
              <a:solidFill>
                <a:srgbClr val="F61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o 21"/>
            <p:cNvGrpSpPr/>
            <p:nvPr/>
          </p:nvGrpSpPr>
          <p:grpSpPr>
            <a:xfrm rot="10800000">
              <a:off x="4067945" y="1294648"/>
              <a:ext cx="171262" cy="2746140"/>
              <a:chOff x="7890681" y="1294648"/>
              <a:chExt cx="171262" cy="2746140"/>
            </a:xfrm>
          </p:grpSpPr>
          <p:pic>
            <p:nvPicPr>
              <p:cNvPr id="23" name="Imagen 22"/>
              <p:cNvPicPr>
                <a:picLocks noChangeAspect="1"/>
              </p:cNvPicPr>
              <p:nvPr/>
            </p:nvPicPr>
            <p:blipFill rotWithShape="1">
              <a:blip r:embed="rId4"/>
              <a:srcRect l="44427" t="23387" r="54789" b="67857"/>
              <a:stretch/>
            </p:blipFill>
            <p:spPr>
              <a:xfrm>
                <a:off x="7890681" y="1294648"/>
                <a:ext cx="171261" cy="1019793"/>
              </a:xfrm>
              <a:prstGeom prst="rect">
                <a:avLst/>
              </a:prstGeom>
            </p:spPr>
          </p:pic>
          <p:pic>
            <p:nvPicPr>
              <p:cNvPr id="24" name="Imagen 23"/>
              <p:cNvPicPr>
                <a:picLocks noChangeAspect="1"/>
              </p:cNvPicPr>
              <p:nvPr/>
            </p:nvPicPr>
            <p:blipFill rotWithShape="1">
              <a:blip r:embed="rId4"/>
              <a:srcRect l="43718" t="30124" r="55477" b="64596"/>
              <a:stretch/>
            </p:blipFill>
            <p:spPr>
              <a:xfrm>
                <a:off x="7896204" y="2266944"/>
                <a:ext cx="165739" cy="611788"/>
              </a:xfrm>
              <a:prstGeom prst="rect">
                <a:avLst/>
              </a:prstGeom>
            </p:spPr>
          </p:pic>
          <p:pic>
            <p:nvPicPr>
              <p:cNvPr id="25" name="Imagen 24"/>
              <p:cNvPicPr>
                <a:picLocks noChangeAspect="1"/>
              </p:cNvPicPr>
              <p:nvPr/>
            </p:nvPicPr>
            <p:blipFill rotWithShape="1">
              <a:blip r:embed="rId4"/>
              <a:srcRect l="45119" t="30124" r="54093" b="64596"/>
              <a:stretch/>
            </p:blipFill>
            <p:spPr>
              <a:xfrm>
                <a:off x="7899556" y="3429000"/>
                <a:ext cx="162385" cy="611788"/>
              </a:xfrm>
              <a:prstGeom prst="rect">
                <a:avLst/>
              </a:prstGeom>
            </p:spPr>
          </p:pic>
          <p:pic>
            <p:nvPicPr>
              <p:cNvPr id="26" name="Imagen 25"/>
              <p:cNvPicPr>
                <a:picLocks noChangeAspect="1"/>
              </p:cNvPicPr>
              <p:nvPr/>
            </p:nvPicPr>
            <p:blipFill rotWithShape="1">
              <a:blip r:embed="rId4"/>
              <a:srcRect l="25588" t="30124" r="72393" b="64596"/>
              <a:stretch/>
            </p:blipFill>
            <p:spPr>
              <a:xfrm flipH="1">
                <a:off x="7893057" y="2852936"/>
                <a:ext cx="168883" cy="611788"/>
              </a:xfrm>
              <a:prstGeom prst="rect">
                <a:avLst/>
              </a:prstGeom>
            </p:spPr>
          </p:pic>
        </p:grpSp>
        <p:sp>
          <p:nvSpPr>
            <p:cNvPr id="17" name="Rectángulo 16"/>
            <p:cNvSpPr/>
            <p:nvPr/>
          </p:nvSpPr>
          <p:spPr>
            <a:xfrm>
              <a:off x="4002032" y="3655472"/>
              <a:ext cx="4183923" cy="389645"/>
            </a:xfrm>
            <a:prstGeom prst="rect">
              <a:avLst/>
            </a:prstGeom>
          </p:spPr>
          <p:txBody>
            <a:bodyPr wrap="square">
              <a:spAutoFit/>
            </a:bodyPr>
            <a:lstStyle/>
            <a:p>
              <a:pPr algn="ctr"/>
              <a:r>
                <a:rPr lang="es-ES" sz="1600" dirty="0">
                  <a:solidFill>
                    <a:schemeClr val="bg1"/>
                  </a:solidFill>
                </a:rPr>
                <a:t>https://superowllie.000webhostapp.com/ </a:t>
              </a:r>
            </a:p>
          </p:txBody>
        </p:sp>
      </p:grpSp>
    </p:spTree>
    <p:extLst>
      <p:ext uri="{BB962C8B-B14F-4D97-AF65-F5344CB8AC3E}">
        <p14:creationId xmlns:p14="http://schemas.microsoft.com/office/powerpoint/2010/main" val="351461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Índex</a:t>
            </a:r>
          </a:p>
        </p:txBody>
      </p:sp>
      <p:sp>
        <p:nvSpPr>
          <p:cNvPr id="3" name="Marcador de contenido 2"/>
          <p:cNvSpPr>
            <a:spLocks noGrp="1"/>
          </p:cNvSpPr>
          <p:nvPr>
            <p:ph idx="1"/>
          </p:nvPr>
        </p:nvSpPr>
        <p:spPr/>
        <p:txBody>
          <a:bodyPr/>
          <a:lstStyle/>
          <a:p>
            <a:pPr marL="457200" indent="-457200">
              <a:buFont typeface="+mj-lt"/>
              <a:buAutoNum type="arabicPeriod"/>
            </a:pPr>
            <a:r>
              <a:rPr lang="ca-ES" dirty="0"/>
              <a:t>Intenció</a:t>
            </a:r>
          </a:p>
          <a:p>
            <a:pPr marL="457200" indent="-457200">
              <a:buFont typeface="+mj-lt"/>
              <a:buAutoNum type="arabicPeriod"/>
            </a:pPr>
            <a:r>
              <a:rPr lang="ca-ES" dirty="0"/>
              <a:t>Producte</a:t>
            </a:r>
          </a:p>
          <a:p>
            <a:pPr marL="457200" indent="-457200">
              <a:buFont typeface="+mj-lt"/>
              <a:buAutoNum type="arabicPeriod"/>
            </a:pPr>
            <a:r>
              <a:rPr lang="ca-ES" dirty="0"/>
              <a:t>Motivació</a:t>
            </a:r>
          </a:p>
          <a:p>
            <a:pPr marL="457200" indent="-457200">
              <a:buFont typeface="+mj-lt"/>
              <a:buAutoNum type="arabicPeriod"/>
            </a:pPr>
            <a:r>
              <a:rPr lang="ca-ES" dirty="0"/>
              <a:t>Projecte</a:t>
            </a:r>
          </a:p>
          <a:p>
            <a:pPr lvl="1">
              <a:buFont typeface="Wingdings" panose="05000000000000000000" pitchFamily="2" charset="2"/>
              <a:buChar char="§"/>
            </a:pPr>
            <a:r>
              <a:rPr lang="ca-ES" dirty="0"/>
              <a:t>Anàlisi</a:t>
            </a:r>
          </a:p>
          <a:p>
            <a:pPr lvl="1">
              <a:buFont typeface="Wingdings" panose="05000000000000000000" pitchFamily="2" charset="2"/>
              <a:buChar char="§"/>
            </a:pPr>
            <a:r>
              <a:rPr lang="ca-ES" dirty="0"/>
              <a:t>Disseny</a:t>
            </a:r>
          </a:p>
          <a:p>
            <a:pPr lvl="1">
              <a:buFont typeface="Wingdings" panose="05000000000000000000" pitchFamily="2" charset="2"/>
              <a:buChar char="§"/>
            </a:pPr>
            <a:r>
              <a:rPr lang="ca-ES" dirty="0"/>
              <a:t>Implementació</a:t>
            </a:r>
          </a:p>
          <a:p>
            <a:pPr marL="457200" indent="-457200">
              <a:buFont typeface="+mj-lt"/>
              <a:buAutoNum type="arabicPeriod"/>
            </a:pPr>
            <a:r>
              <a:rPr lang="ca-ES" dirty="0"/>
              <a:t>Presentació del producte</a:t>
            </a:r>
          </a:p>
          <a:p>
            <a:pPr marL="457200" indent="-457200">
              <a:buFont typeface="+mj-lt"/>
              <a:buAutoNum type="arabicPeriod"/>
            </a:pPr>
            <a:r>
              <a:rPr lang="ca-ES" dirty="0"/>
              <a:t>Recursos</a:t>
            </a:r>
          </a:p>
          <a:p>
            <a:pPr marL="457200" indent="-457200">
              <a:buFont typeface="+mj-lt"/>
              <a:buAutoNum type="arabicPeriod"/>
            </a:pPr>
            <a:r>
              <a:rPr lang="ca-ES" dirty="0"/>
              <a:t>Conclusions</a:t>
            </a:r>
          </a:p>
        </p:txBody>
      </p:sp>
    </p:spTree>
    <p:extLst>
      <p:ext uri="{BB962C8B-B14F-4D97-AF65-F5344CB8AC3E}">
        <p14:creationId xmlns:p14="http://schemas.microsoft.com/office/powerpoint/2010/main" val="258183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a:t>Intenció</a:t>
            </a:r>
          </a:p>
        </p:txBody>
      </p:sp>
      <p:sp>
        <p:nvSpPr>
          <p:cNvPr id="3" name="Marcador de contenido 2"/>
          <p:cNvSpPr>
            <a:spLocks noGrp="1"/>
          </p:cNvSpPr>
          <p:nvPr>
            <p:ph idx="1"/>
          </p:nvPr>
        </p:nvSpPr>
        <p:spPr/>
        <p:txBody>
          <a:bodyPr/>
          <a:lstStyle/>
          <a:p>
            <a:pPr marL="0" indent="0" algn="ctr">
              <a:buNone/>
            </a:pPr>
            <a:r>
              <a:rPr lang="ca-ES" dirty="0"/>
              <a:t>La intenció d’aquest projecte és desenvolupar una aplicació que funcioni en diversos dispositius.</a:t>
            </a:r>
          </a:p>
          <a:p>
            <a:pPr marL="0" indent="0" algn="ctr">
              <a:buNone/>
            </a:pPr>
            <a:endParaRPr lang="ca-ES" dirty="0"/>
          </a:p>
          <a:p>
            <a:pPr marL="0" indent="0" algn="ctr">
              <a:buNone/>
            </a:pPr>
            <a:r>
              <a:rPr lang="ca-ES" dirty="0"/>
              <a:t>“</a:t>
            </a:r>
            <a:r>
              <a:rPr lang="ca-ES" i="1" dirty="0" err="1"/>
              <a:t>Write</a:t>
            </a:r>
            <a:r>
              <a:rPr lang="ca-ES" i="1" dirty="0"/>
              <a:t> </a:t>
            </a:r>
            <a:r>
              <a:rPr lang="ca-ES" i="1" dirty="0" err="1"/>
              <a:t>once</a:t>
            </a:r>
            <a:r>
              <a:rPr lang="ca-ES" i="1" dirty="0"/>
              <a:t>, </a:t>
            </a:r>
            <a:r>
              <a:rPr lang="ca-ES" i="1" dirty="0" err="1"/>
              <a:t>run</a:t>
            </a:r>
            <a:r>
              <a:rPr lang="ca-ES" i="1" dirty="0"/>
              <a:t> </a:t>
            </a:r>
            <a:r>
              <a:rPr lang="ca-ES" i="1" dirty="0" err="1"/>
              <a:t>everywhere</a:t>
            </a:r>
            <a:r>
              <a:rPr lang="ca-ES" dirty="0"/>
              <a:t>”</a:t>
            </a:r>
          </a:p>
        </p:txBody>
      </p:sp>
    </p:spTree>
    <p:extLst>
      <p:ext uri="{BB962C8B-B14F-4D97-AF65-F5344CB8AC3E}">
        <p14:creationId xmlns:p14="http://schemas.microsoft.com/office/powerpoint/2010/main" val="139124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Producte</a:t>
            </a:r>
            <a:br>
              <a:rPr lang="ca-ES" dirty="0"/>
            </a:br>
            <a:r>
              <a:rPr lang="ca-ES" sz="1800" dirty="0"/>
              <a:t>Què es crearà?</a:t>
            </a:r>
            <a:endParaRPr lang="ca-ES" dirty="0"/>
          </a:p>
        </p:txBody>
      </p:sp>
      <p:sp>
        <p:nvSpPr>
          <p:cNvPr id="3" name="Marcador de contenido 2"/>
          <p:cNvSpPr>
            <a:spLocks noGrp="1"/>
          </p:cNvSpPr>
          <p:nvPr>
            <p:ph idx="1"/>
          </p:nvPr>
        </p:nvSpPr>
        <p:spPr/>
        <p:txBody>
          <a:bodyPr/>
          <a:lstStyle/>
          <a:p>
            <a:pPr marL="0" indent="0" algn="ctr">
              <a:buNone/>
            </a:pPr>
            <a:r>
              <a:rPr lang="ca-ES" dirty="0"/>
              <a:t>Categories d’aplicacions:</a:t>
            </a:r>
          </a:p>
          <a:p>
            <a:pPr marL="0" indent="0" algn="ctr">
              <a:buNone/>
            </a:pPr>
            <a:r>
              <a:rPr lang="ca-ES" dirty="0"/>
              <a:t>Banc – Buscadors – Comunicació – Educació – Esports – Finances – Gastronomia – </a:t>
            </a:r>
            <a:r>
              <a:rPr lang="ca-ES" b="1" dirty="0">
                <a:solidFill>
                  <a:schemeClr val="accent1"/>
                </a:solidFill>
              </a:rPr>
              <a:t>Jocs</a:t>
            </a:r>
            <a:r>
              <a:rPr lang="ca-ES" dirty="0"/>
              <a:t> – Mapes – Música – Notícies – Personal </a:t>
            </a:r>
            <a:r>
              <a:rPr lang="ca-ES" dirty="0" err="1"/>
              <a:t>Care</a:t>
            </a:r>
            <a:r>
              <a:rPr lang="ca-ES" dirty="0"/>
              <a:t> – Social Network – Salut – Temps – Viatges – etc. </a:t>
            </a:r>
          </a:p>
          <a:p>
            <a:pPr marL="0" indent="0" algn="ctr">
              <a:buNone/>
            </a:pPr>
            <a:endParaRPr lang="ca-ES" dirty="0"/>
          </a:p>
          <a:p>
            <a:pPr marL="0" indent="0" algn="ctr">
              <a:buNone/>
            </a:pPr>
            <a:r>
              <a:rPr lang="ca-ES" dirty="0"/>
              <a:t>Els dispositius mòbils han propiciat la creació d’una indústria del joc mòbil, diferenciada de la indústria dels videojocs. </a:t>
            </a:r>
          </a:p>
          <a:p>
            <a:pPr marL="0" indent="0" algn="ctr">
              <a:buNone/>
            </a:pPr>
            <a:r>
              <a:rPr lang="ca-ES" i="1" dirty="0"/>
              <a:t>Mobile </a:t>
            </a:r>
            <a:r>
              <a:rPr lang="ca-ES" i="1" dirty="0" err="1"/>
              <a:t>Gaming</a:t>
            </a:r>
            <a:r>
              <a:rPr lang="ca-ES" i="1" dirty="0"/>
              <a:t> </a:t>
            </a:r>
            <a:r>
              <a:rPr lang="ca-ES" dirty="0"/>
              <a:t>= </a:t>
            </a:r>
            <a:r>
              <a:rPr lang="ca-ES" i="1" dirty="0"/>
              <a:t>casual </a:t>
            </a:r>
            <a:r>
              <a:rPr lang="ca-ES" i="1" dirty="0" err="1"/>
              <a:t>player</a:t>
            </a:r>
            <a:endParaRPr lang="ca-ES" i="1" dirty="0"/>
          </a:p>
          <a:p>
            <a:pPr marL="0" indent="0" algn="ctr">
              <a:buNone/>
            </a:pPr>
            <a:endParaRPr lang="ca-ES" dirty="0"/>
          </a:p>
          <a:p>
            <a:pPr marL="0" indent="0" algn="ctr">
              <a:buNone/>
            </a:pPr>
            <a:r>
              <a:rPr lang="ca-ES" b="1" dirty="0"/>
              <a:t>En aquest projecte es vol crear una </a:t>
            </a:r>
            <a:r>
              <a:rPr lang="ca-ES" b="1" i="1" dirty="0"/>
              <a:t>Game </a:t>
            </a:r>
            <a:r>
              <a:rPr lang="ca-ES" b="1" i="1" dirty="0" err="1"/>
              <a:t>App</a:t>
            </a:r>
            <a:r>
              <a:rPr lang="ca-ES" b="1" dirty="0"/>
              <a:t>, un joc que segueixi les tendències del mercat i que vagi dirigit a aquells jugadors casuals.</a:t>
            </a:r>
          </a:p>
        </p:txBody>
      </p:sp>
    </p:spTree>
    <p:extLst>
      <p:ext uri="{BB962C8B-B14F-4D97-AF65-F5344CB8AC3E}">
        <p14:creationId xmlns:p14="http://schemas.microsoft.com/office/powerpoint/2010/main" val="414774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Motivació</a:t>
            </a:r>
            <a:br>
              <a:rPr lang="ca-ES" dirty="0"/>
            </a:br>
            <a:r>
              <a:rPr lang="ca-ES" sz="1800" dirty="0"/>
              <a:t>Per què una Game </a:t>
            </a:r>
            <a:r>
              <a:rPr lang="ca-ES" sz="1800" dirty="0" err="1"/>
              <a:t>App</a:t>
            </a:r>
            <a:r>
              <a:rPr lang="ca-ES" sz="1800" dirty="0"/>
              <a:t>?</a:t>
            </a:r>
            <a:endParaRPr lang="ca-ES" dirty="0"/>
          </a:p>
        </p:txBody>
      </p:sp>
      <p:sp>
        <p:nvSpPr>
          <p:cNvPr id="3" name="Marcador de contenido 2"/>
          <p:cNvSpPr>
            <a:spLocks noGrp="1"/>
          </p:cNvSpPr>
          <p:nvPr>
            <p:ph idx="1"/>
          </p:nvPr>
        </p:nvSpPr>
        <p:spPr/>
        <p:txBody>
          <a:bodyPr/>
          <a:lstStyle/>
          <a:p>
            <a:pPr algn="just"/>
            <a:r>
              <a:rPr lang="ca-ES" dirty="0"/>
              <a:t>Posar en pràctica tots els coneixements adquirits durant el màster d’Aplicacions Multimèdia. En especial conceptes de programació web i de disseny d’interfícies.</a:t>
            </a:r>
          </a:p>
          <a:p>
            <a:pPr algn="just"/>
            <a:endParaRPr lang="ca-ES" dirty="0"/>
          </a:p>
          <a:p>
            <a:pPr algn="just"/>
            <a:r>
              <a:rPr lang="ca-ES" dirty="0"/>
              <a:t>La </a:t>
            </a:r>
            <a:r>
              <a:rPr lang="ca-ES" i="1" dirty="0"/>
              <a:t>Mobile </a:t>
            </a:r>
            <a:r>
              <a:rPr lang="ca-ES" i="1" dirty="0" err="1"/>
              <a:t>Gaming</a:t>
            </a:r>
            <a:r>
              <a:rPr lang="ca-ES" i="1" dirty="0"/>
              <a:t> </a:t>
            </a:r>
            <a:r>
              <a:rPr lang="ca-ES" dirty="0"/>
              <a:t>em presenta un context idoni per a crear un producte actual i que pugui resultar interessant.</a:t>
            </a:r>
          </a:p>
          <a:p>
            <a:pPr marL="0" indent="0" algn="just">
              <a:buNone/>
            </a:pPr>
            <a:endParaRPr lang="ca-ES" dirty="0"/>
          </a:p>
          <a:p>
            <a:pPr algn="just"/>
            <a:r>
              <a:rPr lang="ca-ES" dirty="0"/>
              <a:t>Com tot </a:t>
            </a:r>
            <a:r>
              <a:rPr lang="ca-ES" i="1" dirty="0" err="1"/>
              <a:t>gamer</a:t>
            </a:r>
            <a:r>
              <a:rPr lang="ca-ES" dirty="0"/>
              <a:t>, un somia en crear el seu propi joc.</a:t>
            </a:r>
          </a:p>
          <a:p>
            <a:pPr algn="just"/>
            <a:endParaRPr lang="ca-ES" dirty="0"/>
          </a:p>
          <a:p>
            <a:pPr algn="just"/>
            <a:r>
              <a:rPr lang="ca-ES" dirty="0"/>
              <a:t>Repte de crear la meva primera aplicació mòbil.</a:t>
            </a:r>
          </a:p>
        </p:txBody>
      </p:sp>
    </p:spTree>
    <p:extLst>
      <p:ext uri="{BB962C8B-B14F-4D97-AF65-F5344CB8AC3E}">
        <p14:creationId xmlns:p14="http://schemas.microsoft.com/office/powerpoint/2010/main" val="419125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Projecte</a:t>
            </a:r>
            <a:br>
              <a:rPr lang="ca-ES" dirty="0"/>
            </a:br>
            <a:r>
              <a:rPr lang="ca-ES" sz="1800" dirty="0"/>
              <a:t>Com s’ha desenvolupat el projecte?</a:t>
            </a:r>
            <a:endParaRPr lang="ca-ES" dirty="0"/>
          </a:p>
        </p:txBody>
      </p:sp>
      <p:sp>
        <p:nvSpPr>
          <p:cNvPr id="3" name="Marcador de contenido 2"/>
          <p:cNvSpPr>
            <a:spLocks noGrp="1"/>
          </p:cNvSpPr>
          <p:nvPr>
            <p:ph idx="1"/>
          </p:nvPr>
        </p:nvSpPr>
        <p:spPr>
          <a:xfrm>
            <a:off x="3869268" y="179614"/>
            <a:ext cx="7315200" cy="4147460"/>
          </a:xfrm>
        </p:spPr>
        <p:txBody>
          <a:bodyPr>
            <a:normAutofit/>
          </a:bodyPr>
          <a:lstStyle/>
          <a:p>
            <a:pPr marL="0" indent="0" algn="just">
              <a:buNone/>
            </a:pPr>
            <a:r>
              <a:rPr lang="ca-ES" dirty="0"/>
              <a:t>El projecte s’ha desenvolupat en 5 etapes:</a:t>
            </a:r>
          </a:p>
          <a:p>
            <a:pPr lvl="1" algn="just"/>
            <a:r>
              <a:rPr lang="ca-ES" b="1" dirty="0"/>
              <a:t>Definició i planificació</a:t>
            </a:r>
          </a:p>
          <a:p>
            <a:pPr lvl="2" algn="just"/>
            <a:r>
              <a:rPr lang="ca-ES" dirty="0"/>
              <a:t>abast i objectius.</a:t>
            </a:r>
          </a:p>
          <a:p>
            <a:pPr lvl="2" algn="just"/>
            <a:r>
              <a:rPr lang="ca-ES" dirty="0"/>
              <a:t>divisió de tasques i assignació de temps.</a:t>
            </a:r>
          </a:p>
          <a:p>
            <a:pPr lvl="1" algn="just"/>
            <a:r>
              <a:rPr lang="ca-ES" b="1" dirty="0"/>
              <a:t>Anàlisi:</a:t>
            </a:r>
            <a:r>
              <a:rPr lang="ca-ES" dirty="0"/>
              <a:t> s’estudia l’actual panorama dels jocs </a:t>
            </a:r>
            <a:r>
              <a:rPr lang="ca-ES" dirty="0" err="1"/>
              <a:t>d’</a:t>
            </a:r>
            <a:r>
              <a:rPr lang="ca-ES" i="1" dirty="0" err="1"/>
              <a:t>endless</a:t>
            </a:r>
            <a:r>
              <a:rPr lang="ca-ES" i="1" dirty="0"/>
              <a:t> </a:t>
            </a:r>
            <a:r>
              <a:rPr lang="ca-ES" i="1" dirty="0" err="1"/>
              <a:t>running</a:t>
            </a:r>
            <a:r>
              <a:rPr lang="ca-ES" i="1" dirty="0"/>
              <a:t> </a:t>
            </a:r>
            <a:r>
              <a:rPr lang="ca-ES" dirty="0"/>
              <a:t>per a mòbils.</a:t>
            </a:r>
          </a:p>
          <a:p>
            <a:pPr lvl="1" algn="just"/>
            <a:r>
              <a:rPr lang="ca-ES" b="1" dirty="0"/>
              <a:t>Disseny</a:t>
            </a:r>
            <a:r>
              <a:rPr lang="ca-ES" dirty="0"/>
              <a:t>: d’una banda es conceptualitza el joc i la seva mecànica i d’altra banda es defineixen aspectes de l’aplicació com l’arquitectura i la navegació.</a:t>
            </a:r>
          </a:p>
          <a:p>
            <a:pPr lvl="1" algn="just"/>
            <a:r>
              <a:rPr lang="ca-ES" b="1" dirty="0"/>
              <a:t>Implementació:</a:t>
            </a:r>
            <a:r>
              <a:rPr lang="ca-ES" dirty="0"/>
              <a:t> es crea l’aplicació a partir del codi. S’usen llenguatges web: </a:t>
            </a:r>
            <a:r>
              <a:rPr lang="ca-ES" dirty="0" err="1"/>
              <a:t>html</a:t>
            </a:r>
            <a:r>
              <a:rPr lang="ca-ES" dirty="0"/>
              <a:t>, </a:t>
            </a:r>
            <a:r>
              <a:rPr lang="ca-ES" dirty="0" err="1"/>
              <a:t>css</a:t>
            </a:r>
            <a:r>
              <a:rPr lang="ca-ES" dirty="0"/>
              <a:t> i </a:t>
            </a:r>
            <a:r>
              <a:rPr lang="ca-ES" dirty="0" err="1"/>
              <a:t>javascript</a:t>
            </a:r>
            <a:r>
              <a:rPr lang="ca-ES" dirty="0"/>
              <a:t>.</a:t>
            </a:r>
          </a:p>
          <a:p>
            <a:pPr lvl="1" algn="just"/>
            <a:r>
              <a:rPr lang="ca-ES" b="1" dirty="0"/>
              <a:t>Tancament: </a:t>
            </a:r>
            <a:r>
              <a:rPr lang="ca-ES" dirty="0"/>
              <a:t>s’ultimen els darrers detalls i es tanca el projecte.</a:t>
            </a:r>
          </a:p>
        </p:txBody>
      </p:sp>
      <p:graphicFrame>
        <p:nvGraphicFramePr>
          <p:cNvPr id="8" name="Tabla 7"/>
          <p:cNvGraphicFramePr>
            <a:graphicFrameLocks noGrp="1"/>
          </p:cNvGraphicFramePr>
          <p:nvPr>
            <p:extLst>
              <p:ext uri="{D42A27DB-BD31-4B8C-83A1-F6EECF244321}">
                <p14:modId xmlns:p14="http://schemas.microsoft.com/office/powerpoint/2010/main" val="1748586002"/>
              </p:ext>
            </p:extLst>
          </p:nvPr>
        </p:nvGraphicFramePr>
        <p:xfrm>
          <a:off x="5568044" y="4376189"/>
          <a:ext cx="5616424" cy="2080260"/>
        </p:xfrm>
        <a:graphic>
          <a:graphicData uri="http://schemas.openxmlformats.org/drawingml/2006/table">
            <a:tbl>
              <a:tblPr firstRow="1" firstCol="1" bandRow="1">
                <a:tableStyleId>{5C22544A-7EE6-4342-B048-85BDC9FD1C3A}</a:tableStyleId>
              </a:tblPr>
              <a:tblGrid>
                <a:gridCol w="2800333">
                  <a:extLst>
                    <a:ext uri="{9D8B030D-6E8A-4147-A177-3AD203B41FA5}">
                      <a16:colId xmlns:a16="http://schemas.microsoft.com/office/drawing/2014/main" val="1029216824"/>
                    </a:ext>
                  </a:extLst>
                </a:gridCol>
                <a:gridCol w="679699">
                  <a:extLst>
                    <a:ext uri="{9D8B030D-6E8A-4147-A177-3AD203B41FA5}">
                      <a16:colId xmlns:a16="http://schemas.microsoft.com/office/drawing/2014/main" val="2991701643"/>
                    </a:ext>
                  </a:extLst>
                </a:gridCol>
                <a:gridCol w="1068196">
                  <a:extLst>
                    <a:ext uri="{9D8B030D-6E8A-4147-A177-3AD203B41FA5}">
                      <a16:colId xmlns:a16="http://schemas.microsoft.com/office/drawing/2014/main" val="3547006732"/>
                    </a:ext>
                  </a:extLst>
                </a:gridCol>
                <a:gridCol w="1068196">
                  <a:extLst>
                    <a:ext uri="{9D8B030D-6E8A-4147-A177-3AD203B41FA5}">
                      <a16:colId xmlns:a16="http://schemas.microsoft.com/office/drawing/2014/main" val="2312565085"/>
                    </a:ext>
                  </a:extLst>
                </a:gridCol>
              </a:tblGrid>
              <a:tr h="0">
                <a:tc gridSpan="4">
                  <a:txBody>
                    <a:bodyPr/>
                    <a:lstStyle/>
                    <a:p>
                      <a:pPr algn="ctr">
                        <a:lnSpc>
                          <a:spcPct val="150000"/>
                        </a:lnSpc>
                        <a:spcAft>
                          <a:spcPts val="0"/>
                        </a:spcAft>
                      </a:pPr>
                      <a:r>
                        <a:rPr lang="ca-ES" sz="1400" dirty="0">
                          <a:effectLst/>
                        </a:rPr>
                        <a:t>TAULA DE FITES</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967591661"/>
                  </a:ext>
                </a:extLst>
              </a:tr>
              <a:tr h="0">
                <a:tc>
                  <a:txBody>
                    <a:bodyPr/>
                    <a:lstStyle/>
                    <a:p>
                      <a:pPr>
                        <a:lnSpc>
                          <a:spcPct val="150000"/>
                        </a:lnSpc>
                        <a:spcAft>
                          <a:spcPts val="0"/>
                        </a:spcAft>
                      </a:pPr>
                      <a:r>
                        <a:rPr lang="ca-ES" sz="1100">
                          <a:effectLst/>
                        </a:rPr>
                        <a:t>Nom</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Durada</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Inici</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Final</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4018214"/>
                  </a:ext>
                </a:extLst>
              </a:tr>
              <a:tr h="0">
                <a:tc>
                  <a:txBody>
                    <a:bodyPr/>
                    <a:lstStyle/>
                    <a:p>
                      <a:pPr>
                        <a:lnSpc>
                          <a:spcPct val="150000"/>
                        </a:lnSpc>
                        <a:spcAft>
                          <a:spcPts val="0"/>
                        </a:spcAft>
                      </a:pPr>
                      <a:r>
                        <a:rPr lang="ca-ES" sz="1100">
                          <a:effectLst/>
                        </a:rPr>
                        <a:t>PAC 1 – Proposta</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a:effectLst/>
                        </a:rPr>
                        <a:t>15 dies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26.09.2016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10.10.2016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9483110"/>
                  </a:ext>
                </a:extLst>
              </a:tr>
              <a:tr h="0">
                <a:tc>
                  <a:txBody>
                    <a:bodyPr/>
                    <a:lstStyle/>
                    <a:p>
                      <a:pPr>
                        <a:lnSpc>
                          <a:spcPct val="150000"/>
                        </a:lnSpc>
                        <a:spcAft>
                          <a:spcPts val="0"/>
                        </a:spcAft>
                      </a:pPr>
                      <a:r>
                        <a:rPr lang="ca-ES" sz="1100">
                          <a:effectLst/>
                        </a:rPr>
                        <a:t>PAC 2 – Mandat del projecte i planificació</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dirty="0">
                          <a:effectLst/>
                        </a:rPr>
                        <a:t>14 dies</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11.10.2016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24.10.2016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9082535"/>
                  </a:ext>
                </a:extLst>
              </a:tr>
              <a:tr h="0">
                <a:tc>
                  <a:txBody>
                    <a:bodyPr/>
                    <a:lstStyle/>
                    <a:p>
                      <a:pPr>
                        <a:lnSpc>
                          <a:spcPct val="150000"/>
                        </a:lnSpc>
                        <a:spcAft>
                          <a:spcPts val="0"/>
                        </a:spcAft>
                      </a:pPr>
                      <a:r>
                        <a:rPr lang="ca-ES" sz="1100">
                          <a:effectLst/>
                        </a:rPr>
                        <a:t>PAC 3 – Entrega 1 : Anàlisi i Disseny</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a:effectLst/>
                        </a:rPr>
                        <a:t>28 dies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25.10.2016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21.11.2016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1208525"/>
                  </a:ext>
                </a:extLst>
              </a:tr>
              <a:tr h="0">
                <a:tc>
                  <a:txBody>
                    <a:bodyPr/>
                    <a:lstStyle/>
                    <a:p>
                      <a:pPr>
                        <a:lnSpc>
                          <a:spcPct val="150000"/>
                        </a:lnSpc>
                        <a:spcAft>
                          <a:spcPts val="0"/>
                        </a:spcAft>
                      </a:pPr>
                      <a:r>
                        <a:rPr lang="ca-ES" sz="1100">
                          <a:effectLst/>
                        </a:rPr>
                        <a:t>PAC 4 – Entrega 2: Implementació</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a:effectLst/>
                        </a:rPr>
                        <a:t>30 dies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22.11.2016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21.12.2016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0243858"/>
                  </a:ext>
                </a:extLst>
              </a:tr>
              <a:tr h="0">
                <a:tc>
                  <a:txBody>
                    <a:bodyPr/>
                    <a:lstStyle/>
                    <a:p>
                      <a:pPr>
                        <a:lnSpc>
                          <a:spcPct val="150000"/>
                        </a:lnSpc>
                        <a:spcAft>
                          <a:spcPts val="0"/>
                        </a:spcAft>
                      </a:pPr>
                      <a:r>
                        <a:rPr lang="ca-ES" sz="1100">
                          <a:effectLst/>
                        </a:rPr>
                        <a:t>PAC 5 - Tancament</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a:effectLst/>
                        </a:rPr>
                        <a:t>27 dies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22.12.2016</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17.01.2017</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3618778"/>
                  </a:ext>
                </a:extLst>
              </a:tr>
              <a:tr h="0">
                <a:tc>
                  <a:txBody>
                    <a:bodyPr/>
                    <a:lstStyle/>
                    <a:p>
                      <a:pPr>
                        <a:lnSpc>
                          <a:spcPct val="150000"/>
                        </a:lnSpc>
                        <a:spcAft>
                          <a:spcPts val="0"/>
                        </a:spcAft>
                      </a:pPr>
                      <a:r>
                        <a:rPr lang="ca-ES" sz="1100">
                          <a:effectLst/>
                        </a:rPr>
                        <a:t>Defensa del projecte</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ca-ES" sz="1100">
                          <a:effectLst/>
                        </a:rPr>
                        <a:t>14 dies</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a:effectLst/>
                        </a:rPr>
                        <a:t>10.01.2017</a:t>
                      </a:r>
                      <a:endParaRPr lang="es-E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ca-ES" sz="1100" dirty="0">
                          <a:effectLst/>
                        </a:rPr>
                        <a:t>27.01.2017</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2528652"/>
                  </a:ext>
                </a:extLst>
              </a:tr>
            </a:tbl>
          </a:graphicData>
        </a:graphic>
      </p:graphicFrame>
    </p:spTree>
    <p:extLst>
      <p:ext uri="{BB962C8B-B14F-4D97-AF65-F5344CB8AC3E}">
        <p14:creationId xmlns:p14="http://schemas.microsoft.com/office/powerpoint/2010/main" val="247141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Anàlisi</a:t>
            </a:r>
            <a:br>
              <a:rPr lang="ca-ES" dirty="0"/>
            </a:br>
            <a:r>
              <a:rPr lang="ca-ES" sz="1800" dirty="0"/>
              <a:t>Estat de l’art.</a:t>
            </a:r>
            <a:endParaRPr lang="ca-ES" dirty="0"/>
          </a:p>
        </p:txBody>
      </p:sp>
      <p:sp>
        <p:nvSpPr>
          <p:cNvPr id="3" name="Marcador de contenido 2"/>
          <p:cNvSpPr>
            <a:spLocks noGrp="1"/>
          </p:cNvSpPr>
          <p:nvPr>
            <p:ph idx="1"/>
          </p:nvPr>
        </p:nvSpPr>
        <p:spPr>
          <a:xfrm>
            <a:off x="3869268" y="457199"/>
            <a:ext cx="7315200" cy="6041571"/>
          </a:xfrm>
        </p:spPr>
        <p:txBody>
          <a:bodyPr/>
          <a:lstStyle/>
          <a:p>
            <a:pPr marL="0" indent="0" algn="just">
              <a:buNone/>
            </a:pPr>
            <a:r>
              <a:rPr lang="ca-ES" b="1" u="sng" dirty="0" err="1"/>
              <a:t>Endless</a:t>
            </a:r>
            <a:r>
              <a:rPr lang="ca-ES" b="1" u="sng" dirty="0"/>
              <a:t> </a:t>
            </a:r>
            <a:r>
              <a:rPr lang="ca-ES" b="1" u="sng" dirty="0" err="1"/>
              <a:t>Running</a:t>
            </a:r>
            <a:endParaRPr lang="ca-ES" b="1" u="sng" dirty="0"/>
          </a:p>
          <a:p>
            <a:pPr marL="0" indent="0" algn="just">
              <a:buNone/>
            </a:pPr>
            <a:r>
              <a:rPr lang="ca-ES" dirty="0"/>
              <a:t>O “córrer sense fi”, es caracteritza perquè el personatge principal és mou constantment cap endavant.</a:t>
            </a:r>
          </a:p>
          <a:p>
            <a:pPr marL="0" indent="0" algn="just">
              <a:buNone/>
            </a:pPr>
            <a:r>
              <a:rPr lang="ca-ES" dirty="0"/>
              <a:t>Gènere que s’ha fet molt popular en els últims anys. Ex: Temple </a:t>
            </a:r>
            <a:r>
              <a:rPr lang="ca-ES" dirty="0" err="1"/>
              <a:t>Run</a:t>
            </a:r>
            <a:r>
              <a:rPr lang="ca-ES" dirty="0"/>
              <a:t>.</a:t>
            </a:r>
          </a:p>
          <a:p>
            <a:pPr marL="0" indent="0" algn="just">
              <a:buNone/>
            </a:pPr>
            <a:r>
              <a:rPr lang="ca-ES" dirty="0"/>
              <a:t>Són jocs de mecànica senzilla i controls bàsics.</a:t>
            </a:r>
          </a:p>
          <a:p>
            <a:pPr marL="0" indent="0" algn="just">
              <a:buNone/>
            </a:pPr>
            <a:endParaRPr lang="ca-ES" dirty="0"/>
          </a:p>
          <a:p>
            <a:pPr marL="0" indent="0" algn="just">
              <a:buNone/>
            </a:pPr>
            <a:r>
              <a:rPr lang="ca-ES" b="1" u="sng" dirty="0"/>
              <a:t>Jugador Casual</a:t>
            </a:r>
          </a:p>
          <a:p>
            <a:pPr marL="0" indent="0" algn="just">
              <a:buNone/>
            </a:pPr>
            <a:r>
              <a:rPr lang="ca-ES" dirty="0"/>
              <a:t>El nostre </a:t>
            </a:r>
            <a:r>
              <a:rPr lang="ca-ES" i="1" dirty="0" err="1"/>
              <a:t>target</a:t>
            </a:r>
            <a:r>
              <a:rPr lang="ca-ES" dirty="0"/>
              <a:t> és un tipus de jugador que juga ocasionalment, s’hi passa poc temps jugant. (mitja de 7.5 minuts per sessió)</a:t>
            </a:r>
          </a:p>
          <a:p>
            <a:pPr marL="0" indent="0" algn="just">
              <a:buNone/>
            </a:pPr>
            <a:endParaRPr lang="ca-ES" dirty="0"/>
          </a:p>
          <a:p>
            <a:pPr marL="0" indent="0" algn="just">
              <a:buNone/>
            </a:pPr>
            <a:r>
              <a:rPr lang="ca-ES" b="1" dirty="0">
                <a:solidFill>
                  <a:schemeClr val="accent1">
                    <a:lumMod val="75000"/>
                  </a:schemeClr>
                </a:solidFill>
              </a:rPr>
              <a:t>Conclusions</a:t>
            </a:r>
          </a:p>
          <a:p>
            <a:pPr lvl="1" algn="just"/>
            <a:r>
              <a:rPr lang="ca-ES" dirty="0" err="1"/>
              <a:t>Jugabilitat</a:t>
            </a:r>
            <a:r>
              <a:rPr lang="ca-ES" dirty="0"/>
              <a:t> senzilla. </a:t>
            </a:r>
          </a:p>
          <a:p>
            <a:pPr lvl="1" algn="just"/>
            <a:r>
              <a:rPr lang="ca-ES" dirty="0"/>
              <a:t>Controls intuïtius.</a:t>
            </a:r>
          </a:p>
          <a:p>
            <a:pPr lvl="1" algn="just"/>
            <a:r>
              <a:rPr lang="ca-ES" dirty="0"/>
              <a:t>Corba d’aprenentatge ràpida.</a:t>
            </a:r>
          </a:p>
          <a:p>
            <a:pPr marL="0" indent="0" algn="just">
              <a:buNone/>
            </a:pPr>
            <a:endParaRPr lang="ca-ES" dirty="0"/>
          </a:p>
        </p:txBody>
      </p:sp>
    </p:spTree>
    <p:extLst>
      <p:ext uri="{BB962C8B-B14F-4D97-AF65-F5344CB8AC3E}">
        <p14:creationId xmlns:p14="http://schemas.microsoft.com/office/powerpoint/2010/main" val="154691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Disseny</a:t>
            </a:r>
            <a:br>
              <a:rPr lang="ca-ES" dirty="0"/>
            </a:br>
            <a:r>
              <a:rPr lang="ca-ES" sz="1800" dirty="0"/>
              <a:t>Joc.</a:t>
            </a:r>
            <a:endParaRPr lang="ca-ES" dirty="0"/>
          </a:p>
        </p:txBody>
      </p:sp>
      <p:pic>
        <p:nvPicPr>
          <p:cNvPr id="7" name="Marcador de contenido 6"/>
          <p:cNvPicPr>
            <a:picLocks noGrp="1"/>
          </p:cNvPicPr>
          <p:nvPr>
            <p:ph idx="1"/>
          </p:nvPr>
        </p:nvPicPr>
        <p:blipFill rotWithShape="1">
          <a:blip r:embed="rId3">
            <a:extLst>
              <a:ext uri="{28A0092B-C50C-407E-A947-70E740481C1C}">
                <a14:useLocalDpi xmlns:a14="http://schemas.microsoft.com/office/drawing/2010/main" val="0"/>
              </a:ext>
            </a:extLst>
          </a:blip>
          <a:srcRect t="9089" r="76049" b="16785"/>
          <a:stretch/>
        </p:blipFill>
        <p:spPr bwMode="auto">
          <a:xfrm>
            <a:off x="3812805" y="713195"/>
            <a:ext cx="3116301" cy="5422465"/>
          </a:xfrm>
          <a:prstGeom prst="rect">
            <a:avLst/>
          </a:prstGeom>
          <a:ln>
            <a:noFill/>
          </a:ln>
          <a:extLst>
            <a:ext uri="{53640926-AAD7-44D8-BBD7-CCE9431645EC}">
              <a14:shadowObscured xmlns:a14="http://schemas.microsoft.com/office/drawing/2010/main"/>
            </a:ext>
          </a:extLst>
        </p:spPr>
      </p:pic>
      <p:sp>
        <p:nvSpPr>
          <p:cNvPr id="9" name="Marcador de contenido 2"/>
          <p:cNvSpPr txBox="1">
            <a:spLocks/>
          </p:cNvSpPr>
          <p:nvPr/>
        </p:nvSpPr>
        <p:spPr>
          <a:xfrm>
            <a:off x="7217222" y="457199"/>
            <a:ext cx="4457701" cy="6041571"/>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ca-ES" b="1" dirty="0">
                <a:solidFill>
                  <a:schemeClr val="accent1">
                    <a:lumMod val="75000"/>
                  </a:schemeClr>
                </a:solidFill>
              </a:rPr>
              <a:t>Pantalla Vertical</a:t>
            </a:r>
          </a:p>
          <a:p>
            <a:pPr marL="0" indent="0" algn="just">
              <a:buNone/>
            </a:pPr>
            <a:r>
              <a:rPr lang="ca-ES" b="1" dirty="0">
                <a:solidFill>
                  <a:schemeClr val="accent1">
                    <a:lumMod val="75000"/>
                  </a:schemeClr>
                </a:solidFill>
              </a:rPr>
              <a:t>2 modes de joc:</a:t>
            </a:r>
          </a:p>
          <a:p>
            <a:pPr lvl="1" algn="just"/>
            <a:r>
              <a:rPr lang="ca-ES" i="1" dirty="0" err="1"/>
              <a:t>Classic</a:t>
            </a:r>
            <a:r>
              <a:rPr lang="ca-ES" dirty="0"/>
              <a:t> – una sola partida sense final. Aquesta acaba quan el mussol impacta amb un meteorit/planeta.</a:t>
            </a:r>
          </a:p>
          <a:p>
            <a:pPr lvl="1" algn="just"/>
            <a:r>
              <a:rPr lang="ca-ES" i="1" dirty="0" err="1"/>
              <a:t>Levels</a:t>
            </a:r>
            <a:r>
              <a:rPr lang="ca-ES" dirty="0"/>
              <a:t> – es poden escollir diferents nivells de dificultat.</a:t>
            </a:r>
            <a:endParaRPr lang="ca-ES" b="1" dirty="0">
              <a:solidFill>
                <a:schemeClr val="accent1">
                  <a:lumMod val="75000"/>
                </a:schemeClr>
              </a:solidFill>
            </a:endParaRPr>
          </a:p>
          <a:p>
            <a:pPr marL="0" indent="0" algn="just">
              <a:buFont typeface="Wingdings 2" pitchFamily="18" charset="2"/>
              <a:buNone/>
            </a:pPr>
            <a:r>
              <a:rPr lang="ca-ES" b="1" i="1" dirty="0" err="1">
                <a:solidFill>
                  <a:schemeClr val="accent1">
                    <a:lumMod val="75000"/>
                  </a:schemeClr>
                </a:solidFill>
              </a:rPr>
              <a:t>Swipe</a:t>
            </a:r>
            <a:r>
              <a:rPr lang="ca-ES" b="1" i="1" dirty="0">
                <a:solidFill>
                  <a:schemeClr val="accent1">
                    <a:lumMod val="75000"/>
                  </a:schemeClr>
                </a:solidFill>
              </a:rPr>
              <a:t> &amp; Tap</a:t>
            </a:r>
          </a:p>
          <a:p>
            <a:pPr marL="0" indent="0" algn="just">
              <a:buFont typeface="Wingdings 2" pitchFamily="18" charset="2"/>
              <a:buNone/>
            </a:pPr>
            <a:r>
              <a:rPr lang="ca-ES" b="1" dirty="0">
                <a:solidFill>
                  <a:schemeClr val="accent1">
                    <a:lumMod val="75000"/>
                  </a:schemeClr>
                </a:solidFill>
              </a:rPr>
              <a:t>4 pantalles:</a:t>
            </a:r>
          </a:p>
          <a:p>
            <a:pPr lvl="1" algn="just"/>
            <a:r>
              <a:rPr lang="ca-ES" dirty="0"/>
              <a:t>Joc</a:t>
            </a:r>
          </a:p>
          <a:p>
            <a:pPr lvl="1" algn="just"/>
            <a:r>
              <a:rPr lang="ca-ES" dirty="0"/>
              <a:t>Menú pausa</a:t>
            </a:r>
          </a:p>
          <a:p>
            <a:pPr lvl="1" algn="just"/>
            <a:r>
              <a:rPr lang="ca-ES" dirty="0"/>
              <a:t>Menú </a:t>
            </a:r>
            <a:r>
              <a:rPr lang="ca-ES" i="1" dirty="0"/>
              <a:t>game over</a:t>
            </a:r>
          </a:p>
          <a:p>
            <a:pPr lvl="1" algn="just"/>
            <a:r>
              <a:rPr lang="ca-ES" dirty="0"/>
              <a:t>Menú </a:t>
            </a:r>
            <a:r>
              <a:rPr lang="ca-ES" i="1" dirty="0" err="1"/>
              <a:t>level</a:t>
            </a:r>
            <a:r>
              <a:rPr lang="ca-ES" i="1" dirty="0"/>
              <a:t> </a:t>
            </a:r>
            <a:r>
              <a:rPr lang="ca-ES" i="1" dirty="0" err="1"/>
              <a:t>completed</a:t>
            </a:r>
            <a:endParaRPr lang="ca-ES" i="1" dirty="0"/>
          </a:p>
          <a:p>
            <a:pPr marL="0" indent="0" algn="just">
              <a:buFont typeface="Wingdings 2" pitchFamily="18" charset="2"/>
              <a:buNone/>
            </a:pPr>
            <a:r>
              <a:rPr lang="ca-ES" b="1" dirty="0">
                <a:solidFill>
                  <a:schemeClr val="accent1">
                    <a:lumMod val="75000"/>
                  </a:schemeClr>
                </a:solidFill>
              </a:rPr>
              <a:t>Regles del joc: </a:t>
            </a:r>
            <a:r>
              <a:rPr lang="ca-ES" sz="1800" dirty="0">
                <a:solidFill>
                  <a:schemeClr val="tx1"/>
                </a:solidFill>
              </a:rPr>
              <a:t>el personatge principal és un mussol que es mou en tres posicions. El joc consisteix en que ha d’esquivar meteorits i planetes i recol·lectar estrelles i mussols petits. Addicionalment el mussol pot canviar de color amb els botons inferiors. Si el mussol és del mateix color que el planeta, aleshores en comptes d’impactar, el podrà travessar.</a:t>
            </a:r>
            <a:r>
              <a:rPr lang="ca-ES" sz="1800" b="1" dirty="0">
                <a:solidFill>
                  <a:schemeClr val="accent1">
                    <a:lumMod val="75000"/>
                  </a:schemeClr>
                </a:solidFill>
              </a:rPr>
              <a:t> </a:t>
            </a:r>
          </a:p>
        </p:txBody>
      </p:sp>
    </p:spTree>
    <p:extLst>
      <p:ext uri="{BB962C8B-B14F-4D97-AF65-F5344CB8AC3E}">
        <p14:creationId xmlns:p14="http://schemas.microsoft.com/office/powerpoint/2010/main" val="417265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Disseny</a:t>
            </a:r>
            <a:br>
              <a:rPr lang="ca-ES" dirty="0"/>
            </a:br>
            <a:r>
              <a:rPr lang="ca-ES" sz="1800" dirty="0"/>
              <a:t>Aplicació.</a:t>
            </a:r>
            <a:endParaRPr lang="ca-ES" dirty="0"/>
          </a:p>
        </p:txBody>
      </p:sp>
      <p:sp>
        <p:nvSpPr>
          <p:cNvPr id="3" name="Marcador de contenido 2"/>
          <p:cNvSpPr>
            <a:spLocks noGrp="1"/>
          </p:cNvSpPr>
          <p:nvPr>
            <p:ph idx="1"/>
          </p:nvPr>
        </p:nvSpPr>
        <p:spPr>
          <a:xfrm>
            <a:off x="3869268" y="457199"/>
            <a:ext cx="7315200" cy="6041571"/>
          </a:xfrm>
        </p:spPr>
        <p:txBody>
          <a:bodyPr/>
          <a:lstStyle/>
          <a:p>
            <a:pPr marL="0" indent="0" algn="just">
              <a:buNone/>
            </a:pPr>
            <a:endParaRPr lang="ca-ES" dirty="0"/>
          </a:p>
          <a:p>
            <a:pPr marL="0" indent="0" algn="just">
              <a:buNone/>
            </a:pPr>
            <a:endParaRPr lang="ca-ES" dirty="0"/>
          </a:p>
        </p:txBody>
      </p:sp>
      <p:pic>
        <p:nvPicPr>
          <p:cNvPr id="34" name="Imagen 33"/>
          <p:cNvPicPr>
            <a:picLocks noChangeAspect="1"/>
          </p:cNvPicPr>
          <p:nvPr/>
        </p:nvPicPr>
        <p:blipFill rotWithShape="1">
          <a:blip r:embed="rId3"/>
          <a:srcRect l="1318" t="7776"/>
          <a:stretch/>
        </p:blipFill>
        <p:spPr>
          <a:xfrm>
            <a:off x="3494314" y="195935"/>
            <a:ext cx="6963990" cy="5780310"/>
          </a:xfrm>
          <a:prstGeom prst="rect">
            <a:avLst/>
          </a:prstGeom>
        </p:spPr>
      </p:pic>
      <p:sp>
        <p:nvSpPr>
          <p:cNvPr id="35" name="Marcador de contenido 2"/>
          <p:cNvSpPr txBox="1">
            <a:spLocks/>
          </p:cNvSpPr>
          <p:nvPr/>
        </p:nvSpPr>
        <p:spPr>
          <a:xfrm>
            <a:off x="9196844" y="2487363"/>
            <a:ext cx="2897874" cy="274320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ca-ES" b="1" dirty="0" err="1">
                <a:solidFill>
                  <a:schemeClr val="accent1">
                    <a:lumMod val="75000"/>
                  </a:schemeClr>
                </a:solidFill>
              </a:rPr>
              <a:t>Main</a:t>
            </a:r>
            <a:r>
              <a:rPr lang="ca-ES" b="1" dirty="0">
                <a:solidFill>
                  <a:schemeClr val="accent1">
                    <a:lumMod val="75000"/>
                  </a:schemeClr>
                </a:solidFill>
              </a:rPr>
              <a:t> </a:t>
            </a:r>
            <a:r>
              <a:rPr lang="ca-ES" b="1" dirty="0" err="1">
                <a:solidFill>
                  <a:schemeClr val="accent1">
                    <a:lumMod val="75000"/>
                  </a:schemeClr>
                </a:solidFill>
              </a:rPr>
              <a:t>Menu</a:t>
            </a:r>
            <a:r>
              <a:rPr lang="ca-ES" b="1" dirty="0">
                <a:solidFill>
                  <a:schemeClr val="accent1">
                    <a:lumMod val="75000"/>
                  </a:schemeClr>
                </a:solidFill>
              </a:rPr>
              <a:t> </a:t>
            </a:r>
          </a:p>
          <a:p>
            <a:pPr marL="0" indent="0" algn="just">
              <a:buFont typeface="Wingdings 2" pitchFamily="18" charset="2"/>
              <a:buNone/>
            </a:pPr>
            <a:r>
              <a:rPr lang="ca-ES" b="1" dirty="0">
                <a:solidFill>
                  <a:schemeClr val="accent1">
                    <a:lumMod val="75000"/>
                  </a:schemeClr>
                </a:solidFill>
              </a:rPr>
              <a:t>+ 5 pantalles: </a:t>
            </a:r>
          </a:p>
          <a:p>
            <a:pPr lvl="1" algn="just"/>
            <a:r>
              <a:rPr lang="ca-ES" sz="1700" dirty="0"/>
              <a:t>Joc</a:t>
            </a:r>
          </a:p>
          <a:p>
            <a:pPr lvl="1" algn="just"/>
            <a:r>
              <a:rPr lang="ca-ES" sz="1700" dirty="0"/>
              <a:t>Nivells</a:t>
            </a:r>
          </a:p>
          <a:p>
            <a:pPr lvl="1" algn="just"/>
            <a:r>
              <a:rPr lang="ca-ES" sz="1700" dirty="0"/>
              <a:t>Puntuacions</a:t>
            </a:r>
          </a:p>
          <a:p>
            <a:pPr lvl="1" algn="just"/>
            <a:r>
              <a:rPr lang="ca-ES" sz="1700" dirty="0"/>
              <a:t>Configuració</a:t>
            </a:r>
          </a:p>
          <a:p>
            <a:pPr lvl="1" algn="just"/>
            <a:r>
              <a:rPr lang="ca-ES" sz="1700" dirty="0"/>
              <a:t>Instruccions</a:t>
            </a:r>
          </a:p>
        </p:txBody>
      </p:sp>
      <p:sp>
        <p:nvSpPr>
          <p:cNvPr id="37" name="Marcador de contenido 2"/>
          <p:cNvSpPr txBox="1">
            <a:spLocks/>
          </p:cNvSpPr>
          <p:nvPr/>
        </p:nvSpPr>
        <p:spPr>
          <a:xfrm>
            <a:off x="6383269" y="5638793"/>
            <a:ext cx="5176153" cy="85997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Font typeface="Wingdings 2" pitchFamily="18" charset="2"/>
              <a:buNone/>
            </a:pPr>
            <a:r>
              <a:rPr lang="ca-ES" sz="1700" dirty="0">
                <a:solidFill>
                  <a:schemeClr val="tx1"/>
                </a:solidFill>
              </a:rPr>
              <a:t>Retorn a la pantalla principal a partir del botó groc </a:t>
            </a:r>
            <a:r>
              <a:rPr lang="ca-ES" dirty="0">
                <a:solidFill>
                  <a:schemeClr val="tx1"/>
                </a:solidFill>
              </a:rPr>
              <a:t>“</a:t>
            </a:r>
            <a:r>
              <a:rPr lang="ca-ES" i="1" dirty="0" err="1">
                <a:solidFill>
                  <a:schemeClr val="accent1">
                    <a:lumMod val="75000"/>
                  </a:schemeClr>
                </a:solidFill>
              </a:rPr>
              <a:t>Main</a:t>
            </a:r>
            <a:r>
              <a:rPr lang="ca-ES" i="1" dirty="0">
                <a:solidFill>
                  <a:schemeClr val="accent1">
                    <a:lumMod val="75000"/>
                  </a:schemeClr>
                </a:solidFill>
              </a:rPr>
              <a:t> </a:t>
            </a:r>
            <a:r>
              <a:rPr lang="ca-ES" i="1" dirty="0" err="1">
                <a:solidFill>
                  <a:schemeClr val="accent1">
                    <a:lumMod val="75000"/>
                  </a:schemeClr>
                </a:solidFill>
              </a:rPr>
              <a:t>Menu</a:t>
            </a:r>
            <a:r>
              <a:rPr lang="ca-ES" dirty="0">
                <a:solidFill>
                  <a:schemeClr val="tx1"/>
                </a:solidFill>
              </a:rPr>
              <a:t>” </a:t>
            </a:r>
            <a:r>
              <a:rPr lang="ca-ES" sz="1700" dirty="0">
                <a:solidFill>
                  <a:schemeClr val="tx1"/>
                </a:solidFill>
              </a:rPr>
              <a:t>situat a la part inferior esquerra.</a:t>
            </a:r>
          </a:p>
        </p:txBody>
      </p:sp>
    </p:spTree>
    <p:extLst>
      <p:ext uri="{BB962C8B-B14F-4D97-AF65-F5344CB8AC3E}">
        <p14:creationId xmlns:p14="http://schemas.microsoft.com/office/powerpoint/2010/main" val="366185142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TM02900722[[fn=Sala de juntas (ion)]]</Template>
  <TotalTime>321</TotalTime>
  <Words>2386</Words>
  <Application>Microsoft Office PowerPoint</Application>
  <PresentationFormat>Panorámica</PresentationFormat>
  <Paragraphs>197</Paragraphs>
  <Slides>15</Slides>
  <Notes>13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Arial</vt:lpstr>
      <vt:lpstr>Calibri</vt:lpstr>
      <vt:lpstr>Calibri Light</vt:lpstr>
      <vt:lpstr>Corbel</vt:lpstr>
      <vt:lpstr>Times New Roman</vt:lpstr>
      <vt:lpstr>Wingdings</vt:lpstr>
      <vt:lpstr>Wingdings 2</vt:lpstr>
      <vt:lpstr>HDOfficeLightV0</vt:lpstr>
      <vt:lpstr>1_HDOfficeLightV0</vt:lpstr>
      <vt:lpstr>Marco</vt:lpstr>
      <vt:lpstr>Super Owllie  Disseny i implementació d’un joc endless running per a mòbils</vt:lpstr>
      <vt:lpstr>Índex</vt:lpstr>
      <vt:lpstr>Intenció</vt:lpstr>
      <vt:lpstr>Producte Què es crearà?</vt:lpstr>
      <vt:lpstr>Motivació Per què una Game App?</vt:lpstr>
      <vt:lpstr>Projecte Com s’ha desenvolupat el projecte?</vt:lpstr>
      <vt:lpstr>Anàlisi Estat de l’art.</vt:lpstr>
      <vt:lpstr>Disseny Joc.</vt:lpstr>
      <vt:lpstr>Disseny Aplicació.</vt:lpstr>
      <vt:lpstr>Disseny Aspecte visual</vt:lpstr>
      <vt:lpstr>Implementació</vt:lpstr>
      <vt:lpstr>Implementació Funcions destacades i llibreries addicionals.</vt:lpstr>
      <vt:lpstr>Bugs i línies de futur</vt:lpstr>
      <vt:lpstr>Conclusions</vt:lpstr>
      <vt:lpstr>Moltes gràcies per la vostra atenció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Owllie. Disseny i implementació d’un joc endless running per a mòbils</dc:title>
  <dc:creator>Eli Sangrà Solé</dc:creator>
  <cp:lastModifiedBy>Eli Sangrà Solé</cp:lastModifiedBy>
  <cp:revision>41</cp:revision>
  <dcterms:created xsi:type="dcterms:W3CDTF">2017-01-17T00:25:03Z</dcterms:created>
  <dcterms:modified xsi:type="dcterms:W3CDTF">2017-01-17T15:35:34Z</dcterms:modified>
</cp:coreProperties>
</file>