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28"/>
  </p:notesMasterIdLst>
  <p:sldIdLst>
    <p:sldId id="256" r:id="rId2"/>
    <p:sldId id="257" r:id="rId3"/>
    <p:sldId id="258" r:id="rId4"/>
    <p:sldId id="259" r:id="rId5"/>
    <p:sldId id="262" r:id="rId6"/>
    <p:sldId id="260" r:id="rId7"/>
    <p:sldId id="261" r:id="rId8"/>
    <p:sldId id="263" r:id="rId9"/>
    <p:sldId id="264" r:id="rId10"/>
    <p:sldId id="266" r:id="rId11"/>
    <p:sldId id="268" r:id="rId12"/>
    <p:sldId id="269" r:id="rId13"/>
    <p:sldId id="267" r:id="rId14"/>
    <p:sldId id="271" r:id="rId15"/>
    <p:sldId id="272" r:id="rId16"/>
    <p:sldId id="273" r:id="rId17"/>
    <p:sldId id="274" r:id="rId18"/>
    <p:sldId id="270" r:id="rId19"/>
    <p:sldId id="265" r:id="rId20"/>
    <p:sldId id="276" r:id="rId21"/>
    <p:sldId id="278" r:id="rId22"/>
    <p:sldId id="279" r:id="rId23"/>
    <p:sldId id="280" r:id="rId24"/>
    <p:sldId id="277" r:id="rId25"/>
    <p:sldId id="275" r:id="rId26"/>
    <p:sldId id="281" r:id="rId27"/>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2947"/>
  </p:normalViewPr>
  <p:slideViewPr>
    <p:cSldViewPr snapToGrid="0" snapToObjects="1">
      <p:cViewPr varScale="1">
        <p:scale>
          <a:sx n="84" d="100"/>
          <a:sy n="84" d="100"/>
        </p:scale>
        <p:origin x="7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FAC25F-D033-9C46-A78F-6F7CBAC0678D}" type="doc">
      <dgm:prSet loTypeId="urn:microsoft.com/office/officeart/2005/8/layout/hierarchy5" loCatId="" qsTypeId="urn:microsoft.com/office/officeart/2005/8/quickstyle/simple4" qsCatId="simple" csTypeId="urn:microsoft.com/office/officeart/2005/8/colors/accent3_5" csCatId="accent3" phldr="1"/>
      <dgm:spPr/>
      <dgm:t>
        <a:bodyPr/>
        <a:lstStyle/>
        <a:p>
          <a:endParaRPr lang="es-ES_tradnl"/>
        </a:p>
      </dgm:t>
    </dgm:pt>
    <dgm:pt modelId="{C55092EE-CF66-AF4E-87F4-E9263F570476}">
      <dgm:prSet phldrT="[Texto]" custT="1"/>
      <dgm:spPr/>
      <dgm:t>
        <a:bodyPr/>
        <a:lstStyle/>
        <a:p>
          <a:r>
            <a:rPr lang="es-ES_tradnl" sz="1300" b="0" i="0">
              <a:latin typeface="Gandhi Serif" charset="0"/>
              <a:ea typeface="Gandhi Serif" charset="0"/>
              <a:cs typeface="Gandhi Serif" charset="0"/>
            </a:rPr>
            <a:t>identificar y desarrollar un modelo de gestión que permitan centrar las bases y los procedimientos para involucrar a las comunidades en la gestión directa del turismo y su adecuado aprovechamiento sostenible</a:t>
          </a:r>
          <a:endParaRPr lang="es-ES_tradnl" sz="1300" b="0" i="0" dirty="0">
            <a:latin typeface="Gandhi Serif" charset="0"/>
            <a:ea typeface="Gandhi Serif" charset="0"/>
            <a:cs typeface="Gandhi Serif" charset="0"/>
          </a:endParaRPr>
        </a:p>
      </dgm:t>
    </dgm:pt>
    <dgm:pt modelId="{2FCB5FD8-D7C0-1C49-BDC0-6CAAA95E11E4}" type="parTrans" cxnId="{7A951771-8062-414F-B9D1-3EC3DEC5EA8B}">
      <dgm:prSet/>
      <dgm:spPr/>
      <dgm:t>
        <a:bodyPr/>
        <a:lstStyle/>
        <a:p>
          <a:endParaRPr lang="es-ES_tradnl" b="0" i="0">
            <a:latin typeface="Gandhi Serif" charset="0"/>
            <a:ea typeface="Gandhi Serif" charset="0"/>
            <a:cs typeface="Gandhi Serif" charset="0"/>
          </a:endParaRPr>
        </a:p>
      </dgm:t>
    </dgm:pt>
    <dgm:pt modelId="{8E404D40-E1F9-084E-B610-F5655A2EF072}" type="sibTrans" cxnId="{7A951771-8062-414F-B9D1-3EC3DEC5EA8B}">
      <dgm:prSet/>
      <dgm:spPr/>
      <dgm:t>
        <a:bodyPr/>
        <a:lstStyle/>
        <a:p>
          <a:endParaRPr lang="es-ES_tradnl" b="0" i="0">
            <a:latin typeface="Gandhi Serif" charset="0"/>
            <a:ea typeface="Gandhi Serif" charset="0"/>
            <a:cs typeface="Gandhi Serif" charset="0"/>
          </a:endParaRPr>
        </a:p>
      </dgm:t>
    </dgm:pt>
    <dgm:pt modelId="{ABD090C4-34C7-6345-8418-4985C2C94360}">
      <dgm:prSet phldrT="[Texto]" custT="1"/>
      <dgm:spPr/>
      <dgm:t>
        <a:bodyPr/>
        <a:lstStyle/>
        <a:p>
          <a:pPr algn="just"/>
          <a:r>
            <a:rPr lang="es-ES_tradnl" sz="1100" b="0" i="0">
              <a:latin typeface="Gandhi Serif" charset="0"/>
              <a:ea typeface="Gandhi Serif" charset="0"/>
              <a:cs typeface="Gandhi Serif" charset="0"/>
            </a:rPr>
            <a:t>Definir  y priorizar las actividades permitidas en las Áreas Naturales Protegidas a partir de los planes de manejo</a:t>
          </a:r>
          <a:endParaRPr lang="es-ES_tradnl" sz="1100" b="0" i="0" dirty="0">
            <a:latin typeface="Gandhi Serif" charset="0"/>
            <a:ea typeface="Gandhi Serif" charset="0"/>
            <a:cs typeface="Gandhi Serif" charset="0"/>
          </a:endParaRPr>
        </a:p>
      </dgm:t>
    </dgm:pt>
    <dgm:pt modelId="{BF5990FF-2808-DE4C-AAC2-0F1D3123C02A}" type="parTrans" cxnId="{A34A223C-2366-D34A-9304-5502074A8AC4}">
      <dgm:prSet/>
      <dgm:spPr/>
      <dgm:t>
        <a:bodyPr/>
        <a:lstStyle/>
        <a:p>
          <a:endParaRPr lang="es-ES_tradnl" b="0" i="0">
            <a:latin typeface="Gandhi Serif" charset="0"/>
            <a:ea typeface="Gandhi Serif" charset="0"/>
            <a:cs typeface="Gandhi Serif" charset="0"/>
          </a:endParaRPr>
        </a:p>
      </dgm:t>
    </dgm:pt>
    <dgm:pt modelId="{7EA034F8-33EF-754B-AC4C-D4CF508F53D8}" type="sibTrans" cxnId="{A34A223C-2366-D34A-9304-5502074A8AC4}">
      <dgm:prSet/>
      <dgm:spPr/>
      <dgm:t>
        <a:bodyPr/>
        <a:lstStyle/>
        <a:p>
          <a:endParaRPr lang="es-ES_tradnl" b="0" i="0">
            <a:latin typeface="Gandhi Serif" charset="0"/>
            <a:ea typeface="Gandhi Serif" charset="0"/>
            <a:cs typeface="Gandhi Serif" charset="0"/>
          </a:endParaRPr>
        </a:p>
      </dgm:t>
    </dgm:pt>
    <dgm:pt modelId="{5C05F5D3-FD09-BD49-8D2E-93A68790DD04}">
      <dgm:prSet phldrT="[Texto]" custT="1"/>
      <dgm:spPr/>
      <dgm:t>
        <a:bodyPr/>
        <a:lstStyle/>
        <a:p>
          <a:pPr algn="just"/>
          <a:r>
            <a:rPr lang="es-ES_tradnl" sz="1100" b="0" i="0" dirty="0">
              <a:latin typeface="Gandhi Serif" charset="0"/>
              <a:ea typeface="Gandhi Serif" charset="0"/>
              <a:cs typeface="Gandhi Serif" charset="0"/>
            </a:rPr>
            <a:t>Identificar los mecanismos para la implementación del turismo comunitario como una actividad productiva complementaria</a:t>
          </a:r>
        </a:p>
      </dgm:t>
    </dgm:pt>
    <dgm:pt modelId="{458CE4D8-B180-2341-B2D0-9E86F27A499D}" type="parTrans" cxnId="{14C337B4-D98E-6140-AAAD-E232F100D898}">
      <dgm:prSet/>
      <dgm:spPr/>
      <dgm:t>
        <a:bodyPr/>
        <a:lstStyle/>
        <a:p>
          <a:endParaRPr lang="es-ES_tradnl" b="0" i="0">
            <a:latin typeface="Gandhi Serif" charset="0"/>
            <a:ea typeface="Gandhi Serif" charset="0"/>
            <a:cs typeface="Gandhi Serif" charset="0"/>
          </a:endParaRPr>
        </a:p>
      </dgm:t>
    </dgm:pt>
    <dgm:pt modelId="{A2D8682A-FC5F-6F47-BD3B-8D7E4BDA9E13}" type="sibTrans" cxnId="{14C337B4-D98E-6140-AAAD-E232F100D898}">
      <dgm:prSet/>
      <dgm:spPr/>
      <dgm:t>
        <a:bodyPr/>
        <a:lstStyle/>
        <a:p>
          <a:endParaRPr lang="es-ES_tradnl" b="0" i="0">
            <a:latin typeface="Gandhi Serif" charset="0"/>
            <a:ea typeface="Gandhi Serif" charset="0"/>
            <a:cs typeface="Gandhi Serif" charset="0"/>
          </a:endParaRPr>
        </a:p>
      </dgm:t>
    </dgm:pt>
    <dgm:pt modelId="{692CF5BC-E8EC-7740-B840-026EBB255084}">
      <dgm:prSet phldrT="[Texto]"/>
      <dgm:spPr/>
      <dgm:t>
        <a:bodyPr/>
        <a:lstStyle/>
        <a:p>
          <a:r>
            <a:rPr lang="es-ES_tradnl" b="0" i="0" dirty="0">
              <a:latin typeface="Gandhi Serif" charset="0"/>
              <a:ea typeface="Gandhi Serif" charset="0"/>
              <a:cs typeface="Gandhi Serif" charset="0"/>
            </a:rPr>
            <a:t>Objetivo principal</a:t>
          </a:r>
        </a:p>
      </dgm:t>
    </dgm:pt>
    <dgm:pt modelId="{2B078E53-826D-6F45-ABAD-6FFD2D8235F4}" type="parTrans" cxnId="{D64DF85B-7C4F-5A45-8D1D-2E2F1C186E6F}">
      <dgm:prSet/>
      <dgm:spPr/>
      <dgm:t>
        <a:bodyPr/>
        <a:lstStyle/>
        <a:p>
          <a:endParaRPr lang="es-ES_tradnl" b="0" i="0">
            <a:latin typeface="Gandhi Serif" charset="0"/>
            <a:ea typeface="Gandhi Serif" charset="0"/>
            <a:cs typeface="Gandhi Serif" charset="0"/>
          </a:endParaRPr>
        </a:p>
      </dgm:t>
    </dgm:pt>
    <dgm:pt modelId="{693566CC-2B06-4748-8D56-D2B60251E56A}" type="sibTrans" cxnId="{D64DF85B-7C4F-5A45-8D1D-2E2F1C186E6F}">
      <dgm:prSet/>
      <dgm:spPr/>
      <dgm:t>
        <a:bodyPr/>
        <a:lstStyle/>
        <a:p>
          <a:endParaRPr lang="es-ES_tradnl" b="0" i="0">
            <a:latin typeface="Gandhi Serif" charset="0"/>
            <a:ea typeface="Gandhi Serif" charset="0"/>
            <a:cs typeface="Gandhi Serif" charset="0"/>
          </a:endParaRPr>
        </a:p>
      </dgm:t>
    </dgm:pt>
    <dgm:pt modelId="{C8A21D1B-4670-B741-903E-F6590CC44191}">
      <dgm:prSet phldrT="[Texto]"/>
      <dgm:spPr/>
      <dgm:t>
        <a:bodyPr/>
        <a:lstStyle/>
        <a:p>
          <a:r>
            <a:rPr lang="es-ES_tradnl" b="0" i="0" dirty="0">
              <a:latin typeface="Gandhi Serif" charset="0"/>
              <a:ea typeface="Gandhi Serif" charset="0"/>
              <a:cs typeface="Gandhi Serif" charset="0"/>
            </a:rPr>
            <a:t>Objetivos espec</a:t>
          </a:r>
          <a:r>
            <a:rPr lang="es-ES" b="0" i="0" dirty="0">
              <a:latin typeface="Gandhi Serif" charset="0"/>
              <a:ea typeface="Gandhi Serif" charset="0"/>
              <a:cs typeface="Gandhi Serif" charset="0"/>
            </a:rPr>
            <a:t>íficos</a:t>
          </a:r>
          <a:endParaRPr lang="es-ES_tradnl" b="0" i="0" dirty="0">
            <a:latin typeface="Gandhi Serif" charset="0"/>
            <a:ea typeface="Gandhi Serif" charset="0"/>
            <a:cs typeface="Gandhi Serif" charset="0"/>
          </a:endParaRPr>
        </a:p>
      </dgm:t>
    </dgm:pt>
    <dgm:pt modelId="{3050ECD6-ACB3-5D4F-91EB-BD85FF163D92}" type="sibTrans" cxnId="{89399E8C-1400-3D40-B645-0CA7C10D41FA}">
      <dgm:prSet/>
      <dgm:spPr/>
      <dgm:t>
        <a:bodyPr/>
        <a:lstStyle/>
        <a:p>
          <a:endParaRPr lang="es-ES_tradnl" b="0" i="0">
            <a:latin typeface="Gandhi Serif" charset="0"/>
            <a:ea typeface="Gandhi Serif" charset="0"/>
            <a:cs typeface="Gandhi Serif" charset="0"/>
          </a:endParaRPr>
        </a:p>
      </dgm:t>
    </dgm:pt>
    <dgm:pt modelId="{B7155C84-F18F-C44E-8B29-CDC329204503}" type="parTrans" cxnId="{89399E8C-1400-3D40-B645-0CA7C10D41FA}">
      <dgm:prSet/>
      <dgm:spPr/>
      <dgm:t>
        <a:bodyPr/>
        <a:lstStyle/>
        <a:p>
          <a:endParaRPr lang="es-ES_tradnl" b="0" i="0">
            <a:latin typeface="Gandhi Serif" charset="0"/>
            <a:ea typeface="Gandhi Serif" charset="0"/>
            <a:cs typeface="Gandhi Serif" charset="0"/>
          </a:endParaRPr>
        </a:p>
      </dgm:t>
    </dgm:pt>
    <dgm:pt modelId="{E9888D46-C483-2745-811F-30331A991CE4}">
      <dgm:prSet custT="1"/>
      <dgm:spPr/>
      <dgm:t>
        <a:bodyPr/>
        <a:lstStyle/>
        <a:p>
          <a:pPr algn="just"/>
          <a:r>
            <a:rPr lang="es-ES_tradnl" sz="1100" b="0" i="0" dirty="0">
              <a:latin typeface="Gandhi Serif" charset="0"/>
              <a:ea typeface="Gandhi Serif" charset="0"/>
              <a:cs typeface="Gandhi Serif" charset="0"/>
            </a:rPr>
            <a:t>Identificar los aspectos naturales y culturales susceptibles de aprovechamiento turístico sostenible</a:t>
          </a:r>
        </a:p>
      </dgm:t>
    </dgm:pt>
    <dgm:pt modelId="{C2EAB388-6930-B044-8C59-563BD5ABBCDD}" type="parTrans" cxnId="{232C4D3D-A007-004B-94A6-0AA44E5EEC41}">
      <dgm:prSet/>
      <dgm:spPr/>
      <dgm:t>
        <a:bodyPr/>
        <a:lstStyle/>
        <a:p>
          <a:endParaRPr lang="es-ES_tradnl" b="0" i="0">
            <a:latin typeface="Gandhi Serif" charset="0"/>
            <a:ea typeface="Gandhi Serif" charset="0"/>
            <a:cs typeface="Gandhi Serif" charset="0"/>
          </a:endParaRPr>
        </a:p>
      </dgm:t>
    </dgm:pt>
    <dgm:pt modelId="{40DF5972-250F-9D4E-95E8-F87ABAC90A6D}" type="sibTrans" cxnId="{232C4D3D-A007-004B-94A6-0AA44E5EEC41}">
      <dgm:prSet/>
      <dgm:spPr/>
      <dgm:t>
        <a:bodyPr/>
        <a:lstStyle/>
        <a:p>
          <a:endParaRPr lang="es-ES_tradnl" b="0" i="0">
            <a:latin typeface="Gandhi Serif" charset="0"/>
            <a:ea typeface="Gandhi Serif" charset="0"/>
            <a:cs typeface="Gandhi Serif" charset="0"/>
          </a:endParaRPr>
        </a:p>
      </dgm:t>
    </dgm:pt>
    <dgm:pt modelId="{82892424-899E-F14D-AAC6-376046E0B135}" type="pres">
      <dgm:prSet presAssocID="{06FAC25F-D033-9C46-A78F-6F7CBAC0678D}" presName="mainComposite" presStyleCnt="0">
        <dgm:presLayoutVars>
          <dgm:chPref val="1"/>
          <dgm:dir/>
          <dgm:animOne val="branch"/>
          <dgm:animLvl val="lvl"/>
          <dgm:resizeHandles val="exact"/>
        </dgm:presLayoutVars>
      </dgm:prSet>
      <dgm:spPr/>
    </dgm:pt>
    <dgm:pt modelId="{A51E49EC-BA96-7B47-8AC9-3B73C243E436}" type="pres">
      <dgm:prSet presAssocID="{06FAC25F-D033-9C46-A78F-6F7CBAC0678D}" presName="hierFlow" presStyleCnt="0"/>
      <dgm:spPr/>
    </dgm:pt>
    <dgm:pt modelId="{53004BA0-F14D-0946-8596-ECE7CC0F5A35}" type="pres">
      <dgm:prSet presAssocID="{06FAC25F-D033-9C46-A78F-6F7CBAC0678D}" presName="firstBuf" presStyleCnt="0"/>
      <dgm:spPr/>
    </dgm:pt>
    <dgm:pt modelId="{ADAAAF6A-F0A9-2D42-AADB-BB34999B998D}" type="pres">
      <dgm:prSet presAssocID="{06FAC25F-D033-9C46-A78F-6F7CBAC0678D}" presName="hierChild1" presStyleCnt="0">
        <dgm:presLayoutVars>
          <dgm:chPref val="1"/>
          <dgm:animOne val="branch"/>
          <dgm:animLvl val="lvl"/>
        </dgm:presLayoutVars>
      </dgm:prSet>
      <dgm:spPr/>
    </dgm:pt>
    <dgm:pt modelId="{13EB703D-8A5E-9144-B6EA-83E6E7423097}" type="pres">
      <dgm:prSet presAssocID="{C55092EE-CF66-AF4E-87F4-E9263F570476}" presName="Name17" presStyleCnt="0"/>
      <dgm:spPr/>
    </dgm:pt>
    <dgm:pt modelId="{24E863D7-E913-A84C-BD3F-3D7FB4019159}" type="pres">
      <dgm:prSet presAssocID="{C55092EE-CF66-AF4E-87F4-E9263F570476}" presName="level1Shape" presStyleLbl="node0" presStyleIdx="0" presStyleCnt="1" custScaleX="173899" custScaleY="184986">
        <dgm:presLayoutVars>
          <dgm:chPref val="3"/>
        </dgm:presLayoutVars>
      </dgm:prSet>
      <dgm:spPr/>
    </dgm:pt>
    <dgm:pt modelId="{0490F4A6-2554-1449-A29A-A43D47E6D109}" type="pres">
      <dgm:prSet presAssocID="{C55092EE-CF66-AF4E-87F4-E9263F570476}" presName="hierChild2" presStyleCnt="0"/>
      <dgm:spPr/>
    </dgm:pt>
    <dgm:pt modelId="{62DD4D19-8FDC-0A40-AD62-4628FFFD514D}" type="pres">
      <dgm:prSet presAssocID="{BF5990FF-2808-DE4C-AAC2-0F1D3123C02A}" presName="Name25" presStyleLbl="parChTrans1D2" presStyleIdx="0" presStyleCnt="3"/>
      <dgm:spPr/>
    </dgm:pt>
    <dgm:pt modelId="{F1A47C9D-F393-DB41-A8FA-C109FCA99060}" type="pres">
      <dgm:prSet presAssocID="{BF5990FF-2808-DE4C-AAC2-0F1D3123C02A}" presName="connTx" presStyleLbl="parChTrans1D2" presStyleIdx="0" presStyleCnt="3"/>
      <dgm:spPr/>
    </dgm:pt>
    <dgm:pt modelId="{59B2A8DE-C97B-704B-AEE8-10C649FDFD9F}" type="pres">
      <dgm:prSet presAssocID="{ABD090C4-34C7-6345-8418-4985C2C94360}" presName="Name30" presStyleCnt="0"/>
      <dgm:spPr/>
    </dgm:pt>
    <dgm:pt modelId="{5DB269E3-EEE2-224C-8001-E73199FEE0B7}" type="pres">
      <dgm:prSet presAssocID="{ABD090C4-34C7-6345-8418-4985C2C94360}" presName="level2Shape" presStyleLbl="node2" presStyleIdx="0" presStyleCnt="3" custScaleX="127442" custLinFactNeighborX="47768" custLinFactNeighborY="-7623"/>
      <dgm:spPr/>
    </dgm:pt>
    <dgm:pt modelId="{5A1486E3-7F05-8A49-AE97-B9C62DB70994}" type="pres">
      <dgm:prSet presAssocID="{ABD090C4-34C7-6345-8418-4985C2C94360}" presName="hierChild3" presStyleCnt="0"/>
      <dgm:spPr/>
    </dgm:pt>
    <dgm:pt modelId="{7BCF631B-6CF3-494F-B376-65A19B886A8B}" type="pres">
      <dgm:prSet presAssocID="{C2EAB388-6930-B044-8C59-563BD5ABBCDD}" presName="Name25" presStyleLbl="parChTrans1D2" presStyleIdx="1" presStyleCnt="3"/>
      <dgm:spPr/>
    </dgm:pt>
    <dgm:pt modelId="{9F4B8FD2-64A9-A549-ACEB-D9F8CAFB5496}" type="pres">
      <dgm:prSet presAssocID="{C2EAB388-6930-B044-8C59-563BD5ABBCDD}" presName="connTx" presStyleLbl="parChTrans1D2" presStyleIdx="1" presStyleCnt="3"/>
      <dgm:spPr/>
    </dgm:pt>
    <dgm:pt modelId="{37161120-6ABD-AF45-B9A7-632E9FDE00A4}" type="pres">
      <dgm:prSet presAssocID="{E9888D46-C483-2745-811F-30331A991CE4}" presName="Name30" presStyleCnt="0"/>
      <dgm:spPr/>
    </dgm:pt>
    <dgm:pt modelId="{87037E71-0195-8C42-A450-5C90911C0DEA}" type="pres">
      <dgm:prSet presAssocID="{E9888D46-C483-2745-811F-30331A991CE4}" presName="level2Shape" presStyleLbl="node2" presStyleIdx="1" presStyleCnt="3" custScaleX="126224" custLinFactNeighborX="52341" custLinFactNeighborY="-6098"/>
      <dgm:spPr/>
    </dgm:pt>
    <dgm:pt modelId="{CE8A87F0-1C09-9545-8D22-63C982EC2131}" type="pres">
      <dgm:prSet presAssocID="{E9888D46-C483-2745-811F-30331A991CE4}" presName="hierChild3" presStyleCnt="0"/>
      <dgm:spPr/>
    </dgm:pt>
    <dgm:pt modelId="{BD9F9D5C-A54E-DD4D-9914-D776A3AADFFB}" type="pres">
      <dgm:prSet presAssocID="{458CE4D8-B180-2341-B2D0-9E86F27A499D}" presName="Name25" presStyleLbl="parChTrans1D2" presStyleIdx="2" presStyleCnt="3"/>
      <dgm:spPr/>
    </dgm:pt>
    <dgm:pt modelId="{A7E09096-9032-794B-808E-759BD61517C2}" type="pres">
      <dgm:prSet presAssocID="{458CE4D8-B180-2341-B2D0-9E86F27A499D}" presName="connTx" presStyleLbl="parChTrans1D2" presStyleIdx="2" presStyleCnt="3"/>
      <dgm:spPr/>
    </dgm:pt>
    <dgm:pt modelId="{DFF6B30E-AD2C-6245-9D6E-7E7AB6FD7F92}" type="pres">
      <dgm:prSet presAssocID="{5C05F5D3-FD09-BD49-8D2E-93A68790DD04}" presName="Name30" presStyleCnt="0"/>
      <dgm:spPr/>
    </dgm:pt>
    <dgm:pt modelId="{7C1CFBF7-143E-0F4F-8951-A2AB20BCE0F0}" type="pres">
      <dgm:prSet presAssocID="{5C05F5D3-FD09-BD49-8D2E-93A68790DD04}" presName="level2Shape" presStyleLbl="node2" presStyleIdx="2" presStyleCnt="3" custScaleX="128965" custLinFactNeighborX="51580" custLinFactNeighborY="-1525"/>
      <dgm:spPr/>
    </dgm:pt>
    <dgm:pt modelId="{D9C1929A-B2BC-654D-8C07-265F70CD4E39}" type="pres">
      <dgm:prSet presAssocID="{5C05F5D3-FD09-BD49-8D2E-93A68790DD04}" presName="hierChild3" presStyleCnt="0"/>
      <dgm:spPr/>
    </dgm:pt>
    <dgm:pt modelId="{90FB7AA0-D222-9047-9633-FF1A089E8080}" type="pres">
      <dgm:prSet presAssocID="{06FAC25F-D033-9C46-A78F-6F7CBAC0678D}" presName="bgShapesFlow" presStyleCnt="0"/>
      <dgm:spPr/>
    </dgm:pt>
    <dgm:pt modelId="{F7A59933-AD94-2E47-A1E2-19E637E0E961}" type="pres">
      <dgm:prSet presAssocID="{692CF5BC-E8EC-7740-B840-026EBB255084}" presName="rectComp" presStyleCnt="0"/>
      <dgm:spPr/>
    </dgm:pt>
    <dgm:pt modelId="{004C937D-F9D0-CF41-B49B-20EBB5AB5E57}" type="pres">
      <dgm:prSet presAssocID="{692CF5BC-E8EC-7740-B840-026EBB255084}" presName="bgRect" presStyleLbl="bgShp" presStyleIdx="0" presStyleCnt="2" custScaleX="173621"/>
      <dgm:spPr/>
    </dgm:pt>
    <dgm:pt modelId="{E0252193-ADEC-A94E-96DF-AEA910524AC6}" type="pres">
      <dgm:prSet presAssocID="{692CF5BC-E8EC-7740-B840-026EBB255084}" presName="bgRectTx" presStyleLbl="bgShp" presStyleIdx="0" presStyleCnt="2">
        <dgm:presLayoutVars>
          <dgm:bulletEnabled val="1"/>
        </dgm:presLayoutVars>
      </dgm:prSet>
      <dgm:spPr/>
    </dgm:pt>
    <dgm:pt modelId="{B65311FB-75D6-0545-8F7C-B1222ECCCBED}" type="pres">
      <dgm:prSet presAssocID="{692CF5BC-E8EC-7740-B840-026EBB255084}" presName="spComp" presStyleCnt="0"/>
      <dgm:spPr/>
    </dgm:pt>
    <dgm:pt modelId="{19EFA34B-A4D9-9C43-AF04-3395B87678F0}" type="pres">
      <dgm:prSet presAssocID="{692CF5BC-E8EC-7740-B840-026EBB255084}" presName="hSp" presStyleCnt="0"/>
      <dgm:spPr/>
    </dgm:pt>
    <dgm:pt modelId="{8E784686-7431-EA4D-A609-EF3E2C588328}" type="pres">
      <dgm:prSet presAssocID="{C8A21D1B-4670-B741-903E-F6590CC44191}" presName="rectComp" presStyleCnt="0"/>
      <dgm:spPr/>
    </dgm:pt>
    <dgm:pt modelId="{0AD8A102-9CBF-B744-91C2-3F9E443AFCF7}" type="pres">
      <dgm:prSet presAssocID="{C8A21D1B-4670-B741-903E-F6590CC44191}" presName="bgRect" presStyleLbl="bgShp" presStyleIdx="1" presStyleCnt="2" custScaleX="150689"/>
      <dgm:spPr/>
    </dgm:pt>
    <dgm:pt modelId="{B838EECA-5C36-3946-A8A6-11D3B26D29FC}" type="pres">
      <dgm:prSet presAssocID="{C8A21D1B-4670-B741-903E-F6590CC44191}" presName="bgRectTx" presStyleLbl="bgShp" presStyleIdx="1" presStyleCnt="2">
        <dgm:presLayoutVars>
          <dgm:bulletEnabled val="1"/>
        </dgm:presLayoutVars>
      </dgm:prSet>
      <dgm:spPr/>
    </dgm:pt>
  </dgm:ptLst>
  <dgm:cxnLst>
    <dgm:cxn modelId="{3350A5EC-199E-3845-9248-F30A387163F3}" type="presOf" srcId="{C8A21D1B-4670-B741-903E-F6590CC44191}" destId="{B838EECA-5C36-3946-A8A6-11D3B26D29FC}" srcOrd="1" destOrd="0" presId="urn:microsoft.com/office/officeart/2005/8/layout/hierarchy5"/>
    <dgm:cxn modelId="{3ED64B9E-3C65-4B4A-9BAA-31C7382D9C82}" type="presOf" srcId="{BF5990FF-2808-DE4C-AAC2-0F1D3123C02A}" destId="{F1A47C9D-F393-DB41-A8FA-C109FCA99060}" srcOrd="1" destOrd="0" presId="urn:microsoft.com/office/officeart/2005/8/layout/hierarchy5"/>
    <dgm:cxn modelId="{40B433B6-8706-F347-B2B1-F21B1C92A044}" type="presOf" srcId="{BF5990FF-2808-DE4C-AAC2-0F1D3123C02A}" destId="{62DD4D19-8FDC-0A40-AD62-4628FFFD514D}" srcOrd="0" destOrd="0" presId="urn:microsoft.com/office/officeart/2005/8/layout/hierarchy5"/>
    <dgm:cxn modelId="{14C337B4-D98E-6140-AAAD-E232F100D898}" srcId="{C55092EE-CF66-AF4E-87F4-E9263F570476}" destId="{5C05F5D3-FD09-BD49-8D2E-93A68790DD04}" srcOrd="2" destOrd="0" parTransId="{458CE4D8-B180-2341-B2D0-9E86F27A499D}" sibTransId="{A2D8682A-FC5F-6F47-BD3B-8D7E4BDA9E13}"/>
    <dgm:cxn modelId="{C1C3C481-E382-A444-AF48-EDABC52928C3}" type="presOf" srcId="{C55092EE-CF66-AF4E-87F4-E9263F570476}" destId="{24E863D7-E913-A84C-BD3F-3D7FB4019159}" srcOrd="0" destOrd="0" presId="urn:microsoft.com/office/officeart/2005/8/layout/hierarchy5"/>
    <dgm:cxn modelId="{B3430063-9876-864E-AA5E-88464C3F39DC}" type="presOf" srcId="{692CF5BC-E8EC-7740-B840-026EBB255084}" destId="{E0252193-ADEC-A94E-96DF-AEA910524AC6}" srcOrd="1" destOrd="0" presId="urn:microsoft.com/office/officeart/2005/8/layout/hierarchy5"/>
    <dgm:cxn modelId="{C8167D68-D293-424C-AB41-BC3D250A5DDA}" type="presOf" srcId="{C8A21D1B-4670-B741-903E-F6590CC44191}" destId="{0AD8A102-9CBF-B744-91C2-3F9E443AFCF7}" srcOrd="0" destOrd="0" presId="urn:microsoft.com/office/officeart/2005/8/layout/hierarchy5"/>
    <dgm:cxn modelId="{7A951771-8062-414F-B9D1-3EC3DEC5EA8B}" srcId="{06FAC25F-D033-9C46-A78F-6F7CBAC0678D}" destId="{C55092EE-CF66-AF4E-87F4-E9263F570476}" srcOrd="0" destOrd="0" parTransId="{2FCB5FD8-D7C0-1C49-BDC0-6CAAA95E11E4}" sibTransId="{8E404D40-E1F9-084E-B610-F5655A2EF072}"/>
    <dgm:cxn modelId="{EA5D6865-4347-1741-BBF7-DAB9C16FDC84}" type="presOf" srcId="{458CE4D8-B180-2341-B2D0-9E86F27A499D}" destId="{A7E09096-9032-794B-808E-759BD61517C2}" srcOrd="1" destOrd="0" presId="urn:microsoft.com/office/officeart/2005/8/layout/hierarchy5"/>
    <dgm:cxn modelId="{041029C3-62D1-084D-B5BE-69952476A0B5}" type="presOf" srcId="{458CE4D8-B180-2341-B2D0-9E86F27A499D}" destId="{BD9F9D5C-A54E-DD4D-9914-D776A3AADFFB}" srcOrd="0" destOrd="0" presId="urn:microsoft.com/office/officeart/2005/8/layout/hierarchy5"/>
    <dgm:cxn modelId="{D64DF85B-7C4F-5A45-8D1D-2E2F1C186E6F}" srcId="{06FAC25F-D033-9C46-A78F-6F7CBAC0678D}" destId="{692CF5BC-E8EC-7740-B840-026EBB255084}" srcOrd="1" destOrd="0" parTransId="{2B078E53-826D-6F45-ABAD-6FFD2D8235F4}" sibTransId="{693566CC-2B06-4748-8D56-D2B60251E56A}"/>
    <dgm:cxn modelId="{04937F9C-E1A9-884B-9443-A45DB1AB5B25}" type="presOf" srcId="{692CF5BC-E8EC-7740-B840-026EBB255084}" destId="{004C937D-F9D0-CF41-B49B-20EBB5AB5E57}" srcOrd="0" destOrd="0" presId="urn:microsoft.com/office/officeart/2005/8/layout/hierarchy5"/>
    <dgm:cxn modelId="{E2D643F0-8BB0-5544-A983-DCA774A1650E}" type="presOf" srcId="{C2EAB388-6930-B044-8C59-563BD5ABBCDD}" destId="{9F4B8FD2-64A9-A549-ACEB-D9F8CAFB5496}" srcOrd="1" destOrd="0" presId="urn:microsoft.com/office/officeart/2005/8/layout/hierarchy5"/>
    <dgm:cxn modelId="{C8BEE37E-DBC9-0F4E-9AEB-E8ABCA25696D}" type="presOf" srcId="{5C05F5D3-FD09-BD49-8D2E-93A68790DD04}" destId="{7C1CFBF7-143E-0F4F-8951-A2AB20BCE0F0}" srcOrd="0" destOrd="0" presId="urn:microsoft.com/office/officeart/2005/8/layout/hierarchy5"/>
    <dgm:cxn modelId="{A34A223C-2366-D34A-9304-5502074A8AC4}" srcId="{C55092EE-CF66-AF4E-87F4-E9263F570476}" destId="{ABD090C4-34C7-6345-8418-4985C2C94360}" srcOrd="0" destOrd="0" parTransId="{BF5990FF-2808-DE4C-AAC2-0F1D3123C02A}" sibTransId="{7EA034F8-33EF-754B-AC4C-D4CF508F53D8}"/>
    <dgm:cxn modelId="{522DB9CB-295D-B24A-9DD2-1880A64B7AD9}" type="presOf" srcId="{06FAC25F-D033-9C46-A78F-6F7CBAC0678D}" destId="{82892424-899E-F14D-AAC6-376046E0B135}" srcOrd="0" destOrd="0" presId="urn:microsoft.com/office/officeart/2005/8/layout/hierarchy5"/>
    <dgm:cxn modelId="{24DB335C-2CA2-554E-8E9F-F27AC5EDE2B9}" type="presOf" srcId="{ABD090C4-34C7-6345-8418-4985C2C94360}" destId="{5DB269E3-EEE2-224C-8001-E73199FEE0B7}" srcOrd="0" destOrd="0" presId="urn:microsoft.com/office/officeart/2005/8/layout/hierarchy5"/>
    <dgm:cxn modelId="{0FAEB387-66DF-8243-AA6E-69A172C02B2B}" type="presOf" srcId="{C2EAB388-6930-B044-8C59-563BD5ABBCDD}" destId="{7BCF631B-6CF3-494F-B376-65A19B886A8B}" srcOrd="0" destOrd="0" presId="urn:microsoft.com/office/officeart/2005/8/layout/hierarchy5"/>
    <dgm:cxn modelId="{232C4D3D-A007-004B-94A6-0AA44E5EEC41}" srcId="{C55092EE-CF66-AF4E-87F4-E9263F570476}" destId="{E9888D46-C483-2745-811F-30331A991CE4}" srcOrd="1" destOrd="0" parTransId="{C2EAB388-6930-B044-8C59-563BD5ABBCDD}" sibTransId="{40DF5972-250F-9D4E-95E8-F87ABAC90A6D}"/>
    <dgm:cxn modelId="{EC9B7FC0-28C8-B340-AF51-D81950647A6D}" type="presOf" srcId="{E9888D46-C483-2745-811F-30331A991CE4}" destId="{87037E71-0195-8C42-A450-5C90911C0DEA}" srcOrd="0" destOrd="0" presId="urn:microsoft.com/office/officeart/2005/8/layout/hierarchy5"/>
    <dgm:cxn modelId="{89399E8C-1400-3D40-B645-0CA7C10D41FA}" srcId="{06FAC25F-D033-9C46-A78F-6F7CBAC0678D}" destId="{C8A21D1B-4670-B741-903E-F6590CC44191}" srcOrd="2" destOrd="0" parTransId="{B7155C84-F18F-C44E-8B29-CDC329204503}" sibTransId="{3050ECD6-ACB3-5D4F-91EB-BD85FF163D92}"/>
    <dgm:cxn modelId="{4B0EEE08-7F03-3B4C-80E0-052ADB5047BF}" type="presParOf" srcId="{82892424-899E-F14D-AAC6-376046E0B135}" destId="{A51E49EC-BA96-7B47-8AC9-3B73C243E436}" srcOrd="0" destOrd="0" presId="urn:microsoft.com/office/officeart/2005/8/layout/hierarchy5"/>
    <dgm:cxn modelId="{03FA2686-7D60-4547-A086-CABF30442664}" type="presParOf" srcId="{A51E49EC-BA96-7B47-8AC9-3B73C243E436}" destId="{53004BA0-F14D-0946-8596-ECE7CC0F5A35}" srcOrd="0" destOrd="0" presId="urn:microsoft.com/office/officeart/2005/8/layout/hierarchy5"/>
    <dgm:cxn modelId="{D17A70D7-8F9C-194A-940D-29AC656FB28B}" type="presParOf" srcId="{A51E49EC-BA96-7B47-8AC9-3B73C243E436}" destId="{ADAAAF6A-F0A9-2D42-AADB-BB34999B998D}" srcOrd="1" destOrd="0" presId="urn:microsoft.com/office/officeart/2005/8/layout/hierarchy5"/>
    <dgm:cxn modelId="{D5BB0048-5E5C-544B-9B09-3D2E77BDD37C}" type="presParOf" srcId="{ADAAAF6A-F0A9-2D42-AADB-BB34999B998D}" destId="{13EB703D-8A5E-9144-B6EA-83E6E7423097}" srcOrd="0" destOrd="0" presId="urn:microsoft.com/office/officeart/2005/8/layout/hierarchy5"/>
    <dgm:cxn modelId="{A87A1080-EBFE-F84D-AF0D-EA047778CE00}" type="presParOf" srcId="{13EB703D-8A5E-9144-B6EA-83E6E7423097}" destId="{24E863D7-E913-A84C-BD3F-3D7FB4019159}" srcOrd="0" destOrd="0" presId="urn:microsoft.com/office/officeart/2005/8/layout/hierarchy5"/>
    <dgm:cxn modelId="{52E65F88-E70D-BD48-A84B-08A4832C506C}" type="presParOf" srcId="{13EB703D-8A5E-9144-B6EA-83E6E7423097}" destId="{0490F4A6-2554-1449-A29A-A43D47E6D109}" srcOrd="1" destOrd="0" presId="urn:microsoft.com/office/officeart/2005/8/layout/hierarchy5"/>
    <dgm:cxn modelId="{7132F2CE-EC09-AF45-A2CD-8E496CE13603}" type="presParOf" srcId="{0490F4A6-2554-1449-A29A-A43D47E6D109}" destId="{62DD4D19-8FDC-0A40-AD62-4628FFFD514D}" srcOrd="0" destOrd="0" presId="urn:microsoft.com/office/officeart/2005/8/layout/hierarchy5"/>
    <dgm:cxn modelId="{69FF5EA1-41E1-734A-A7C2-9321035C2511}" type="presParOf" srcId="{62DD4D19-8FDC-0A40-AD62-4628FFFD514D}" destId="{F1A47C9D-F393-DB41-A8FA-C109FCA99060}" srcOrd="0" destOrd="0" presId="urn:microsoft.com/office/officeart/2005/8/layout/hierarchy5"/>
    <dgm:cxn modelId="{7CB2EF31-C643-A344-8E93-D707D1136373}" type="presParOf" srcId="{0490F4A6-2554-1449-A29A-A43D47E6D109}" destId="{59B2A8DE-C97B-704B-AEE8-10C649FDFD9F}" srcOrd="1" destOrd="0" presId="urn:microsoft.com/office/officeart/2005/8/layout/hierarchy5"/>
    <dgm:cxn modelId="{C8C86905-653C-4749-B194-1A6B41818C7E}" type="presParOf" srcId="{59B2A8DE-C97B-704B-AEE8-10C649FDFD9F}" destId="{5DB269E3-EEE2-224C-8001-E73199FEE0B7}" srcOrd="0" destOrd="0" presId="urn:microsoft.com/office/officeart/2005/8/layout/hierarchy5"/>
    <dgm:cxn modelId="{9B4D8BF7-8465-1B4E-90EB-8AE4C3F95F72}" type="presParOf" srcId="{59B2A8DE-C97B-704B-AEE8-10C649FDFD9F}" destId="{5A1486E3-7F05-8A49-AE97-B9C62DB70994}" srcOrd="1" destOrd="0" presId="urn:microsoft.com/office/officeart/2005/8/layout/hierarchy5"/>
    <dgm:cxn modelId="{2B4B223E-607F-0540-9E03-DCBDF2A4B4BA}" type="presParOf" srcId="{0490F4A6-2554-1449-A29A-A43D47E6D109}" destId="{7BCF631B-6CF3-494F-B376-65A19B886A8B}" srcOrd="2" destOrd="0" presId="urn:microsoft.com/office/officeart/2005/8/layout/hierarchy5"/>
    <dgm:cxn modelId="{917598AC-4A59-7144-A47C-9B93CF8354D8}" type="presParOf" srcId="{7BCF631B-6CF3-494F-B376-65A19B886A8B}" destId="{9F4B8FD2-64A9-A549-ACEB-D9F8CAFB5496}" srcOrd="0" destOrd="0" presId="urn:microsoft.com/office/officeart/2005/8/layout/hierarchy5"/>
    <dgm:cxn modelId="{ABA72DAF-389F-384D-BFCF-D61D1D66DB86}" type="presParOf" srcId="{0490F4A6-2554-1449-A29A-A43D47E6D109}" destId="{37161120-6ABD-AF45-B9A7-632E9FDE00A4}" srcOrd="3" destOrd="0" presId="urn:microsoft.com/office/officeart/2005/8/layout/hierarchy5"/>
    <dgm:cxn modelId="{1A0D3DE2-C06D-DE41-9B12-E67805344A2B}" type="presParOf" srcId="{37161120-6ABD-AF45-B9A7-632E9FDE00A4}" destId="{87037E71-0195-8C42-A450-5C90911C0DEA}" srcOrd="0" destOrd="0" presId="urn:microsoft.com/office/officeart/2005/8/layout/hierarchy5"/>
    <dgm:cxn modelId="{D0B2CC1A-9D60-7645-AD10-B129279B9A39}" type="presParOf" srcId="{37161120-6ABD-AF45-B9A7-632E9FDE00A4}" destId="{CE8A87F0-1C09-9545-8D22-63C982EC2131}" srcOrd="1" destOrd="0" presId="urn:microsoft.com/office/officeart/2005/8/layout/hierarchy5"/>
    <dgm:cxn modelId="{6A6C645C-A1E8-EA48-AE6B-1A9D33046F1F}" type="presParOf" srcId="{0490F4A6-2554-1449-A29A-A43D47E6D109}" destId="{BD9F9D5C-A54E-DD4D-9914-D776A3AADFFB}" srcOrd="4" destOrd="0" presId="urn:microsoft.com/office/officeart/2005/8/layout/hierarchy5"/>
    <dgm:cxn modelId="{02F2EDB7-4894-4F40-AAEB-D8C26568CC99}" type="presParOf" srcId="{BD9F9D5C-A54E-DD4D-9914-D776A3AADFFB}" destId="{A7E09096-9032-794B-808E-759BD61517C2}" srcOrd="0" destOrd="0" presId="urn:microsoft.com/office/officeart/2005/8/layout/hierarchy5"/>
    <dgm:cxn modelId="{99F52BA3-871D-4E40-BE35-572D9A4C3753}" type="presParOf" srcId="{0490F4A6-2554-1449-A29A-A43D47E6D109}" destId="{DFF6B30E-AD2C-6245-9D6E-7E7AB6FD7F92}" srcOrd="5" destOrd="0" presId="urn:microsoft.com/office/officeart/2005/8/layout/hierarchy5"/>
    <dgm:cxn modelId="{905125DF-D493-3D44-A454-BA60C35B4131}" type="presParOf" srcId="{DFF6B30E-AD2C-6245-9D6E-7E7AB6FD7F92}" destId="{7C1CFBF7-143E-0F4F-8951-A2AB20BCE0F0}" srcOrd="0" destOrd="0" presId="urn:microsoft.com/office/officeart/2005/8/layout/hierarchy5"/>
    <dgm:cxn modelId="{49BD8240-4B88-E544-B975-B484BF40D1C1}" type="presParOf" srcId="{DFF6B30E-AD2C-6245-9D6E-7E7AB6FD7F92}" destId="{D9C1929A-B2BC-654D-8C07-265F70CD4E39}" srcOrd="1" destOrd="0" presId="urn:microsoft.com/office/officeart/2005/8/layout/hierarchy5"/>
    <dgm:cxn modelId="{2B8FE024-627E-B44F-A9EE-A9BAC72E3473}" type="presParOf" srcId="{82892424-899E-F14D-AAC6-376046E0B135}" destId="{90FB7AA0-D222-9047-9633-FF1A089E8080}" srcOrd="1" destOrd="0" presId="urn:microsoft.com/office/officeart/2005/8/layout/hierarchy5"/>
    <dgm:cxn modelId="{6954A039-0617-4C4B-B1CD-AC8A8E8BE58B}" type="presParOf" srcId="{90FB7AA0-D222-9047-9633-FF1A089E8080}" destId="{F7A59933-AD94-2E47-A1E2-19E637E0E961}" srcOrd="0" destOrd="0" presId="urn:microsoft.com/office/officeart/2005/8/layout/hierarchy5"/>
    <dgm:cxn modelId="{50A42EC5-BE72-4E4A-AEAC-9E39D5E0DE7D}" type="presParOf" srcId="{F7A59933-AD94-2E47-A1E2-19E637E0E961}" destId="{004C937D-F9D0-CF41-B49B-20EBB5AB5E57}" srcOrd="0" destOrd="0" presId="urn:microsoft.com/office/officeart/2005/8/layout/hierarchy5"/>
    <dgm:cxn modelId="{EFF5F618-6714-3948-8272-A42EB8D7D3BF}" type="presParOf" srcId="{F7A59933-AD94-2E47-A1E2-19E637E0E961}" destId="{E0252193-ADEC-A94E-96DF-AEA910524AC6}" srcOrd="1" destOrd="0" presId="urn:microsoft.com/office/officeart/2005/8/layout/hierarchy5"/>
    <dgm:cxn modelId="{2140F457-2939-F54D-8437-EEDF11A1AFB1}" type="presParOf" srcId="{90FB7AA0-D222-9047-9633-FF1A089E8080}" destId="{B65311FB-75D6-0545-8F7C-B1222ECCCBED}" srcOrd="1" destOrd="0" presId="urn:microsoft.com/office/officeart/2005/8/layout/hierarchy5"/>
    <dgm:cxn modelId="{A516EE25-7EB7-8641-8264-C14EB9E91CF8}" type="presParOf" srcId="{B65311FB-75D6-0545-8F7C-B1222ECCCBED}" destId="{19EFA34B-A4D9-9C43-AF04-3395B87678F0}" srcOrd="0" destOrd="0" presId="urn:microsoft.com/office/officeart/2005/8/layout/hierarchy5"/>
    <dgm:cxn modelId="{B4129384-1627-5840-9DB1-B4876A615D3A}" type="presParOf" srcId="{90FB7AA0-D222-9047-9633-FF1A089E8080}" destId="{8E784686-7431-EA4D-A609-EF3E2C588328}" srcOrd="2" destOrd="0" presId="urn:microsoft.com/office/officeart/2005/8/layout/hierarchy5"/>
    <dgm:cxn modelId="{E72A3B00-03BA-1648-B541-7BEEDDA78A74}" type="presParOf" srcId="{8E784686-7431-EA4D-A609-EF3E2C588328}" destId="{0AD8A102-9CBF-B744-91C2-3F9E443AFCF7}" srcOrd="0" destOrd="0" presId="urn:microsoft.com/office/officeart/2005/8/layout/hierarchy5"/>
    <dgm:cxn modelId="{7274EFF2-B949-B14E-ACFB-267B4C90AFE0}" type="presParOf" srcId="{8E784686-7431-EA4D-A609-EF3E2C588328}" destId="{B838EECA-5C36-3946-A8A6-11D3B26D29FC}"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8A102-9CBF-B744-91C2-3F9E443AFCF7}">
      <dsp:nvSpPr>
        <dsp:cNvPr id="0" name=""/>
        <dsp:cNvSpPr/>
      </dsp:nvSpPr>
      <dsp:spPr>
        <a:xfrm>
          <a:off x="4829506" y="0"/>
          <a:ext cx="2971428" cy="410911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ES_tradnl" sz="2900" b="0" i="0" kern="1200" dirty="0">
              <a:latin typeface="Gandhi Serif" charset="0"/>
              <a:ea typeface="Gandhi Serif" charset="0"/>
              <a:cs typeface="Gandhi Serif" charset="0"/>
            </a:rPr>
            <a:t>Objetivos espec</a:t>
          </a:r>
          <a:r>
            <a:rPr lang="es-ES" sz="2900" b="0" i="0" kern="1200" dirty="0">
              <a:latin typeface="Gandhi Serif" charset="0"/>
              <a:ea typeface="Gandhi Serif" charset="0"/>
              <a:cs typeface="Gandhi Serif" charset="0"/>
            </a:rPr>
            <a:t>íficos</a:t>
          </a:r>
          <a:endParaRPr lang="es-ES_tradnl" sz="2900" b="0" i="0" kern="1200" dirty="0">
            <a:latin typeface="Gandhi Serif" charset="0"/>
            <a:ea typeface="Gandhi Serif" charset="0"/>
            <a:cs typeface="Gandhi Serif" charset="0"/>
          </a:endParaRPr>
        </a:p>
      </dsp:txBody>
      <dsp:txXfrm>
        <a:off x="4829506" y="0"/>
        <a:ext cx="2971428" cy="1232735"/>
      </dsp:txXfrm>
    </dsp:sp>
    <dsp:sp modelId="{004C937D-F9D0-CF41-B49B-20EBB5AB5E57}">
      <dsp:nvSpPr>
        <dsp:cNvPr id="0" name=""/>
        <dsp:cNvSpPr/>
      </dsp:nvSpPr>
      <dsp:spPr>
        <a:xfrm>
          <a:off x="1077234" y="0"/>
          <a:ext cx="3423623" cy="410911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ES_tradnl" sz="2900" b="0" i="0" kern="1200" dirty="0">
              <a:latin typeface="Gandhi Serif" charset="0"/>
              <a:ea typeface="Gandhi Serif" charset="0"/>
              <a:cs typeface="Gandhi Serif" charset="0"/>
            </a:rPr>
            <a:t>Objetivo principal</a:t>
          </a:r>
        </a:p>
      </dsp:txBody>
      <dsp:txXfrm>
        <a:off x="1077234" y="0"/>
        <a:ext cx="3423623" cy="1232735"/>
      </dsp:txXfrm>
    </dsp:sp>
    <dsp:sp modelId="{24E863D7-E913-A84C-BD3F-3D7FB4019159}">
      <dsp:nvSpPr>
        <dsp:cNvPr id="0" name=""/>
        <dsp:cNvSpPr/>
      </dsp:nvSpPr>
      <dsp:spPr>
        <a:xfrm>
          <a:off x="1241559" y="1828800"/>
          <a:ext cx="2857587" cy="1519887"/>
        </a:xfrm>
        <a:prstGeom prst="roundRect">
          <a:avLst>
            <a:gd name="adj" fmla="val 10000"/>
          </a:avLst>
        </a:prstGeom>
        <a:gradFill rotWithShape="0">
          <a:gsLst>
            <a:gs pos="0">
              <a:schemeClr val="accent3">
                <a:alpha val="80000"/>
                <a:hueOff val="0"/>
                <a:satOff val="0"/>
                <a:lumOff val="0"/>
                <a:alphaOff val="0"/>
                <a:tint val="97000"/>
                <a:satMod val="100000"/>
                <a:lumMod val="102000"/>
              </a:schemeClr>
            </a:gs>
            <a:gs pos="50000">
              <a:schemeClr val="accent3">
                <a:alpha val="80000"/>
                <a:hueOff val="0"/>
                <a:satOff val="0"/>
                <a:lumOff val="0"/>
                <a:alphaOff val="0"/>
                <a:shade val="100000"/>
                <a:satMod val="103000"/>
                <a:lumMod val="100000"/>
              </a:schemeClr>
            </a:gs>
            <a:gs pos="100000">
              <a:schemeClr val="accent3">
                <a:alpha val="80000"/>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_tradnl" sz="1300" b="0" i="0" kern="1200">
              <a:latin typeface="Gandhi Serif" charset="0"/>
              <a:ea typeface="Gandhi Serif" charset="0"/>
              <a:cs typeface="Gandhi Serif" charset="0"/>
            </a:rPr>
            <a:t>identificar y desarrollar un modelo de gestión que permitan centrar las bases y los procedimientos para involucrar a las comunidades en la gestión directa del turismo y su adecuado aprovechamiento sostenible</a:t>
          </a:r>
          <a:endParaRPr lang="es-ES_tradnl" sz="1300" b="0" i="0" kern="1200" dirty="0">
            <a:latin typeface="Gandhi Serif" charset="0"/>
            <a:ea typeface="Gandhi Serif" charset="0"/>
            <a:cs typeface="Gandhi Serif" charset="0"/>
          </a:endParaRPr>
        </a:p>
      </dsp:txBody>
      <dsp:txXfrm>
        <a:off x="1286075" y="1873316"/>
        <a:ext cx="2768555" cy="1430855"/>
      </dsp:txXfrm>
    </dsp:sp>
    <dsp:sp modelId="{62DD4D19-8FDC-0A40-AD62-4628FFFD514D}">
      <dsp:nvSpPr>
        <dsp:cNvPr id="0" name=""/>
        <dsp:cNvSpPr/>
      </dsp:nvSpPr>
      <dsp:spPr>
        <a:xfrm rot="19503796">
          <a:off x="3940620" y="2066998"/>
          <a:ext cx="1759295" cy="35991"/>
        </a:xfrm>
        <a:custGeom>
          <a:avLst/>
          <a:gdLst/>
          <a:ahLst/>
          <a:cxnLst/>
          <a:rect l="0" t="0" r="0" b="0"/>
          <a:pathLst>
            <a:path>
              <a:moveTo>
                <a:pt x="0" y="17995"/>
              </a:moveTo>
              <a:lnTo>
                <a:pt x="1759295" y="17995"/>
              </a:lnTo>
            </a:path>
          </a:pathLst>
        </a:custGeom>
        <a:noFill/>
        <a:ln w="6350" cap="flat" cmpd="sng" algn="ctr">
          <a:solidFill>
            <a:schemeClr val="accent3">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_tradnl" sz="600" b="0" i="0" kern="1200">
            <a:latin typeface="Gandhi Serif" charset="0"/>
            <a:ea typeface="Gandhi Serif" charset="0"/>
            <a:cs typeface="Gandhi Serif" charset="0"/>
          </a:endParaRPr>
        </a:p>
      </dsp:txBody>
      <dsp:txXfrm>
        <a:off x="4776286" y="2041012"/>
        <a:ext cx="87964" cy="87964"/>
      </dsp:txXfrm>
    </dsp:sp>
    <dsp:sp modelId="{5DB269E3-EEE2-224C-8001-E73199FEE0B7}">
      <dsp:nvSpPr>
        <dsp:cNvPr id="0" name=""/>
        <dsp:cNvSpPr/>
      </dsp:nvSpPr>
      <dsp:spPr>
        <a:xfrm>
          <a:off x="5541390" y="1170433"/>
          <a:ext cx="2094184" cy="821622"/>
        </a:xfrm>
        <a:prstGeom prst="roundRect">
          <a:avLst>
            <a:gd name="adj" fmla="val 10000"/>
          </a:avLst>
        </a:prstGeom>
        <a:gradFill rotWithShape="0">
          <a:gsLst>
            <a:gs pos="0">
              <a:schemeClr val="accent3">
                <a:alpha val="70000"/>
                <a:hueOff val="0"/>
                <a:satOff val="0"/>
                <a:lumOff val="0"/>
                <a:alphaOff val="0"/>
                <a:tint val="97000"/>
                <a:satMod val="100000"/>
                <a:lumMod val="102000"/>
              </a:schemeClr>
            </a:gs>
            <a:gs pos="50000">
              <a:schemeClr val="accent3">
                <a:alpha val="70000"/>
                <a:hueOff val="0"/>
                <a:satOff val="0"/>
                <a:lumOff val="0"/>
                <a:alphaOff val="0"/>
                <a:shade val="100000"/>
                <a:satMod val="103000"/>
                <a:lumMod val="100000"/>
              </a:schemeClr>
            </a:gs>
            <a:gs pos="100000">
              <a:schemeClr val="accent3">
                <a:alpha val="70000"/>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just" defTabSz="488950">
            <a:lnSpc>
              <a:spcPct val="90000"/>
            </a:lnSpc>
            <a:spcBef>
              <a:spcPct val="0"/>
            </a:spcBef>
            <a:spcAft>
              <a:spcPct val="35000"/>
            </a:spcAft>
            <a:buNone/>
          </a:pPr>
          <a:r>
            <a:rPr lang="es-ES_tradnl" sz="1100" b="0" i="0" kern="1200">
              <a:latin typeface="Gandhi Serif" charset="0"/>
              <a:ea typeface="Gandhi Serif" charset="0"/>
              <a:cs typeface="Gandhi Serif" charset="0"/>
            </a:rPr>
            <a:t>Definir  y priorizar las actividades permitidas en las Áreas Naturales Protegidas a partir de los planes de manejo</a:t>
          </a:r>
          <a:endParaRPr lang="es-ES_tradnl" sz="1100" b="0" i="0" kern="1200" dirty="0">
            <a:latin typeface="Gandhi Serif" charset="0"/>
            <a:ea typeface="Gandhi Serif" charset="0"/>
            <a:cs typeface="Gandhi Serif" charset="0"/>
          </a:endParaRPr>
        </a:p>
      </dsp:txBody>
      <dsp:txXfrm>
        <a:off x="5565454" y="1194497"/>
        <a:ext cx="2046056" cy="773494"/>
      </dsp:txXfrm>
    </dsp:sp>
    <dsp:sp modelId="{7BCF631B-6CF3-494F-B376-65A19B886A8B}">
      <dsp:nvSpPr>
        <dsp:cNvPr id="0" name=""/>
        <dsp:cNvSpPr/>
      </dsp:nvSpPr>
      <dsp:spPr>
        <a:xfrm rot="21486531">
          <a:off x="4098733" y="2545696"/>
          <a:ext cx="1518216" cy="35991"/>
        </a:xfrm>
        <a:custGeom>
          <a:avLst/>
          <a:gdLst/>
          <a:ahLst/>
          <a:cxnLst/>
          <a:rect l="0" t="0" r="0" b="0"/>
          <a:pathLst>
            <a:path>
              <a:moveTo>
                <a:pt x="0" y="17995"/>
              </a:moveTo>
              <a:lnTo>
                <a:pt x="1518216" y="17995"/>
              </a:lnTo>
            </a:path>
          </a:pathLst>
        </a:custGeom>
        <a:noFill/>
        <a:ln w="6350" cap="flat" cmpd="sng" algn="ctr">
          <a:solidFill>
            <a:schemeClr val="accent3">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_tradnl" sz="500" b="0" i="0" kern="1200">
            <a:latin typeface="Gandhi Serif" charset="0"/>
            <a:ea typeface="Gandhi Serif" charset="0"/>
            <a:cs typeface="Gandhi Serif" charset="0"/>
          </a:endParaRPr>
        </a:p>
      </dsp:txBody>
      <dsp:txXfrm>
        <a:off x="4819886" y="2525737"/>
        <a:ext cx="75910" cy="75910"/>
      </dsp:txXfrm>
    </dsp:sp>
    <dsp:sp modelId="{87037E71-0195-8C42-A450-5C90911C0DEA}">
      <dsp:nvSpPr>
        <dsp:cNvPr id="0" name=""/>
        <dsp:cNvSpPr/>
      </dsp:nvSpPr>
      <dsp:spPr>
        <a:xfrm>
          <a:off x="5616536" y="2127829"/>
          <a:ext cx="2074170" cy="821622"/>
        </a:xfrm>
        <a:prstGeom prst="roundRect">
          <a:avLst>
            <a:gd name="adj" fmla="val 10000"/>
          </a:avLst>
        </a:prstGeom>
        <a:gradFill rotWithShape="0">
          <a:gsLst>
            <a:gs pos="0">
              <a:schemeClr val="accent3">
                <a:alpha val="70000"/>
                <a:hueOff val="0"/>
                <a:satOff val="0"/>
                <a:lumOff val="0"/>
                <a:alphaOff val="0"/>
                <a:tint val="97000"/>
                <a:satMod val="100000"/>
                <a:lumMod val="102000"/>
              </a:schemeClr>
            </a:gs>
            <a:gs pos="50000">
              <a:schemeClr val="accent3">
                <a:alpha val="70000"/>
                <a:hueOff val="0"/>
                <a:satOff val="0"/>
                <a:lumOff val="0"/>
                <a:alphaOff val="0"/>
                <a:shade val="100000"/>
                <a:satMod val="103000"/>
                <a:lumMod val="100000"/>
              </a:schemeClr>
            </a:gs>
            <a:gs pos="100000">
              <a:schemeClr val="accent3">
                <a:alpha val="70000"/>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just" defTabSz="488950">
            <a:lnSpc>
              <a:spcPct val="90000"/>
            </a:lnSpc>
            <a:spcBef>
              <a:spcPct val="0"/>
            </a:spcBef>
            <a:spcAft>
              <a:spcPct val="35000"/>
            </a:spcAft>
            <a:buNone/>
          </a:pPr>
          <a:r>
            <a:rPr lang="es-ES_tradnl" sz="1100" b="0" i="0" kern="1200" dirty="0">
              <a:latin typeface="Gandhi Serif" charset="0"/>
              <a:ea typeface="Gandhi Serif" charset="0"/>
              <a:cs typeface="Gandhi Serif" charset="0"/>
            </a:rPr>
            <a:t>Identificar los aspectos naturales y culturales susceptibles de aprovechamiento turístico sostenible</a:t>
          </a:r>
        </a:p>
      </dsp:txBody>
      <dsp:txXfrm>
        <a:off x="5640600" y="2151893"/>
        <a:ext cx="2026042" cy="773494"/>
      </dsp:txXfrm>
    </dsp:sp>
    <dsp:sp modelId="{BD9F9D5C-A54E-DD4D-9914-D776A3AADFFB}">
      <dsp:nvSpPr>
        <dsp:cNvPr id="0" name=""/>
        <dsp:cNvSpPr/>
      </dsp:nvSpPr>
      <dsp:spPr>
        <a:xfrm rot="1906793">
          <a:off x="3966443" y="3036916"/>
          <a:ext cx="1770290" cy="35991"/>
        </a:xfrm>
        <a:custGeom>
          <a:avLst/>
          <a:gdLst/>
          <a:ahLst/>
          <a:cxnLst/>
          <a:rect l="0" t="0" r="0" b="0"/>
          <a:pathLst>
            <a:path>
              <a:moveTo>
                <a:pt x="0" y="17995"/>
              </a:moveTo>
              <a:lnTo>
                <a:pt x="1770290" y="17995"/>
              </a:lnTo>
            </a:path>
          </a:pathLst>
        </a:custGeom>
        <a:noFill/>
        <a:ln w="6350" cap="flat" cmpd="sng" algn="ctr">
          <a:solidFill>
            <a:schemeClr val="accent3">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_tradnl" sz="600" b="0" i="0" kern="1200">
            <a:latin typeface="Gandhi Serif" charset="0"/>
            <a:ea typeface="Gandhi Serif" charset="0"/>
            <a:cs typeface="Gandhi Serif" charset="0"/>
          </a:endParaRPr>
        </a:p>
      </dsp:txBody>
      <dsp:txXfrm>
        <a:off x="4807331" y="3010654"/>
        <a:ext cx="88514" cy="88514"/>
      </dsp:txXfrm>
    </dsp:sp>
    <dsp:sp modelId="{7C1CFBF7-143E-0F4F-8951-A2AB20BCE0F0}">
      <dsp:nvSpPr>
        <dsp:cNvPr id="0" name=""/>
        <dsp:cNvSpPr/>
      </dsp:nvSpPr>
      <dsp:spPr>
        <a:xfrm>
          <a:off x="5604031" y="3110268"/>
          <a:ext cx="2119211" cy="821622"/>
        </a:xfrm>
        <a:prstGeom prst="roundRect">
          <a:avLst>
            <a:gd name="adj" fmla="val 10000"/>
          </a:avLst>
        </a:prstGeom>
        <a:gradFill rotWithShape="0">
          <a:gsLst>
            <a:gs pos="0">
              <a:schemeClr val="accent3">
                <a:alpha val="70000"/>
                <a:hueOff val="0"/>
                <a:satOff val="0"/>
                <a:lumOff val="0"/>
                <a:alphaOff val="0"/>
                <a:tint val="97000"/>
                <a:satMod val="100000"/>
                <a:lumMod val="102000"/>
              </a:schemeClr>
            </a:gs>
            <a:gs pos="50000">
              <a:schemeClr val="accent3">
                <a:alpha val="70000"/>
                <a:hueOff val="0"/>
                <a:satOff val="0"/>
                <a:lumOff val="0"/>
                <a:alphaOff val="0"/>
                <a:shade val="100000"/>
                <a:satMod val="103000"/>
                <a:lumMod val="100000"/>
              </a:schemeClr>
            </a:gs>
            <a:gs pos="100000">
              <a:schemeClr val="accent3">
                <a:alpha val="70000"/>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just" defTabSz="488950">
            <a:lnSpc>
              <a:spcPct val="90000"/>
            </a:lnSpc>
            <a:spcBef>
              <a:spcPct val="0"/>
            </a:spcBef>
            <a:spcAft>
              <a:spcPct val="35000"/>
            </a:spcAft>
            <a:buNone/>
          </a:pPr>
          <a:r>
            <a:rPr lang="es-ES_tradnl" sz="1100" b="0" i="0" kern="1200" dirty="0">
              <a:latin typeface="Gandhi Serif" charset="0"/>
              <a:ea typeface="Gandhi Serif" charset="0"/>
              <a:cs typeface="Gandhi Serif" charset="0"/>
            </a:rPr>
            <a:t>Identificar los mecanismos para la implementación del turismo comunitario como una actividad productiva complementaria</a:t>
          </a:r>
        </a:p>
      </dsp:txBody>
      <dsp:txXfrm>
        <a:off x="5628095" y="3134332"/>
        <a:ext cx="2071083" cy="7734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B964EF-672A-9B4E-962C-B905EDA858C9}" type="datetimeFigureOut">
              <a:rPr lang="es-ES_tradnl" smtClean="0"/>
              <a:t>17/02/2017</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5B481-4618-5D4D-B467-C1AA73A0A55C}" type="slidenum">
              <a:rPr lang="es-ES_tradnl" smtClean="0"/>
              <a:t>‹Nº›</a:t>
            </a:fld>
            <a:endParaRPr lang="es-ES_tradnl"/>
          </a:p>
        </p:txBody>
      </p:sp>
    </p:spTree>
    <p:extLst>
      <p:ext uri="{BB962C8B-B14F-4D97-AF65-F5344CB8AC3E}">
        <p14:creationId xmlns:p14="http://schemas.microsoft.com/office/powerpoint/2010/main" val="1896823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73E5B481-4618-5D4D-B467-C1AA73A0A55C}" type="slidenum">
              <a:rPr lang="es-ES_tradnl" smtClean="0"/>
              <a:t>1</a:t>
            </a:fld>
            <a:endParaRPr lang="es-ES_tradnl"/>
          </a:p>
        </p:txBody>
      </p:sp>
    </p:spTree>
    <p:extLst>
      <p:ext uri="{BB962C8B-B14F-4D97-AF65-F5344CB8AC3E}">
        <p14:creationId xmlns:p14="http://schemas.microsoft.com/office/powerpoint/2010/main" val="51604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_tradnl"/>
              <a:t>Clic para editar título</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endParaRPr lang="en-US" dirty="0"/>
          </a:p>
        </p:txBody>
      </p:sp>
      <p:sp>
        <p:nvSpPr>
          <p:cNvPr id="7" name="Date Placeholder 6"/>
          <p:cNvSpPr>
            <a:spLocks noGrp="1"/>
          </p:cNvSpPr>
          <p:nvPr>
            <p:ph type="dt" sz="half" idx="10"/>
          </p:nvPr>
        </p:nvSpPr>
        <p:spPr/>
        <p:txBody>
          <a:bodyPr/>
          <a:lstStyle/>
          <a:p>
            <a:fld id="{4276D61C-BF2B-C94E-AB17-FFD15C10A2EA}" type="datetime1">
              <a:rPr lang="es-MX" smtClean="0"/>
              <a:t>17/02/2017</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7305163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C832726A-C0D0-D54E-80E5-46E432804B0A}" type="datetime1">
              <a:rPr lang="es-MX" smtClean="0"/>
              <a:t>17/02/2017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190441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3B31A845-371F-A340-9371-1C529BE639F4}" type="datetime1">
              <a:rPr lang="es-MX" smtClean="0"/>
              <a:t>17/02/2017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1383386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2990ADE8-0979-E043-8646-97B33E3B0A3D}" type="datetime1">
              <a:rPr lang="es-MX" smtClean="0"/>
              <a:t>17/02/2017</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62507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_tradnl"/>
              <a:t>Clic para editar título</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7" name="Date Placeholder 6"/>
          <p:cNvSpPr>
            <a:spLocks noGrp="1"/>
          </p:cNvSpPr>
          <p:nvPr>
            <p:ph type="dt" sz="half" idx="10"/>
          </p:nvPr>
        </p:nvSpPr>
        <p:spPr/>
        <p:txBody>
          <a:bodyPr/>
          <a:lstStyle/>
          <a:p>
            <a:fld id="{1C0D0761-71BE-DD4A-B20D-2493C6BBD082}" type="datetime1">
              <a:rPr lang="es-MX" smtClean="0"/>
              <a:t>17/02/2017</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1367842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8" name="Date Placeholder 7"/>
          <p:cNvSpPr>
            <a:spLocks noGrp="1"/>
          </p:cNvSpPr>
          <p:nvPr>
            <p:ph type="dt" sz="half" idx="10"/>
          </p:nvPr>
        </p:nvSpPr>
        <p:spPr/>
        <p:txBody>
          <a:bodyPr/>
          <a:lstStyle/>
          <a:p>
            <a:fld id="{97F8DA0E-E6DE-6047-B4F7-214DC3DCF7CD}" type="datetime1">
              <a:rPr lang="es-MX" smtClean="0"/>
              <a:t>17/02/2017</a:t>
            </a:fld>
            <a:endParaRPr lang="es-ES_tradnl"/>
          </a:p>
        </p:txBody>
      </p:sp>
      <p:sp>
        <p:nvSpPr>
          <p:cNvPr id="9" name="Footer Placeholder 8"/>
          <p:cNvSpPr>
            <a:spLocks noGrp="1"/>
          </p:cNvSpPr>
          <p:nvPr>
            <p:ph type="ftr" sz="quarter" idx="11"/>
          </p:nvPr>
        </p:nvSpPr>
        <p:spPr/>
        <p:txBody>
          <a:bodyPr/>
          <a:lstStyle/>
          <a:p>
            <a:endParaRPr lang="es-ES_tradnl"/>
          </a:p>
        </p:txBody>
      </p:sp>
      <p:sp>
        <p:nvSpPr>
          <p:cNvPr id="10" name="Slide Number Placeholder 9"/>
          <p:cNvSpPr>
            <a:spLocks noGrp="1"/>
          </p:cNvSpPr>
          <p:nvPr>
            <p:ph type="sldNum" sz="quarter" idx="12"/>
          </p:nvPr>
        </p:nvSpPr>
        <p:spPr/>
        <p:txBody>
          <a:body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112515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7" name="Date Placeholder 6"/>
          <p:cNvSpPr>
            <a:spLocks noGrp="1"/>
          </p:cNvSpPr>
          <p:nvPr>
            <p:ph type="dt" sz="half" idx="10"/>
          </p:nvPr>
        </p:nvSpPr>
        <p:spPr/>
        <p:txBody>
          <a:bodyPr/>
          <a:lstStyle/>
          <a:p>
            <a:fld id="{0FD7E1E0-36A5-9048-A727-33FF890DBF84}" type="datetime1">
              <a:rPr lang="es-MX" smtClean="0"/>
              <a:t>17/02/2017</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6343F7B2-DAE4-1D4E-BF59-1787B5C96210}" type="slidenum">
              <a:rPr lang="es-ES_tradnl" smtClean="0"/>
              <a:t>‹Nº›</a:t>
            </a:fld>
            <a:endParaRPr lang="es-ES_tradnl"/>
          </a:p>
        </p:txBody>
      </p:sp>
      <p:sp>
        <p:nvSpPr>
          <p:cNvPr id="10" name="Title 9"/>
          <p:cNvSpPr>
            <a:spLocks noGrp="1"/>
          </p:cNvSpPr>
          <p:nvPr>
            <p:ph type="title"/>
          </p:nvPr>
        </p:nvSpPr>
        <p:spPr/>
        <p:txBody>
          <a:bodyPr/>
          <a:lstStyle/>
          <a:p>
            <a:r>
              <a:rPr lang="es-ES_tradnl"/>
              <a:t>Clic para editar título</a:t>
            </a:r>
            <a:endParaRPr lang="en-US" dirty="0"/>
          </a:p>
        </p:txBody>
      </p:sp>
    </p:spTree>
    <p:extLst>
      <p:ext uri="{BB962C8B-B14F-4D97-AF65-F5344CB8AC3E}">
        <p14:creationId xmlns:p14="http://schemas.microsoft.com/office/powerpoint/2010/main" val="1838874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3469A9C8-710E-304C-965C-1FF5E756B31F}" type="datetime1">
              <a:rPr lang="es-MX" smtClean="0"/>
              <a:t>17/02/2017</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153326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F0172-7ABC-954D-927B-B74AE167D551}" type="datetime1">
              <a:rPr lang="es-MX" smtClean="0"/>
              <a:t>17/02/2017</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1903633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_tradnl"/>
              <a:t>Clic para editar título</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9" name="Date Placeholder 8"/>
          <p:cNvSpPr>
            <a:spLocks noGrp="1"/>
          </p:cNvSpPr>
          <p:nvPr>
            <p:ph type="dt" sz="half" idx="10"/>
          </p:nvPr>
        </p:nvSpPr>
        <p:spPr/>
        <p:txBody>
          <a:bodyPr/>
          <a:lstStyle/>
          <a:p>
            <a:fld id="{0688151F-F7DC-FC4B-99C8-23BF35B32886}" type="datetime1">
              <a:rPr lang="es-MX" smtClean="0"/>
              <a:t>17/02/2017</a:t>
            </a:fld>
            <a:endParaRPr lang="es-ES_tradnl"/>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ES_tradnl"/>
          </a:p>
        </p:txBody>
      </p:sp>
      <p:sp>
        <p:nvSpPr>
          <p:cNvPr id="11" name="Slide Number Placeholder 10"/>
          <p:cNvSpPr>
            <a:spLocks noGrp="1"/>
          </p:cNvSpPr>
          <p:nvPr>
            <p:ph type="sldNum" sz="quarter" idx="12"/>
          </p:nvPr>
        </p:nvSpPr>
        <p:spPr/>
        <p:txBody>
          <a:body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1149449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_tradnl"/>
              <a:t>Clic para editar título</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4AD2C53-55BF-9F41-B0C6-F31E8B50016B}" type="datetime1">
              <a:rPr lang="es-MX" smtClean="0"/>
              <a:t>17/02/2017</a:t>
            </a:fld>
            <a:endParaRPr lang="es-ES_tradnl"/>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ES_tradnl"/>
          </a:p>
        </p:txBody>
      </p:sp>
      <p:sp>
        <p:nvSpPr>
          <p:cNvPr id="10" name="Slide Number Placeholder 9"/>
          <p:cNvSpPr>
            <a:spLocks noGrp="1"/>
          </p:cNvSpPr>
          <p:nvPr>
            <p:ph type="sldNum" sz="quarter" idx="12"/>
          </p:nvPr>
        </p:nvSpPr>
        <p:spPr/>
        <p:txBody>
          <a:body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3665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52F1FBF-539E-894A-A7E5-371F484BDF31}" type="datetime1">
              <a:rPr lang="es-MX" smtClean="0"/>
              <a:t>17/02/2017</a:t>
            </a:fld>
            <a:endParaRPr lang="es-ES_tradnl"/>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s-ES_tradnl"/>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343F7B2-DAE4-1D4E-BF59-1787B5C96210}" type="slidenum">
              <a:rPr lang="es-ES_tradnl" smtClean="0"/>
              <a:t>‹Nº›</a:t>
            </a:fld>
            <a:endParaRPr lang="es-ES_tradnl"/>
          </a:p>
        </p:txBody>
      </p:sp>
    </p:spTree>
    <p:extLst>
      <p:ext uri="{BB962C8B-B14F-4D97-AF65-F5344CB8AC3E}">
        <p14:creationId xmlns:p14="http://schemas.microsoft.com/office/powerpoint/2010/main" val="1741982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tif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tiff"/><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3.tiff"/><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3.tiff"/><Relationship Id="rId1" Type="http://schemas.openxmlformats.org/officeDocument/2006/relationships/slideLayout" Target="../slideLayouts/slideLayout6.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3.tiff"/><Relationship Id="rId1" Type="http://schemas.openxmlformats.org/officeDocument/2006/relationships/slideLayout" Target="../slideLayouts/slideLayout6.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tiff"/><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982" y="525349"/>
            <a:ext cx="2956144" cy="2421684"/>
          </a:xfrm>
          <a:prstGeom prst="rect">
            <a:avLst/>
          </a:prstGeom>
        </p:spPr>
      </p:pic>
      <p:sp>
        <p:nvSpPr>
          <p:cNvPr id="5" name="Rectángulo 4"/>
          <p:cNvSpPr/>
          <p:nvPr/>
        </p:nvSpPr>
        <p:spPr>
          <a:xfrm>
            <a:off x="3970750" y="525349"/>
            <a:ext cx="7164887" cy="2462213"/>
          </a:xfrm>
          <a:prstGeom prst="rect">
            <a:avLst/>
          </a:prstGeom>
        </p:spPr>
        <p:txBody>
          <a:bodyPr wrap="square">
            <a:spAutoFit/>
          </a:bodyPr>
          <a:lstStyle/>
          <a:p>
            <a:pPr algn="ctr">
              <a:spcAft>
                <a:spcPts val="0"/>
              </a:spcAft>
              <a:tabLst>
                <a:tab pos="139700" algn="l"/>
                <a:tab pos="457200" algn="l"/>
              </a:tabLst>
            </a:pPr>
            <a:r>
              <a:rPr lang="es-ES_tradnl" sz="2800" b="1" dirty="0">
                <a:solidFill>
                  <a:srgbClr val="262626"/>
                </a:solidFill>
                <a:effectLst/>
                <a:latin typeface="Gandhi Serif" charset="0"/>
                <a:ea typeface="Calibri" charset="0"/>
                <a:cs typeface="Verdana" charset="0"/>
              </a:rPr>
              <a:t>Master en Gestión Cultural</a:t>
            </a:r>
            <a:endParaRPr lang="es-ES_tradnl" sz="2800" dirty="0">
              <a:effectLst/>
              <a:latin typeface="Calibri" charset="0"/>
              <a:ea typeface="Calibri" charset="0"/>
              <a:cs typeface="Times New Roman" charset="0"/>
            </a:endParaRPr>
          </a:p>
          <a:p>
            <a:pPr algn="just">
              <a:spcAft>
                <a:spcPts val="0"/>
              </a:spcAft>
              <a:tabLst>
                <a:tab pos="139700" algn="l"/>
                <a:tab pos="457200" algn="l"/>
              </a:tabLst>
            </a:pPr>
            <a:r>
              <a:rPr lang="es-ES_tradnl" b="1" dirty="0">
                <a:solidFill>
                  <a:srgbClr val="262626"/>
                </a:solidFill>
                <a:effectLst/>
                <a:latin typeface="Gandhi Serif" charset="0"/>
                <a:ea typeface="Calibri" charset="0"/>
                <a:cs typeface="Verdana" charset="0"/>
              </a:rPr>
              <a:t> </a:t>
            </a:r>
            <a:endParaRPr lang="es-ES_tradnl" sz="1600" dirty="0">
              <a:effectLst/>
              <a:latin typeface="Calibri" charset="0"/>
              <a:ea typeface="Calibri" charset="0"/>
              <a:cs typeface="Times New Roman" charset="0"/>
            </a:endParaRPr>
          </a:p>
          <a:p>
            <a:pPr algn="just">
              <a:spcAft>
                <a:spcPts val="0"/>
              </a:spcAft>
              <a:tabLst>
                <a:tab pos="139700" algn="l"/>
                <a:tab pos="457200" algn="l"/>
              </a:tabLst>
            </a:pPr>
            <a:r>
              <a:rPr lang="es-ES_tradnl" b="1" dirty="0">
                <a:solidFill>
                  <a:srgbClr val="262626"/>
                </a:solidFill>
                <a:effectLst/>
                <a:latin typeface="Gandhi Serif" charset="0"/>
                <a:ea typeface="Calibri" charset="0"/>
                <a:cs typeface="Verdana" charset="0"/>
              </a:rPr>
              <a:t> </a:t>
            </a:r>
            <a:endParaRPr lang="es-ES_tradnl" sz="1600" dirty="0">
              <a:effectLst/>
              <a:latin typeface="Calibri" charset="0"/>
              <a:ea typeface="Calibri" charset="0"/>
              <a:cs typeface="Times New Roman" charset="0"/>
            </a:endParaRPr>
          </a:p>
          <a:p>
            <a:pPr algn="ctr">
              <a:spcAft>
                <a:spcPts val="0"/>
              </a:spcAft>
              <a:tabLst>
                <a:tab pos="139700" algn="l"/>
                <a:tab pos="457200" algn="l"/>
              </a:tabLst>
            </a:pPr>
            <a:r>
              <a:rPr lang="es-ES_tradnl" b="1" dirty="0">
                <a:solidFill>
                  <a:srgbClr val="262626"/>
                </a:solidFill>
                <a:effectLst/>
                <a:latin typeface="Gandhi Serif" charset="0"/>
                <a:ea typeface="Calibri" charset="0"/>
                <a:cs typeface="Verdana" charset="0"/>
              </a:rPr>
              <a:t>Titulo fin de Master:</a:t>
            </a:r>
            <a:endParaRPr lang="es-ES_tradnl" sz="1600" dirty="0">
              <a:effectLst/>
              <a:latin typeface="Calibri" charset="0"/>
              <a:ea typeface="Calibri" charset="0"/>
              <a:cs typeface="Times New Roman" charset="0"/>
            </a:endParaRPr>
          </a:p>
          <a:p>
            <a:pPr algn="ctr">
              <a:spcAft>
                <a:spcPts val="0"/>
              </a:spcAft>
              <a:tabLst>
                <a:tab pos="139700" algn="l"/>
                <a:tab pos="457200" algn="l"/>
              </a:tabLst>
            </a:pPr>
            <a:r>
              <a:rPr lang="es-ES_tradnl" b="1" dirty="0">
                <a:solidFill>
                  <a:srgbClr val="262626"/>
                </a:solidFill>
                <a:effectLst/>
                <a:latin typeface="Gandhi Serif" charset="0"/>
                <a:ea typeface="Calibri" charset="0"/>
                <a:cs typeface="Verdana" charset="0"/>
              </a:rPr>
              <a:t> </a:t>
            </a:r>
            <a:endParaRPr lang="es-ES_tradnl" sz="1600" dirty="0">
              <a:effectLst/>
              <a:latin typeface="Calibri" charset="0"/>
              <a:ea typeface="Calibri" charset="0"/>
              <a:cs typeface="Times New Roman" charset="0"/>
            </a:endParaRPr>
          </a:p>
          <a:p>
            <a:pPr algn="ctr">
              <a:spcAft>
                <a:spcPts val="0"/>
              </a:spcAft>
              <a:tabLst>
                <a:tab pos="139700" algn="l"/>
                <a:tab pos="457200" algn="l"/>
              </a:tabLst>
            </a:pPr>
            <a:r>
              <a:rPr lang="es-ES_tradnl" dirty="0">
                <a:solidFill>
                  <a:srgbClr val="262626"/>
                </a:solidFill>
                <a:effectLst/>
                <a:latin typeface="Gandhi Serif" charset="0"/>
                <a:ea typeface="Calibri" charset="0"/>
                <a:cs typeface="Verdana" charset="0"/>
              </a:rPr>
              <a:t> </a:t>
            </a:r>
            <a:endParaRPr lang="es-ES_tradnl" sz="1600" dirty="0">
              <a:effectLst/>
              <a:latin typeface="Calibri" charset="0"/>
              <a:ea typeface="Calibri" charset="0"/>
              <a:cs typeface="Times New Roman" charset="0"/>
            </a:endParaRPr>
          </a:p>
          <a:p>
            <a:pPr algn="just">
              <a:spcAft>
                <a:spcPts val="0"/>
              </a:spcAft>
              <a:tabLst>
                <a:tab pos="139700" algn="l"/>
                <a:tab pos="457200" algn="l"/>
              </a:tabLst>
            </a:pPr>
            <a:r>
              <a:rPr lang="es-ES_tradnl" b="1" dirty="0">
                <a:solidFill>
                  <a:srgbClr val="262626"/>
                </a:solidFill>
                <a:effectLst/>
                <a:latin typeface="Gandhi Serif" charset="0"/>
                <a:ea typeface="Calibri" charset="0"/>
                <a:cs typeface="Verdana" charset="0"/>
              </a:rPr>
              <a:t>“Gestión del Turismo Comunitario como mecanismo para la sostenibilidad cultural y natural en un área Natural Protegida”.</a:t>
            </a:r>
            <a:endParaRPr lang="es-ES_tradnl" sz="1600" dirty="0">
              <a:effectLst/>
              <a:latin typeface="Calibri" charset="0"/>
              <a:ea typeface="Calibri" charset="0"/>
              <a:cs typeface="Times New Roman" charset="0"/>
            </a:endParaRPr>
          </a:p>
        </p:txBody>
      </p:sp>
      <p:sp>
        <p:nvSpPr>
          <p:cNvPr id="6" name="CuadroTexto 5"/>
          <p:cNvSpPr txBox="1"/>
          <p:nvPr/>
        </p:nvSpPr>
        <p:spPr>
          <a:xfrm>
            <a:off x="4797468" y="3457183"/>
            <a:ext cx="5924811" cy="2031325"/>
          </a:xfrm>
          <a:prstGeom prst="rect">
            <a:avLst/>
          </a:prstGeom>
          <a:noFill/>
        </p:spPr>
        <p:txBody>
          <a:bodyPr wrap="square" rtlCol="0">
            <a:spAutoFit/>
          </a:bodyPr>
          <a:lstStyle/>
          <a:p>
            <a:pPr algn="ctr"/>
            <a:r>
              <a:rPr lang="es-ES_tradnl" b="1" dirty="0">
                <a:solidFill>
                  <a:schemeClr val="bg1"/>
                </a:solidFill>
                <a:latin typeface="Gandhi Serif" charset="0"/>
                <a:ea typeface="Gandhi Serif" charset="0"/>
                <a:cs typeface="Gandhi Serif" charset="0"/>
              </a:rPr>
              <a:t> Enero 2017</a:t>
            </a:r>
          </a:p>
          <a:p>
            <a:pPr algn="ctr"/>
            <a:endParaRPr lang="es-ES_tradnl" b="1" dirty="0">
              <a:solidFill>
                <a:schemeClr val="bg1"/>
              </a:solidFill>
              <a:latin typeface="Gandhi Serif" charset="0"/>
              <a:ea typeface="Gandhi Serif" charset="0"/>
              <a:cs typeface="Gandhi Serif" charset="0"/>
            </a:endParaRPr>
          </a:p>
          <a:p>
            <a:pPr algn="ctr"/>
            <a:endParaRPr lang="es-ES_tradnl" b="1" dirty="0">
              <a:solidFill>
                <a:schemeClr val="bg1"/>
              </a:solidFill>
              <a:latin typeface="Gandhi Serif" charset="0"/>
              <a:ea typeface="Gandhi Serif" charset="0"/>
              <a:cs typeface="Gandhi Serif" charset="0"/>
            </a:endParaRPr>
          </a:p>
          <a:p>
            <a:pPr algn="ctr"/>
            <a:r>
              <a:rPr lang="es-ES_tradnl" b="1" dirty="0">
                <a:solidFill>
                  <a:schemeClr val="bg1"/>
                </a:solidFill>
                <a:latin typeface="Gandhi Serif" charset="0"/>
                <a:ea typeface="Gandhi Serif" charset="0"/>
                <a:cs typeface="Gandhi Serif" charset="0"/>
              </a:rPr>
              <a:t>Presenta. Walter Daniel Cisneros M</a:t>
            </a:r>
            <a:r>
              <a:rPr lang="es-ES" b="1" dirty="0" err="1">
                <a:solidFill>
                  <a:schemeClr val="bg1"/>
                </a:solidFill>
                <a:latin typeface="Gandhi Serif" charset="0"/>
                <a:ea typeface="Gandhi Serif" charset="0"/>
                <a:cs typeface="Gandhi Serif" charset="0"/>
              </a:rPr>
              <a:t>újica</a:t>
            </a:r>
            <a:endParaRPr lang="es-ES" b="1" dirty="0">
              <a:solidFill>
                <a:schemeClr val="bg1"/>
              </a:solidFill>
              <a:latin typeface="Gandhi Serif" charset="0"/>
              <a:ea typeface="Gandhi Serif" charset="0"/>
              <a:cs typeface="Gandhi Serif" charset="0"/>
            </a:endParaRPr>
          </a:p>
          <a:p>
            <a:pPr algn="ctr"/>
            <a:r>
              <a:rPr lang="es-ES" b="1" dirty="0">
                <a:solidFill>
                  <a:schemeClr val="bg1"/>
                </a:solidFill>
                <a:latin typeface="Gandhi Serif" charset="0"/>
                <a:ea typeface="Gandhi Serif" charset="0"/>
                <a:cs typeface="Gandhi Serif" charset="0"/>
              </a:rPr>
              <a:t>Walter_mujica@hotmail.com</a:t>
            </a:r>
          </a:p>
          <a:p>
            <a:pPr algn="ctr"/>
            <a:endParaRPr lang="es-ES" b="1" dirty="0">
              <a:solidFill>
                <a:schemeClr val="bg1"/>
              </a:solidFill>
              <a:latin typeface="Gandhi Serif" charset="0"/>
              <a:ea typeface="Gandhi Serif" charset="0"/>
              <a:cs typeface="Gandhi Serif" charset="0"/>
            </a:endParaRPr>
          </a:p>
          <a:p>
            <a:pPr algn="ctr"/>
            <a:r>
              <a:rPr lang="es-ES" b="1" dirty="0">
                <a:solidFill>
                  <a:schemeClr val="bg1"/>
                </a:solidFill>
                <a:latin typeface="Gandhi Serif" charset="0"/>
                <a:ea typeface="Gandhi Serif" charset="0"/>
                <a:cs typeface="Gandhi Serif" charset="0"/>
              </a:rPr>
              <a:t>Asesor. Dra. Patricia Castellanos Pineda</a:t>
            </a:r>
            <a:endParaRPr lang="es-ES_tradnl" b="1" dirty="0">
              <a:solidFill>
                <a:schemeClr val="bg1"/>
              </a:solidFill>
              <a:latin typeface="Gandhi Serif" charset="0"/>
              <a:ea typeface="Gandhi Serif" charset="0"/>
              <a:cs typeface="Gandhi Serif" charset="0"/>
            </a:endParaRPr>
          </a:p>
        </p:txBody>
      </p:sp>
    </p:spTree>
    <p:extLst>
      <p:ext uri="{BB962C8B-B14F-4D97-AF65-F5344CB8AC3E}">
        <p14:creationId xmlns:p14="http://schemas.microsoft.com/office/powerpoint/2010/main" val="825257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latin typeface="Gandhi Serif" charset="0"/>
                <a:ea typeface="Gandhi Serif" charset="0"/>
                <a:cs typeface="Gandhi Serif" charset="0"/>
              </a:rPr>
              <a:t>T</a:t>
            </a:r>
            <a:r>
              <a:rPr lang="es-ES" dirty="0" err="1">
                <a:latin typeface="Gandhi Serif" charset="0"/>
                <a:ea typeface="Gandhi Serif" charset="0"/>
                <a:cs typeface="Gandhi Serif" charset="0"/>
              </a:rPr>
              <a:t>écnicas</a:t>
            </a:r>
            <a:r>
              <a:rPr lang="es-ES" dirty="0">
                <a:latin typeface="Gandhi Serif" charset="0"/>
                <a:ea typeface="Gandhi Serif" charset="0"/>
                <a:cs typeface="Gandhi Serif" charset="0"/>
              </a:rPr>
              <a:t> de recogida de información</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1341188518"/>
              </p:ext>
            </p:extLst>
          </p:nvPr>
        </p:nvGraphicFramePr>
        <p:xfrm>
          <a:off x="412125" y="1841327"/>
          <a:ext cx="4848808" cy="4697258"/>
        </p:xfrm>
        <a:graphic>
          <a:graphicData uri="http://schemas.openxmlformats.org/drawingml/2006/table">
            <a:tbl>
              <a:tblPr firstRow="1" firstCol="1" bandRow="1">
                <a:tableStyleId>{5C22544A-7EE6-4342-B048-85BDC9FD1C3A}</a:tableStyleId>
              </a:tblPr>
              <a:tblGrid>
                <a:gridCol w="1311274">
                  <a:extLst>
                    <a:ext uri="{9D8B030D-6E8A-4147-A177-3AD203B41FA5}">
                      <a16:colId xmlns:a16="http://schemas.microsoft.com/office/drawing/2014/main" val="20000"/>
                    </a:ext>
                  </a:extLst>
                </a:gridCol>
                <a:gridCol w="3537534">
                  <a:extLst>
                    <a:ext uri="{9D8B030D-6E8A-4147-A177-3AD203B41FA5}">
                      <a16:colId xmlns:a16="http://schemas.microsoft.com/office/drawing/2014/main" val="20001"/>
                    </a:ext>
                  </a:extLst>
                </a:gridCol>
              </a:tblGrid>
              <a:tr h="312023">
                <a:tc>
                  <a:txBody>
                    <a:bodyPr/>
                    <a:lstStyle/>
                    <a:p>
                      <a:pPr algn="just">
                        <a:spcAft>
                          <a:spcPts val="0"/>
                        </a:spcAft>
                      </a:pPr>
                      <a:r>
                        <a:rPr lang="es-ES_tradnl" sz="1200" b="0" i="0">
                          <a:effectLst/>
                          <a:latin typeface="Gandhi Serif" charset="0"/>
                          <a:ea typeface="Gandhi Serif" charset="0"/>
                          <a:cs typeface="Gandhi Serif" charset="0"/>
                        </a:rPr>
                        <a:t> </a:t>
                      </a:r>
                    </a:p>
                  </a:txBody>
                  <a:tcPr marL="68580" marR="68580" marT="0" marB="0"/>
                </a:tc>
                <a:tc>
                  <a:txBody>
                    <a:bodyPr/>
                    <a:lstStyle/>
                    <a:p>
                      <a:pPr algn="just">
                        <a:spcAft>
                          <a:spcPts val="0"/>
                        </a:spcAft>
                      </a:pPr>
                      <a:r>
                        <a:rPr lang="es-ES_tradnl" sz="1200" b="0" i="0">
                          <a:effectLst/>
                          <a:latin typeface="Gandhi Serif" charset="0"/>
                          <a:ea typeface="Gandhi Serif" charset="0"/>
                          <a:cs typeface="Gandhi Serif" charset="0"/>
                        </a:rPr>
                        <a:t> </a:t>
                      </a:r>
                    </a:p>
                  </a:txBody>
                  <a:tcPr marL="68580" marR="68580" marT="0" marB="0"/>
                </a:tc>
                <a:extLst>
                  <a:ext uri="{0D108BD9-81ED-4DB2-BD59-A6C34878D82A}">
                    <a16:rowId xmlns:a16="http://schemas.microsoft.com/office/drawing/2014/main" val="10000"/>
                  </a:ext>
                </a:extLst>
              </a:tr>
              <a:tr h="1889044">
                <a:tc>
                  <a:txBody>
                    <a:bodyPr/>
                    <a:lstStyle/>
                    <a:p>
                      <a:pPr algn="just">
                        <a:spcAft>
                          <a:spcPts val="0"/>
                        </a:spcAft>
                      </a:pPr>
                      <a:r>
                        <a:rPr lang="es-ES_tradnl" sz="1200" b="0" i="0">
                          <a:effectLst/>
                          <a:latin typeface="Gandhi Serif" charset="0"/>
                          <a:ea typeface="Gandhi Serif" charset="0"/>
                          <a:cs typeface="Gandhi Serif" charset="0"/>
                        </a:rPr>
                        <a:t>Estudio de caso</a:t>
                      </a:r>
                    </a:p>
                  </a:txBody>
                  <a:tcPr marL="68580" marR="68580" marT="0" marB="0"/>
                </a:tc>
                <a:tc>
                  <a:txBody>
                    <a:bodyPr/>
                    <a:lstStyle/>
                    <a:p>
                      <a:pPr algn="just">
                        <a:spcAft>
                          <a:spcPts val="0"/>
                        </a:spcAft>
                      </a:pPr>
                      <a:r>
                        <a:rPr lang="es-ES_tradnl" sz="1200" b="0" i="0" dirty="0">
                          <a:effectLst/>
                          <a:latin typeface="Gandhi Serif" charset="0"/>
                          <a:ea typeface="Gandhi Serif" charset="0"/>
                          <a:cs typeface="Gandhi Serif" charset="0"/>
                        </a:rPr>
                        <a:t>Considerando que en esta investigación el centro del fenómeno de estudio es el entorno de la vida real.</a:t>
                      </a:r>
                    </a:p>
                    <a:p>
                      <a:pPr algn="just">
                        <a:spcAft>
                          <a:spcPts val="0"/>
                        </a:spcAft>
                      </a:pPr>
                      <a:r>
                        <a:rPr lang="es-ES_tradnl" sz="1200" b="0" i="0" dirty="0">
                          <a:effectLst/>
                          <a:latin typeface="Gandhi Serif" charset="0"/>
                          <a:ea typeface="Gandhi Serif" charset="0"/>
                          <a:cs typeface="Gandhi Serif" charset="0"/>
                        </a:rPr>
                        <a:t>Se tomará como estudio de caso a la comunidad de Vergel de Bernalejo considerando establecer con ellos un modelo a seguir que pueda ser replicable en otras comunidades con características similares.</a:t>
                      </a:r>
                    </a:p>
                  </a:txBody>
                  <a:tcPr marL="68580" marR="68580" marT="0" marB="0"/>
                </a:tc>
                <a:extLst>
                  <a:ext uri="{0D108BD9-81ED-4DB2-BD59-A6C34878D82A}">
                    <a16:rowId xmlns:a16="http://schemas.microsoft.com/office/drawing/2014/main" val="10001"/>
                  </a:ext>
                </a:extLst>
              </a:tr>
              <a:tr h="2496191">
                <a:tc>
                  <a:txBody>
                    <a:bodyPr/>
                    <a:lstStyle/>
                    <a:p>
                      <a:pPr algn="just">
                        <a:spcAft>
                          <a:spcPts val="0"/>
                        </a:spcAft>
                      </a:pPr>
                      <a:r>
                        <a:rPr lang="es-ES_tradnl" sz="1200" b="0" i="0">
                          <a:effectLst/>
                          <a:latin typeface="Gandhi Serif" charset="0"/>
                          <a:ea typeface="Gandhi Serif" charset="0"/>
                          <a:cs typeface="Gandhi Serif" charset="0"/>
                        </a:rPr>
                        <a:t>Recolección de información para el levantamiento de un inventario turístico</a:t>
                      </a:r>
                    </a:p>
                  </a:txBody>
                  <a:tcPr marL="68580" marR="68580" marT="0" marB="0"/>
                </a:tc>
                <a:tc>
                  <a:txBody>
                    <a:bodyPr/>
                    <a:lstStyle/>
                    <a:p>
                      <a:pPr algn="just">
                        <a:spcAft>
                          <a:spcPts val="0"/>
                        </a:spcAft>
                      </a:pPr>
                      <a:r>
                        <a:rPr lang="es-ES_tradnl" sz="1200" b="0" i="0" dirty="0">
                          <a:effectLst/>
                          <a:latin typeface="Gandhi Serif" charset="0"/>
                          <a:ea typeface="Gandhi Serif" charset="0"/>
                          <a:cs typeface="Gandhi Serif" charset="0"/>
                        </a:rPr>
                        <a:t>Uso de fichas de trabajo que permitan identificar los atractivos, los recursos y servicios disponibles; así como la categorización y jerarquización.</a:t>
                      </a:r>
                    </a:p>
                    <a:p>
                      <a:pPr algn="just">
                        <a:spcAft>
                          <a:spcPts val="0"/>
                        </a:spcAft>
                      </a:pPr>
                      <a:r>
                        <a:rPr lang="es-ES_tradnl" sz="1200" b="0" i="0" dirty="0">
                          <a:effectLst/>
                          <a:latin typeface="Gandhi Serif" charset="0"/>
                          <a:ea typeface="Gandhi Serif" charset="0"/>
                          <a:cs typeface="Gandhi Serif" charset="0"/>
                        </a:rPr>
                        <a:t>Para ello se tomarán como guía las fichas elaboradas por el Observatorio Turístico de la Universidad de Guanajuato y las propuestas por AMBAR, Consultoría e Ingeniería Ambiental vinculada a la Universidad de Buenos Aires en Argentina y a la Facultad de Agronomía.</a:t>
                      </a:r>
                    </a:p>
                  </a:txBody>
                  <a:tcPr marL="68580" marR="68580" marT="0" marB="0"/>
                </a:tc>
                <a:extLst>
                  <a:ext uri="{0D108BD9-81ED-4DB2-BD59-A6C34878D82A}">
                    <a16:rowId xmlns:a16="http://schemas.microsoft.com/office/drawing/2014/main" val="10002"/>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16005539"/>
              </p:ext>
            </p:extLst>
          </p:nvPr>
        </p:nvGraphicFramePr>
        <p:xfrm>
          <a:off x="5486401" y="1841326"/>
          <a:ext cx="6200384" cy="4672209"/>
        </p:xfrm>
        <a:graphic>
          <a:graphicData uri="http://schemas.openxmlformats.org/drawingml/2006/table">
            <a:tbl>
              <a:tblPr firstRow="1" firstCol="1" bandRow="1">
                <a:tableStyleId>{00A15C55-8517-42AA-B614-E9B94910E393}</a:tableStyleId>
              </a:tblPr>
              <a:tblGrid>
                <a:gridCol w="1116743">
                  <a:extLst>
                    <a:ext uri="{9D8B030D-6E8A-4147-A177-3AD203B41FA5}">
                      <a16:colId xmlns:a16="http://schemas.microsoft.com/office/drawing/2014/main" val="20000"/>
                    </a:ext>
                  </a:extLst>
                </a:gridCol>
                <a:gridCol w="1869667">
                  <a:extLst>
                    <a:ext uri="{9D8B030D-6E8A-4147-A177-3AD203B41FA5}">
                      <a16:colId xmlns:a16="http://schemas.microsoft.com/office/drawing/2014/main" val="20001"/>
                    </a:ext>
                  </a:extLst>
                </a:gridCol>
                <a:gridCol w="3213974">
                  <a:extLst>
                    <a:ext uri="{9D8B030D-6E8A-4147-A177-3AD203B41FA5}">
                      <a16:colId xmlns:a16="http://schemas.microsoft.com/office/drawing/2014/main" val="20002"/>
                    </a:ext>
                  </a:extLst>
                </a:gridCol>
              </a:tblGrid>
              <a:tr h="211591">
                <a:tc>
                  <a:txBody>
                    <a:bodyPr/>
                    <a:lstStyle/>
                    <a:p>
                      <a:pPr algn="ctr">
                        <a:spcAft>
                          <a:spcPts val="0"/>
                        </a:spcAft>
                      </a:pPr>
                      <a:r>
                        <a:rPr lang="es-ES_tradnl" sz="1100">
                          <a:effectLst/>
                        </a:rPr>
                        <a:t>Método</a:t>
                      </a:r>
                      <a:endParaRPr lang="es-ES_tradnl" sz="1100">
                        <a:effectLst/>
                        <a:latin typeface="Calibri" charset="0"/>
                        <a:ea typeface="Calibri" charset="0"/>
                        <a:cs typeface="Times New Roman" charset="0"/>
                      </a:endParaRPr>
                    </a:p>
                  </a:txBody>
                  <a:tcPr marL="53278" marR="53278" marT="0" marB="0"/>
                </a:tc>
                <a:tc>
                  <a:txBody>
                    <a:bodyPr/>
                    <a:lstStyle/>
                    <a:p>
                      <a:pPr algn="ctr">
                        <a:spcAft>
                          <a:spcPts val="0"/>
                        </a:spcAft>
                      </a:pPr>
                      <a:r>
                        <a:rPr lang="es-ES_tradnl" sz="1100">
                          <a:effectLst/>
                        </a:rPr>
                        <a:t>Objetivo</a:t>
                      </a:r>
                      <a:endParaRPr lang="es-ES_tradnl" sz="1100">
                        <a:effectLst/>
                        <a:latin typeface="Calibri" charset="0"/>
                        <a:ea typeface="Calibri" charset="0"/>
                        <a:cs typeface="Times New Roman" charset="0"/>
                      </a:endParaRPr>
                    </a:p>
                  </a:txBody>
                  <a:tcPr marL="53278" marR="53278" marT="0" marB="0"/>
                </a:tc>
                <a:tc>
                  <a:txBody>
                    <a:bodyPr/>
                    <a:lstStyle/>
                    <a:p>
                      <a:pPr algn="ctr">
                        <a:spcAft>
                          <a:spcPts val="0"/>
                        </a:spcAft>
                      </a:pPr>
                      <a:r>
                        <a:rPr lang="es-ES_tradnl" sz="1100">
                          <a:effectLst/>
                        </a:rPr>
                        <a:t>Consideraciones</a:t>
                      </a:r>
                      <a:endParaRPr lang="es-ES_tradnl" sz="1100">
                        <a:effectLst/>
                        <a:latin typeface="Calibri" charset="0"/>
                        <a:ea typeface="Calibri" charset="0"/>
                        <a:cs typeface="Times New Roman" charset="0"/>
                      </a:endParaRPr>
                    </a:p>
                  </a:txBody>
                  <a:tcPr marL="53278" marR="53278" marT="0" marB="0"/>
                </a:tc>
                <a:extLst>
                  <a:ext uri="{0D108BD9-81ED-4DB2-BD59-A6C34878D82A}">
                    <a16:rowId xmlns:a16="http://schemas.microsoft.com/office/drawing/2014/main" val="10000"/>
                  </a:ext>
                </a:extLst>
              </a:tr>
              <a:tr h="1234278">
                <a:tc>
                  <a:txBody>
                    <a:bodyPr/>
                    <a:lstStyle/>
                    <a:p>
                      <a:pPr algn="just">
                        <a:spcAft>
                          <a:spcPts val="0"/>
                        </a:spcAft>
                      </a:pPr>
                      <a:r>
                        <a:rPr lang="es-ES_tradnl" sz="1100">
                          <a:effectLst/>
                        </a:rPr>
                        <a:t>Biografía</a:t>
                      </a:r>
                      <a:endParaRPr lang="es-ES_tradnl" sz="1100">
                        <a:effectLst/>
                        <a:latin typeface="Calibri" charset="0"/>
                        <a:ea typeface="Calibri" charset="0"/>
                        <a:cs typeface="Times New Roman" charset="0"/>
                      </a:endParaRPr>
                    </a:p>
                  </a:txBody>
                  <a:tcPr marL="53278" marR="53278" marT="0" marB="0"/>
                </a:tc>
                <a:tc>
                  <a:txBody>
                    <a:bodyPr/>
                    <a:lstStyle/>
                    <a:p>
                      <a:pPr algn="just">
                        <a:spcAft>
                          <a:spcPts val="0"/>
                        </a:spcAft>
                      </a:pPr>
                      <a:r>
                        <a:rPr lang="es-ES_tradnl" sz="1100" dirty="0">
                          <a:effectLst/>
                        </a:rPr>
                        <a:t>Se centra en la vida de un individuo</a:t>
                      </a:r>
                      <a:endParaRPr lang="es-ES_tradnl" sz="1100" dirty="0">
                        <a:effectLst/>
                        <a:latin typeface="Calibri" charset="0"/>
                        <a:ea typeface="Calibri" charset="0"/>
                        <a:cs typeface="Times New Roman" charset="0"/>
                      </a:endParaRPr>
                    </a:p>
                  </a:txBody>
                  <a:tcPr marL="53278" marR="53278" marT="0" marB="0"/>
                </a:tc>
                <a:tc>
                  <a:txBody>
                    <a:bodyPr/>
                    <a:lstStyle/>
                    <a:p>
                      <a:pPr algn="just">
                        <a:spcAft>
                          <a:spcPts val="0"/>
                        </a:spcAft>
                      </a:pPr>
                      <a:r>
                        <a:rPr lang="es-ES_tradnl" sz="1100">
                          <a:effectLst/>
                        </a:rPr>
                        <a:t>No se estará analizando a una persona en particular, por ello no aplica este método al tema de la investigación. Considerando que no se trata de la descripción de un individuo de la comunidad, sino más bien es el analizar el contexto en general, por esta razón no es relevante considerarlo.</a:t>
                      </a:r>
                      <a:endParaRPr lang="es-ES_tradnl" sz="1100">
                        <a:effectLst/>
                        <a:latin typeface="Calibri" charset="0"/>
                        <a:ea typeface="Calibri" charset="0"/>
                        <a:cs typeface="Times New Roman" charset="0"/>
                      </a:endParaRPr>
                    </a:p>
                  </a:txBody>
                  <a:tcPr marL="53278" marR="53278" marT="0" marB="0"/>
                </a:tc>
                <a:extLst>
                  <a:ext uri="{0D108BD9-81ED-4DB2-BD59-A6C34878D82A}">
                    <a16:rowId xmlns:a16="http://schemas.microsoft.com/office/drawing/2014/main" val="10001"/>
                  </a:ext>
                </a:extLst>
              </a:tr>
              <a:tr h="544721">
                <a:tc>
                  <a:txBody>
                    <a:bodyPr/>
                    <a:lstStyle/>
                    <a:p>
                      <a:pPr algn="just">
                        <a:spcAft>
                          <a:spcPts val="0"/>
                        </a:spcAft>
                      </a:pPr>
                      <a:r>
                        <a:rPr lang="es-ES_tradnl" sz="1100" dirty="0">
                          <a:effectLst/>
                        </a:rPr>
                        <a:t>Fenomenología</a:t>
                      </a:r>
                      <a:endParaRPr lang="es-ES_tradnl" sz="1100" dirty="0">
                        <a:effectLst/>
                        <a:latin typeface="Calibri" charset="0"/>
                        <a:ea typeface="Calibri" charset="0"/>
                        <a:cs typeface="Times New Roman" charset="0"/>
                      </a:endParaRPr>
                    </a:p>
                  </a:txBody>
                  <a:tcPr marL="53278" marR="53278" marT="0" marB="0"/>
                </a:tc>
                <a:tc>
                  <a:txBody>
                    <a:bodyPr/>
                    <a:lstStyle/>
                    <a:p>
                      <a:pPr algn="just">
                        <a:spcAft>
                          <a:spcPts val="0"/>
                        </a:spcAft>
                      </a:pPr>
                      <a:r>
                        <a:rPr lang="es-ES_tradnl" sz="1100">
                          <a:effectLst/>
                        </a:rPr>
                        <a:t>Es la comprensión de un concepto o fenómeno</a:t>
                      </a:r>
                      <a:endParaRPr lang="es-ES_tradnl" sz="1100">
                        <a:effectLst/>
                        <a:latin typeface="Calibri" charset="0"/>
                        <a:ea typeface="Calibri" charset="0"/>
                        <a:cs typeface="Times New Roman" charset="0"/>
                      </a:endParaRPr>
                    </a:p>
                  </a:txBody>
                  <a:tcPr marL="53278" marR="53278" marT="0" marB="0"/>
                </a:tc>
                <a:tc>
                  <a:txBody>
                    <a:bodyPr/>
                    <a:lstStyle/>
                    <a:p>
                      <a:pPr algn="just">
                        <a:spcAft>
                          <a:spcPts val="0"/>
                        </a:spcAft>
                      </a:pPr>
                      <a:r>
                        <a:rPr lang="es-ES_tradnl" sz="1100">
                          <a:effectLst/>
                        </a:rPr>
                        <a:t>La comunidad no representa un fenómeno per se, por lo que tampoco se considera idónea para el estudio</a:t>
                      </a:r>
                      <a:endParaRPr lang="es-ES_tradnl" sz="1100">
                        <a:effectLst/>
                        <a:latin typeface="Calibri" charset="0"/>
                        <a:ea typeface="Calibri" charset="0"/>
                        <a:cs typeface="Times New Roman" charset="0"/>
                      </a:endParaRPr>
                    </a:p>
                  </a:txBody>
                  <a:tcPr marL="53278" marR="53278" marT="0" marB="0"/>
                </a:tc>
                <a:extLst>
                  <a:ext uri="{0D108BD9-81ED-4DB2-BD59-A6C34878D82A}">
                    <a16:rowId xmlns:a16="http://schemas.microsoft.com/office/drawing/2014/main" val="10002"/>
                  </a:ext>
                </a:extLst>
              </a:tr>
              <a:tr h="544721">
                <a:tc>
                  <a:txBody>
                    <a:bodyPr/>
                    <a:lstStyle/>
                    <a:p>
                      <a:pPr algn="just">
                        <a:spcAft>
                          <a:spcPts val="0"/>
                        </a:spcAft>
                      </a:pPr>
                      <a:r>
                        <a:rPr lang="es-ES_tradnl" sz="1100">
                          <a:effectLst/>
                        </a:rPr>
                        <a:t>Teoría Fundamentada</a:t>
                      </a:r>
                      <a:endParaRPr lang="es-ES_tradnl" sz="1100">
                        <a:effectLst/>
                        <a:latin typeface="Calibri" charset="0"/>
                        <a:ea typeface="Calibri" charset="0"/>
                        <a:cs typeface="Times New Roman" charset="0"/>
                      </a:endParaRPr>
                    </a:p>
                  </a:txBody>
                  <a:tcPr marL="53278" marR="53278" marT="0" marB="0"/>
                </a:tc>
                <a:tc>
                  <a:txBody>
                    <a:bodyPr/>
                    <a:lstStyle/>
                    <a:p>
                      <a:pPr algn="just">
                        <a:spcAft>
                          <a:spcPts val="0"/>
                        </a:spcAft>
                      </a:pPr>
                      <a:r>
                        <a:rPr lang="es-ES_tradnl" sz="1100">
                          <a:effectLst/>
                        </a:rPr>
                        <a:t>Desarrollar una teoría</a:t>
                      </a:r>
                      <a:endParaRPr lang="es-ES_tradnl" sz="1100">
                        <a:effectLst/>
                        <a:latin typeface="Calibri" charset="0"/>
                        <a:ea typeface="Calibri" charset="0"/>
                        <a:cs typeface="Times New Roman" charset="0"/>
                      </a:endParaRPr>
                    </a:p>
                  </a:txBody>
                  <a:tcPr marL="53278" marR="53278" marT="0" marB="0"/>
                </a:tc>
                <a:tc>
                  <a:txBody>
                    <a:bodyPr/>
                    <a:lstStyle/>
                    <a:p>
                      <a:pPr algn="just">
                        <a:spcAft>
                          <a:spcPts val="0"/>
                        </a:spcAft>
                      </a:pPr>
                      <a:r>
                        <a:rPr lang="es-ES_tradnl" sz="1100">
                          <a:effectLst/>
                        </a:rPr>
                        <a:t>Considerando la aplicabilidad y partiendo de que es un planteamiento de gestión, la teoría no resulta en esta etapa del proyecto relevante</a:t>
                      </a:r>
                      <a:endParaRPr lang="es-ES_tradnl" sz="1100">
                        <a:effectLst/>
                        <a:latin typeface="Calibri" charset="0"/>
                        <a:ea typeface="Calibri" charset="0"/>
                        <a:cs typeface="Times New Roman" charset="0"/>
                      </a:endParaRPr>
                    </a:p>
                  </a:txBody>
                  <a:tcPr marL="53278" marR="53278" marT="0" marB="0"/>
                </a:tc>
                <a:extLst>
                  <a:ext uri="{0D108BD9-81ED-4DB2-BD59-A6C34878D82A}">
                    <a16:rowId xmlns:a16="http://schemas.microsoft.com/office/drawing/2014/main" val="10003"/>
                  </a:ext>
                </a:extLst>
              </a:tr>
              <a:tr h="726295">
                <a:tc>
                  <a:txBody>
                    <a:bodyPr/>
                    <a:lstStyle/>
                    <a:p>
                      <a:pPr algn="just">
                        <a:spcAft>
                          <a:spcPts val="0"/>
                        </a:spcAft>
                      </a:pPr>
                      <a:r>
                        <a:rPr lang="es-ES_tradnl" sz="1100">
                          <a:effectLst/>
                        </a:rPr>
                        <a:t>Etnografía</a:t>
                      </a:r>
                      <a:endParaRPr lang="es-ES_tradnl" sz="1100">
                        <a:effectLst/>
                        <a:latin typeface="Calibri" charset="0"/>
                        <a:ea typeface="Calibri" charset="0"/>
                        <a:cs typeface="Times New Roman" charset="0"/>
                      </a:endParaRPr>
                    </a:p>
                  </a:txBody>
                  <a:tcPr marL="53278" marR="53278" marT="0" marB="0"/>
                </a:tc>
                <a:tc>
                  <a:txBody>
                    <a:bodyPr/>
                    <a:lstStyle/>
                    <a:p>
                      <a:pPr algn="just">
                        <a:spcAft>
                          <a:spcPts val="0"/>
                        </a:spcAft>
                      </a:pPr>
                      <a:r>
                        <a:rPr lang="es-ES_tradnl" sz="1100">
                          <a:effectLst/>
                        </a:rPr>
                        <a:t>Relato o retrato de un grupo cultural o un grupo de personas</a:t>
                      </a:r>
                      <a:endParaRPr lang="es-ES_tradnl" sz="1100">
                        <a:effectLst/>
                        <a:latin typeface="Calibri" charset="0"/>
                        <a:ea typeface="Calibri" charset="0"/>
                        <a:cs typeface="Times New Roman" charset="0"/>
                      </a:endParaRPr>
                    </a:p>
                  </a:txBody>
                  <a:tcPr marL="53278" marR="53278" marT="0" marB="0"/>
                </a:tc>
                <a:tc>
                  <a:txBody>
                    <a:bodyPr/>
                    <a:lstStyle/>
                    <a:p>
                      <a:pPr algn="just">
                        <a:spcAft>
                          <a:spcPts val="0"/>
                        </a:spcAft>
                      </a:pPr>
                      <a:r>
                        <a:rPr lang="es-ES_tradnl" sz="1100">
                          <a:effectLst/>
                        </a:rPr>
                        <a:t>A pesar que si se analiza la comunidad de Vergel de Bernalejo, los objetivos y alcances de la etnografía no toman los mismos caminos ni los mismos intereses que la presente investigación</a:t>
                      </a:r>
                      <a:endParaRPr lang="es-ES_tradnl" sz="1100">
                        <a:effectLst/>
                        <a:latin typeface="Calibri" charset="0"/>
                        <a:ea typeface="Calibri" charset="0"/>
                        <a:cs typeface="Times New Roman" charset="0"/>
                      </a:endParaRPr>
                    </a:p>
                  </a:txBody>
                  <a:tcPr marL="53278" marR="53278" marT="0" marB="0"/>
                </a:tc>
                <a:extLst>
                  <a:ext uri="{0D108BD9-81ED-4DB2-BD59-A6C34878D82A}">
                    <a16:rowId xmlns:a16="http://schemas.microsoft.com/office/drawing/2014/main" val="10004"/>
                  </a:ext>
                </a:extLst>
              </a:tr>
              <a:tr h="1410603">
                <a:tc>
                  <a:txBody>
                    <a:bodyPr/>
                    <a:lstStyle/>
                    <a:p>
                      <a:pPr algn="just">
                        <a:spcAft>
                          <a:spcPts val="0"/>
                        </a:spcAft>
                      </a:pPr>
                      <a:r>
                        <a:rPr lang="es-ES_tradnl" sz="1100">
                          <a:effectLst/>
                        </a:rPr>
                        <a:t>Estudio de caso</a:t>
                      </a:r>
                      <a:endParaRPr lang="es-ES_tradnl" sz="1100">
                        <a:effectLst/>
                        <a:latin typeface="Calibri" charset="0"/>
                        <a:ea typeface="Calibri" charset="0"/>
                        <a:cs typeface="Times New Roman" charset="0"/>
                      </a:endParaRPr>
                    </a:p>
                  </a:txBody>
                  <a:tcPr marL="53278" marR="53278" marT="0" marB="0"/>
                </a:tc>
                <a:tc>
                  <a:txBody>
                    <a:bodyPr/>
                    <a:lstStyle/>
                    <a:p>
                      <a:pPr algn="just">
                        <a:spcAft>
                          <a:spcPts val="0"/>
                        </a:spcAft>
                      </a:pPr>
                      <a:r>
                        <a:rPr lang="es-ES_tradnl" sz="1100">
                          <a:effectLst/>
                        </a:rPr>
                        <a:t>Se examina un caso en específico</a:t>
                      </a:r>
                      <a:endParaRPr lang="es-ES_tradnl" sz="1100">
                        <a:effectLst/>
                        <a:latin typeface="Calibri" charset="0"/>
                        <a:ea typeface="Calibri" charset="0"/>
                        <a:cs typeface="Times New Roman" charset="0"/>
                      </a:endParaRPr>
                    </a:p>
                  </a:txBody>
                  <a:tcPr marL="53278" marR="53278" marT="0" marB="0"/>
                </a:tc>
                <a:tc>
                  <a:txBody>
                    <a:bodyPr/>
                    <a:lstStyle/>
                    <a:p>
                      <a:pPr algn="just">
                        <a:spcAft>
                          <a:spcPts val="0"/>
                        </a:spcAft>
                      </a:pPr>
                      <a:r>
                        <a:rPr lang="es-ES_tradnl" sz="1100" dirty="0">
                          <a:effectLst/>
                        </a:rPr>
                        <a:t>Partiendo que el estudio se aplica idóneamente en la comunidad de Vergel, se hace referencia como un estudio de caso pues en una segunda fase y derivado de la presente investigación se espera hacer uso de los alcances como un caso de éxito, un caso o modelo que puede ser replicable en otras comunidades con referencias similares.</a:t>
                      </a:r>
                      <a:endParaRPr lang="es-ES_tradnl" sz="1100" dirty="0">
                        <a:effectLst/>
                        <a:latin typeface="Calibri" charset="0"/>
                        <a:ea typeface="Calibri" charset="0"/>
                        <a:cs typeface="Times New Roman" charset="0"/>
                      </a:endParaRPr>
                    </a:p>
                  </a:txBody>
                  <a:tcPr marL="53278" marR="53278" marT="0" marB="0"/>
                </a:tc>
                <a:extLst>
                  <a:ext uri="{0D108BD9-81ED-4DB2-BD59-A6C34878D82A}">
                    <a16:rowId xmlns:a16="http://schemas.microsoft.com/office/drawing/2014/main" val="10005"/>
                  </a:ext>
                </a:extLst>
              </a:tr>
            </a:tbl>
          </a:graphicData>
        </a:graphic>
      </p:graphicFrame>
      <p:sp>
        <p:nvSpPr>
          <p:cNvPr id="6" name="Marcador de número de diapositiva 5"/>
          <p:cNvSpPr>
            <a:spLocks noGrp="1"/>
          </p:cNvSpPr>
          <p:nvPr>
            <p:ph type="sldNum" sz="quarter" idx="12"/>
          </p:nvPr>
        </p:nvSpPr>
        <p:spPr/>
        <p:txBody>
          <a:bodyPr/>
          <a:lstStyle/>
          <a:p>
            <a:fld id="{6343F7B2-DAE4-1D4E-BF59-1787B5C96210}" type="slidenum">
              <a:rPr lang="es-ES_tradnl" smtClean="0"/>
              <a:t>10</a:t>
            </a:fld>
            <a:endParaRPr lang="es-ES_tradnl"/>
          </a:p>
        </p:txBody>
      </p:sp>
    </p:spTree>
    <p:extLst>
      <p:ext uri="{BB962C8B-B14F-4D97-AF65-F5344CB8AC3E}">
        <p14:creationId xmlns:p14="http://schemas.microsoft.com/office/powerpoint/2010/main" val="66523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latin typeface="Gandhi Serif" charset="0"/>
                <a:ea typeface="Gandhi Serif" charset="0"/>
                <a:cs typeface="Gandhi Serif" charset="0"/>
              </a:rPr>
              <a:t>MARCO TE</a:t>
            </a:r>
            <a:r>
              <a:rPr lang="es-ES" dirty="0">
                <a:latin typeface="Gandhi Serif" charset="0"/>
                <a:ea typeface="Gandhi Serif" charset="0"/>
                <a:cs typeface="Gandhi Serif" charset="0"/>
              </a:rPr>
              <a:t>ÓRICO</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sp>
        <p:nvSpPr>
          <p:cNvPr id="4" name="CuadroTexto 3"/>
          <p:cNvSpPr txBox="1"/>
          <p:nvPr/>
        </p:nvSpPr>
        <p:spPr>
          <a:xfrm>
            <a:off x="1124473" y="2261664"/>
            <a:ext cx="3845491" cy="1123384"/>
          </a:xfrm>
          <a:prstGeom prst="rect">
            <a:avLst/>
          </a:prstGeom>
          <a:noFill/>
        </p:spPr>
        <p:txBody>
          <a:bodyPr wrap="square" rtlCol="0">
            <a:spAutoFit/>
          </a:bodyPr>
          <a:lstStyle/>
          <a:p>
            <a:pPr algn="just"/>
            <a:r>
              <a:rPr lang="es-ES_tradnl" sz="1500" b="1" dirty="0">
                <a:effectLst/>
                <a:latin typeface="Gandhi Serif" charset="0"/>
                <a:ea typeface="Calibri" charset="0"/>
                <a:cs typeface="Times New Roman" charset="0"/>
              </a:rPr>
              <a:t>El turismo comunitario </a:t>
            </a:r>
            <a:r>
              <a:rPr lang="es-ES_tradnl" sz="1300" dirty="0">
                <a:effectLst/>
                <a:latin typeface="Gandhi Serif" charset="0"/>
                <a:ea typeface="Calibri" charset="0"/>
                <a:cs typeface="Times New Roman" charset="0"/>
              </a:rPr>
              <a:t>es una actividad que ha logrado atraer la atención de los turistas y excursionistas que anteriormente focalizaban sus deseos de descanso y ocio en destinos de sol y playa</a:t>
            </a:r>
            <a:r>
              <a:rPr lang="es-ES_tradnl" sz="1300" dirty="0">
                <a:effectLst/>
              </a:rPr>
              <a:t> </a:t>
            </a:r>
            <a:endParaRPr lang="es-ES_tradnl" sz="1300" dirty="0"/>
          </a:p>
        </p:txBody>
      </p:sp>
      <p:sp>
        <p:nvSpPr>
          <p:cNvPr id="5" name="CuadroTexto 4"/>
          <p:cNvSpPr txBox="1"/>
          <p:nvPr/>
        </p:nvSpPr>
        <p:spPr>
          <a:xfrm>
            <a:off x="1145348" y="3495138"/>
            <a:ext cx="3739019" cy="1092607"/>
          </a:xfrm>
          <a:prstGeom prst="rect">
            <a:avLst/>
          </a:prstGeom>
          <a:noFill/>
        </p:spPr>
        <p:txBody>
          <a:bodyPr wrap="square" rtlCol="0">
            <a:spAutoFit/>
          </a:bodyPr>
          <a:lstStyle/>
          <a:p>
            <a:pPr algn="just"/>
            <a:r>
              <a:rPr lang="is-IS" sz="1300" dirty="0">
                <a:latin typeface="Gandhi Serif" charset="0"/>
                <a:ea typeface="Gandhi Serif" charset="0"/>
                <a:cs typeface="Gandhi Serif" charset="0"/>
              </a:rPr>
              <a:t>…m</a:t>
            </a:r>
            <a:r>
              <a:rPr lang="es-ES_tradnl" sz="1300" dirty="0" err="1">
                <a:latin typeface="Gandhi Serif" charset="0"/>
                <a:ea typeface="Gandhi Serif" charset="0"/>
                <a:cs typeface="Gandhi Serif" charset="0"/>
              </a:rPr>
              <a:t>edio</a:t>
            </a:r>
            <a:r>
              <a:rPr lang="es-ES_tradnl" sz="1300" dirty="0">
                <a:latin typeface="Gandhi Serif" charset="0"/>
                <a:ea typeface="Gandhi Serif" charset="0"/>
                <a:cs typeface="Gandhi Serif" charset="0"/>
              </a:rPr>
              <a:t> complementario que permite a las comunidades económica y socialmente rezagadas, mejorar sus condiciones de vida y su propia calidad de vida derivado de su participación en estas actividades</a:t>
            </a:r>
            <a:r>
              <a:rPr lang="es-ES_tradnl" sz="1300" dirty="0">
                <a:effectLst/>
                <a:latin typeface="Gandhi Serif" charset="0"/>
                <a:ea typeface="Gandhi Serif" charset="0"/>
                <a:cs typeface="Gandhi Serif" charset="0"/>
              </a:rPr>
              <a:t> </a:t>
            </a:r>
            <a:endParaRPr lang="es-ES_tradnl" sz="1300" dirty="0">
              <a:latin typeface="Gandhi Serif" charset="0"/>
              <a:ea typeface="Gandhi Serif" charset="0"/>
              <a:cs typeface="Gandhi Serif" charset="0"/>
            </a:endParaRPr>
          </a:p>
        </p:txBody>
      </p:sp>
      <p:sp>
        <p:nvSpPr>
          <p:cNvPr id="8" name="CuadroTexto 7"/>
          <p:cNvSpPr txBox="1"/>
          <p:nvPr/>
        </p:nvSpPr>
        <p:spPr>
          <a:xfrm>
            <a:off x="4942822" y="2807422"/>
            <a:ext cx="1189973" cy="954107"/>
          </a:xfrm>
          <a:prstGeom prst="rect">
            <a:avLst/>
          </a:prstGeom>
          <a:noFill/>
        </p:spPr>
        <p:txBody>
          <a:bodyPr wrap="square" rtlCol="0">
            <a:spAutoFit/>
          </a:bodyPr>
          <a:lstStyle/>
          <a:p>
            <a:pPr algn="ctr"/>
            <a:r>
              <a:rPr lang="es-ES_tradnl" sz="1400" b="1" dirty="0" err="1">
                <a:latin typeface="Gandhi Serif" charset="0"/>
                <a:ea typeface="Gandhi Serif" charset="0"/>
                <a:cs typeface="Gandhi Serif" charset="0"/>
              </a:rPr>
              <a:t>Reducci</a:t>
            </a:r>
            <a:r>
              <a:rPr lang="es-ES" sz="1400" b="1" dirty="0" err="1">
                <a:latin typeface="Gandhi Serif" charset="0"/>
                <a:ea typeface="Gandhi Serif" charset="0"/>
                <a:cs typeface="Gandhi Serif" charset="0"/>
              </a:rPr>
              <a:t>ón</a:t>
            </a:r>
            <a:r>
              <a:rPr lang="es-ES" sz="1400" b="1" dirty="0">
                <a:latin typeface="Gandhi Serif" charset="0"/>
                <a:ea typeface="Gandhi Serif" charset="0"/>
                <a:cs typeface="Gandhi Serif" charset="0"/>
              </a:rPr>
              <a:t> de pobreza a través del turismo</a:t>
            </a:r>
            <a:endParaRPr lang="es-ES_tradnl" sz="1400" b="1" dirty="0">
              <a:latin typeface="Gandhi Serif" charset="0"/>
              <a:ea typeface="Gandhi Serif" charset="0"/>
              <a:cs typeface="Gandhi Serif" charset="0"/>
            </a:endParaRPr>
          </a:p>
        </p:txBody>
      </p:sp>
      <p:sp>
        <p:nvSpPr>
          <p:cNvPr id="9" name="Cerrar corchete 8"/>
          <p:cNvSpPr/>
          <p:nvPr/>
        </p:nvSpPr>
        <p:spPr>
          <a:xfrm>
            <a:off x="4720220" y="2257198"/>
            <a:ext cx="200416" cy="2217107"/>
          </a:xfrm>
          <a:prstGeom prst="rightBracket">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S_tradnl"/>
          </a:p>
        </p:txBody>
      </p:sp>
      <p:sp>
        <p:nvSpPr>
          <p:cNvPr id="10" name="CuadroTexto 9"/>
          <p:cNvSpPr txBox="1"/>
          <p:nvPr/>
        </p:nvSpPr>
        <p:spPr>
          <a:xfrm>
            <a:off x="6926361" y="2269350"/>
            <a:ext cx="1515649" cy="292388"/>
          </a:xfrm>
          <a:prstGeom prst="rect">
            <a:avLst/>
          </a:prstGeom>
          <a:noFill/>
        </p:spPr>
        <p:txBody>
          <a:bodyPr wrap="square" rtlCol="0">
            <a:spAutoFit/>
          </a:bodyPr>
          <a:lstStyle/>
          <a:p>
            <a:pPr algn="ctr"/>
            <a:r>
              <a:rPr lang="es-ES_tradnl" sz="1300">
                <a:latin typeface="Gandhi Serif" charset="0"/>
                <a:ea typeface="Gandhi Serif" charset="0"/>
                <a:cs typeface="Gandhi Serif" charset="0"/>
              </a:rPr>
              <a:t>Alimentaria</a:t>
            </a:r>
          </a:p>
        </p:txBody>
      </p:sp>
      <p:sp>
        <p:nvSpPr>
          <p:cNvPr id="11" name="CuadroTexto 10"/>
          <p:cNvSpPr txBox="1"/>
          <p:nvPr/>
        </p:nvSpPr>
        <p:spPr>
          <a:xfrm>
            <a:off x="6933402" y="2861289"/>
            <a:ext cx="1515649" cy="292388"/>
          </a:xfrm>
          <a:prstGeom prst="rect">
            <a:avLst/>
          </a:prstGeom>
          <a:noFill/>
        </p:spPr>
        <p:txBody>
          <a:bodyPr wrap="square" rtlCol="0">
            <a:spAutoFit/>
          </a:bodyPr>
          <a:lstStyle/>
          <a:p>
            <a:pPr algn="ctr"/>
            <a:r>
              <a:rPr lang="es-ES_tradnl" sz="1300" dirty="0">
                <a:latin typeface="Gandhi Serif" charset="0"/>
                <a:ea typeface="Gandhi Serif" charset="0"/>
                <a:cs typeface="Gandhi Serif" charset="0"/>
              </a:rPr>
              <a:t>Patrimonial</a:t>
            </a:r>
          </a:p>
        </p:txBody>
      </p:sp>
      <p:sp>
        <p:nvSpPr>
          <p:cNvPr id="12" name="CuadroTexto 11"/>
          <p:cNvSpPr txBox="1"/>
          <p:nvPr/>
        </p:nvSpPr>
        <p:spPr>
          <a:xfrm>
            <a:off x="6943590" y="3514304"/>
            <a:ext cx="1515649" cy="292388"/>
          </a:xfrm>
          <a:prstGeom prst="rect">
            <a:avLst/>
          </a:prstGeom>
          <a:noFill/>
        </p:spPr>
        <p:txBody>
          <a:bodyPr wrap="square" rtlCol="0">
            <a:spAutoFit/>
          </a:bodyPr>
          <a:lstStyle/>
          <a:p>
            <a:pPr algn="ctr"/>
            <a:r>
              <a:rPr lang="es-ES_tradnl" sz="1300" dirty="0">
                <a:latin typeface="Gandhi Serif" charset="0"/>
                <a:ea typeface="Gandhi Serif" charset="0"/>
                <a:cs typeface="Gandhi Serif" charset="0"/>
              </a:rPr>
              <a:t>De capacidades</a:t>
            </a:r>
          </a:p>
        </p:txBody>
      </p:sp>
      <p:cxnSp>
        <p:nvCxnSpPr>
          <p:cNvPr id="14" name="Conector recto de flecha 13"/>
          <p:cNvCxnSpPr/>
          <p:nvPr/>
        </p:nvCxnSpPr>
        <p:spPr>
          <a:xfrm flipV="1">
            <a:off x="5997084" y="2384235"/>
            <a:ext cx="992439" cy="805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a:endCxn id="12" idx="1"/>
          </p:cNvCxnSpPr>
          <p:nvPr/>
        </p:nvCxnSpPr>
        <p:spPr>
          <a:xfrm>
            <a:off x="5997084" y="3236708"/>
            <a:ext cx="946506" cy="423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V="1">
            <a:off x="5885276" y="3080581"/>
            <a:ext cx="1104247" cy="109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8375277" y="2209064"/>
            <a:ext cx="3001028" cy="2139047"/>
          </a:xfrm>
          <a:prstGeom prst="rect">
            <a:avLst/>
          </a:prstGeom>
          <a:noFill/>
        </p:spPr>
        <p:txBody>
          <a:bodyPr wrap="square" rtlCol="0">
            <a:spAutoFit/>
          </a:bodyPr>
          <a:lstStyle/>
          <a:p>
            <a:pPr algn="just"/>
            <a:r>
              <a:rPr lang="es-ES_tradnl" sz="1600" b="1" dirty="0">
                <a:effectLst/>
                <a:latin typeface="Gandhi Serif" charset="0"/>
                <a:ea typeface="Calibri" charset="0"/>
                <a:cs typeface="Times New Roman" charset="0"/>
              </a:rPr>
              <a:t>La pobreza </a:t>
            </a:r>
            <a:r>
              <a:rPr lang="es-ES_tradnl" sz="1300" dirty="0">
                <a:effectLst/>
                <a:latin typeface="Gandhi Serif" charset="0"/>
                <a:ea typeface="Calibri" charset="0"/>
                <a:cs typeface="Times New Roman" charset="0"/>
              </a:rPr>
              <a:t>en México avanzó de 51.6% de la población del país en 2012 a 53.2% en 2014, […] </a:t>
            </a:r>
            <a:r>
              <a:rPr lang="es-ES" sz="1300" dirty="0">
                <a:effectLst/>
                <a:latin typeface="Gandhi Serif" charset="0"/>
                <a:ea typeface="Calibri" charset="0"/>
                <a:cs typeface="Times New Roman" charset="0"/>
              </a:rPr>
              <a:t>(</a:t>
            </a:r>
            <a:r>
              <a:rPr lang="es-ES" sz="1300" dirty="0" err="1">
                <a:effectLst/>
                <a:latin typeface="Gandhi Serif" charset="0"/>
                <a:ea typeface="Calibri" charset="0"/>
                <a:cs typeface="Times New Roman" charset="0"/>
              </a:rPr>
              <a:t>Excelsior</a:t>
            </a:r>
            <a:r>
              <a:rPr lang="es-ES" sz="1300" dirty="0">
                <a:effectLst/>
                <a:latin typeface="Gandhi Serif" charset="0"/>
                <a:ea typeface="Calibri" charset="0"/>
                <a:cs typeface="Times New Roman" charset="0"/>
              </a:rPr>
              <a:t>, 2016)</a:t>
            </a:r>
            <a:r>
              <a:rPr lang="es-ES_tradnl" sz="1300" dirty="0">
                <a:effectLst/>
                <a:latin typeface="Gandhi Serif" charset="0"/>
                <a:ea typeface="Calibri" charset="0"/>
                <a:cs typeface="Times New Roman" charset="0"/>
              </a:rPr>
              <a:t> y los problemas asociados a ella se concentran en mayores grados en la ruralidad; por ello se plantea una dinámica específica y diferenciada a la que se vive en las zonas urbanas, se debe considerar que el campo hoy día a nivel mundial sufre un abandono</a:t>
            </a:r>
            <a:r>
              <a:rPr lang="es-ES_tradnl" sz="1300" dirty="0">
                <a:effectLst/>
              </a:rPr>
              <a:t> </a:t>
            </a:r>
            <a:endParaRPr lang="es-ES_tradnl" sz="1300" dirty="0"/>
          </a:p>
        </p:txBody>
      </p:sp>
      <p:sp>
        <p:nvSpPr>
          <p:cNvPr id="20" name="CuadroTexto 19"/>
          <p:cNvSpPr txBox="1"/>
          <p:nvPr/>
        </p:nvSpPr>
        <p:spPr>
          <a:xfrm>
            <a:off x="1177446" y="1699742"/>
            <a:ext cx="10409129" cy="692497"/>
          </a:xfrm>
          <a:prstGeom prst="rect">
            <a:avLst/>
          </a:prstGeom>
          <a:noFill/>
        </p:spPr>
        <p:txBody>
          <a:bodyPr wrap="square" rtlCol="0">
            <a:spAutoFit/>
          </a:bodyPr>
          <a:lstStyle/>
          <a:p>
            <a:pPr algn="just"/>
            <a:r>
              <a:rPr lang="es-ES_tradnl" sz="1300" dirty="0">
                <a:latin typeface="Gandhi Serif" charset="0"/>
                <a:ea typeface="Gandhi Serif" charset="0"/>
                <a:cs typeface="Gandhi Serif" charset="0"/>
              </a:rPr>
              <a:t>Autores: </a:t>
            </a:r>
            <a:r>
              <a:rPr lang="es-ES_tradnl" sz="1300" dirty="0" err="1">
                <a:latin typeface="Gandhi Serif" charset="0"/>
                <a:ea typeface="Gandhi Serif" charset="0"/>
                <a:cs typeface="Gandhi Serif" charset="0"/>
              </a:rPr>
              <a:t>Barkin</a:t>
            </a:r>
            <a:r>
              <a:rPr lang="es-ES_tradnl" sz="1300" dirty="0">
                <a:latin typeface="Gandhi Serif" charset="0"/>
                <a:ea typeface="Gandhi Serif" charset="0"/>
                <a:cs typeface="Gandhi Serif" charset="0"/>
              </a:rPr>
              <a:t> D. (1998), Miranda Zambrano (2011), </a:t>
            </a:r>
            <a:r>
              <a:rPr lang="es-ES" sz="1300" dirty="0">
                <a:latin typeface="Gandhi Serif" charset="0"/>
                <a:ea typeface="Gandhi Serif" charset="0"/>
                <a:cs typeface="Gandhi Serif" charset="0"/>
              </a:rPr>
              <a:t>López-Hernández, Puente Pardo, &amp; Rodríguez Luna (2011), Jiménez, Jiménez F, </a:t>
            </a:r>
            <a:r>
              <a:rPr lang="es-ES" sz="1300" dirty="0" err="1">
                <a:latin typeface="Gandhi Serif" charset="0"/>
                <a:ea typeface="Gandhi Serif" charset="0"/>
                <a:cs typeface="Gandhi Serif" charset="0"/>
              </a:rPr>
              <a:t>May</a:t>
            </a:r>
            <a:r>
              <a:rPr lang="es-ES" sz="1300" dirty="0">
                <a:latin typeface="Gandhi Serif" charset="0"/>
                <a:ea typeface="Gandhi Serif" charset="0"/>
                <a:cs typeface="Gandhi Serif" charset="0"/>
              </a:rPr>
              <a:t>, Saavedra Peláez, &amp; Núñez (2005) y </a:t>
            </a:r>
            <a:r>
              <a:rPr lang="es-ES_tradnl" sz="1300" dirty="0">
                <a:effectLst/>
                <a:latin typeface="Gandhi Serif" charset="0"/>
                <a:ea typeface="Gandhi Serif" charset="0"/>
                <a:cs typeface="Gandhi Serif" charset="0"/>
              </a:rPr>
              <a:t> </a:t>
            </a:r>
            <a:r>
              <a:rPr lang="es-ES" sz="1300" dirty="0">
                <a:latin typeface="Gandhi Serif" charset="0"/>
                <a:ea typeface="Gandhi Serif" charset="0"/>
                <a:cs typeface="Gandhi Serif" charset="0"/>
              </a:rPr>
              <a:t>(Villegas Sierra &amp; </a:t>
            </a:r>
            <a:r>
              <a:rPr lang="es-ES" sz="1300" dirty="0" err="1">
                <a:latin typeface="Gandhi Serif" charset="0"/>
                <a:ea typeface="Gandhi Serif" charset="0"/>
                <a:cs typeface="Gandhi Serif" charset="0"/>
              </a:rPr>
              <a:t>Solis</a:t>
            </a:r>
            <a:r>
              <a:rPr lang="es-ES" sz="1300" dirty="0">
                <a:latin typeface="Gandhi Serif" charset="0"/>
                <a:ea typeface="Gandhi Serif" charset="0"/>
                <a:cs typeface="Gandhi Serif" charset="0"/>
              </a:rPr>
              <a:t> Fierro, 2013)</a:t>
            </a:r>
            <a:r>
              <a:rPr lang="es-ES_tradnl" sz="1300" dirty="0">
                <a:latin typeface="Gandhi Serif" charset="0"/>
                <a:ea typeface="Gandhi Serif" charset="0"/>
                <a:cs typeface="Gandhi Serif" charset="0"/>
              </a:rPr>
              <a:t>.</a:t>
            </a:r>
          </a:p>
          <a:p>
            <a:pPr algn="just"/>
            <a:r>
              <a:rPr lang="es-ES_tradnl" sz="1300" dirty="0">
                <a:latin typeface="Gandhi Serif" charset="0"/>
                <a:ea typeface="Gandhi Serif" charset="0"/>
                <a:cs typeface="Gandhi Serif" charset="0"/>
              </a:rPr>
              <a:t> </a:t>
            </a:r>
          </a:p>
        </p:txBody>
      </p:sp>
      <p:cxnSp>
        <p:nvCxnSpPr>
          <p:cNvPr id="23" name="Conector recto 22"/>
          <p:cNvCxnSpPr/>
          <p:nvPr/>
        </p:nvCxnSpPr>
        <p:spPr>
          <a:xfrm>
            <a:off x="1240076" y="2209064"/>
            <a:ext cx="10136229"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8" name="Conector recto 27"/>
          <p:cNvCxnSpPr/>
          <p:nvPr/>
        </p:nvCxnSpPr>
        <p:spPr>
          <a:xfrm>
            <a:off x="1224679" y="4741409"/>
            <a:ext cx="10136229" cy="0"/>
          </a:xfrm>
          <a:prstGeom prst="line">
            <a:avLst/>
          </a:prstGeom>
        </p:spPr>
        <p:style>
          <a:lnRef idx="3">
            <a:schemeClr val="accent5"/>
          </a:lnRef>
          <a:fillRef idx="0">
            <a:schemeClr val="accent5"/>
          </a:fillRef>
          <a:effectRef idx="2">
            <a:schemeClr val="accent5"/>
          </a:effectRef>
          <a:fontRef idx="minor">
            <a:schemeClr val="tx1"/>
          </a:fontRef>
        </p:style>
      </p:cxnSp>
      <p:sp>
        <p:nvSpPr>
          <p:cNvPr id="29" name="CuadroTexto 28"/>
          <p:cNvSpPr txBox="1"/>
          <p:nvPr/>
        </p:nvSpPr>
        <p:spPr>
          <a:xfrm>
            <a:off x="4214877" y="4928757"/>
            <a:ext cx="3835836" cy="1138773"/>
          </a:xfrm>
          <a:prstGeom prst="rect">
            <a:avLst/>
          </a:prstGeom>
          <a:noFill/>
        </p:spPr>
        <p:txBody>
          <a:bodyPr wrap="square" rtlCol="0">
            <a:spAutoFit/>
          </a:bodyPr>
          <a:lstStyle/>
          <a:p>
            <a:pPr algn="just"/>
            <a:r>
              <a:rPr lang="es-ES_tradnl" sz="1600" b="1" dirty="0">
                <a:latin typeface="Gandhi Serif" charset="0"/>
                <a:ea typeface="Gandhi Serif" charset="0"/>
                <a:cs typeface="Gandhi Serif" charset="0"/>
              </a:rPr>
              <a:t>Multifuncionalidad y apropiación</a:t>
            </a:r>
            <a:r>
              <a:rPr lang="es-ES" sz="1600" b="1" dirty="0">
                <a:latin typeface="Gandhi Serif" charset="0"/>
                <a:ea typeface="Gandhi Serif" charset="0"/>
                <a:cs typeface="Gandhi Serif" charset="0"/>
              </a:rPr>
              <a:t> </a:t>
            </a:r>
            <a:r>
              <a:rPr lang="es-ES_tradnl" sz="1300" dirty="0">
                <a:latin typeface="Gandhi Serif" charset="0"/>
                <a:ea typeface="Gandhi Serif" charset="0"/>
                <a:cs typeface="Gandhi Serif" charset="0"/>
              </a:rPr>
              <a:t>y el aprovechamiento integral y complementario del suelo y el campo, conservando la actividad prioritaria y facilitando la incorporación</a:t>
            </a:r>
            <a:r>
              <a:rPr lang="es-ES" sz="1300" dirty="0">
                <a:latin typeface="Gandhi Serif" charset="0"/>
                <a:ea typeface="Gandhi Serif" charset="0"/>
                <a:cs typeface="Gandhi Serif" charset="0"/>
              </a:rPr>
              <a:t> de otras actividades productivas</a:t>
            </a:r>
            <a:endParaRPr lang="es-ES_tradnl" sz="1300" dirty="0">
              <a:latin typeface="Gandhi Serif" charset="0"/>
              <a:ea typeface="Gandhi Serif" charset="0"/>
              <a:cs typeface="Gandhi Serif" charset="0"/>
            </a:endParaRPr>
          </a:p>
        </p:txBody>
      </p:sp>
      <p:sp>
        <p:nvSpPr>
          <p:cNvPr id="30" name="CuadroTexto 29"/>
          <p:cNvSpPr txBox="1"/>
          <p:nvPr/>
        </p:nvSpPr>
        <p:spPr>
          <a:xfrm>
            <a:off x="7511441" y="6214895"/>
            <a:ext cx="3066008" cy="461665"/>
          </a:xfrm>
          <a:prstGeom prst="rect">
            <a:avLst/>
          </a:prstGeom>
          <a:noFill/>
        </p:spPr>
        <p:txBody>
          <a:bodyPr wrap="square" rtlCol="0">
            <a:spAutoFit/>
          </a:bodyPr>
          <a:lstStyle/>
          <a:p>
            <a:r>
              <a:rPr lang="es-ES" sz="1200" dirty="0">
                <a:latin typeface="Gandhi Serif" charset="0"/>
                <a:ea typeface="Gandhi Serif" charset="0"/>
                <a:cs typeface="Gandhi Serif" charset="0"/>
              </a:rPr>
              <a:t>Autores: Barrera (s.f.) y García-</a:t>
            </a:r>
            <a:r>
              <a:rPr lang="es-ES" sz="1200" dirty="0" err="1">
                <a:latin typeface="Gandhi Serif" charset="0"/>
                <a:ea typeface="Gandhi Serif" charset="0"/>
                <a:cs typeface="Gandhi Serif" charset="0"/>
              </a:rPr>
              <a:t>Frapolli</a:t>
            </a:r>
            <a:r>
              <a:rPr lang="es-ES" sz="1200" dirty="0">
                <a:latin typeface="Gandhi Serif" charset="0"/>
                <a:ea typeface="Gandhi Serif" charset="0"/>
                <a:cs typeface="Gandhi Serif" charset="0"/>
              </a:rPr>
              <a:t>, Toledo, &amp; Martínez-</a:t>
            </a:r>
            <a:r>
              <a:rPr lang="es-ES" sz="1200" dirty="0" err="1">
                <a:latin typeface="Gandhi Serif" charset="0"/>
                <a:ea typeface="Gandhi Serif" charset="0"/>
                <a:cs typeface="Gandhi Serif" charset="0"/>
              </a:rPr>
              <a:t>Alier</a:t>
            </a:r>
            <a:r>
              <a:rPr lang="es-ES" sz="1200" dirty="0">
                <a:latin typeface="Gandhi Serif" charset="0"/>
                <a:ea typeface="Gandhi Serif" charset="0"/>
                <a:cs typeface="Gandhi Serif" charset="0"/>
              </a:rPr>
              <a:t> (2008)</a:t>
            </a:r>
            <a:r>
              <a:rPr lang="es-ES_tradnl" sz="1200" dirty="0">
                <a:effectLst/>
                <a:latin typeface="Gandhi Serif" charset="0"/>
                <a:ea typeface="Gandhi Serif" charset="0"/>
                <a:cs typeface="Gandhi Serif" charset="0"/>
              </a:rPr>
              <a:t> </a:t>
            </a:r>
            <a:endParaRPr lang="es-ES_tradnl" sz="1200" dirty="0">
              <a:latin typeface="Gandhi Serif" charset="0"/>
              <a:ea typeface="Gandhi Serif" charset="0"/>
              <a:cs typeface="Gandhi Serif" charset="0"/>
            </a:endParaRPr>
          </a:p>
        </p:txBody>
      </p:sp>
      <p:sp>
        <p:nvSpPr>
          <p:cNvPr id="31" name="Marcador de número de diapositiva 30"/>
          <p:cNvSpPr>
            <a:spLocks noGrp="1"/>
          </p:cNvSpPr>
          <p:nvPr>
            <p:ph type="sldNum" sz="quarter" idx="12"/>
          </p:nvPr>
        </p:nvSpPr>
        <p:spPr/>
        <p:txBody>
          <a:bodyPr/>
          <a:lstStyle/>
          <a:p>
            <a:fld id="{6343F7B2-DAE4-1D4E-BF59-1787B5C96210}" type="slidenum">
              <a:rPr lang="es-ES_tradnl" smtClean="0"/>
              <a:t>11</a:t>
            </a:fld>
            <a:endParaRPr lang="es-ES_tradnl"/>
          </a:p>
        </p:txBody>
      </p:sp>
    </p:spTree>
    <p:extLst>
      <p:ext uri="{BB962C8B-B14F-4D97-AF65-F5344CB8AC3E}">
        <p14:creationId xmlns:p14="http://schemas.microsoft.com/office/powerpoint/2010/main" val="526224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latin typeface="Gandhi Serif" charset="0"/>
                <a:ea typeface="Gandhi Serif" charset="0"/>
                <a:cs typeface="Gandhi Serif" charset="0"/>
              </a:rPr>
              <a:t>CONTINUACI</a:t>
            </a:r>
            <a:r>
              <a:rPr lang="es-ES" dirty="0">
                <a:latin typeface="Gandhi Serif" charset="0"/>
                <a:ea typeface="Gandhi Serif" charset="0"/>
                <a:cs typeface="Gandhi Serif" charset="0"/>
              </a:rPr>
              <a:t>ÓN</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pic>
        <p:nvPicPr>
          <p:cNvPr id="4" name="Imagen 3"/>
          <p:cNvPicPr/>
          <p:nvPr/>
        </p:nvPicPr>
        <p:blipFill>
          <a:blip r:embed="rId3" cstate="email">
            <a:extLst>
              <a:ext uri="{28A0092B-C50C-407E-A947-70E740481C1C}">
                <a14:useLocalDpi xmlns:a14="http://schemas.microsoft.com/office/drawing/2010/main"/>
              </a:ext>
            </a:extLst>
          </a:blip>
          <a:stretch>
            <a:fillRect/>
          </a:stretch>
        </p:blipFill>
        <p:spPr>
          <a:xfrm>
            <a:off x="250522" y="1922804"/>
            <a:ext cx="8129392" cy="4348001"/>
          </a:xfrm>
          <a:prstGeom prst="rect">
            <a:avLst/>
          </a:prstGeom>
        </p:spPr>
      </p:pic>
      <p:sp>
        <p:nvSpPr>
          <p:cNvPr id="7" name="CuadroTexto 6"/>
          <p:cNvSpPr txBox="1"/>
          <p:nvPr/>
        </p:nvSpPr>
        <p:spPr>
          <a:xfrm>
            <a:off x="8617907" y="1922805"/>
            <a:ext cx="3118981" cy="1846659"/>
          </a:xfrm>
          <a:prstGeom prst="rect">
            <a:avLst/>
          </a:prstGeom>
          <a:noFill/>
        </p:spPr>
        <p:txBody>
          <a:bodyPr wrap="square" rtlCol="0">
            <a:spAutoFit/>
          </a:bodyPr>
          <a:lstStyle/>
          <a:p>
            <a:pPr algn="just"/>
            <a:r>
              <a:rPr lang="is-IS" sz="1600" dirty="0">
                <a:latin typeface="Gandhi Serif" charset="0"/>
                <a:ea typeface="Gandhi Serif" charset="0"/>
                <a:cs typeface="Gandhi Serif" charset="0"/>
              </a:rPr>
              <a:t>…el </a:t>
            </a:r>
            <a:r>
              <a:rPr lang="is-IS" b="1" dirty="0">
                <a:latin typeface="Gandhi Serif" charset="0"/>
                <a:ea typeface="Gandhi Serif" charset="0"/>
                <a:cs typeface="Gandhi Serif" charset="0"/>
              </a:rPr>
              <a:t>arquetipo del turismo </a:t>
            </a:r>
            <a:r>
              <a:rPr lang="is-IS" sz="1600" dirty="0">
                <a:latin typeface="Gandhi Serif" charset="0"/>
                <a:ea typeface="Gandhi Serif" charset="0"/>
                <a:cs typeface="Gandhi Serif" charset="0"/>
              </a:rPr>
              <a:t>bajo esta perspectiva se le conoce como alternativo, etnoturismo, de naturaleza, de aventura, cultural, agroturismo, rural, vivencial, verde y cient</a:t>
            </a:r>
            <a:r>
              <a:rPr lang="es-ES" sz="1600" dirty="0" err="1">
                <a:latin typeface="Gandhi Serif" charset="0"/>
                <a:ea typeface="Gandhi Serif" charset="0"/>
                <a:cs typeface="Gandhi Serif" charset="0"/>
              </a:rPr>
              <a:t>ífico</a:t>
            </a:r>
            <a:r>
              <a:rPr lang="es-ES" sz="1600" dirty="0">
                <a:latin typeface="Gandhi Serif" charset="0"/>
                <a:ea typeface="Gandhi Serif" charset="0"/>
                <a:cs typeface="Gandhi Serif" charset="0"/>
              </a:rPr>
              <a:t>”.</a:t>
            </a:r>
            <a:endParaRPr lang="es-ES_tradnl" sz="1600" dirty="0">
              <a:latin typeface="Gandhi Serif" charset="0"/>
              <a:ea typeface="Gandhi Serif" charset="0"/>
              <a:cs typeface="Gandhi Serif" charset="0"/>
            </a:endParaRPr>
          </a:p>
        </p:txBody>
      </p:sp>
      <p:sp>
        <p:nvSpPr>
          <p:cNvPr id="10" name="CuadroTexto 9"/>
          <p:cNvSpPr txBox="1"/>
          <p:nvPr/>
        </p:nvSpPr>
        <p:spPr>
          <a:xfrm>
            <a:off x="8617907" y="4100981"/>
            <a:ext cx="3356975" cy="2169825"/>
          </a:xfrm>
          <a:prstGeom prst="rect">
            <a:avLst/>
          </a:prstGeom>
          <a:noFill/>
        </p:spPr>
        <p:txBody>
          <a:bodyPr wrap="square" rtlCol="0">
            <a:spAutoFit/>
          </a:bodyPr>
          <a:lstStyle/>
          <a:p>
            <a:pPr algn="just"/>
            <a:r>
              <a:rPr lang="es-ES_tradnl" sz="1500" dirty="0">
                <a:latin typeface="Gandhi Serif" charset="0"/>
                <a:ea typeface="Gandhi Serif" charset="0"/>
                <a:cs typeface="Gandhi Serif" charset="0"/>
              </a:rPr>
              <a:t>El </a:t>
            </a:r>
            <a:r>
              <a:rPr lang="es-ES_tradnl" sz="1600" b="1" dirty="0">
                <a:latin typeface="Gandhi Serif" charset="0"/>
                <a:ea typeface="Gandhi Serif" charset="0"/>
                <a:cs typeface="Gandhi Serif" charset="0"/>
              </a:rPr>
              <a:t>turismo alternativo </a:t>
            </a:r>
            <a:r>
              <a:rPr lang="es-ES_tradnl" sz="1500" dirty="0">
                <a:latin typeface="Gandhi Serif" charset="0"/>
                <a:ea typeface="Gandhi Serif" charset="0"/>
                <a:cs typeface="Gandhi Serif" charset="0"/>
              </a:rPr>
              <a:t>permite un binomio entre el aprovechamiento sostenible y la conservación del entorno a través de la práctica o prácticas turísticas ya sea rural, ecoturística, cinegética, de aventura o de bajo impacto como el senderismo, la observación sideral y la ornitología entre otros </a:t>
            </a:r>
          </a:p>
        </p:txBody>
      </p:sp>
      <p:sp>
        <p:nvSpPr>
          <p:cNvPr id="11" name="CuadroTexto 10"/>
          <p:cNvSpPr txBox="1"/>
          <p:nvPr/>
        </p:nvSpPr>
        <p:spPr>
          <a:xfrm>
            <a:off x="9369468" y="3733773"/>
            <a:ext cx="2367420" cy="292388"/>
          </a:xfrm>
          <a:prstGeom prst="rect">
            <a:avLst/>
          </a:prstGeom>
          <a:noFill/>
        </p:spPr>
        <p:txBody>
          <a:bodyPr wrap="square" rtlCol="0">
            <a:spAutoFit/>
          </a:bodyPr>
          <a:lstStyle/>
          <a:p>
            <a:pPr algn="r"/>
            <a:r>
              <a:rPr lang="es-ES_tradnl" sz="1300">
                <a:latin typeface="Gandhi Serif" charset="0"/>
                <a:ea typeface="Gandhi Serif" charset="0"/>
                <a:cs typeface="Gandhi Serif" charset="0"/>
              </a:rPr>
              <a:t>Miranda, Zambrano (2008)</a:t>
            </a:r>
          </a:p>
        </p:txBody>
      </p:sp>
      <p:sp>
        <p:nvSpPr>
          <p:cNvPr id="12" name="CuadroTexto 11"/>
          <p:cNvSpPr txBox="1"/>
          <p:nvPr/>
        </p:nvSpPr>
        <p:spPr>
          <a:xfrm>
            <a:off x="8617907" y="6270806"/>
            <a:ext cx="3118981" cy="292388"/>
          </a:xfrm>
          <a:prstGeom prst="rect">
            <a:avLst/>
          </a:prstGeom>
          <a:noFill/>
        </p:spPr>
        <p:txBody>
          <a:bodyPr wrap="square" rtlCol="0">
            <a:spAutoFit/>
          </a:bodyPr>
          <a:lstStyle/>
          <a:p>
            <a:pPr algn="r"/>
            <a:r>
              <a:rPr lang="es-ES" sz="1300" dirty="0">
                <a:latin typeface="Gandhi Serif" charset="0"/>
                <a:ea typeface="Gandhi Serif" charset="0"/>
                <a:cs typeface="Gandhi Serif" charset="0"/>
              </a:rPr>
              <a:t>Bringas </a:t>
            </a:r>
            <a:r>
              <a:rPr lang="es-ES" sz="1300" dirty="0" err="1">
                <a:latin typeface="Gandhi Serif" charset="0"/>
                <a:ea typeface="Gandhi Serif" charset="0"/>
                <a:cs typeface="Gandhi Serif" charset="0"/>
              </a:rPr>
              <a:t>Rabago</a:t>
            </a:r>
            <a:r>
              <a:rPr lang="es-ES" sz="1300" dirty="0">
                <a:latin typeface="Gandhi Serif" charset="0"/>
                <a:ea typeface="Gandhi Serif" charset="0"/>
                <a:cs typeface="Gandhi Serif" charset="0"/>
              </a:rPr>
              <a:t> &amp; Ojeda </a:t>
            </a:r>
            <a:r>
              <a:rPr lang="es-ES" sz="1300" dirty="0" err="1">
                <a:latin typeface="Gandhi Serif" charset="0"/>
                <a:ea typeface="Gandhi Serif" charset="0"/>
                <a:cs typeface="Gandhi Serif" charset="0"/>
              </a:rPr>
              <a:t>Revah</a:t>
            </a:r>
            <a:r>
              <a:rPr lang="es-ES" sz="1300" dirty="0">
                <a:latin typeface="Gandhi Serif" charset="0"/>
                <a:ea typeface="Gandhi Serif" charset="0"/>
                <a:cs typeface="Gandhi Serif" charset="0"/>
              </a:rPr>
              <a:t> (2000)</a:t>
            </a:r>
            <a:r>
              <a:rPr lang="es-ES_tradnl" sz="1300" dirty="0">
                <a:effectLst/>
                <a:latin typeface="Gandhi Serif" charset="0"/>
                <a:ea typeface="Gandhi Serif" charset="0"/>
                <a:cs typeface="Gandhi Serif" charset="0"/>
              </a:rPr>
              <a:t> </a:t>
            </a:r>
            <a:endParaRPr lang="es-ES_tradnl" sz="1300" dirty="0">
              <a:latin typeface="Gandhi Serif" charset="0"/>
              <a:ea typeface="Gandhi Serif" charset="0"/>
              <a:cs typeface="Gandhi Serif" charset="0"/>
            </a:endParaRPr>
          </a:p>
        </p:txBody>
      </p:sp>
      <p:sp>
        <p:nvSpPr>
          <p:cNvPr id="13" name="Marcador de número de diapositiva 12"/>
          <p:cNvSpPr>
            <a:spLocks noGrp="1"/>
          </p:cNvSpPr>
          <p:nvPr>
            <p:ph type="sldNum" sz="quarter" idx="12"/>
          </p:nvPr>
        </p:nvSpPr>
        <p:spPr/>
        <p:txBody>
          <a:bodyPr/>
          <a:lstStyle/>
          <a:p>
            <a:fld id="{6343F7B2-DAE4-1D4E-BF59-1787B5C96210}" type="slidenum">
              <a:rPr lang="es-ES_tradnl" smtClean="0"/>
              <a:t>12</a:t>
            </a:fld>
            <a:endParaRPr lang="es-ES_tradnl"/>
          </a:p>
        </p:txBody>
      </p:sp>
    </p:spTree>
    <p:extLst>
      <p:ext uri="{BB962C8B-B14F-4D97-AF65-F5344CB8AC3E}">
        <p14:creationId xmlns:p14="http://schemas.microsoft.com/office/powerpoint/2010/main" val="2027796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latin typeface="Gandhi Serif" charset="0"/>
                <a:ea typeface="Gandhi Serif" charset="0"/>
                <a:cs typeface="Gandhi Serif" charset="0"/>
              </a:rPr>
              <a:t>CONTINUACI</a:t>
            </a:r>
            <a:r>
              <a:rPr lang="es-ES" dirty="0">
                <a:latin typeface="Gandhi Serif" charset="0"/>
                <a:ea typeface="Gandhi Serif" charset="0"/>
                <a:cs typeface="Gandhi Serif" charset="0"/>
              </a:rPr>
              <a:t>ÓN</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sp>
        <p:nvSpPr>
          <p:cNvPr id="4" name="CuadroTexto 3"/>
          <p:cNvSpPr txBox="1"/>
          <p:nvPr/>
        </p:nvSpPr>
        <p:spPr>
          <a:xfrm>
            <a:off x="328682" y="2240009"/>
            <a:ext cx="2555310" cy="3046988"/>
          </a:xfrm>
          <a:prstGeom prst="rect">
            <a:avLst/>
          </a:prstGeom>
          <a:noFill/>
        </p:spPr>
        <p:txBody>
          <a:bodyPr wrap="square" rtlCol="0">
            <a:spAutoFit/>
          </a:bodyPr>
          <a:lstStyle/>
          <a:p>
            <a:pPr algn="ctr"/>
            <a:r>
              <a:rPr lang="es-ES_tradnl" sz="1600" dirty="0">
                <a:latin typeface="Gandhi Serif" charset="0"/>
                <a:ea typeface="Gandhi Serif" charset="0"/>
                <a:cs typeface="Gandhi Serif" charset="0"/>
              </a:rPr>
              <a:t>El </a:t>
            </a:r>
            <a:r>
              <a:rPr lang="es-ES_tradnl" sz="1600" b="1" dirty="0">
                <a:latin typeface="Gandhi Serif" charset="0"/>
                <a:ea typeface="Gandhi Serif" charset="0"/>
                <a:cs typeface="Gandhi Serif" charset="0"/>
              </a:rPr>
              <a:t>ecoturismo comunitario, </a:t>
            </a:r>
            <a:r>
              <a:rPr lang="es-ES_tradnl" sz="1600" dirty="0">
                <a:latin typeface="Gandhi Serif" charset="0"/>
                <a:ea typeface="Gandhi Serif" charset="0"/>
                <a:cs typeface="Gandhi Serif" charset="0"/>
              </a:rPr>
              <a:t>como parte del turismo de naturaleza, tendrá entonces diversas connotaciones primordiales, entre las que destaca la gestión del sitio y las actividades que son coordinadas y operadas por la propia comunidad, como conocedores del entorno</a:t>
            </a:r>
            <a:r>
              <a:rPr lang="es-ES_tradnl" sz="1600" dirty="0">
                <a:effectLst/>
                <a:latin typeface="Gandhi Serif" charset="0"/>
                <a:ea typeface="Gandhi Serif" charset="0"/>
                <a:cs typeface="Gandhi Serif" charset="0"/>
              </a:rPr>
              <a:t> </a:t>
            </a:r>
            <a:endParaRPr lang="es-ES_tradnl" sz="1600" dirty="0">
              <a:latin typeface="Gandhi Serif" charset="0"/>
              <a:ea typeface="Gandhi Serif" charset="0"/>
              <a:cs typeface="Gandhi Serif" charset="0"/>
            </a:endParaRPr>
          </a:p>
        </p:txBody>
      </p:sp>
      <p:sp>
        <p:nvSpPr>
          <p:cNvPr id="5" name="CuadroTexto 4"/>
          <p:cNvSpPr txBox="1"/>
          <p:nvPr/>
        </p:nvSpPr>
        <p:spPr>
          <a:xfrm>
            <a:off x="3183488" y="2275437"/>
            <a:ext cx="2718148" cy="2800767"/>
          </a:xfrm>
          <a:prstGeom prst="rect">
            <a:avLst/>
          </a:prstGeom>
          <a:noFill/>
        </p:spPr>
        <p:txBody>
          <a:bodyPr wrap="square" rtlCol="0">
            <a:spAutoFit/>
          </a:bodyPr>
          <a:lstStyle/>
          <a:p>
            <a:pPr algn="ctr"/>
            <a:r>
              <a:rPr lang="es-ES_tradnl" sz="1600" dirty="0">
                <a:latin typeface="Gandhi Serif" charset="0"/>
                <a:ea typeface="Gandhi Serif" charset="0"/>
                <a:cs typeface="Gandhi Serif" charset="0"/>
              </a:rPr>
              <a:t>La </a:t>
            </a:r>
            <a:r>
              <a:rPr lang="es-ES_tradnl" sz="1600" b="1" dirty="0">
                <a:latin typeface="Gandhi Serif" charset="0"/>
                <a:ea typeface="Gandhi Serif" charset="0"/>
                <a:cs typeface="Gandhi Serif" charset="0"/>
              </a:rPr>
              <a:t>práctica del ecoturismo </a:t>
            </a:r>
            <a:r>
              <a:rPr lang="es-ES_tradnl" sz="1600" dirty="0">
                <a:latin typeface="Gandhi Serif" charset="0"/>
                <a:ea typeface="Gandhi Serif" charset="0"/>
                <a:cs typeface="Gandhi Serif" charset="0"/>
              </a:rPr>
              <a:t>conlleva implícito a él, la existencia de un entorno favorable para las actividades diversas, que se conforme de los mecanismos reglamentados para desarrollo a partir de sistemas político-legales; económicos y de participación social</a:t>
            </a:r>
            <a:r>
              <a:rPr lang="es-ES_tradnl" sz="1600" dirty="0">
                <a:effectLst/>
                <a:latin typeface="Gandhi Serif" charset="0"/>
                <a:ea typeface="Gandhi Serif" charset="0"/>
                <a:cs typeface="Gandhi Serif" charset="0"/>
              </a:rPr>
              <a:t> </a:t>
            </a:r>
            <a:endParaRPr lang="es-ES_tradnl" sz="1600" dirty="0">
              <a:latin typeface="Gandhi Serif" charset="0"/>
              <a:ea typeface="Gandhi Serif" charset="0"/>
              <a:cs typeface="Gandhi Serif" charset="0"/>
            </a:endParaRPr>
          </a:p>
        </p:txBody>
      </p:sp>
      <p:sp>
        <p:nvSpPr>
          <p:cNvPr id="6" name="CuadroTexto 5"/>
          <p:cNvSpPr txBox="1"/>
          <p:nvPr/>
        </p:nvSpPr>
        <p:spPr>
          <a:xfrm>
            <a:off x="889348" y="5999967"/>
            <a:ext cx="1979113" cy="492443"/>
          </a:xfrm>
          <a:prstGeom prst="rect">
            <a:avLst/>
          </a:prstGeom>
          <a:noFill/>
        </p:spPr>
        <p:txBody>
          <a:bodyPr wrap="square" rtlCol="0">
            <a:spAutoFit/>
          </a:bodyPr>
          <a:lstStyle/>
          <a:p>
            <a:pPr algn="ctr"/>
            <a:r>
              <a:rPr lang="es-ES_tradnl" sz="1300">
                <a:latin typeface="Gandhi Serif" charset="0"/>
                <a:ea typeface="Gandhi Serif" charset="0"/>
                <a:cs typeface="Gandhi Serif" charset="0"/>
              </a:rPr>
              <a:t>Miranda, Zambrano (2011)</a:t>
            </a:r>
          </a:p>
        </p:txBody>
      </p:sp>
      <p:sp>
        <p:nvSpPr>
          <p:cNvPr id="7" name="CuadroTexto 6"/>
          <p:cNvSpPr txBox="1"/>
          <p:nvPr/>
        </p:nvSpPr>
        <p:spPr>
          <a:xfrm>
            <a:off x="3183488" y="5799913"/>
            <a:ext cx="1979113" cy="692497"/>
          </a:xfrm>
          <a:prstGeom prst="rect">
            <a:avLst/>
          </a:prstGeom>
          <a:noFill/>
        </p:spPr>
        <p:txBody>
          <a:bodyPr wrap="square" rtlCol="0">
            <a:spAutoFit/>
          </a:bodyPr>
          <a:lstStyle/>
          <a:p>
            <a:pPr algn="ctr"/>
            <a:r>
              <a:rPr lang="es-ES_tradnl" sz="1300" dirty="0">
                <a:latin typeface="Gandhi Serif" charset="0"/>
                <a:ea typeface="Gandhi Serif" charset="0"/>
                <a:cs typeface="Gandhi Serif" charset="0"/>
              </a:rPr>
              <a:t>Secretar</a:t>
            </a:r>
            <a:r>
              <a:rPr lang="es-ES" sz="1300" dirty="0" err="1">
                <a:latin typeface="Gandhi Serif" charset="0"/>
                <a:ea typeface="Gandhi Serif" charset="0"/>
                <a:cs typeface="Gandhi Serif" charset="0"/>
              </a:rPr>
              <a:t>ía</a:t>
            </a:r>
            <a:r>
              <a:rPr lang="es-ES" sz="1300" dirty="0">
                <a:latin typeface="Gandhi Serif" charset="0"/>
                <a:ea typeface="Gandhi Serif" charset="0"/>
                <a:cs typeface="Gandhi Serif" charset="0"/>
              </a:rPr>
              <a:t> de Medio ambiente y Recursos Naturales (2006)</a:t>
            </a:r>
            <a:endParaRPr lang="es-ES_tradnl" sz="1300" dirty="0">
              <a:latin typeface="Gandhi Serif" charset="0"/>
              <a:ea typeface="Gandhi Serif" charset="0"/>
              <a:cs typeface="Gandhi Serif" charset="0"/>
            </a:endParaRPr>
          </a:p>
        </p:txBody>
      </p:sp>
      <p:sp>
        <p:nvSpPr>
          <p:cNvPr id="8" name="CuadroTexto 7"/>
          <p:cNvSpPr txBox="1"/>
          <p:nvPr/>
        </p:nvSpPr>
        <p:spPr>
          <a:xfrm>
            <a:off x="6278590" y="2240009"/>
            <a:ext cx="2617940" cy="3323987"/>
          </a:xfrm>
          <a:prstGeom prst="rect">
            <a:avLst/>
          </a:prstGeom>
          <a:noFill/>
        </p:spPr>
        <p:txBody>
          <a:bodyPr wrap="square" rtlCol="0">
            <a:spAutoFit/>
          </a:bodyPr>
          <a:lstStyle/>
          <a:p>
            <a:pPr algn="ctr"/>
            <a:r>
              <a:rPr lang="es-ES_tradnl" sz="1400" b="1" dirty="0">
                <a:latin typeface="Gandhi Serif" charset="0"/>
                <a:ea typeface="Gandhi Serif" charset="0"/>
                <a:cs typeface="Gandhi Serif" charset="0"/>
              </a:rPr>
              <a:t>Operar el turismo </a:t>
            </a:r>
            <a:r>
              <a:rPr lang="es-ES_tradnl" sz="1400" dirty="0">
                <a:latin typeface="Gandhi Serif" charset="0"/>
                <a:ea typeface="Gandhi Serif" charset="0"/>
                <a:cs typeface="Gandhi Serif" charset="0"/>
              </a:rPr>
              <a:t>a partir de la comunidad, bajo esquemas de </a:t>
            </a:r>
            <a:r>
              <a:rPr lang="es-ES_tradnl" sz="1400" b="1" dirty="0">
                <a:latin typeface="Gandhi Serif" charset="0"/>
                <a:ea typeface="Gandhi Serif" charset="0"/>
                <a:cs typeface="Gandhi Serif" charset="0"/>
              </a:rPr>
              <a:t>cooperativa</a:t>
            </a:r>
            <a:r>
              <a:rPr lang="es-ES_tradnl" sz="1400" dirty="0">
                <a:latin typeface="Gandhi Serif" charset="0"/>
                <a:ea typeface="Gandhi Serif" charset="0"/>
                <a:cs typeface="Gandhi Serif" charset="0"/>
              </a:rPr>
              <a:t>, que les den participación, roles, responsabilidades y beneficios igualitarios por encima de intereses individuales, puesto que entre los miembros que conforman estos grupos productivos se va creando un sentido de pertenencia, con un fuerte espíritu de solidaridad y compromiso, por lo que su integración parte del principio de cooperación</a:t>
            </a:r>
            <a:r>
              <a:rPr lang="es-ES_tradnl" sz="1400" dirty="0">
                <a:effectLst/>
                <a:latin typeface="Gandhi Serif" charset="0"/>
                <a:ea typeface="Gandhi Serif" charset="0"/>
                <a:cs typeface="Gandhi Serif" charset="0"/>
              </a:rPr>
              <a:t> </a:t>
            </a:r>
            <a:endParaRPr lang="es-ES_tradnl" sz="1400" dirty="0">
              <a:latin typeface="Gandhi Serif" charset="0"/>
              <a:ea typeface="Gandhi Serif" charset="0"/>
              <a:cs typeface="Gandhi Serif" charset="0"/>
            </a:endParaRPr>
          </a:p>
        </p:txBody>
      </p:sp>
      <p:sp>
        <p:nvSpPr>
          <p:cNvPr id="9" name="CuadroTexto 8"/>
          <p:cNvSpPr txBox="1"/>
          <p:nvPr/>
        </p:nvSpPr>
        <p:spPr>
          <a:xfrm>
            <a:off x="6521884" y="5841608"/>
            <a:ext cx="1979113" cy="292388"/>
          </a:xfrm>
          <a:prstGeom prst="rect">
            <a:avLst/>
          </a:prstGeom>
          <a:noFill/>
        </p:spPr>
        <p:txBody>
          <a:bodyPr wrap="square" rtlCol="0">
            <a:spAutoFit/>
          </a:bodyPr>
          <a:lstStyle/>
          <a:p>
            <a:pPr algn="ctr"/>
            <a:r>
              <a:rPr lang="es-ES" sz="1300" dirty="0">
                <a:latin typeface="Gandhi Serif" charset="0"/>
                <a:ea typeface="Gandhi Serif" charset="0"/>
                <a:cs typeface="Gandhi Serif" charset="0"/>
              </a:rPr>
              <a:t>Montoya Flores (2009)</a:t>
            </a:r>
            <a:endParaRPr lang="es-ES_tradnl" sz="1300" dirty="0">
              <a:latin typeface="Gandhi Serif" charset="0"/>
              <a:ea typeface="Gandhi Serif" charset="0"/>
              <a:cs typeface="Gandhi Serif" charset="0"/>
            </a:endParaRPr>
          </a:p>
        </p:txBody>
      </p:sp>
      <p:cxnSp>
        <p:nvCxnSpPr>
          <p:cNvPr id="11" name="Conector recto 10"/>
          <p:cNvCxnSpPr/>
          <p:nvPr/>
        </p:nvCxnSpPr>
        <p:spPr>
          <a:xfrm flipH="1">
            <a:off x="3071130" y="2792735"/>
            <a:ext cx="12526" cy="19415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H="1">
            <a:off x="6001468" y="2820650"/>
            <a:ext cx="12526" cy="1941535"/>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n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08888" y="2628316"/>
            <a:ext cx="3104694" cy="2357043"/>
          </a:xfrm>
          <a:prstGeom prst="rect">
            <a:avLst/>
          </a:prstGeom>
        </p:spPr>
      </p:pic>
      <p:sp>
        <p:nvSpPr>
          <p:cNvPr id="14" name="Marcador de número de diapositiva 13"/>
          <p:cNvSpPr>
            <a:spLocks noGrp="1"/>
          </p:cNvSpPr>
          <p:nvPr>
            <p:ph type="sldNum" sz="quarter" idx="12"/>
          </p:nvPr>
        </p:nvSpPr>
        <p:spPr/>
        <p:txBody>
          <a:bodyPr/>
          <a:lstStyle/>
          <a:p>
            <a:fld id="{6343F7B2-DAE4-1D4E-BF59-1787B5C96210}" type="slidenum">
              <a:rPr lang="es-ES_tradnl" smtClean="0"/>
              <a:t>13</a:t>
            </a:fld>
            <a:endParaRPr lang="es-ES_tradnl"/>
          </a:p>
        </p:txBody>
      </p:sp>
    </p:spTree>
    <p:extLst>
      <p:ext uri="{BB962C8B-B14F-4D97-AF65-F5344CB8AC3E}">
        <p14:creationId xmlns:p14="http://schemas.microsoft.com/office/powerpoint/2010/main" val="509431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latin typeface="Gandhi Serif" charset="0"/>
                <a:ea typeface="Gandhi Serif" charset="0"/>
                <a:cs typeface="Gandhi Serif" charset="0"/>
              </a:rPr>
              <a:t>Funciones de una ANP con base en el Art. 45 de la LGEEPA</a:t>
            </a: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pic>
        <p:nvPicPr>
          <p:cNvPr id="4" name="Picture 2"/>
          <p:cNvPicPr/>
          <p:nvPr/>
        </p:nvPicPr>
        <p:blipFill>
          <a:blip r:embed="rId3" cstate="email">
            <a:extLst>
              <a:ext uri="{28A0092B-C50C-407E-A947-70E740481C1C}">
                <a14:useLocalDpi xmlns:a14="http://schemas.microsoft.com/office/drawing/2010/main"/>
              </a:ext>
            </a:extLst>
          </a:blip>
          <a:srcRect/>
          <a:stretch>
            <a:fillRect/>
          </a:stretch>
        </p:blipFill>
        <p:spPr bwMode="auto">
          <a:xfrm>
            <a:off x="332188" y="1915128"/>
            <a:ext cx="6628778" cy="4698613"/>
          </a:xfrm>
          <a:prstGeom prst="rect">
            <a:avLst/>
          </a:prstGeom>
          <a:noFill/>
          <a:ln>
            <a:noFill/>
          </a:ln>
          <a:effectLst/>
          <a:extLst/>
        </p:spPr>
      </p:pic>
      <p:sp>
        <p:nvSpPr>
          <p:cNvPr id="5" name="CuadroTexto 4"/>
          <p:cNvSpPr txBox="1"/>
          <p:nvPr/>
        </p:nvSpPr>
        <p:spPr>
          <a:xfrm>
            <a:off x="7164888" y="2091847"/>
            <a:ext cx="4659682" cy="4770537"/>
          </a:xfrm>
          <a:prstGeom prst="rect">
            <a:avLst/>
          </a:prstGeom>
          <a:noFill/>
        </p:spPr>
        <p:txBody>
          <a:bodyPr wrap="square" rtlCol="0">
            <a:spAutoFit/>
          </a:bodyPr>
          <a:lstStyle/>
          <a:p>
            <a:pPr algn="just"/>
            <a:r>
              <a:rPr lang="es-ES_tradnl" sz="1600" b="1" dirty="0">
                <a:latin typeface="Gandhi Serif" charset="0"/>
                <a:ea typeface="Gandhi Serif" charset="0"/>
                <a:cs typeface="Gandhi Serif" charset="0"/>
              </a:rPr>
              <a:t>Las Áreas Naturales Protegidas (ANP), </a:t>
            </a:r>
            <a:r>
              <a:rPr lang="es-ES_tradnl" sz="1600" dirty="0">
                <a:latin typeface="Gandhi Serif" charset="0"/>
                <a:ea typeface="Gandhi Serif" charset="0"/>
                <a:cs typeface="Gandhi Serif" charset="0"/>
              </a:rPr>
              <a:t>son las zonas del territorio nacional y aquellas sobre las que la nación ejerce su soberanía y jurisdicción en donde los ambientes originales no han sido significativamente alterados por la actividad del ser humano o que requieren ser preservadas y restauradas (SEMARNAT, 2005)</a:t>
            </a:r>
          </a:p>
          <a:p>
            <a:pPr algn="just"/>
            <a:endParaRPr lang="es-ES_tradnl" sz="1600" dirty="0">
              <a:latin typeface="Gandhi Serif" charset="0"/>
              <a:ea typeface="Gandhi Serif" charset="0"/>
              <a:cs typeface="Gandhi Serif" charset="0"/>
            </a:endParaRPr>
          </a:p>
          <a:p>
            <a:pPr algn="just"/>
            <a:endParaRPr lang="es-ES_tradnl" sz="1600" dirty="0">
              <a:latin typeface="Gandhi Serif" charset="0"/>
              <a:ea typeface="Gandhi Serif" charset="0"/>
              <a:cs typeface="Gandhi Serif" charset="0"/>
            </a:endParaRPr>
          </a:p>
          <a:p>
            <a:pPr algn="just"/>
            <a:r>
              <a:rPr lang="es-ES_tradnl" sz="1600" dirty="0">
                <a:latin typeface="Gandhi Serif" charset="0"/>
                <a:ea typeface="Gandhi Serif" charset="0"/>
                <a:cs typeface="Gandhi Serif" charset="0"/>
              </a:rPr>
              <a:t>Considerando que las ANP tiene como finalidad la preservación del entorno natural y considerando que cada una de estas áreas tiene una característica particular y una función primordial en materia de equilibrio ecológico y de biodiversidad, es que se clasifican detalladamente, para así poder llevar a cabo prácticas que no afecten la riqueza natural y cultural del sitio.</a:t>
            </a:r>
          </a:p>
          <a:p>
            <a:pPr algn="just"/>
            <a:endParaRPr lang="es-ES_tradnl" sz="1600" dirty="0">
              <a:latin typeface="Gandhi Serif" charset="0"/>
              <a:ea typeface="Gandhi Serif" charset="0"/>
              <a:cs typeface="Gandhi Serif" charset="0"/>
            </a:endParaRPr>
          </a:p>
        </p:txBody>
      </p:sp>
      <p:sp>
        <p:nvSpPr>
          <p:cNvPr id="6" name="Marcador de número de diapositiva 5"/>
          <p:cNvSpPr>
            <a:spLocks noGrp="1"/>
          </p:cNvSpPr>
          <p:nvPr>
            <p:ph type="sldNum" sz="quarter" idx="12"/>
          </p:nvPr>
        </p:nvSpPr>
        <p:spPr/>
        <p:txBody>
          <a:bodyPr/>
          <a:lstStyle/>
          <a:p>
            <a:fld id="{6343F7B2-DAE4-1D4E-BF59-1787B5C96210}" type="slidenum">
              <a:rPr lang="es-ES_tradnl" smtClean="0"/>
              <a:t>14</a:t>
            </a:fld>
            <a:endParaRPr lang="es-ES_tradnl"/>
          </a:p>
        </p:txBody>
      </p:sp>
    </p:spTree>
    <p:extLst>
      <p:ext uri="{BB962C8B-B14F-4D97-AF65-F5344CB8AC3E}">
        <p14:creationId xmlns:p14="http://schemas.microsoft.com/office/powerpoint/2010/main" val="1124467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latin typeface="Gandhi Serif" charset="0"/>
                <a:ea typeface="Gandhi Serif" charset="0"/>
                <a:cs typeface="Gandhi Serif" charset="0"/>
              </a:rPr>
              <a:t>CARÁCTER</a:t>
            </a:r>
            <a:r>
              <a:rPr lang="es-ES" dirty="0">
                <a:latin typeface="Gandhi Serif" charset="0"/>
                <a:ea typeface="Gandhi Serif" charset="0"/>
                <a:cs typeface="Gandhi Serif" charset="0"/>
              </a:rPr>
              <a:t>ÍSTICAS ANP</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404228159"/>
              </p:ext>
            </p:extLst>
          </p:nvPr>
        </p:nvGraphicFramePr>
        <p:xfrm>
          <a:off x="839244" y="1853850"/>
          <a:ext cx="4421688" cy="4621554"/>
        </p:xfrm>
        <a:graphic>
          <a:graphicData uri="http://schemas.openxmlformats.org/drawingml/2006/table">
            <a:tbl>
              <a:tblPr firstRow="1" firstCol="1" bandRow="1">
                <a:tableStyleId>{93296810-A885-4BE3-A3E7-6D5BEEA58F35}</a:tableStyleId>
              </a:tblPr>
              <a:tblGrid>
                <a:gridCol w="2417523">
                  <a:extLst>
                    <a:ext uri="{9D8B030D-6E8A-4147-A177-3AD203B41FA5}">
                      <a16:colId xmlns:a16="http://schemas.microsoft.com/office/drawing/2014/main" val="20000"/>
                    </a:ext>
                  </a:extLst>
                </a:gridCol>
                <a:gridCol w="2004165">
                  <a:extLst>
                    <a:ext uri="{9D8B030D-6E8A-4147-A177-3AD203B41FA5}">
                      <a16:colId xmlns:a16="http://schemas.microsoft.com/office/drawing/2014/main" val="20001"/>
                    </a:ext>
                  </a:extLst>
                </a:gridCol>
              </a:tblGrid>
              <a:tr h="411799">
                <a:tc>
                  <a:txBody>
                    <a:bodyPr/>
                    <a:lstStyle/>
                    <a:p>
                      <a:pPr algn="ctr">
                        <a:spcAft>
                          <a:spcPts val="0"/>
                        </a:spcAft>
                      </a:pPr>
                      <a:r>
                        <a:rPr lang="es-ES_tradnl" sz="1400">
                          <a:effectLst/>
                        </a:rPr>
                        <a:t>Clasificación de ANP</a:t>
                      </a:r>
                      <a:endParaRPr lang="es-ES_tradnl" sz="1400" b="0" i="0">
                        <a:effectLst/>
                        <a:latin typeface="Gandhi Serif" charset="0"/>
                        <a:ea typeface="Gandhi Serif" charset="0"/>
                        <a:cs typeface="Gandhi Serif" charset="0"/>
                      </a:endParaRPr>
                    </a:p>
                  </a:txBody>
                  <a:tcPr marL="68580" marR="68580" marT="0" marB="0"/>
                </a:tc>
                <a:tc>
                  <a:txBody>
                    <a:bodyPr/>
                    <a:lstStyle/>
                    <a:p>
                      <a:pPr algn="ctr">
                        <a:spcAft>
                          <a:spcPts val="0"/>
                        </a:spcAft>
                      </a:pPr>
                      <a:r>
                        <a:rPr lang="es-ES_tradnl" sz="1400">
                          <a:effectLst/>
                        </a:rPr>
                        <a:t>Número de ANP declaradas en México</a:t>
                      </a:r>
                      <a:endParaRPr lang="es-ES_tradnl" sz="1400" b="0" i="0">
                        <a:effectLst/>
                        <a:latin typeface="Gandhi Serif" charset="0"/>
                        <a:ea typeface="Gandhi Serif" charset="0"/>
                        <a:cs typeface="Gandhi Serif" charset="0"/>
                      </a:endParaRPr>
                    </a:p>
                  </a:txBody>
                  <a:tcPr marL="68580" marR="68580" marT="0" marB="0"/>
                </a:tc>
                <a:extLst>
                  <a:ext uri="{0D108BD9-81ED-4DB2-BD59-A6C34878D82A}">
                    <a16:rowId xmlns:a16="http://schemas.microsoft.com/office/drawing/2014/main" val="10000"/>
                  </a:ext>
                </a:extLst>
              </a:tr>
              <a:tr h="428958">
                <a:tc>
                  <a:txBody>
                    <a:bodyPr/>
                    <a:lstStyle/>
                    <a:p>
                      <a:pPr algn="ctr">
                        <a:spcAft>
                          <a:spcPts val="0"/>
                        </a:spcAft>
                      </a:pPr>
                      <a:r>
                        <a:rPr lang="es-ES_tradnl" sz="1400">
                          <a:effectLst/>
                        </a:rPr>
                        <a:t>Reserva de la biosfera</a:t>
                      </a:r>
                      <a:endParaRPr lang="es-ES_tradnl" sz="1400" b="0" i="0">
                        <a:effectLst/>
                        <a:latin typeface="Gandhi Serif" charset="0"/>
                        <a:ea typeface="Gandhi Serif" charset="0"/>
                        <a:cs typeface="Gandhi Serif" charset="0"/>
                      </a:endParaRPr>
                    </a:p>
                  </a:txBody>
                  <a:tcPr marL="68580" marR="68580" marT="0" marB="0"/>
                </a:tc>
                <a:tc>
                  <a:txBody>
                    <a:bodyPr/>
                    <a:lstStyle/>
                    <a:p>
                      <a:pPr algn="ctr">
                        <a:spcAft>
                          <a:spcPts val="0"/>
                        </a:spcAft>
                      </a:pPr>
                      <a:r>
                        <a:rPr lang="es-ES_tradnl" sz="1400">
                          <a:effectLst/>
                        </a:rPr>
                        <a:t>34</a:t>
                      </a:r>
                      <a:endParaRPr lang="es-ES_tradnl" sz="1400" b="0" i="0">
                        <a:effectLst/>
                        <a:latin typeface="Gandhi Serif" charset="0"/>
                        <a:ea typeface="Gandhi Serif" charset="0"/>
                        <a:cs typeface="Gandhi Serif" charset="0"/>
                      </a:endParaRPr>
                    </a:p>
                  </a:txBody>
                  <a:tcPr marL="68580" marR="68580" marT="0" marB="0"/>
                </a:tc>
                <a:extLst>
                  <a:ext uri="{0D108BD9-81ED-4DB2-BD59-A6C34878D82A}">
                    <a16:rowId xmlns:a16="http://schemas.microsoft.com/office/drawing/2014/main" val="10001"/>
                  </a:ext>
                </a:extLst>
              </a:tr>
              <a:tr h="411799">
                <a:tc>
                  <a:txBody>
                    <a:bodyPr/>
                    <a:lstStyle/>
                    <a:p>
                      <a:pPr algn="ctr">
                        <a:spcAft>
                          <a:spcPts val="0"/>
                        </a:spcAft>
                      </a:pPr>
                      <a:r>
                        <a:rPr lang="es-ES_tradnl" sz="1400">
                          <a:effectLst/>
                        </a:rPr>
                        <a:t>Parque nacional</a:t>
                      </a:r>
                      <a:endParaRPr lang="es-ES_tradnl" sz="1400" b="0" i="0">
                        <a:effectLst/>
                        <a:latin typeface="Gandhi Serif" charset="0"/>
                        <a:ea typeface="Gandhi Serif" charset="0"/>
                        <a:cs typeface="Gandhi Serif" charset="0"/>
                      </a:endParaRPr>
                    </a:p>
                  </a:txBody>
                  <a:tcPr marL="68580" marR="68580" marT="0" marB="0"/>
                </a:tc>
                <a:tc>
                  <a:txBody>
                    <a:bodyPr/>
                    <a:lstStyle/>
                    <a:p>
                      <a:pPr algn="ctr">
                        <a:spcAft>
                          <a:spcPts val="0"/>
                        </a:spcAft>
                      </a:pPr>
                      <a:r>
                        <a:rPr lang="es-ES_tradnl" sz="1400">
                          <a:effectLst/>
                        </a:rPr>
                        <a:t>15</a:t>
                      </a:r>
                      <a:endParaRPr lang="es-ES_tradnl" sz="1400" b="0" i="0">
                        <a:effectLst/>
                        <a:latin typeface="Gandhi Serif" charset="0"/>
                        <a:ea typeface="Gandhi Serif" charset="0"/>
                        <a:cs typeface="Gandhi Serif" charset="0"/>
                      </a:endParaRPr>
                    </a:p>
                  </a:txBody>
                  <a:tcPr marL="68580" marR="68580" marT="0" marB="0"/>
                </a:tc>
                <a:extLst>
                  <a:ext uri="{0D108BD9-81ED-4DB2-BD59-A6C34878D82A}">
                    <a16:rowId xmlns:a16="http://schemas.microsoft.com/office/drawing/2014/main" val="10002"/>
                  </a:ext>
                </a:extLst>
              </a:tr>
              <a:tr h="411799">
                <a:tc>
                  <a:txBody>
                    <a:bodyPr/>
                    <a:lstStyle/>
                    <a:p>
                      <a:pPr algn="ctr">
                        <a:spcAft>
                          <a:spcPts val="0"/>
                        </a:spcAft>
                      </a:pPr>
                      <a:r>
                        <a:rPr lang="es-ES_tradnl" sz="1400">
                          <a:effectLst/>
                        </a:rPr>
                        <a:t>Monumentos naturales</a:t>
                      </a:r>
                      <a:endParaRPr lang="es-ES_tradnl" sz="1400" b="0" i="0">
                        <a:effectLst/>
                        <a:latin typeface="Gandhi Serif" charset="0"/>
                        <a:ea typeface="Gandhi Serif" charset="0"/>
                        <a:cs typeface="Gandhi Serif" charset="0"/>
                      </a:endParaRPr>
                    </a:p>
                  </a:txBody>
                  <a:tcPr marL="68580" marR="68580" marT="0" marB="0"/>
                </a:tc>
                <a:tc>
                  <a:txBody>
                    <a:bodyPr/>
                    <a:lstStyle/>
                    <a:p>
                      <a:pPr algn="ctr">
                        <a:spcAft>
                          <a:spcPts val="0"/>
                        </a:spcAft>
                      </a:pPr>
                      <a:r>
                        <a:rPr lang="es-ES_tradnl" sz="1400">
                          <a:effectLst/>
                        </a:rPr>
                        <a:t>1</a:t>
                      </a:r>
                      <a:endParaRPr lang="es-ES_tradnl" sz="1400" b="0" i="0">
                        <a:effectLst/>
                        <a:latin typeface="Gandhi Serif" charset="0"/>
                        <a:ea typeface="Gandhi Serif" charset="0"/>
                        <a:cs typeface="Gandhi Serif" charset="0"/>
                      </a:endParaRPr>
                    </a:p>
                  </a:txBody>
                  <a:tcPr marL="68580" marR="68580" marT="0" marB="0"/>
                </a:tc>
                <a:extLst>
                  <a:ext uri="{0D108BD9-81ED-4DB2-BD59-A6C34878D82A}">
                    <a16:rowId xmlns:a16="http://schemas.microsoft.com/office/drawing/2014/main" val="10003"/>
                  </a:ext>
                </a:extLst>
              </a:tr>
              <a:tr h="411799">
                <a:tc>
                  <a:txBody>
                    <a:bodyPr/>
                    <a:lstStyle/>
                    <a:p>
                      <a:pPr algn="ctr">
                        <a:spcAft>
                          <a:spcPts val="0"/>
                        </a:spcAft>
                      </a:pPr>
                      <a:r>
                        <a:rPr lang="es-ES_tradnl" sz="1400">
                          <a:effectLst/>
                        </a:rPr>
                        <a:t>Áreas de Protección de Recursos Naturales</a:t>
                      </a:r>
                      <a:endParaRPr lang="es-ES_tradnl" sz="1400" b="0" i="0">
                        <a:effectLst/>
                        <a:latin typeface="Gandhi Serif" charset="0"/>
                        <a:ea typeface="Gandhi Serif" charset="0"/>
                        <a:cs typeface="Gandhi Serif" charset="0"/>
                      </a:endParaRPr>
                    </a:p>
                  </a:txBody>
                  <a:tcPr marL="68580" marR="68580" marT="0" marB="0"/>
                </a:tc>
                <a:tc>
                  <a:txBody>
                    <a:bodyPr/>
                    <a:lstStyle/>
                    <a:p>
                      <a:pPr algn="ctr">
                        <a:spcAft>
                          <a:spcPts val="0"/>
                        </a:spcAft>
                      </a:pPr>
                      <a:r>
                        <a:rPr lang="es-ES_tradnl" sz="1400">
                          <a:effectLst/>
                        </a:rPr>
                        <a:t>Sin datos</a:t>
                      </a:r>
                      <a:endParaRPr lang="es-ES_tradnl" sz="1400" b="0" i="0">
                        <a:effectLst/>
                        <a:latin typeface="Gandhi Serif" charset="0"/>
                        <a:ea typeface="Gandhi Serif" charset="0"/>
                        <a:cs typeface="Gandhi Serif" charset="0"/>
                      </a:endParaRPr>
                    </a:p>
                  </a:txBody>
                  <a:tcPr marL="68580" marR="68580" marT="0" marB="0"/>
                </a:tc>
                <a:extLst>
                  <a:ext uri="{0D108BD9-81ED-4DB2-BD59-A6C34878D82A}">
                    <a16:rowId xmlns:a16="http://schemas.microsoft.com/office/drawing/2014/main" val="10004"/>
                  </a:ext>
                </a:extLst>
              </a:tr>
              <a:tr h="411799">
                <a:tc>
                  <a:txBody>
                    <a:bodyPr/>
                    <a:lstStyle/>
                    <a:p>
                      <a:pPr algn="ctr">
                        <a:spcAft>
                          <a:spcPts val="0"/>
                        </a:spcAft>
                      </a:pPr>
                      <a:r>
                        <a:rPr lang="es-ES_tradnl" sz="1400">
                          <a:effectLst/>
                        </a:rPr>
                        <a:t>Área de Protección de flora y fauna</a:t>
                      </a:r>
                      <a:endParaRPr lang="es-ES_tradnl" sz="1400" b="0" i="0">
                        <a:effectLst/>
                        <a:latin typeface="Gandhi Serif" charset="0"/>
                        <a:ea typeface="Gandhi Serif" charset="0"/>
                        <a:cs typeface="Gandhi Serif" charset="0"/>
                      </a:endParaRPr>
                    </a:p>
                  </a:txBody>
                  <a:tcPr marL="68580" marR="68580" marT="0" marB="0"/>
                </a:tc>
                <a:tc>
                  <a:txBody>
                    <a:bodyPr/>
                    <a:lstStyle/>
                    <a:p>
                      <a:pPr algn="ctr">
                        <a:spcAft>
                          <a:spcPts val="0"/>
                        </a:spcAft>
                      </a:pPr>
                      <a:r>
                        <a:rPr lang="es-ES_tradnl" sz="1400">
                          <a:effectLst/>
                        </a:rPr>
                        <a:t>10</a:t>
                      </a:r>
                      <a:endParaRPr lang="es-ES_tradnl" sz="1400" b="0" i="0">
                        <a:effectLst/>
                        <a:latin typeface="Gandhi Serif" charset="0"/>
                        <a:ea typeface="Gandhi Serif" charset="0"/>
                        <a:cs typeface="Gandhi Serif" charset="0"/>
                      </a:endParaRPr>
                    </a:p>
                  </a:txBody>
                  <a:tcPr marL="68580" marR="68580" marT="0" marB="0"/>
                </a:tc>
                <a:extLst>
                  <a:ext uri="{0D108BD9-81ED-4DB2-BD59-A6C34878D82A}">
                    <a16:rowId xmlns:a16="http://schemas.microsoft.com/office/drawing/2014/main" val="10005"/>
                  </a:ext>
                </a:extLst>
              </a:tr>
              <a:tr h="411799">
                <a:tc>
                  <a:txBody>
                    <a:bodyPr/>
                    <a:lstStyle/>
                    <a:p>
                      <a:pPr algn="ctr">
                        <a:spcAft>
                          <a:spcPts val="0"/>
                        </a:spcAft>
                      </a:pPr>
                      <a:r>
                        <a:rPr lang="es-ES_tradnl" sz="1400">
                          <a:effectLst/>
                        </a:rPr>
                        <a:t>Santuarios</a:t>
                      </a:r>
                      <a:endParaRPr lang="es-ES_tradnl" sz="1400" b="0" i="0">
                        <a:effectLst/>
                        <a:latin typeface="Gandhi Serif" charset="0"/>
                        <a:ea typeface="Gandhi Serif" charset="0"/>
                        <a:cs typeface="Gandhi Serif" charset="0"/>
                      </a:endParaRPr>
                    </a:p>
                  </a:txBody>
                  <a:tcPr marL="68580" marR="68580" marT="0" marB="0"/>
                </a:tc>
                <a:tc>
                  <a:txBody>
                    <a:bodyPr/>
                    <a:lstStyle/>
                    <a:p>
                      <a:pPr algn="ctr">
                        <a:spcAft>
                          <a:spcPts val="0"/>
                        </a:spcAft>
                      </a:pPr>
                      <a:r>
                        <a:rPr lang="es-ES_tradnl" sz="1400">
                          <a:effectLst/>
                        </a:rPr>
                        <a:t>1</a:t>
                      </a:r>
                      <a:endParaRPr lang="es-ES_tradnl" sz="1400" b="0" i="0">
                        <a:effectLst/>
                        <a:latin typeface="Gandhi Serif" charset="0"/>
                        <a:ea typeface="Gandhi Serif" charset="0"/>
                        <a:cs typeface="Gandhi Serif" charset="0"/>
                      </a:endParaRPr>
                    </a:p>
                  </a:txBody>
                  <a:tcPr marL="68580" marR="68580" marT="0" marB="0"/>
                </a:tc>
                <a:extLst>
                  <a:ext uri="{0D108BD9-81ED-4DB2-BD59-A6C34878D82A}">
                    <a16:rowId xmlns:a16="http://schemas.microsoft.com/office/drawing/2014/main" val="10006"/>
                  </a:ext>
                </a:extLst>
              </a:tr>
              <a:tr h="411799">
                <a:tc>
                  <a:txBody>
                    <a:bodyPr/>
                    <a:lstStyle/>
                    <a:p>
                      <a:pPr algn="ctr">
                        <a:spcAft>
                          <a:spcPts val="0"/>
                        </a:spcAft>
                      </a:pPr>
                      <a:r>
                        <a:rPr lang="es-ES_tradnl" sz="1400">
                          <a:effectLst/>
                        </a:rPr>
                        <a:t>Parques y reservas estatales</a:t>
                      </a:r>
                      <a:endParaRPr lang="es-ES_tradnl" sz="1400" b="0" i="0">
                        <a:effectLst/>
                        <a:latin typeface="Gandhi Serif" charset="0"/>
                        <a:ea typeface="Gandhi Serif" charset="0"/>
                        <a:cs typeface="Gandhi Serif" charset="0"/>
                      </a:endParaRPr>
                    </a:p>
                  </a:txBody>
                  <a:tcPr marL="68580" marR="68580" marT="0" marB="0"/>
                </a:tc>
                <a:tc>
                  <a:txBody>
                    <a:bodyPr/>
                    <a:lstStyle/>
                    <a:p>
                      <a:pPr algn="ctr">
                        <a:spcAft>
                          <a:spcPts val="0"/>
                        </a:spcAft>
                      </a:pPr>
                      <a:r>
                        <a:rPr lang="es-ES_tradnl" sz="1400">
                          <a:effectLst/>
                        </a:rPr>
                        <a:t>Sin datos</a:t>
                      </a:r>
                      <a:endParaRPr lang="es-ES_tradnl" sz="1400" b="0" i="0">
                        <a:effectLst/>
                        <a:latin typeface="Gandhi Serif" charset="0"/>
                        <a:ea typeface="Gandhi Serif" charset="0"/>
                        <a:cs typeface="Gandhi Serif" charset="0"/>
                      </a:endParaRPr>
                    </a:p>
                  </a:txBody>
                  <a:tcPr marL="68580" marR="68580" marT="0" marB="0"/>
                </a:tc>
                <a:extLst>
                  <a:ext uri="{0D108BD9-81ED-4DB2-BD59-A6C34878D82A}">
                    <a16:rowId xmlns:a16="http://schemas.microsoft.com/office/drawing/2014/main" val="10007"/>
                  </a:ext>
                </a:extLst>
              </a:tr>
              <a:tr h="411799">
                <a:tc>
                  <a:txBody>
                    <a:bodyPr/>
                    <a:lstStyle/>
                    <a:p>
                      <a:pPr algn="ctr">
                        <a:spcAft>
                          <a:spcPts val="0"/>
                        </a:spcAft>
                      </a:pPr>
                      <a:r>
                        <a:rPr lang="es-ES_tradnl" sz="1400">
                          <a:effectLst/>
                        </a:rPr>
                        <a:t>Zonas de conservación ecológica municipales</a:t>
                      </a:r>
                      <a:endParaRPr lang="es-ES_tradnl" sz="1400" b="0" i="0">
                        <a:effectLst/>
                        <a:latin typeface="Gandhi Serif" charset="0"/>
                        <a:ea typeface="Gandhi Serif" charset="0"/>
                        <a:cs typeface="Gandhi Serif" charset="0"/>
                      </a:endParaRPr>
                    </a:p>
                  </a:txBody>
                  <a:tcPr marL="68580" marR="68580" marT="0" marB="0"/>
                </a:tc>
                <a:tc>
                  <a:txBody>
                    <a:bodyPr/>
                    <a:lstStyle/>
                    <a:p>
                      <a:pPr algn="ctr">
                        <a:spcAft>
                          <a:spcPts val="0"/>
                        </a:spcAft>
                      </a:pPr>
                      <a:r>
                        <a:rPr lang="es-ES_tradnl" sz="1400">
                          <a:effectLst/>
                        </a:rPr>
                        <a:t>Sin datos</a:t>
                      </a:r>
                      <a:endParaRPr lang="es-ES_tradnl" sz="1400" b="0" i="0">
                        <a:effectLst/>
                        <a:latin typeface="Gandhi Serif" charset="0"/>
                        <a:ea typeface="Gandhi Serif" charset="0"/>
                        <a:cs typeface="Gandhi Serif" charset="0"/>
                      </a:endParaRPr>
                    </a:p>
                  </a:txBody>
                  <a:tcPr marL="68580" marR="68580" marT="0" marB="0"/>
                </a:tc>
                <a:extLst>
                  <a:ext uri="{0D108BD9-81ED-4DB2-BD59-A6C34878D82A}">
                    <a16:rowId xmlns:a16="http://schemas.microsoft.com/office/drawing/2014/main" val="10008"/>
                  </a:ext>
                </a:extLst>
              </a:tr>
              <a:tr h="823599">
                <a:tc>
                  <a:txBody>
                    <a:bodyPr/>
                    <a:lstStyle/>
                    <a:p>
                      <a:pPr algn="ctr">
                        <a:spcAft>
                          <a:spcPts val="0"/>
                        </a:spcAft>
                      </a:pPr>
                      <a:r>
                        <a:rPr lang="es-ES_tradnl" sz="1400">
                          <a:effectLst/>
                        </a:rPr>
                        <a:t>Áreas destinadas voluntariamente a la conservación</a:t>
                      </a:r>
                      <a:endParaRPr lang="es-ES_tradnl" sz="1400" b="0" i="0">
                        <a:effectLst/>
                        <a:latin typeface="Gandhi Serif" charset="0"/>
                        <a:ea typeface="Gandhi Serif" charset="0"/>
                        <a:cs typeface="Gandhi Serif" charset="0"/>
                      </a:endParaRPr>
                    </a:p>
                  </a:txBody>
                  <a:tcPr marL="68580" marR="68580" marT="0" marB="0"/>
                </a:tc>
                <a:tc>
                  <a:txBody>
                    <a:bodyPr/>
                    <a:lstStyle/>
                    <a:p>
                      <a:pPr algn="ctr">
                        <a:spcAft>
                          <a:spcPts val="0"/>
                        </a:spcAft>
                      </a:pPr>
                      <a:r>
                        <a:rPr lang="es-ES_tradnl" sz="1400" dirty="0">
                          <a:effectLst/>
                        </a:rPr>
                        <a:t>Sin datos</a:t>
                      </a:r>
                      <a:endParaRPr lang="es-ES_tradnl" sz="1400" b="0" i="0" dirty="0">
                        <a:effectLst/>
                        <a:latin typeface="Gandhi Serif" charset="0"/>
                        <a:ea typeface="Gandhi Serif" charset="0"/>
                        <a:cs typeface="Gandhi Serif" charset="0"/>
                      </a:endParaRPr>
                    </a:p>
                  </a:txBody>
                  <a:tcPr marL="68580" marR="68580" marT="0" marB="0"/>
                </a:tc>
                <a:extLst>
                  <a:ext uri="{0D108BD9-81ED-4DB2-BD59-A6C34878D82A}">
                    <a16:rowId xmlns:a16="http://schemas.microsoft.com/office/drawing/2014/main" val="10009"/>
                  </a:ext>
                </a:extLst>
              </a:tr>
            </a:tbl>
          </a:graphicData>
        </a:graphic>
      </p:graphicFrame>
      <p:sp>
        <p:nvSpPr>
          <p:cNvPr id="5" name="CuadroTexto 4"/>
          <p:cNvSpPr txBox="1"/>
          <p:nvPr/>
        </p:nvSpPr>
        <p:spPr>
          <a:xfrm>
            <a:off x="7252574" y="3541503"/>
            <a:ext cx="3407079" cy="1384995"/>
          </a:xfrm>
          <a:prstGeom prst="rect">
            <a:avLst/>
          </a:prstGeom>
          <a:noFill/>
        </p:spPr>
        <p:txBody>
          <a:bodyPr wrap="square" rtlCol="0">
            <a:spAutoFit/>
          </a:bodyPr>
          <a:lstStyle/>
          <a:p>
            <a:pPr algn="ctr"/>
            <a:r>
              <a:rPr lang="es-ES_tradnl" sz="1300" dirty="0">
                <a:latin typeface="Gandhi Serif" charset="0"/>
                <a:ea typeface="Gandhi Serif" charset="0"/>
                <a:cs typeface="Gandhi Serif" charset="0"/>
              </a:rPr>
              <a:t>Desde en enfoque de la planeación estratégica, las ANP son espacios que han logrado tener la atención de la Comisión Nacional de Áreas Naturales Protegidas (CONANP) y han logrado delimitar las </a:t>
            </a:r>
            <a:r>
              <a:rPr lang="es-ES_tradnl" sz="1600" b="1" dirty="0">
                <a:latin typeface="Gandhi Serif" charset="0"/>
                <a:ea typeface="Gandhi Serif" charset="0"/>
                <a:cs typeface="Gandhi Serif" charset="0"/>
              </a:rPr>
              <a:t>seis líneas estratégicas </a:t>
            </a:r>
            <a:r>
              <a:rPr lang="es-ES_tradnl" sz="1300" dirty="0">
                <a:latin typeface="Gandhi Serif" charset="0"/>
                <a:ea typeface="Gandhi Serif" charset="0"/>
                <a:cs typeface="Gandhi Serif" charset="0"/>
              </a:rPr>
              <a:t>para estos espacios. </a:t>
            </a:r>
          </a:p>
        </p:txBody>
      </p:sp>
      <p:sp>
        <p:nvSpPr>
          <p:cNvPr id="7" name="Elipse 6"/>
          <p:cNvSpPr/>
          <p:nvPr/>
        </p:nvSpPr>
        <p:spPr>
          <a:xfrm>
            <a:off x="6017975" y="2524481"/>
            <a:ext cx="1308970" cy="9269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_tradnl" sz="1200" dirty="0" err="1">
                <a:latin typeface="Gandhi Serif" charset="0"/>
                <a:ea typeface="Gandhi Serif" charset="0"/>
                <a:cs typeface="Gandhi Serif" charset="0"/>
              </a:rPr>
              <a:t>Protecci</a:t>
            </a:r>
            <a:r>
              <a:rPr lang="es-ES" sz="1200" dirty="0" err="1">
                <a:latin typeface="Gandhi Serif" charset="0"/>
                <a:ea typeface="Gandhi Serif" charset="0"/>
                <a:cs typeface="Gandhi Serif" charset="0"/>
              </a:rPr>
              <a:t>ón</a:t>
            </a:r>
            <a:endParaRPr lang="es-ES_tradnl" sz="1200" dirty="0">
              <a:latin typeface="Gandhi Serif" charset="0"/>
              <a:ea typeface="Gandhi Serif" charset="0"/>
              <a:cs typeface="Gandhi Serif" charset="0"/>
            </a:endParaRPr>
          </a:p>
        </p:txBody>
      </p:sp>
      <p:sp>
        <p:nvSpPr>
          <p:cNvPr id="8" name="Elipse 7"/>
          <p:cNvSpPr/>
          <p:nvPr/>
        </p:nvSpPr>
        <p:spPr>
          <a:xfrm>
            <a:off x="8083988" y="1997832"/>
            <a:ext cx="1308970" cy="9269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latin typeface="Gandhi Serif" charset="0"/>
                <a:ea typeface="Gandhi Serif" charset="0"/>
                <a:cs typeface="Gandhi Serif" charset="0"/>
              </a:rPr>
              <a:t>Manejo</a:t>
            </a:r>
            <a:endParaRPr lang="es-ES_tradnl" sz="1200" dirty="0">
              <a:latin typeface="Gandhi Serif" charset="0"/>
              <a:ea typeface="Gandhi Serif" charset="0"/>
              <a:cs typeface="Gandhi Serif" charset="0"/>
            </a:endParaRPr>
          </a:p>
        </p:txBody>
      </p:sp>
      <p:sp>
        <p:nvSpPr>
          <p:cNvPr id="9" name="Elipse 8"/>
          <p:cNvSpPr/>
          <p:nvPr/>
        </p:nvSpPr>
        <p:spPr>
          <a:xfrm>
            <a:off x="6037555" y="4987444"/>
            <a:ext cx="1308970" cy="9269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latin typeface="Gandhi Serif" charset="0"/>
                <a:ea typeface="Gandhi Serif" charset="0"/>
                <a:cs typeface="Gandhi Serif" charset="0"/>
              </a:rPr>
              <a:t>Restauración</a:t>
            </a:r>
            <a:endParaRPr lang="es-ES_tradnl" sz="1200" dirty="0">
              <a:latin typeface="Gandhi Serif" charset="0"/>
              <a:ea typeface="Gandhi Serif" charset="0"/>
              <a:cs typeface="Gandhi Serif" charset="0"/>
            </a:endParaRPr>
          </a:p>
        </p:txBody>
      </p:sp>
      <p:sp>
        <p:nvSpPr>
          <p:cNvPr id="10" name="Elipse 9"/>
          <p:cNvSpPr/>
          <p:nvPr/>
        </p:nvSpPr>
        <p:spPr>
          <a:xfrm>
            <a:off x="8348604" y="5387723"/>
            <a:ext cx="1308970" cy="9269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latin typeface="Gandhi Serif" charset="0"/>
                <a:ea typeface="Gandhi Serif" charset="0"/>
                <a:cs typeface="Gandhi Serif" charset="0"/>
              </a:rPr>
              <a:t>Conocimiento</a:t>
            </a:r>
            <a:endParaRPr lang="es-ES_tradnl" sz="1200" dirty="0">
              <a:latin typeface="Gandhi Serif" charset="0"/>
              <a:ea typeface="Gandhi Serif" charset="0"/>
              <a:cs typeface="Gandhi Serif" charset="0"/>
            </a:endParaRPr>
          </a:p>
        </p:txBody>
      </p:sp>
      <p:sp>
        <p:nvSpPr>
          <p:cNvPr id="11" name="Elipse 10"/>
          <p:cNvSpPr/>
          <p:nvPr/>
        </p:nvSpPr>
        <p:spPr>
          <a:xfrm>
            <a:off x="10474896" y="2480571"/>
            <a:ext cx="1308970" cy="9269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latin typeface="Gandhi Serif" charset="0"/>
                <a:ea typeface="Gandhi Serif" charset="0"/>
                <a:cs typeface="Gandhi Serif" charset="0"/>
              </a:rPr>
              <a:t>Cultura</a:t>
            </a:r>
            <a:endParaRPr lang="es-ES_tradnl" sz="1200" dirty="0">
              <a:latin typeface="Gandhi Serif" charset="0"/>
              <a:ea typeface="Gandhi Serif" charset="0"/>
              <a:cs typeface="Gandhi Serif" charset="0"/>
            </a:endParaRPr>
          </a:p>
        </p:txBody>
      </p:sp>
      <p:sp>
        <p:nvSpPr>
          <p:cNvPr id="12" name="Elipse 11"/>
          <p:cNvSpPr/>
          <p:nvPr/>
        </p:nvSpPr>
        <p:spPr>
          <a:xfrm>
            <a:off x="10659653" y="4851470"/>
            <a:ext cx="1308970" cy="9269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latin typeface="Gandhi Serif" charset="0"/>
                <a:ea typeface="Gandhi Serif" charset="0"/>
                <a:cs typeface="Gandhi Serif" charset="0"/>
              </a:rPr>
              <a:t>Gestión</a:t>
            </a:r>
            <a:endParaRPr lang="es-ES_tradnl" sz="1200" dirty="0">
              <a:latin typeface="Gandhi Serif" charset="0"/>
              <a:ea typeface="Gandhi Serif" charset="0"/>
              <a:cs typeface="Gandhi Serif" charset="0"/>
            </a:endParaRPr>
          </a:p>
        </p:txBody>
      </p:sp>
      <p:sp>
        <p:nvSpPr>
          <p:cNvPr id="13" name="Flecha curvada hacia la izquierda 12"/>
          <p:cNvSpPr/>
          <p:nvPr/>
        </p:nvSpPr>
        <p:spPr>
          <a:xfrm>
            <a:off x="10092060" y="3279011"/>
            <a:ext cx="641964" cy="21309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 name="Flecha curvada hacia la derecha 13"/>
          <p:cNvSpPr/>
          <p:nvPr/>
        </p:nvSpPr>
        <p:spPr>
          <a:xfrm>
            <a:off x="7141008" y="3379985"/>
            <a:ext cx="527666" cy="192900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5" name="Marcador de número de diapositiva 14"/>
          <p:cNvSpPr>
            <a:spLocks noGrp="1"/>
          </p:cNvSpPr>
          <p:nvPr>
            <p:ph type="sldNum" sz="quarter" idx="12"/>
          </p:nvPr>
        </p:nvSpPr>
        <p:spPr/>
        <p:txBody>
          <a:bodyPr/>
          <a:lstStyle/>
          <a:p>
            <a:fld id="{6343F7B2-DAE4-1D4E-BF59-1787B5C96210}" type="slidenum">
              <a:rPr lang="es-ES_tradnl" smtClean="0"/>
              <a:t>15</a:t>
            </a:fld>
            <a:endParaRPr lang="es-ES_tradnl"/>
          </a:p>
        </p:txBody>
      </p:sp>
    </p:spTree>
    <p:extLst>
      <p:ext uri="{BB962C8B-B14F-4D97-AF65-F5344CB8AC3E}">
        <p14:creationId xmlns:p14="http://schemas.microsoft.com/office/powerpoint/2010/main" val="591806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latin typeface="Gandhi Serif" charset="0"/>
                <a:ea typeface="Gandhi Serif" charset="0"/>
                <a:cs typeface="Gandhi Serif" charset="0"/>
              </a:rPr>
              <a:t>VERGEL DE BERNALEJO EN SAN LUIS DE LA PAZ, GUANAJUATO, M</a:t>
            </a:r>
            <a:r>
              <a:rPr lang="es-ES" dirty="0">
                <a:latin typeface="Gandhi Serif" charset="0"/>
                <a:ea typeface="Gandhi Serif" charset="0"/>
                <a:cs typeface="Gandhi Serif" charset="0"/>
              </a:rPr>
              <a:t>ÉXICO</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pic>
        <p:nvPicPr>
          <p:cNvPr id="4" name="Imagen 3"/>
          <p:cNvPicPr/>
          <p:nvPr/>
        </p:nvPicPr>
        <p:blipFill>
          <a:blip r:embed="rId3" cstate="email">
            <a:extLst>
              <a:ext uri="{28A0092B-C50C-407E-A947-70E740481C1C}">
                <a14:useLocalDpi xmlns:a14="http://schemas.microsoft.com/office/drawing/2010/main"/>
              </a:ext>
            </a:extLst>
          </a:blip>
          <a:stretch>
            <a:fillRect/>
          </a:stretch>
        </p:blipFill>
        <p:spPr>
          <a:xfrm>
            <a:off x="475988" y="1799832"/>
            <a:ext cx="3828655" cy="2258601"/>
          </a:xfrm>
          <a:prstGeom prst="rect">
            <a:avLst/>
          </a:prstGeom>
        </p:spPr>
      </p:pic>
      <p:sp>
        <p:nvSpPr>
          <p:cNvPr id="5" name="CuadroTexto 4"/>
          <p:cNvSpPr txBox="1"/>
          <p:nvPr/>
        </p:nvSpPr>
        <p:spPr>
          <a:xfrm>
            <a:off x="4559474" y="3193175"/>
            <a:ext cx="6816831" cy="1015663"/>
          </a:xfrm>
          <a:prstGeom prst="rect">
            <a:avLst/>
          </a:prstGeom>
          <a:noFill/>
        </p:spPr>
        <p:txBody>
          <a:bodyPr wrap="square" rtlCol="0">
            <a:spAutoFit/>
          </a:bodyPr>
          <a:lstStyle/>
          <a:p>
            <a:pPr algn="just"/>
            <a:r>
              <a:rPr lang="es-ES_tradnl" sz="1500">
                <a:latin typeface="Gandhi Serif" charset="0"/>
                <a:ea typeface="Gandhi Serif" charset="0"/>
                <a:cs typeface="Gandhi Serif" charset="0"/>
              </a:rPr>
              <a:t>se ubica al norte de la cabecera municipal de San Luis de la Paz, lugar de indígenas Chichimecas Jonás y que actualmente cuenta con la comunidad de misión de Chichimecas, declarada por la Comisión Nacional de Derechos Indígenas (CNDI). </a:t>
            </a:r>
          </a:p>
        </p:txBody>
      </p:sp>
      <p:pic>
        <p:nvPicPr>
          <p:cNvPr id="6" name="Imagen 5"/>
          <p:cNvPicPr/>
          <p:nvPr/>
        </p:nvPicPr>
        <p:blipFill>
          <a:blip r:embed="rId4" cstate="email">
            <a:extLst>
              <a:ext uri="{28A0092B-C50C-407E-A947-70E740481C1C}">
                <a14:useLocalDpi xmlns:a14="http://schemas.microsoft.com/office/drawing/2010/main"/>
              </a:ext>
            </a:extLst>
          </a:blip>
          <a:stretch>
            <a:fillRect/>
          </a:stretch>
        </p:blipFill>
        <p:spPr>
          <a:xfrm>
            <a:off x="475988" y="4170843"/>
            <a:ext cx="3828655" cy="2614528"/>
          </a:xfrm>
          <a:prstGeom prst="rect">
            <a:avLst/>
          </a:prstGeom>
        </p:spPr>
      </p:pic>
      <p:sp>
        <p:nvSpPr>
          <p:cNvPr id="7" name="CuadroTexto 6"/>
          <p:cNvSpPr txBox="1"/>
          <p:nvPr/>
        </p:nvSpPr>
        <p:spPr>
          <a:xfrm>
            <a:off x="4622103" y="1929008"/>
            <a:ext cx="6864263" cy="1015663"/>
          </a:xfrm>
          <a:prstGeom prst="rect">
            <a:avLst/>
          </a:prstGeom>
          <a:noFill/>
        </p:spPr>
        <p:txBody>
          <a:bodyPr wrap="square" rtlCol="0">
            <a:spAutoFit/>
          </a:bodyPr>
          <a:lstStyle/>
          <a:p>
            <a:pPr algn="just"/>
            <a:r>
              <a:rPr lang="es-ES_tradnl" sz="1500" dirty="0">
                <a:latin typeface="Gandhi Serif" charset="0"/>
                <a:ea typeface="Gandhi Serif" charset="0"/>
                <a:cs typeface="Gandhi Serif" charset="0"/>
              </a:rPr>
              <a:t>Del total de 225,618.276800 hectáreas pertenecientes a la RBSGG, el municipio con mayor participación es </a:t>
            </a:r>
            <a:r>
              <a:rPr lang="es-ES_tradnl" sz="1500" dirty="0" err="1">
                <a:latin typeface="Gandhi Serif" charset="0"/>
                <a:ea typeface="Gandhi Serif" charset="0"/>
                <a:cs typeface="Gandhi Serif" charset="0"/>
              </a:rPr>
              <a:t>Xichú</a:t>
            </a:r>
            <a:r>
              <a:rPr lang="es-ES_tradnl" sz="1500" dirty="0">
                <a:latin typeface="Gandhi Serif" charset="0"/>
                <a:ea typeface="Gandhi Serif" charset="0"/>
                <a:cs typeface="Gandhi Serif" charset="0"/>
              </a:rPr>
              <a:t> y Victoria, seguido por el municipio de San Luis de La Paz con 38,482.98830000 has. (o un 17.06% del total de la poligonal). </a:t>
            </a:r>
          </a:p>
        </p:txBody>
      </p:sp>
      <p:sp>
        <p:nvSpPr>
          <p:cNvPr id="8" name="CuadroTexto 7"/>
          <p:cNvSpPr txBox="1"/>
          <p:nvPr/>
        </p:nvSpPr>
        <p:spPr>
          <a:xfrm>
            <a:off x="4540683" y="4457343"/>
            <a:ext cx="7027102" cy="2400657"/>
          </a:xfrm>
          <a:prstGeom prst="rect">
            <a:avLst/>
          </a:prstGeom>
          <a:noFill/>
        </p:spPr>
        <p:txBody>
          <a:bodyPr wrap="square" rtlCol="0">
            <a:spAutoFit/>
          </a:bodyPr>
          <a:lstStyle/>
          <a:p>
            <a:pPr algn="just"/>
            <a:r>
              <a:rPr lang="es-ES_tradnl" sz="1500" dirty="0">
                <a:latin typeface="Gandhi Serif" charset="0"/>
                <a:ea typeface="Gandhi Serif" charset="0"/>
                <a:cs typeface="Gandhi Serif" charset="0"/>
              </a:rPr>
              <a:t>Entre los aspectos característicos se identifica la formación de rocas basálticas, así mismo se identificaron 13 puntos de observación en Bernalejo. Por su parte, la identificación de bosque y otras especies se pudo identificar el pino-encino y que para este punto se registraron </a:t>
            </a:r>
            <a:r>
              <a:rPr lang="es-ES_tradnl" sz="1500" dirty="0" err="1">
                <a:latin typeface="Gandhi Serif" charset="0"/>
                <a:ea typeface="Gandhi Serif" charset="0"/>
                <a:cs typeface="Gandhi Serif" charset="0"/>
              </a:rPr>
              <a:t>Pinus</a:t>
            </a:r>
            <a:r>
              <a:rPr lang="es-ES_tradnl" sz="1500" dirty="0">
                <a:latin typeface="Gandhi Serif" charset="0"/>
                <a:ea typeface="Gandhi Serif" charset="0"/>
                <a:cs typeface="Gandhi Serif" charset="0"/>
              </a:rPr>
              <a:t> michoacana, </a:t>
            </a:r>
            <a:r>
              <a:rPr lang="es-ES_tradnl" sz="1500" dirty="0" err="1">
                <a:latin typeface="Gandhi Serif" charset="0"/>
                <a:ea typeface="Gandhi Serif" charset="0"/>
                <a:cs typeface="Gandhi Serif" charset="0"/>
              </a:rPr>
              <a:t>Quercus</a:t>
            </a:r>
            <a:r>
              <a:rPr lang="es-ES_tradnl" sz="1500" dirty="0">
                <a:latin typeface="Gandhi Serif" charset="0"/>
                <a:ea typeface="Gandhi Serif" charset="0"/>
                <a:cs typeface="Gandhi Serif" charset="0"/>
              </a:rPr>
              <a:t> rugosa y </a:t>
            </a:r>
            <a:r>
              <a:rPr lang="es-ES_tradnl" sz="1500" dirty="0" err="1">
                <a:latin typeface="Gandhi Serif" charset="0"/>
                <a:ea typeface="Gandhi Serif" charset="0"/>
                <a:cs typeface="Gandhi Serif" charset="0"/>
              </a:rPr>
              <a:t>Quercus</a:t>
            </a:r>
            <a:r>
              <a:rPr lang="es-ES_tradnl" sz="1500" dirty="0">
                <a:latin typeface="Gandhi Serif" charset="0"/>
                <a:ea typeface="Gandhi Serif" charset="0"/>
                <a:cs typeface="Gandhi Serif" charset="0"/>
              </a:rPr>
              <a:t> laurina </a:t>
            </a:r>
            <a:r>
              <a:rPr lang="es-ES" sz="1500" dirty="0">
                <a:latin typeface="Gandhi Serif" charset="0"/>
                <a:ea typeface="Gandhi Serif" charset="0"/>
                <a:cs typeface="Gandhi Serif" charset="0"/>
              </a:rPr>
              <a:t>(Comisión Nacional de Áreas Naturales Protegidas, 2005)</a:t>
            </a:r>
            <a:r>
              <a:rPr lang="es-ES_tradnl" sz="1500" dirty="0">
                <a:latin typeface="Gandhi Serif" charset="0"/>
                <a:ea typeface="Gandhi Serif" charset="0"/>
                <a:cs typeface="Gandhi Serif" charset="0"/>
              </a:rPr>
              <a:t>.</a:t>
            </a:r>
          </a:p>
          <a:p>
            <a:pPr algn="just"/>
            <a:r>
              <a:rPr lang="es-ES_tradnl" sz="1500" dirty="0">
                <a:latin typeface="Gandhi Serif" charset="0"/>
                <a:ea typeface="Gandhi Serif" charset="0"/>
                <a:cs typeface="Gandhi Serif" charset="0"/>
              </a:rPr>
              <a:t> </a:t>
            </a:r>
          </a:p>
          <a:p>
            <a:pPr algn="just"/>
            <a:r>
              <a:rPr lang="es-ES_tradnl" sz="1500" dirty="0">
                <a:latin typeface="Gandhi Serif" charset="0"/>
                <a:ea typeface="Gandhi Serif" charset="0"/>
                <a:cs typeface="Gandhi Serif" charset="0"/>
              </a:rPr>
              <a:t>El mismo estudio identifica algunas de las especies características de la región, enfatizando que la Comunidad de Vergel de Bernalejo se conforma de la comunidad per se, de las grutas, de la ruta denominada Puente de Dios y de las rocas basálticas.</a:t>
            </a:r>
          </a:p>
        </p:txBody>
      </p:sp>
      <p:sp>
        <p:nvSpPr>
          <p:cNvPr id="9" name="Marcador de número de diapositiva 8"/>
          <p:cNvSpPr>
            <a:spLocks noGrp="1"/>
          </p:cNvSpPr>
          <p:nvPr>
            <p:ph type="sldNum" sz="quarter" idx="12"/>
          </p:nvPr>
        </p:nvSpPr>
        <p:spPr/>
        <p:txBody>
          <a:bodyPr/>
          <a:lstStyle/>
          <a:p>
            <a:fld id="{6343F7B2-DAE4-1D4E-BF59-1787B5C96210}" type="slidenum">
              <a:rPr lang="es-ES_tradnl" smtClean="0"/>
              <a:t>16</a:t>
            </a:fld>
            <a:endParaRPr lang="es-ES_tradnl"/>
          </a:p>
        </p:txBody>
      </p:sp>
    </p:spTree>
    <p:extLst>
      <p:ext uri="{BB962C8B-B14F-4D97-AF65-F5344CB8AC3E}">
        <p14:creationId xmlns:p14="http://schemas.microsoft.com/office/powerpoint/2010/main" val="77872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endParaRPr lang="es-ES_tradnl"/>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pic>
        <p:nvPicPr>
          <p:cNvPr id="4" name="Imagen 3"/>
          <p:cNvPicPr/>
          <p:nvPr/>
        </p:nvPicPr>
        <p:blipFill>
          <a:blip r:embed="rId3" cstate="email">
            <a:extLst>
              <a:ext uri="{28A0092B-C50C-407E-A947-70E740481C1C}">
                <a14:useLocalDpi xmlns:a14="http://schemas.microsoft.com/office/drawing/2010/main"/>
              </a:ext>
            </a:extLst>
          </a:blip>
          <a:stretch>
            <a:fillRect/>
          </a:stretch>
        </p:blipFill>
        <p:spPr>
          <a:xfrm>
            <a:off x="434001" y="2409377"/>
            <a:ext cx="5612130" cy="2515235"/>
          </a:xfrm>
          <a:prstGeom prst="rect">
            <a:avLst/>
          </a:prstGeom>
        </p:spPr>
      </p:pic>
      <p:pic>
        <p:nvPicPr>
          <p:cNvPr id="5" name="Imagen 4"/>
          <p:cNvPicPr/>
          <p:nvPr/>
        </p:nvPicPr>
        <p:blipFill>
          <a:blip r:embed="rId4" cstate="email">
            <a:extLst>
              <a:ext uri="{28A0092B-C50C-407E-A947-70E740481C1C}">
                <a14:useLocalDpi xmlns:a14="http://schemas.microsoft.com/office/drawing/2010/main"/>
              </a:ext>
            </a:extLst>
          </a:blip>
          <a:stretch>
            <a:fillRect/>
          </a:stretch>
        </p:blipFill>
        <p:spPr>
          <a:xfrm>
            <a:off x="6676373" y="1870757"/>
            <a:ext cx="4818836" cy="3336999"/>
          </a:xfrm>
          <a:prstGeom prst="rect">
            <a:avLst/>
          </a:prstGeom>
        </p:spPr>
      </p:pic>
      <p:sp>
        <p:nvSpPr>
          <p:cNvPr id="6" name="CuadroTexto 5"/>
          <p:cNvSpPr txBox="1"/>
          <p:nvPr/>
        </p:nvSpPr>
        <p:spPr>
          <a:xfrm>
            <a:off x="1778696" y="5348614"/>
            <a:ext cx="2254685" cy="369332"/>
          </a:xfrm>
          <a:prstGeom prst="rect">
            <a:avLst/>
          </a:prstGeom>
          <a:noFill/>
        </p:spPr>
        <p:txBody>
          <a:bodyPr wrap="square" rtlCol="0">
            <a:spAutoFit/>
          </a:bodyPr>
          <a:lstStyle/>
          <a:p>
            <a:pPr algn="ctr"/>
            <a:r>
              <a:rPr lang="es-ES_tradnl">
                <a:latin typeface="Gandhi Serif" charset="0"/>
                <a:ea typeface="Gandhi Serif" charset="0"/>
                <a:cs typeface="Gandhi Serif" charset="0"/>
              </a:rPr>
              <a:t>ANFIBIOS</a:t>
            </a:r>
          </a:p>
        </p:txBody>
      </p:sp>
      <p:sp>
        <p:nvSpPr>
          <p:cNvPr id="7" name="CuadroTexto 6"/>
          <p:cNvSpPr txBox="1"/>
          <p:nvPr/>
        </p:nvSpPr>
        <p:spPr>
          <a:xfrm>
            <a:off x="7958448" y="5463720"/>
            <a:ext cx="2254685" cy="369332"/>
          </a:xfrm>
          <a:prstGeom prst="rect">
            <a:avLst/>
          </a:prstGeom>
          <a:noFill/>
        </p:spPr>
        <p:txBody>
          <a:bodyPr wrap="square" rtlCol="0">
            <a:spAutoFit/>
          </a:bodyPr>
          <a:lstStyle/>
          <a:p>
            <a:pPr algn="ctr"/>
            <a:r>
              <a:rPr lang="es-ES_tradnl" dirty="0">
                <a:latin typeface="Gandhi Serif" charset="0"/>
                <a:ea typeface="Gandhi Serif" charset="0"/>
                <a:cs typeface="Gandhi Serif" charset="0"/>
              </a:rPr>
              <a:t>REP</a:t>
            </a:r>
            <a:r>
              <a:rPr lang="es-ES" dirty="0">
                <a:latin typeface="Gandhi Serif" charset="0"/>
                <a:ea typeface="Gandhi Serif" charset="0"/>
                <a:cs typeface="Gandhi Serif" charset="0"/>
              </a:rPr>
              <a:t>TILES</a:t>
            </a:r>
            <a:endParaRPr lang="es-ES_tradnl" dirty="0">
              <a:latin typeface="Gandhi Serif" charset="0"/>
              <a:ea typeface="Gandhi Serif" charset="0"/>
              <a:cs typeface="Gandhi Serif" charset="0"/>
            </a:endParaRPr>
          </a:p>
        </p:txBody>
      </p:sp>
      <p:sp>
        <p:nvSpPr>
          <p:cNvPr id="8" name="Marcador de número de diapositiva 7"/>
          <p:cNvSpPr>
            <a:spLocks noGrp="1"/>
          </p:cNvSpPr>
          <p:nvPr>
            <p:ph type="sldNum" sz="quarter" idx="12"/>
          </p:nvPr>
        </p:nvSpPr>
        <p:spPr/>
        <p:txBody>
          <a:bodyPr/>
          <a:lstStyle/>
          <a:p>
            <a:fld id="{6343F7B2-DAE4-1D4E-BF59-1787B5C96210}" type="slidenum">
              <a:rPr lang="es-ES_tradnl" smtClean="0"/>
              <a:t>17</a:t>
            </a:fld>
            <a:endParaRPr lang="es-ES_tradnl"/>
          </a:p>
        </p:txBody>
      </p:sp>
    </p:spTree>
    <p:extLst>
      <p:ext uri="{BB962C8B-B14F-4D97-AF65-F5344CB8AC3E}">
        <p14:creationId xmlns:p14="http://schemas.microsoft.com/office/powerpoint/2010/main" val="1237378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endParaRPr lang="es-ES_tradnl"/>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pic>
        <p:nvPicPr>
          <p:cNvPr id="4" name="Imagen 3"/>
          <p:cNvPicPr/>
          <p:nvPr/>
        </p:nvPicPr>
        <p:blipFill>
          <a:blip r:embed="rId3" cstate="email">
            <a:extLst>
              <a:ext uri="{28A0092B-C50C-407E-A947-70E740481C1C}">
                <a14:useLocalDpi xmlns:a14="http://schemas.microsoft.com/office/drawing/2010/main"/>
              </a:ext>
            </a:extLst>
          </a:blip>
          <a:stretch>
            <a:fillRect/>
          </a:stretch>
        </p:blipFill>
        <p:spPr>
          <a:xfrm>
            <a:off x="621892" y="2047896"/>
            <a:ext cx="5612130" cy="2987675"/>
          </a:xfrm>
          <a:prstGeom prst="rect">
            <a:avLst/>
          </a:prstGeom>
        </p:spPr>
      </p:pic>
      <p:pic>
        <p:nvPicPr>
          <p:cNvPr id="5" name="Imagen 4"/>
          <p:cNvPicPr/>
          <p:nvPr/>
        </p:nvPicPr>
        <p:blipFill>
          <a:blip r:embed="rId4" cstate="email">
            <a:extLst>
              <a:ext uri="{28A0092B-C50C-407E-A947-70E740481C1C}">
                <a14:useLocalDpi xmlns:a14="http://schemas.microsoft.com/office/drawing/2010/main"/>
              </a:ext>
            </a:extLst>
          </a:blip>
          <a:stretch>
            <a:fillRect/>
          </a:stretch>
        </p:blipFill>
        <p:spPr>
          <a:xfrm>
            <a:off x="6459020" y="2835613"/>
            <a:ext cx="5612130" cy="1412240"/>
          </a:xfrm>
          <a:prstGeom prst="rect">
            <a:avLst/>
          </a:prstGeom>
        </p:spPr>
      </p:pic>
      <p:sp>
        <p:nvSpPr>
          <p:cNvPr id="6" name="CuadroTexto 5"/>
          <p:cNvSpPr txBox="1"/>
          <p:nvPr/>
        </p:nvSpPr>
        <p:spPr>
          <a:xfrm>
            <a:off x="2054268" y="5284008"/>
            <a:ext cx="2254685" cy="369332"/>
          </a:xfrm>
          <a:prstGeom prst="rect">
            <a:avLst/>
          </a:prstGeom>
          <a:noFill/>
        </p:spPr>
        <p:txBody>
          <a:bodyPr wrap="square" rtlCol="0">
            <a:spAutoFit/>
          </a:bodyPr>
          <a:lstStyle/>
          <a:p>
            <a:pPr algn="ctr"/>
            <a:r>
              <a:rPr lang="es-ES" dirty="0">
                <a:latin typeface="Gandhi Serif" charset="0"/>
                <a:ea typeface="Gandhi Serif" charset="0"/>
                <a:cs typeface="Gandhi Serif" charset="0"/>
              </a:rPr>
              <a:t>MAMÍFEROS</a:t>
            </a:r>
            <a:endParaRPr lang="es-ES_tradnl" dirty="0">
              <a:latin typeface="Gandhi Serif" charset="0"/>
              <a:ea typeface="Gandhi Serif" charset="0"/>
              <a:cs typeface="Gandhi Serif" charset="0"/>
            </a:endParaRPr>
          </a:p>
        </p:txBody>
      </p:sp>
      <p:sp>
        <p:nvSpPr>
          <p:cNvPr id="7" name="CuadroTexto 6"/>
          <p:cNvSpPr txBox="1"/>
          <p:nvPr/>
        </p:nvSpPr>
        <p:spPr>
          <a:xfrm>
            <a:off x="8321702" y="4424060"/>
            <a:ext cx="2254685" cy="369332"/>
          </a:xfrm>
          <a:prstGeom prst="rect">
            <a:avLst/>
          </a:prstGeom>
          <a:noFill/>
        </p:spPr>
        <p:txBody>
          <a:bodyPr wrap="square" rtlCol="0">
            <a:spAutoFit/>
          </a:bodyPr>
          <a:lstStyle/>
          <a:p>
            <a:pPr algn="ctr"/>
            <a:r>
              <a:rPr lang="es-ES" dirty="0">
                <a:latin typeface="Gandhi Serif" charset="0"/>
                <a:ea typeface="Gandhi Serif" charset="0"/>
                <a:cs typeface="Gandhi Serif" charset="0"/>
              </a:rPr>
              <a:t>MURCIÉLAGOS</a:t>
            </a:r>
            <a:endParaRPr lang="es-ES_tradnl" dirty="0">
              <a:latin typeface="Gandhi Serif" charset="0"/>
              <a:ea typeface="Gandhi Serif" charset="0"/>
              <a:cs typeface="Gandhi Serif" charset="0"/>
            </a:endParaRPr>
          </a:p>
        </p:txBody>
      </p:sp>
      <p:sp>
        <p:nvSpPr>
          <p:cNvPr id="8" name="Marcador de número de diapositiva 7"/>
          <p:cNvSpPr>
            <a:spLocks noGrp="1"/>
          </p:cNvSpPr>
          <p:nvPr>
            <p:ph type="sldNum" sz="quarter" idx="12"/>
          </p:nvPr>
        </p:nvSpPr>
        <p:spPr/>
        <p:txBody>
          <a:bodyPr/>
          <a:lstStyle/>
          <a:p>
            <a:fld id="{6343F7B2-DAE4-1D4E-BF59-1787B5C96210}" type="slidenum">
              <a:rPr lang="es-ES_tradnl" smtClean="0"/>
              <a:t>18</a:t>
            </a:fld>
            <a:endParaRPr lang="es-ES_tradnl"/>
          </a:p>
        </p:txBody>
      </p:sp>
    </p:spTree>
    <p:extLst>
      <p:ext uri="{BB962C8B-B14F-4D97-AF65-F5344CB8AC3E}">
        <p14:creationId xmlns:p14="http://schemas.microsoft.com/office/powerpoint/2010/main" val="1988965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latin typeface="Gandhi Serif" charset="0"/>
                <a:ea typeface="Gandhi Serif" charset="0"/>
                <a:cs typeface="Gandhi Serif" charset="0"/>
              </a:rPr>
              <a:t>INVENTARIO DE ATRACTIVOS CON POTENCIALIDAD TUR</a:t>
            </a:r>
            <a:r>
              <a:rPr lang="es-ES" dirty="0">
                <a:latin typeface="Gandhi Serif" charset="0"/>
                <a:ea typeface="Gandhi Serif" charset="0"/>
                <a:cs typeface="Gandhi Serif" charset="0"/>
              </a:rPr>
              <a:t>ÍSTICA</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sp>
        <p:nvSpPr>
          <p:cNvPr id="4" name="CuadroTexto 3"/>
          <p:cNvSpPr txBox="1"/>
          <p:nvPr/>
        </p:nvSpPr>
        <p:spPr>
          <a:xfrm>
            <a:off x="8004132" y="1687422"/>
            <a:ext cx="3372173" cy="307777"/>
          </a:xfrm>
          <a:prstGeom prst="rect">
            <a:avLst/>
          </a:prstGeom>
          <a:noFill/>
        </p:spPr>
        <p:txBody>
          <a:bodyPr wrap="square" rtlCol="0">
            <a:spAutoFit/>
          </a:bodyPr>
          <a:lstStyle/>
          <a:p>
            <a:pPr algn="r"/>
            <a:r>
              <a:rPr lang="es-ES_tradnl" sz="1400">
                <a:latin typeface="Gandhi Serif" charset="0"/>
                <a:ea typeface="Gandhi Serif" charset="0"/>
                <a:cs typeface="Gandhi Serif" charset="0"/>
              </a:rPr>
              <a:t>Método OEA-CICATUR</a:t>
            </a:r>
          </a:p>
        </p:txBody>
      </p:sp>
      <p:pic>
        <p:nvPicPr>
          <p:cNvPr id="5" name="Imagen 4"/>
          <p:cNvPicPr/>
          <p:nvPr/>
        </p:nvPicPr>
        <p:blipFill>
          <a:blip r:embed="rId3" cstate="email">
            <a:extLst>
              <a:ext uri="{28A0092B-C50C-407E-A947-70E740481C1C}">
                <a14:useLocalDpi xmlns:a14="http://schemas.microsoft.com/office/drawing/2010/main"/>
              </a:ext>
            </a:extLst>
          </a:blip>
          <a:stretch>
            <a:fillRect/>
          </a:stretch>
        </p:blipFill>
        <p:spPr>
          <a:xfrm>
            <a:off x="310863" y="1995199"/>
            <a:ext cx="2444863" cy="1808337"/>
          </a:xfrm>
          <a:prstGeom prst="rect">
            <a:avLst/>
          </a:prstGeom>
        </p:spPr>
      </p:pic>
      <p:sp>
        <p:nvSpPr>
          <p:cNvPr id="6" name="CuadroTexto 5"/>
          <p:cNvSpPr txBox="1"/>
          <p:nvPr/>
        </p:nvSpPr>
        <p:spPr>
          <a:xfrm>
            <a:off x="2827752" y="2238712"/>
            <a:ext cx="2580363" cy="923330"/>
          </a:xfrm>
          <a:prstGeom prst="rect">
            <a:avLst/>
          </a:prstGeom>
          <a:noFill/>
        </p:spPr>
        <p:txBody>
          <a:bodyPr wrap="square" rtlCol="0">
            <a:spAutoFit/>
          </a:bodyPr>
          <a:lstStyle/>
          <a:p>
            <a:r>
              <a:rPr lang="es-ES_tradnl" dirty="0">
                <a:latin typeface="Gandhi Serif" charset="0"/>
                <a:ea typeface="Gandhi Serif" charset="0"/>
                <a:cs typeface="Gandhi Serif" charset="0"/>
              </a:rPr>
              <a:t>SITIOS NATURALES</a:t>
            </a:r>
          </a:p>
          <a:p>
            <a:pPr marL="342900" indent="-342900">
              <a:buFont typeface="Arial" charset="0"/>
              <a:buChar char="•"/>
            </a:pPr>
            <a:r>
              <a:rPr lang="es-ES_tradnl" dirty="0">
                <a:latin typeface="Gandhi Serif" charset="0"/>
                <a:ea typeface="Gandhi Serif" charset="0"/>
                <a:cs typeface="Gandhi Serif" charset="0"/>
              </a:rPr>
              <a:t>Ruta sendero de la Ventana</a:t>
            </a:r>
          </a:p>
        </p:txBody>
      </p:sp>
      <p:pic>
        <p:nvPicPr>
          <p:cNvPr id="7" name="Imagen 6"/>
          <p:cNvPicPr/>
          <p:nvPr/>
        </p:nvPicPr>
        <p:blipFill>
          <a:blip r:embed="rId4" cstate="email">
            <a:extLst>
              <a:ext uri="{28A0092B-C50C-407E-A947-70E740481C1C}">
                <a14:useLocalDpi xmlns:a14="http://schemas.microsoft.com/office/drawing/2010/main"/>
              </a:ext>
            </a:extLst>
          </a:blip>
          <a:stretch>
            <a:fillRect/>
          </a:stretch>
        </p:blipFill>
        <p:spPr>
          <a:xfrm>
            <a:off x="310863" y="4111313"/>
            <a:ext cx="2444863" cy="1717136"/>
          </a:xfrm>
          <a:prstGeom prst="rect">
            <a:avLst/>
          </a:prstGeom>
        </p:spPr>
      </p:pic>
      <p:pic>
        <p:nvPicPr>
          <p:cNvPr id="8" name="Imagen 7"/>
          <p:cNvPicPr/>
          <p:nvPr/>
        </p:nvPicPr>
        <p:blipFill>
          <a:blip r:embed="rId5" cstate="email">
            <a:extLst>
              <a:ext uri="{28A0092B-C50C-407E-A947-70E740481C1C}">
                <a14:useLocalDpi xmlns:a14="http://schemas.microsoft.com/office/drawing/2010/main"/>
              </a:ext>
            </a:extLst>
          </a:blip>
          <a:stretch>
            <a:fillRect/>
          </a:stretch>
        </p:blipFill>
        <p:spPr>
          <a:xfrm>
            <a:off x="2868461" y="3469819"/>
            <a:ext cx="2790176" cy="2333687"/>
          </a:xfrm>
          <a:prstGeom prst="rect">
            <a:avLst/>
          </a:prstGeom>
        </p:spPr>
      </p:pic>
      <p:pic>
        <p:nvPicPr>
          <p:cNvPr id="9" name="Imagen 8"/>
          <p:cNvPicPr/>
          <p:nvPr/>
        </p:nvPicPr>
        <p:blipFill>
          <a:blip r:embed="rId6" cstate="email">
            <a:extLst>
              <a:ext uri="{28A0092B-C50C-407E-A947-70E740481C1C}">
                <a14:useLocalDpi xmlns:a14="http://schemas.microsoft.com/office/drawing/2010/main"/>
              </a:ext>
            </a:extLst>
          </a:blip>
          <a:stretch>
            <a:fillRect/>
          </a:stretch>
        </p:blipFill>
        <p:spPr>
          <a:xfrm>
            <a:off x="5771372" y="1995199"/>
            <a:ext cx="3192115" cy="2333687"/>
          </a:xfrm>
          <a:prstGeom prst="rect">
            <a:avLst/>
          </a:prstGeom>
        </p:spPr>
      </p:pic>
      <p:sp>
        <p:nvSpPr>
          <p:cNvPr id="10" name="CuadroTexto 9"/>
          <p:cNvSpPr txBox="1"/>
          <p:nvPr/>
        </p:nvSpPr>
        <p:spPr>
          <a:xfrm>
            <a:off x="6077247" y="4636662"/>
            <a:ext cx="2580363" cy="923330"/>
          </a:xfrm>
          <a:prstGeom prst="rect">
            <a:avLst/>
          </a:prstGeom>
          <a:noFill/>
        </p:spPr>
        <p:txBody>
          <a:bodyPr wrap="square" rtlCol="0">
            <a:spAutoFit/>
          </a:bodyPr>
          <a:lstStyle/>
          <a:p>
            <a:r>
              <a:rPr lang="es-ES_tradnl" dirty="0">
                <a:latin typeface="Gandhi Serif" charset="0"/>
                <a:ea typeface="Gandhi Serif" charset="0"/>
                <a:cs typeface="Gandhi Serif" charset="0"/>
              </a:rPr>
              <a:t>ACCESO A LA COMUNIDAD</a:t>
            </a:r>
          </a:p>
          <a:p>
            <a:r>
              <a:rPr lang="es-ES_tradnl" dirty="0">
                <a:latin typeface="Gandhi Serif" charset="0"/>
                <a:ea typeface="Gandhi Serif" charset="0"/>
                <a:cs typeface="Gandhi Serif" charset="0"/>
              </a:rPr>
              <a:t>Vergel de Bernalejo</a:t>
            </a:r>
          </a:p>
        </p:txBody>
      </p:sp>
      <p:pic>
        <p:nvPicPr>
          <p:cNvPr id="11" name="Imagen 10"/>
          <p:cNvPicPr/>
          <p:nvPr/>
        </p:nvPicPr>
        <p:blipFill>
          <a:blip r:embed="rId7" cstate="email">
            <a:extLst>
              <a:ext uri="{28A0092B-C50C-407E-A947-70E740481C1C}">
                <a14:useLocalDpi xmlns:a14="http://schemas.microsoft.com/office/drawing/2010/main"/>
              </a:ext>
            </a:extLst>
          </a:blip>
          <a:stretch>
            <a:fillRect/>
          </a:stretch>
        </p:blipFill>
        <p:spPr>
          <a:xfrm>
            <a:off x="9250317" y="3625623"/>
            <a:ext cx="2728816" cy="2177883"/>
          </a:xfrm>
          <a:prstGeom prst="rect">
            <a:avLst/>
          </a:prstGeom>
        </p:spPr>
      </p:pic>
      <p:sp>
        <p:nvSpPr>
          <p:cNvPr id="12" name="CuadroTexto 11"/>
          <p:cNvSpPr txBox="1"/>
          <p:nvPr/>
        </p:nvSpPr>
        <p:spPr>
          <a:xfrm>
            <a:off x="9611637" y="2546489"/>
            <a:ext cx="2580363" cy="369332"/>
          </a:xfrm>
          <a:prstGeom prst="rect">
            <a:avLst/>
          </a:prstGeom>
          <a:noFill/>
        </p:spPr>
        <p:txBody>
          <a:bodyPr wrap="square" rtlCol="0">
            <a:spAutoFit/>
          </a:bodyPr>
          <a:lstStyle/>
          <a:p>
            <a:r>
              <a:rPr lang="es-ES_tradnl" dirty="0">
                <a:latin typeface="Gandhi Serif" charset="0"/>
                <a:ea typeface="Gandhi Serif" charset="0"/>
                <a:cs typeface="Gandhi Serif" charset="0"/>
              </a:rPr>
              <a:t>Talleres Artesanales</a:t>
            </a:r>
          </a:p>
        </p:txBody>
      </p:sp>
      <p:sp>
        <p:nvSpPr>
          <p:cNvPr id="13" name="Marcador de número de diapositiva 12"/>
          <p:cNvSpPr>
            <a:spLocks noGrp="1"/>
          </p:cNvSpPr>
          <p:nvPr>
            <p:ph type="sldNum" sz="quarter" idx="12"/>
          </p:nvPr>
        </p:nvSpPr>
        <p:spPr/>
        <p:txBody>
          <a:bodyPr/>
          <a:lstStyle/>
          <a:p>
            <a:fld id="{6343F7B2-DAE4-1D4E-BF59-1787B5C96210}" type="slidenum">
              <a:rPr lang="es-ES_tradnl" smtClean="0"/>
              <a:t>19</a:t>
            </a:fld>
            <a:endParaRPr lang="es-ES_tradnl"/>
          </a:p>
        </p:txBody>
      </p:sp>
    </p:spTree>
    <p:extLst>
      <p:ext uri="{BB962C8B-B14F-4D97-AF65-F5344CB8AC3E}">
        <p14:creationId xmlns:p14="http://schemas.microsoft.com/office/powerpoint/2010/main" val="464742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310" y="289768"/>
            <a:ext cx="4494998" cy="1134640"/>
          </a:xfrm>
        </p:spPr>
        <p:txBody>
          <a:bodyPr/>
          <a:lstStyle/>
          <a:p>
            <a:r>
              <a:rPr lang="es-ES" dirty="0">
                <a:latin typeface="Gandhi Serif" charset="0"/>
                <a:ea typeface="Gandhi Serif" charset="0"/>
                <a:cs typeface="Gandhi Serif" charset="0"/>
              </a:rPr>
              <a:t>ÍNDICE</a:t>
            </a:r>
            <a:endParaRPr lang="es-ES_tradnl" dirty="0">
              <a:latin typeface="Gandhi Serif" charset="0"/>
              <a:ea typeface="Gandhi Serif" charset="0"/>
              <a:cs typeface="Gandhi Serif" charset="0"/>
            </a:endParaRPr>
          </a:p>
        </p:txBody>
      </p:sp>
      <p:pic>
        <p:nvPicPr>
          <p:cNvPr id="9" name="Marcador de imagen 8"/>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sp>
        <p:nvSpPr>
          <p:cNvPr id="10" name="CuadroTexto 9"/>
          <p:cNvSpPr txBox="1"/>
          <p:nvPr/>
        </p:nvSpPr>
        <p:spPr>
          <a:xfrm>
            <a:off x="413359" y="1565753"/>
            <a:ext cx="5812077" cy="5509200"/>
          </a:xfrm>
          <a:prstGeom prst="rect">
            <a:avLst/>
          </a:prstGeom>
          <a:noFill/>
        </p:spPr>
        <p:txBody>
          <a:bodyPr wrap="square" rtlCol="0">
            <a:spAutoFit/>
          </a:bodyPr>
          <a:lstStyle/>
          <a:p>
            <a:pPr marL="228600" indent="-228600">
              <a:buFont typeface="Arial" charset="0"/>
              <a:buChar char="•"/>
            </a:pPr>
            <a:endParaRPr lang="es-ES_tradnl" sz="1600" dirty="0">
              <a:latin typeface="Gandhi Serif" charset="0"/>
              <a:ea typeface="Gandhi Serif" charset="0"/>
              <a:cs typeface="Gandhi Serif" charset="0"/>
            </a:endParaRPr>
          </a:p>
          <a:p>
            <a:pPr marL="228600" indent="-228600">
              <a:buFont typeface="Arial" charset="0"/>
              <a:buChar char="•"/>
            </a:pPr>
            <a:r>
              <a:rPr lang="es-ES_tradnl" sz="1600" dirty="0">
                <a:latin typeface="Gandhi Serif" charset="0"/>
                <a:ea typeface="Gandhi Serif" charset="0"/>
                <a:cs typeface="Gandhi Serif" charset="0"/>
              </a:rPr>
              <a:t>INTRODUCCIÓN	</a:t>
            </a:r>
          </a:p>
          <a:p>
            <a:pPr marL="228600" indent="-228600">
              <a:buFont typeface="Arial" charset="0"/>
              <a:buChar char="•"/>
            </a:pPr>
            <a:r>
              <a:rPr lang="es-ES_tradnl" sz="1600" dirty="0">
                <a:latin typeface="Gandhi Serif" charset="0"/>
                <a:ea typeface="Gandhi Serif" charset="0"/>
                <a:cs typeface="Gandhi Serif" charset="0"/>
              </a:rPr>
              <a:t>JUSTIFICACIÓN DEL OBJETO DE ESTUDIO	</a:t>
            </a:r>
          </a:p>
          <a:p>
            <a:pPr marL="228600" indent="-228600">
              <a:buFont typeface="Arial" charset="0"/>
              <a:buChar char="•"/>
            </a:pPr>
            <a:r>
              <a:rPr lang="es-ES_tradnl" sz="1600" dirty="0">
                <a:latin typeface="Gandhi Serif" charset="0"/>
                <a:ea typeface="Gandhi Serif" charset="0"/>
                <a:cs typeface="Gandhi Serif" charset="0"/>
              </a:rPr>
              <a:t>OBJETIVOS</a:t>
            </a:r>
          </a:p>
          <a:p>
            <a:pPr marL="228600" indent="-228600">
              <a:buFont typeface="Arial" charset="0"/>
              <a:buChar char="•"/>
            </a:pPr>
            <a:r>
              <a:rPr lang="es-ES_tradnl" sz="1600" dirty="0">
                <a:latin typeface="Gandhi Serif" charset="0"/>
                <a:ea typeface="Gandhi Serif" charset="0"/>
                <a:cs typeface="Gandhi Serif" charset="0"/>
              </a:rPr>
              <a:t>Objetivo principal	</a:t>
            </a:r>
          </a:p>
          <a:p>
            <a:pPr marL="228600" indent="-228600">
              <a:buFont typeface="Arial" charset="0"/>
              <a:buChar char="•"/>
            </a:pPr>
            <a:r>
              <a:rPr lang="es-ES_tradnl" sz="1600" dirty="0">
                <a:latin typeface="Gandhi Serif" charset="0"/>
                <a:ea typeface="Gandhi Serif" charset="0"/>
                <a:cs typeface="Gandhi Serif" charset="0"/>
              </a:rPr>
              <a:t>Objetivos específicos	</a:t>
            </a:r>
          </a:p>
          <a:p>
            <a:pPr marL="228600" indent="-228600">
              <a:buFont typeface="Arial" charset="0"/>
              <a:buChar char="•"/>
            </a:pPr>
            <a:r>
              <a:rPr lang="es-ES_tradnl" sz="1600" dirty="0">
                <a:latin typeface="Gandhi Serif" charset="0"/>
                <a:ea typeface="Gandhi Serif" charset="0"/>
                <a:cs typeface="Gandhi Serif" charset="0"/>
              </a:rPr>
              <a:t>Pregunta de investigación	</a:t>
            </a:r>
          </a:p>
          <a:p>
            <a:pPr marL="228600" indent="-228600">
              <a:buFont typeface="Arial" charset="0"/>
              <a:buChar char="•"/>
            </a:pPr>
            <a:r>
              <a:rPr lang="es-ES_tradnl" sz="1600" dirty="0">
                <a:latin typeface="Gandhi Serif" charset="0"/>
                <a:ea typeface="Gandhi Serif" charset="0"/>
                <a:cs typeface="Gandhi Serif" charset="0"/>
              </a:rPr>
              <a:t>Hipótesis	</a:t>
            </a:r>
          </a:p>
          <a:p>
            <a:pPr marL="228600" indent="-228600">
              <a:buFont typeface="Arial" charset="0"/>
              <a:buChar char="•"/>
            </a:pPr>
            <a:r>
              <a:rPr lang="es-ES_tradnl" sz="1600" dirty="0">
                <a:latin typeface="Gandhi Serif" charset="0"/>
                <a:ea typeface="Gandhi Serif" charset="0"/>
                <a:cs typeface="Gandhi Serif" charset="0"/>
              </a:rPr>
              <a:t>METODOLOGÍA	</a:t>
            </a:r>
          </a:p>
          <a:p>
            <a:pPr marL="228600" indent="-228600">
              <a:buFont typeface="Arial" charset="0"/>
              <a:buChar char="•"/>
            </a:pPr>
            <a:r>
              <a:rPr lang="es-ES_tradnl" sz="1600" dirty="0">
                <a:latin typeface="Gandhi Serif" charset="0"/>
                <a:ea typeface="Gandhi Serif" charset="0"/>
                <a:cs typeface="Gandhi Serif" charset="0"/>
              </a:rPr>
              <a:t>TÉCNICAS DE RECOGIDA DE INFORMACIÓN	</a:t>
            </a:r>
          </a:p>
          <a:p>
            <a:pPr marL="228600" indent="-228600">
              <a:buFont typeface="Arial" charset="0"/>
              <a:buChar char="•"/>
            </a:pPr>
            <a:r>
              <a:rPr lang="es-ES_tradnl" sz="1600" dirty="0">
                <a:latin typeface="Gandhi Serif" charset="0"/>
                <a:ea typeface="Gandhi Serif" charset="0"/>
                <a:cs typeface="Gandhi Serif" charset="0"/>
              </a:rPr>
              <a:t>MARCO TEÓRICO	</a:t>
            </a:r>
          </a:p>
          <a:p>
            <a:pPr marL="228600" indent="-228600">
              <a:buFont typeface="Arial" charset="0"/>
              <a:buChar char="•"/>
            </a:pPr>
            <a:r>
              <a:rPr lang="es-ES_tradnl" sz="1600" dirty="0">
                <a:latin typeface="Gandhi Serif" charset="0"/>
                <a:ea typeface="Gandhi Serif" charset="0"/>
                <a:cs typeface="Gandhi Serif" charset="0"/>
              </a:rPr>
              <a:t>Turismo de naturaleza y el ecoturismo comunitario	</a:t>
            </a:r>
          </a:p>
          <a:p>
            <a:pPr marL="228600" indent="-228600">
              <a:buFont typeface="Arial" charset="0"/>
              <a:buChar char="•"/>
            </a:pPr>
            <a:r>
              <a:rPr lang="es-ES_tradnl" sz="1600" dirty="0">
                <a:latin typeface="Gandhi Serif" charset="0"/>
                <a:ea typeface="Gandhi Serif" charset="0"/>
                <a:cs typeface="Gandhi Serif" charset="0"/>
              </a:rPr>
              <a:t>El turismo y sus repercusiones	</a:t>
            </a:r>
          </a:p>
          <a:p>
            <a:pPr marL="228600" indent="-228600">
              <a:buFont typeface="Arial" charset="0"/>
              <a:buChar char="•"/>
            </a:pPr>
            <a:r>
              <a:rPr lang="es-ES_tradnl" sz="1600" dirty="0">
                <a:latin typeface="Gandhi Serif" charset="0"/>
                <a:ea typeface="Gandhi Serif" charset="0"/>
                <a:cs typeface="Gandhi Serif" charset="0"/>
              </a:rPr>
              <a:t>Las áreas naturales protegidas y su aprovechamiento turístico	</a:t>
            </a:r>
          </a:p>
          <a:p>
            <a:pPr marL="228600" indent="-228600">
              <a:buFont typeface="Arial" charset="0"/>
              <a:buChar char="•"/>
            </a:pPr>
            <a:r>
              <a:rPr lang="es-ES_tradnl" sz="1600" dirty="0">
                <a:latin typeface="Gandhi Serif" charset="0"/>
                <a:ea typeface="Gandhi Serif" charset="0"/>
                <a:cs typeface="Gandhi Serif" charset="0"/>
              </a:rPr>
              <a:t>VERGEL DE BERNALEJO, SAN LUIS DE LA PAZ, GUANAJUATO	</a:t>
            </a:r>
          </a:p>
          <a:p>
            <a:pPr marL="228600" indent="-228600">
              <a:buFont typeface="Arial" charset="0"/>
              <a:buChar char="•"/>
            </a:pPr>
            <a:r>
              <a:rPr lang="es-ES_tradnl" sz="1600" dirty="0">
                <a:latin typeface="Gandhi Serif" charset="0"/>
                <a:ea typeface="Gandhi Serif" charset="0"/>
                <a:cs typeface="Gandhi Serif" charset="0"/>
              </a:rPr>
              <a:t>Análisis DAFO	</a:t>
            </a:r>
          </a:p>
          <a:p>
            <a:pPr marL="228600" indent="-228600">
              <a:buFont typeface="Arial" charset="0"/>
              <a:buChar char="•"/>
            </a:pPr>
            <a:r>
              <a:rPr lang="es-ES_tradnl" sz="1600" dirty="0">
                <a:latin typeface="Gandhi Serif" charset="0"/>
                <a:ea typeface="Gandhi Serif" charset="0"/>
                <a:cs typeface="Gandhi Serif" charset="0"/>
              </a:rPr>
              <a:t>CONCLUSIONES	</a:t>
            </a:r>
          </a:p>
          <a:p>
            <a:pPr marL="228600" indent="-228600">
              <a:buFont typeface="Arial" charset="0"/>
              <a:buChar char="•"/>
            </a:pPr>
            <a:r>
              <a:rPr lang="es-ES_tradnl" sz="1600" dirty="0">
                <a:latin typeface="Gandhi Serif" charset="0"/>
                <a:ea typeface="Gandhi Serif" charset="0"/>
                <a:cs typeface="Gandhi Serif" charset="0"/>
              </a:rPr>
              <a:t>Bibliografía	</a:t>
            </a:r>
          </a:p>
          <a:p>
            <a:pPr marL="228600" indent="-228600">
              <a:buFont typeface="Arial" charset="0"/>
              <a:buChar char="•"/>
            </a:pPr>
            <a:endParaRPr lang="es-ES_tradnl" sz="1600" dirty="0">
              <a:latin typeface="Gandhi Serif" charset="0"/>
              <a:ea typeface="Gandhi Serif" charset="0"/>
              <a:cs typeface="Gandhi Serif" charset="0"/>
            </a:endParaRPr>
          </a:p>
          <a:p>
            <a:pPr marL="228600" indent="-228600">
              <a:buFont typeface="Arial" charset="0"/>
              <a:buChar char="•"/>
            </a:pPr>
            <a:endParaRPr lang="es-ES_tradnl" sz="1600" dirty="0">
              <a:latin typeface="Gandhi Serif" charset="0"/>
              <a:ea typeface="Gandhi Serif" charset="0"/>
              <a:cs typeface="Gandhi Serif" charset="0"/>
            </a:endParaRPr>
          </a:p>
        </p:txBody>
      </p:sp>
      <p:sp>
        <p:nvSpPr>
          <p:cNvPr id="12" name="Marcador de número de diapositiva 11"/>
          <p:cNvSpPr>
            <a:spLocks noGrp="1"/>
          </p:cNvSpPr>
          <p:nvPr>
            <p:ph type="sldNum" sz="quarter" idx="12"/>
          </p:nvPr>
        </p:nvSpPr>
        <p:spPr/>
        <p:txBody>
          <a:bodyPr/>
          <a:lstStyle/>
          <a:p>
            <a:fld id="{6343F7B2-DAE4-1D4E-BF59-1787B5C96210}" type="slidenum">
              <a:rPr lang="es-ES_tradnl" smtClean="0"/>
              <a:t>2</a:t>
            </a:fld>
            <a:endParaRPr lang="es-ES_tradnl"/>
          </a:p>
        </p:txBody>
      </p:sp>
    </p:spTree>
    <p:extLst>
      <p:ext uri="{BB962C8B-B14F-4D97-AF65-F5344CB8AC3E}">
        <p14:creationId xmlns:p14="http://schemas.microsoft.com/office/powerpoint/2010/main" val="845420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err="1">
                <a:latin typeface="Gandhi Serif" charset="0"/>
                <a:ea typeface="Gandhi Serif" charset="0"/>
                <a:cs typeface="Gandhi Serif" charset="0"/>
              </a:rPr>
              <a:t>Continuaci</a:t>
            </a:r>
            <a:r>
              <a:rPr lang="es-ES" dirty="0">
                <a:latin typeface="Gandhi Serif" charset="0"/>
                <a:ea typeface="Gandhi Serif" charset="0"/>
                <a:cs typeface="Gandhi Serif" charset="0"/>
              </a:rPr>
              <a:t>ón</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pic>
        <p:nvPicPr>
          <p:cNvPr id="10" name="Imagen 9"/>
          <p:cNvPicPr/>
          <p:nvPr/>
        </p:nvPicPr>
        <p:blipFill>
          <a:blip r:embed="rId3" cstate="email">
            <a:extLst>
              <a:ext uri="{28A0092B-C50C-407E-A947-70E740481C1C}">
                <a14:useLocalDpi xmlns:a14="http://schemas.microsoft.com/office/drawing/2010/main"/>
              </a:ext>
            </a:extLst>
          </a:blip>
          <a:stretch>
            <a:fillRect/>
          </a:stretch>
        </p:blipFill>
        <p:spPr>
          <a:xfrm>
            <a:off x="4035038" y="2458153"/>
            <a:ext cx="3624241" cy="1910677"/>
          </a:xfrm>
          <a:prstGeom prst="rect">
            <a:avLst/>
          </a:prstGeom>
        </p:spPr>
      </p:pic>
      <p:pic>
        <p:nvPicPr>
          <p:cNvPr id="11" name="Imagen 10"/>
          <p:cNvPicPr/>
          <p:nvPr/>
        </p:nvPicPr>
        <p:blipFill>
          <a:blip r:embed="rId4" cstate="email">
            <a:extLst>
              <a:ext uri="{28A0092B-C50C-407E-A947-70E740481C1C}">
                <a14:useLocalDpi xmlns:a14="http://schemas.microsoft.com/office/drawing/2010/main"/>
              </a:ext>
            </a:extLst>
          </a:blip>
          <a:stretch>
            <a:fillRect/>
          </a:stretch>
        </p:blipFill>
        <p:spPr>
          <a:xfrm>
            <a:off x="564747" y="3181022"/>
            <a:ext cx="1855227" cy="2375027"/>
          </a:xfrm>
          <a:prstGeom prst="rect">
            <a:avLst/>
          </a:prstGeom>
        </p:spPr>
      </p:pic>
      <p:pic>
        <p:nvPicPr>
          <p:cNvPr id="13" name="Imagen 12"/>
          <p:cNvPicPr/>
          <p:nvPr/>
        </p:nvPicPr>
        <p:blipFill>
          <a:blip r:embed="rId5" cstate="email">
            <a:extLst>
              <a:ext uri="{28A0092B-C50C-407E-A947-70E740481C1C}">
                <a14:useLocalDpi xmlns:a14="http://schemas.microsoft.com/office/drawing/2010/main"/>
              </a:ext>
            </a:extLst>
          </a:blip>
          <a:stretch>
            <a:fillRect/>
          </a:stretch>
        </p:blipFill>
        <p:spPr>
          <a:xfrm>
            <a:off x="9633873" y="3413492"/>
            <a:ext cx="1916482" cy="2211301"/>
          </a:xfrm>
          <a:prstGeom prst="rect">
            <a:avLst/>
          </a:prstGeom>
        </p:spPr>
      </p:pic>
      <p:pic>
        <p:nvPicPr>
          <p:cNvPr id="14" name="Imagen 13"/>
          <p:cNvPicPr/>
          <p:nvPr/>
        </p:nvPicPr>
        <p:blipFill>
          <a:blip r:embed="rId6" cstate="email">
            <a:extLst>
              <a:ext uri="{28A0092B-C50C-407E-A947-70E740481C1C}">
                <a14:useLocalDpi xmlns:a14="http://schemas.microsoft.com/office/drawing/2010/main"/>
              </a:ext>
            </a:extLst>
          </a:blip>
          <a:stretch>
            <a:fillRect/>
          </a:stretch>
        </p:blipFill>
        <p:spPr>
          <a:xfrm>
            <a:off x="2663685" y="4766760"/>
            <a:ext cx="6726477" cy="1716066"/>
          </a:xfrm>
          <a:prstGeom prst="rect">
            <a:avLst/>
          </a:prstGeom>
        </p:spPr>
      </p:pic>
      <p:sp>
        <p:nvSpPr>
          <p:cNvPr id="7" name="Marcador de número de diapositiva 6"/>
          <p:cNvSpPr>
            <a:spLocks noGrp="1"/>
          </p:cNvSpPr>
          <p:nvPr>
            <p:ph type="sldNum" sz="quarter" idx="12"/>
          </p:nvPr>
        </p:nvSpPr>
        <p:spPr/>
        <p:txBody>
          <a:bodyPr/>
          <a:lstStyle/>
          <a:p>
            <a:fld id="{6343F7B2-DAE4-1D4E-BF59-1787B5C96210}" type="slidenum">
              <a:rPr lang="es-ES_tradnl" smtClean="0"/>
              <a:t>20</a:t>
            </a:fld>
            <a:endParaRPr lang="es-ES_tradnl"/>
          </a:p>
        </p:txBody>
      </p:sp>
    </p:spTree>
    <p:extLst>
      <p:ext uri="{BB962C8B-B14F-4D97-AF65-F5344CB8AC3E}">
        <p14:creationId xmlns:p14="http://schemas.microsoft.com/office/powerpoint/2010/main" val="1602353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err="1"/>
              <a:t>rECURSOS</a:t>
            </a:r>
            <a:endParaRPr lang="es-ES_tradnl" dirty="0"/>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pic>
        <p:nvPicPr>
          <p:cNvPr id="4" name="Imagen 3"/>
          <p:cNvPicPr/>
          <p:nvPr/>
        </p:nvPicPr>
        <p:blipFill>
          <a:blip r:embed="rId3">
            <a:extLst>
              <a:ext uri="{28A0092B-C50C-407E-A947-70E740481C1C}">
                <a14:useLocalDpi xmlns:a14="http://schemas.microsoft.com/office/drawing/2010/main"/>
              </a:ext>
            </a:extLst>
          </a:blip>
          <a:srcRect/>
          <a:stretch>
            <a:fillRect/>
          </a:stretch>
        </p:blipFill>
        <p:spPr bwMode="auto">
          <a:xfrm>
            <a:off x="2054268" y="1965262"/>
            <a:ext cx="3382140" cy="1699926"/>
          </a:xfrm>
          <a:prstGeom prst="rect">
            <a:avLst/>
          </a:prstGeom>
          <a:noFill/>
          <a:ln>
            <a:noFill/>
          </a:ln>
        </p:spPr>
      </p:pic>
      <p:graphicFrame>
        <p:nvGraphicFramePr>
          <p:cNvPr id="5" name="Tabla 4"/>
          <p:cNvGraphicFramePr>
            <a:graphicFrameLocks noGrp="1"/>
          </p:cNvGraphicFramePr>
          <p:nvPr>
            <p:extLst>
              <p:ext uri="{D42A27DB-BD31-4B8C-83A1-F6EECF244321}">
                <p14:modId xmlns:p14="http://schemas.microsoft.com/office/powerpoint/2010/main" val="1024908116"/>
              </p:ext>
            </p:extLst>
          </p:nvPr>
        </p:nvGraphicFramePr>
        <p:xfrm>
          <a:off x="6901841" y="1965262"/>
          <a:ext cx="5180818" cy="3658923"/>
        </p:xfrm>
        <a:graphic>
          <a:graphicData uri="http://schemas.openxmlformats.org/drawingml/2006/table">
            <a:tbl>
              <a:tblPr firstRow="1" firstCol="1" bandRow="1">
                <a:tableStyleId>{F5AB1C69-6EDB-4FF4-983F-18BD219EF322}</a:tableStyleId>
              </a:tblPr>
              <a:tblGrid>
                <a:gridCol w="1694847">
                  <a:extLst>
                    <a:ext uri="{9D8B030D-6E8A-4147-A177-3AD203B41FA5}">
                      <a16:colId xmlns:a16="http://schemas.microsoft.com/office/drawing/2014/main" val="20000"/>
                    </a:ext>
                  </a:extLst>
                </a:gridCol>
                <a:gridCol w="3368233">
                  <a:extLst>
                    <a:ext uri="{9D8B030D-6E8A-4147-A177-3AD203B41FA5}">
                      <a16:colId xmlns:a16="http://schemas.microsoft.com/office/drawing/2014/main" val="20001"/>
                    </a:ext>
                  </a:extLst>
                </a:gridCol>
                <a:gridCol w="117738">
                  <a:extLst>
                    <a:ext uri="{9D8B030D-6E8A-4147-A177-3AD203B41FA5}">
                      <a16:colId xmlns:a16="http://schemas.microsoft.com/office/drawing/2014/main" val="20002"/>
                    </a:ext>
                  </a:extLst>
                </a:gridCol>
              </a:tblGrid>
              <a:tr h="228683">
                <a:tc>
                  <a:txBody>
                    <a:bodyPr/>
                    <a:lstStyle/>
                    <a:p>
                      <a:pPr algn="ctr">
                        <a:spcAft>
                          <a:spcPts val="0"/>
                        </a:spcAft>
                      </a:pPr>
                      <a:r>
                        <a:rPr lang="es-ES_tradnl" sz="1000">
                          <a:effectLst/>
                        </a:rPr>
                        <a:t>ACCESIBILIDAD</a:t>
                      </a:r>
                      <a:endParaRPr lang="es-ES_tradnl" sz="1200">
                        <a:effectLst/>
                        <a:latin typeface="Calibri" charset="0"/>
                        <a:ea typeface="Calibri" charset="0"/>
                        <a:cs typeface="Times New Roman" charset="0"/>
                      </a:endParaRPr>
                    </a:p>
                  </a:txBody>
                  <a:tcPr marL="68580" marR="68580" marT="0" marB="0"/>
                </a:tc>
                <a:tc gridSpan="2">
                  <a:txBody>
                    <a:bodyPr/>
                    <a:lstStyle/>
                    <a:p>
                      <a:pPr algn="ctr">
                        <a:spcAft>
                          <a:spcPts val="0"/>
                        </a:spcAft>
                      </a:pPr>
                      <a:r>
                        <a:rPr lang="es-ES_tradnl" sz="1000" dirty="0">
                          <a:effectLst/>
                        </a:rPr>
                        <a:t>MEDIA</a:t>
                      </a:r>
                      <a:endParaRPr lang="es-ES_tradnl" sz="1200" dirty="0">
                        <a:effectLst/>
                        <a:latin typeface="Calibri" charset="0"/>
                        <a:ea typeface="Calibri" charset="0"/>
                        <a:cs typeface="Times New Roman" charset="0"/>
                      </a:endParaRPr>
                    </a:p>
                  </a:txBody>
                  <a:tcPr marL="68580" marR="68580" marT="0" marB="0"/>
                </a:tc>
                <a:tc hMerge="1">
                  <a:txBody>
                    <a:bodyPr/>
                    <a:lstStyle/>
                    <a:p>
                      <a:endParaRPr lang="es-ES_tradnl"/>
                    </a:p>
                  </a:txBody>
                  <a:tcPr/>
                </a:tc>
                <a:extLst>
                  <a:ext uri="{0D108BD9-81ED-4DB2-BD59-A6C34878D82A}">
                    <a16:rowId xmlns:a16="http://schemas.microsoft.com/office/drawing/2014/main" val="10000"/>
                  </a:ext>
                </a:extLst>
              </a:tr>
              <a:tr h="914731">
                <a:tc>
                  <a:txBody>
                    <a:bodyPr/>
                    <a:lstStyle/>
                    <a:p>
                      <a:pPr algn="just">
                        <a:spcAft>
                          <a:spcPts val="0"/>
                        </a:spcAft>
                      </a:pPr>
                      <a:r>
                        <a:rPr lang="es-ES_tradnl" sz="1000" dirty="0">
                          <a:effectLst/>
                        </a:rPr>
                        <a:t>Distancia entre punto de partida (zona urbana) y centro de acogida o recepción</a:t>
                      </a:r>
                      <a:endParaRPr lang="es-ES_tradnl" sz="1200" dirty="0">
                        <a:effectLst/>
                        <a:latin typeface="Calibri" charset="0"/>
                        <a:ea typeface="Calibri" charset="0"/>
                        <a:cs typeface="Times New Roman" charset="0"/>
                      </a:endParaRPr>
                    </a:p>
                  </a:txBody>
                  <a:tcPr marL="68580" marR="68580" marT="0" marB="0"/>
                </a:tc>
                <a:tc>
                  <a:txBody>
                    <a:bodyPr/>
                    <a:lstStyle/>
                    <a:p>
                      <a:pPr algn="just">
                        <a:spcAft>
                          <a:spcPts val="0"/>
                        </a:spcAft>
                      </a:pPr>
                      <a:r>
                        <a:rPr lang="es-ES_tradnl" sz="1000" dirty="0">
                          <a:effectLst/>
                        </a:rPr>
                        <a:t>El camino se puede complicar si no se cuenta con el vehículo adecuado.</a:t>
                      </a:r>
                      <a:endParaRPr lang="es-ES_tradnl" sz="1200" dirty="0">
                        <a:effectLst/>
                      </a:endParaRPr>
                    </a:p>
                    <a:p>
                      <a:pPr algn="just">
                        <a:spcAft>
                          <a:spcPts val="0"/>
                        </a:spcAft>
                      </a:pPr>
                      <a:r>
                        <a:rPr lang="es-ES_tradnl" sz="1000" dirty="0">
                          <a:effectLst/>
                        </a:rPr>
                        <a:t>Si es temporada de lluvias la accesibilidad se puede dificultar</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_tradnl" sz="1200">
                          <a:effectLst/>
                        </a:rPr>
                        <a:t> </a:t>
                      </a:r>
                      <a:endParaRPr lang="es-ES_tradnl" sz="1200">
                        <a:effectLst/>
                        <a:latin typeface="Calibri" charset="0"/>
                        <a:ea typeface="Calibri" charset="0"/>
                        <a:cs typeface="Times New Roman" charset="0"/>
                      </a:endParaRPr>
                    </a:p>
                  </a:txBody>
                  <a:tcPr marL="0" marR="0" marT="0" marB="0" anchor="ctr"/>
                </a:tc>
                <a:extLst>
                  <a:ext uri="{0D108BD9-81ED-4DB2-BD59-A6C34878D82A}">
                    <a16:rowId xmlns:a16="http://schemas.microsoft.com/office/drawing/2014/main" val="10001"/>
                  </a:ext>
                </a:extLst>
              </a:tr>
              <a:tr h="686048">
                <a:tc>
                  <a:txBody>
                    <a:bodyPr/>
                    <a:lstStyle/>
                    <a:p>
                      <a:pPr algn="just">
                        <a:spcAft>
                          <a:spcPts val="0"/>
                        </a:spcAft>
                      </a:pPr>
                      <a:r>
                        <a:rPr lang="es-ES_tradnl" sz="1000">
                          <a:effectLst/>
                        </a:rPr>
                        <a:t>Señalética</a:t>
                      </a:r>
                      <a:endParaRPr lang="es-ES_tradnl" sz="1200">
                        <a:effectLst/>
                        <a:latin typeface="Calibri" charset="0"/>
                        <a:ea typeface="Calibri" charset="0"/>
                        <a:cs typeface="Times New Roman" charset="0"/>
                      </a:endParaRPr>
                    </a:p>
                  </a:txBody>
                  <a:tcPr marL="68580" marR="68580" marT="0" marB="0"/>
                </a:tc>
                <a:tc>
                  <a:txBody>
                    <a:bodyPr/>
                    <a:lstStyle/>
                    <a:p>
                      <a:pPr algn="just">
                        <a:spcAft>
                          <a:spcPts val="0"/>
                        </a:spcAft>
                      </a:pPr>
                      <a:r>
                        <a:rPr lang="es-ES_tradnl" sz="1000">
                          <a:effectLst/>
                        </a:rPr>
                        <a:t>Se carece de señalética para llegar al sitios considerando un punto de partida (zona urbana)</a:t>
                      </a:r>
                      <a:endParaRPr lang="es-ES_tradnl" sz="1200">
                        <a:effectLst/>
                      </a:endParaRPr>
                    </a:p>
                    <a:p>
                      <a:pPr algn="just">
                        <a:spcAft>
                          <a:spcPts val="0"/>
                        </a:spcAft>
                      </a:pPr>
                      <a:r>
                        <a:rPr lang="es-ES_tradnl" sz="1000">
                          <a:effectLst/>
                        </a:rPr>
                        <a:t>El turista puede perderse sin las indicaciones adecuadas</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_tradnl" sz="1200">
                          <a:effectLst/>
                        </a:rPr>
                        <a:t> </a:t>
                      </a:r>
                      <a:endParaRPr lang="es-ES_tradnl" sz="1200">
                        <a:effectLst/>
                        <a:latin typeface="Calibri" charset="0"/>
                        <a:ea typeface="Calibri" charset="0"/>
                        <a:cs typeface="Times New Roman" charset="0"/>
                      </a:endParaRPr>
                    </a:p>
                  </a:txBody>
                  <a:tcPr marL="0" marR="0" marT="0" marB="0" anchor="ctr"/>
                </a:tc>
                <a:extLst>
                  <a:ext uri="{0D108BD9-81ED-4DB2-BD59-A6C34878D82A}">
                    <a16:rowId xmlns:a16="http://schemas.microsoft.com/office/drawing/2014/main" val="10002"/>
                  </a:ext>
                </a:extLst>
              </a:tr>
              <a:tr h="686048">
                <a:tc>
                  <a:txBody>
                    <a:bodyPr/>
                    <a:lstStyle/>
                    <a:p>
                      <a:pPr algn="just">
                        <a:spcAft>
                          <a:spcPts val="0"/>
                        </a:spcAft>
                      </a:pPr>
                      <a:r>
                        <a:rPr lang="es-ES_tradnl" sz="1000">
                          <a:effectLst/>
                        </a:rPr>
                        <a:t>Demanda de transporte</a:t>
                      </a:r>
                      <a:endParaRPr lang="es-ES_tradnl" sz="1200">
                        <a:effectLst/>
                        <a:latin typeface="Calibri" charset="0"/>
                        <a:ea typeface="Calibri" charset="0"/>
                        <a:cs typeface="Times New Roman" charset="0"/>
                      </a:endParaRPr>
                    </a:p>
                  </a:txBody>
                  <a:tcPr marL="68580" marR="68580" marT="0" marB="0"/>
                </a:tc>
                <a:tc>
                  <a:txBody>
                    <a:bodyPr/>
                    <a:lstStyle/>
                    <a:p>
                      <a:pPr algn="just">
                        <a:spcAft>
                          <a:spcPts val="0"/>
                        </a:spcAft>
                      </a:pPr>
                      <a:r>
                        <a:rPr lang="es-ES_tradnl" sz="1000">
                          <a:effectLst/>
                        </a:rPr>
                        <a:t>Para poder acceder a los atractivos (una vez en sitio) se requiere medio de transporte para desplazar y conectar entre puntos</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_tradnl" sz="1200">
                          <a:effectLst/>
                        </a:rPr>
                        <a:t> </a:t>
                      </a:r>
                      <a:endParaRPr lang="es-ES_tradnl" sz="1200">
                        <a:effectLst/>
                        <a:latin typeface="Calibri" charset="0"/>
                        <a:ea typeface="Calibri" charset="0"/>
                        <a:cs typeface="Times New Roman" charset="0"/>
                      </a:endParaRPr>
                    </a:p>
                  </a:txBody>
                  <a:tcPr marL="0" marR="0" marT="0" marB="0" anchor="ctr"/>
                </a:tc>
                <a:extLst>
                  <a:ext uri="{0D108BD9-81ED-4DB2-BD59-A6C34878D82A}">
                    <a16:rowId xmlns:a16="http://schemas.microsoft.com/office/drawing/2014/main" val="10003"/>
                  </a:ext>
                </a:extLst>
              </a:tr>
              <a:tr h="457365">
                <a:tc>
                  <a:txBody>
                    <a:bodyPr/>
                    <a:lstStyle/>
                    <a:p>
                      <a:pPr algn="just">
                        <a:spcAft>
                          <a:spcPts val="0"/>
                        </a:spcAft>
                      </a:pPr>
                      <a:r>
                        <a:rPr lang="es-ES_tradnl" sz="1000">
                          <a:effectLst/>
                        </a:rPr>
                        <a:t>Limites</a:t>
                      </a:r>
                      <a:endParaRPr lang="es-ES_tradnl" sz="1200">
                        <a:effectLst/>
                        <a:latin typeface="Calibri" charset="0"/>
                        <a:ea typeface="Calibri" charset="0"/>
                        <a:cs typeface="Times New Roman" charset="0"/>
                      </a:endParaRPr>
                    </a:p>
                  </a:txBody>
                  <a:tcPr marL="68580" marR="68580" marT="0" marB="0"/>
                </a:tc>
                <a:tc>
                  <a:txBody>
                    <a:bodyPr/>
                    <a:lstStyle/>
                    <a:p>
                      <a:pPr algn="just">
                        <a:spcAft>
                          <a:spcPts val="0"/>
                        </a:spcAft>
                      </a:pPr>
                      <a:r>
                        <a:rPr lang="es-ES_tradnl" sz="1000">
                          <a:effectLst/>
                        </a:rPr>
                        <a:t>No están plenamente marcados los límites de acceso para el visitante, lo que puede afectar la flora y la fauna del lugar</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_tradnl" sz="1200">
                          <a:effectLst/>
                        </a:rPr>
                        <a:t> </a:t>
                      </a:r>
                      <a:endParaRPr lang="es-ES_tradnl" sz="1200">
                        <a:effectLst/>
                        <a:latin typeface="Calibri" charset="0"/>
                        <a:ea typeface="Calibri" charset="0"/>
                        <a:cs typeface="Times New Roman" charset="0"/>
                      </a:endParaRPr>
                    </a:p>
                  </a:txBody>
                  <a:tcPr marL="0" marR="0" marT="0" marB="0" anchor="ctr"/>
                </a:tc>
                <a:extLst>
                  <a:ext uri="{0D108BD9-81ED-4DB2-BD59-A6C34878D82A}">
                    <a16:rowId xmlns:a16="http://schemas.microsoft.com/office/drawing/2014/main" val="10004"/>
                  </a:ext>
                </a:extLst>
              </a:tr>
              <a:tr h="686048">
                <a:tc>
                  <a:txBody>
                    <a:bodyPr/>
                    <a:lstStyle/>
                    <a:p>
                      <a:pPr algn="just">
                        <a:spcAft>
                          <a:spcPts val="0"/>
                        </a:spcAft>
                      </a:pPr>
                      <a:r>
                        <a:rPr lang="es-ES_tradnl" sz="1000">
                          <a:effectLst/>
                        </a:rPr>
                        <a:t>Rutas</a:t>
                      </a:r>
                      <a:endParaRPr lang="es-ES_tradnl" sz="1200">
                        <a:effectLst/>
                        <a:latin typeface="Calibri" charset="0"/>
                        <a:ea typeface="Calibri" charset="0"/>
                        <a:cs typeface="Times New Roman" charset="0"/>
                      </a:endParaRPr>
                    </a:p>
                  </a:txBody>
                  <a:tcPr marL="68580" marR="68580" marT="0" marB="0"/>
                </a:tc>
                <a:tc>
                  <a:txBody>
                    <a:bodyPr/>
                    <a:lstStyle/>
                    <a:p>
                      <a:pPr algn="just">
                        <a:spcAft>
                          <a:spcPts val="0"/>
                        </a:spcAft>
                      </a:pPr>
                      <a:r>
                        <a:rPr lang="es-ES_tradnl" sz="1000">
                          <a:effectLst/>
                        </a:rPr>
                        <a:t>Los habitantes conocen plenamente la región, por lo que conocen los límites de accesibilidad en determinadas zonas, ya sea por impacto o bien por seguridad del visitante</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_tradnl" sz="1200" dirty="0">
                          <a:effectLst/>
                        </a:rPr>
                        <a:t> </a:t>
                      </a:r>
                      <a:endParaRPr lang="es-ES_tradnl" sz="1200" dirty="0">
                        <a:effectLst/>
                        <a:latin typeface="Calibri" charset="0"/>
                        <a:ea typeface="Calibri" charset="0"/>
                        <a:cs typeface="Times New Roman" charset="0"/>
                      </a:endParaRPr>
                    </a:p>
                  </a:txBody>
                  <a:tcPr marL="0" marR="0" marT="0" marB="0" anchor="ctr"/>
                </a:tc>
                <a:extLst>
                  <a:ext uri="{0D108BD9-81ED-4DB2-BD59-A6C34878D82A}">
                    <a16:rowId xmlns:a16="http://schemas.microsoft.com/office/drawing/2014/main" val="10005"/>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310482485"/>
              </p:ext>
            </p:extLst>
          </p:nvPr>
        </p:nvGraphicFramePr>
        <p:xfrm>
          <a:off x="617103" y="3958225"/>
          <a:ext cx="6009166" cy="2768252"/>
        </p:xfrm>
        <a:graphic>
          <a:graphicData uri="http://schemas.openxmlformats.org/drawingml/2006/table">
            <a:tbl>
              <a:tblPr firstRow="1" firstCol="1" bandRow="1">
                <a:tableStyleId>{00A15C55-8517-42AA-B614-E9B94910E393}</a:tableStyleId>
              </a:tblPr>
              <a:tblGrid>
                <a:gridCol w="1965832">
                  <a:extLst>
                    <a:ext uri="{9D8B030D-6E8A-4147-A177-3AD203B41FA5}">
                      <a16:colId xmlns:a16="http://schemas.microsoft.com/office/drawing/2014/main" val="20000"/>
                    </a:ext>
                  </a:extLst>
                </a:gridCol>
                <a:gridCol w="3906771">
                  <a:extLst>
                    <a:ext uri="{9D8B030D-6E8A-4147-A177-3AD203B41FA5}">
                      <a16:colId xmlns:a16="http://schemas.microsoft.com/office/drawing/2014/main" val="20001"/>
                    </a:ext>
                  </a:extLst>
                </a:gridCol>
                <a:gridCol w="136563">
                  <a:extLst>
                    <a:ext uri="{9D8B030D-6E8A-4147-A177-3AD203B41FA5}">
                      <a16:colId xmlns:a16="http://schemas.microsoft.com/office/drawing/2014/main" val="20002"/>
                    </a:ext>
                  </a:extLst>
                </a:gridCol>
              </a:tblGrid>
              <a:tr h="162838">
                <a:tc>
                  <a:txBody>
                    <a:bodyPr/>
                    <a:lstStyle/>
                    <a:p>
                      <a:pPr algn="ctr">
                        <a:spcAft>
                          <a:spcPts val="0"/>
                        </a:spcAft>
                      </a:pPr>
                      <a:r>
                        <a:rPr lang="es-ES_tradnl" sz="1000">
                          <a:effectLst/>
                        </a:rPr>
                        <a:t>LIMITACIONES SOCIALES</a:t>
                      </a:r>
                      <a:endParaRPr lang="es-ES_tradnl" sz="1200">
                        <a:effectLst/>
                        <a:latin typeface="Calibri" charset="0"/>
                        <a:ea typeface="Calibri" charset="0"/>
                        <a:cs typeface="Times New Roman" charset="0"/>
                      </a:endParaRPr>
                    </a:p>
                  </a:txBody>
                  <a:tcPr marL="68580" marR="68580" marT="0" marB="0"/>
                </a:tc>
                <a:tc gridSpan="2">
                  <a:txBody>
                    <a:bodyPr/>
                    <a:lstStyle/>
                    <a:p>
                      <a:pPr algn="ctr">
                        <a:spcAft>
                          <a:spcPts val="0"/>
                        </a:spcAft>
                      </a:pPr>
                      <a:r>
                        <a:rPr lang="es-ES_tradnl" sz="1000">
                          <a:effectLst/>
                        </a:rPr>
                        <a:t>MEDIA</a:t>
                      </a:r>
                      <a:endParaRPr lang="es-ES_tradnl" sz="1200">
                        <a:effectLst/>
                        <a:latin typeface="Calibri" charset="0"/>
                        <a:ea typeface="Calibri" charset="0"/>
                        <a:cs typeface="Times New Roman" charset="0"/>
                      </a:endParaRPr>
                    </a:p>
                  </a:txBody>
                  <a:tcPr marL="68580" marR="68580" marT="0" marB="0"/>
                </a:tc>
                <a:tc hMerge="1">
                  <a:txBody>
                    <a:bodyPr/>
                    <a:lstStyle/>
                    <a:p>
                      <a:endParaRPr lang="es-ES_tradnl"/>
                    </a:p>
                  </a:txBody>
                  <a:tcPr/>
                </a:tc>
                <a:extLst>
                  <a:ext uri="{0D108BD9-81ED-4DB2-BD59-A6C34878D82A}">
                    <a16:rowId xmlns:a16="http://schemas.microsoft.com/office/drawing/2014/main" val="10000"/>
                  </a:ext>
                </a:extLst>
              </a:tr>
              <a:tr h="325677">
                <a:tc>
                  <a:txBody>
                    <a:bodyPr/>
                    <a:lstStyle/>
                    <a:p>
                      <a:pPr algn="just">
                        <a:spcAft>
                          <a:spcPts val="0"/>
                        </a:spcAft>
                      </a:pPr>
                      <a:r>
                        <a:rPr lang="es-ES_tradnl" sz="1000">
                          <a:effectLst/>
                        </a:rPr>
                        <a:t>Conflictos</a:t>
                      </a:r>
                      <a:endParaRPr lang="es-ES_tradnl" sz="1200">
                        <a:effectLst/>
                        <a:latin typeface="Calibri" charset="0"/>
                        <a:ea typeface="Calibri" charset="0"/>
                        <a:cs typeface="Times New Roman" charset="0"/>
                      </a:endParaRPr>
                    </a:p>
                  </a:txBody>
                  <a:tcPr marL="68580" marR="68580" marT="0" marB="0"/>
                </a:tc>
                <a:tc>
                  <a:txBody>
                    <a:bodyPr/>
                    <a:lstStyle/>
                    <a:p>
                      <a:pPr algn="just">
                        <a:spcAft>
                          <a:spcPts val="0"/>
                        </a:spcAft>
                      </a:pPr>
                      <a:r>
                        <a:rPr lang="es-ES_tradnl" sz="1000">
                          <a:effectLst/>
                        </a:rPr>
                        <a:t>No se perciben conflictos intergrupales que puedan generar inconvenientes entre la misma comunidad y con o hacia los turistas</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_tradnl" sz="1200">
                          <a:effectLst/>
                        </a:rPr>
                        <a:t> </a:t>
                      </a:r>
                      <a:endParaRPr lang="es-ES_tradnl" sz="1200">
                        <a:effectLst/>
                        <a:latin typeface="Calibri" charset="0"/>
                        <a:ea typeface="Calibri" charset="0"/>
                        <a:cs typeface="Times New Roman" charset="0"/>
                      </a:endParaRPr>
                    </a:p>
                  </a:txBody>
                  <a:tcPr marL="0" marR="0" marT="0" marB="0" anchor="ctr"/>
                </a:tc>
                <a:extLst>
                  <a:ext uri="{0D108BD9-81ED-4DB2-BD59-A6C34878D82A}">
                    <a16:rowId xmlns:a16="http://schemas.microsoft.com/office/drawing/2014/main" val="10001"/>
                  </a:ext>
                </a:extLst>
              </a:tr>
              <a:tr h="325677">
                <a:tc>
                  <a:txBody>
                    <a:bodyPr/>
                    <a:lstStyle/>
                    <a:p>
                      <a:pPr algn="just">
                        <a:spcAft>
                          <a:spcPts val="0"/>
                        </a:spcAft>
                      </a:pPr>
                      <a:r>
                        <a:rPr lang="es-ES_tradnl" sz="1000">
                          <a:effectLst/>
                        </a:rPr>
                        <a:t>Trasgresión sociocultural</a:t>
                      </a:r>
                      <a:endParaRPr lang="es-ES_tradnl" sz="1200">
                        <a:effectLst/>
                        <a:latin typeface="Calibri" charset="0"/>
                        <a:ea typeface="Calibri" charset="0"/>
                        <a:cs typeface="Times New Roman" charset="0"/>
                      </a:endParaRPr>
                    </a:p>
                  </a:txBody>
                  <a:tcPr marL="68580" marR="68580" marT="0" marB="0"/>
                </a:tc>
                <a:tc>
                  <a:txBody>
                    <a:bodyPr/>
                    <a:lstStyle/>
                    <a:p>
                      <a:pPr algn="just">
                        <a:spcAft>
                          <a:spcPts val="0"/>
                        </a:spcAft>
                      </a:pPr>
                      <a:r>
                        <a:rPr lang="es-ES_tradnl" sz="1000">
                          <a:effectLst/>
                        </a:rPr>
                        <a:t>Se debe limitar puntos de acceso social de los turistas a efecto de que no interfieran, incidan o alteren la cultura local</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_tradnl" sz="1200">
                          <a:effectLst/>
                        </a:rPr>
                        <a:t> </a:t>
                      </a:r>
                      <a:endParaRPr lang="es-ES_tradnl" sz="1200">
                        <a:effectLst/>
                        <a:latin typeface="Calibri" charset="0"/>
                        <a:ea typeface="Calibri" charset="0"/>
                        <a:cs typeface="Times New Roman" charset="0"/>
                      </a:endParaRPr>
                    </a:p>
                  </a:txBody>
                  <a:tcPr marL="0" marR="0" marT="0" marB="0" anchor="ctr"/>
                </a:tc>
                <a:extLst>
                  <a:ext uri="{0D108BD9-81ED-4DB2-BD59-A6C34878D82A}">
                    <a16:rowId xmlns:a16="http://schemas.microsoft.com/office/drawing/2014/main" val="10002"/>
                  </a:ext>
                </a:extLst>
              </a:tr>
              <a:tr h="488515">
                <a:tc>
                  <a:txBody>
                    <a:bodyPr/>
                    <a:lstStyle/>
                    <a:p>
                      <a:pPr algn="just">
                        <a:spcAft>
                          <a:spcPts val="0"/>
                        </a:spcAft>
                      </a:pPr>
                      <a:r>
                        <a:rPr lang="es-ES_tradnl" sz="1000">
                          <a:effectLst/>
                        </a:rPr>
                        <a:t>Desinterés</a:t>
                      </a:r>
                      <a:endParaRPr lang="es-ES_tradnl" sz="1200">
                        <a:effectLst/>
                        <a:latin typeface="Calibri" charset="0"/>
                        <a:ea typeface="Calibri" charset="0"/>
                        <a:cs typeface="Times New Roman" charset="0"/>
                      </a:endParaRPr>
                    </a:p>
                  </a:txBody>
                  <a:tcPr marL="68580" marR="68580" marT="0" marB="0"/>
                </a:tc>
                <a:tc>
                  <a:txBody>
                    <a:bodyPr/>
                    <a:lstStyle/>
                    <a:p>
                      <a:pPr algn="just">
                        <a:spcAft>
                          <a:spcPts val="0"/>
                        </a:spcAft>
                      </a:pPr>
                      <a:r>
                        <a:rPr lang="es-ES_tradnl" sz="1000">
                          <a:effectLst/>
                        </a:rPr>
                        <a:t>Existe parcial desinterés de algunos miembros de la comunidad hacia la actividad turística, por lo que no se percibe como un grupo comunitario</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_tradnl" sz="1200">
                          <a:effectLst/>
                        </a:rPr>
                        <a:t> </a:t>
                      </a:r>
                      <a:endParaRPr lang="es-ES_tradnl" sz="1200">
                        <a:effectLst/>
                        <a:latin typeface="Calibri" charset="0"/>
                        <a:ea typeface="Calibri" charset="0"/>
                        <a:cs typeface="Times New Roman" charset="0"/>
                      </a:endParaRPr>
                    </a:p>
                  </a:txBody>
                  <a:tcPr marL="0" marR="0" marT="0" marB="0" anchor="ctr"/>
                </a:tc>
                <a:extLst>
                  <a:ext uri="{0D108BD9-81ED-4DB2-BD59-A6C34878D82A}">
                    <a16:rowId xmlns:a16="http://schemas.microsoft.com/office/drawing/2014/main" val="10003"/>
                  </a:ext>
                </a:extLst>
              </a:tr>
              <a:tr h="651353">
                <a:tc>
                  <a:txBody>
                    <a:bodyPr/>
                    <a:lstStyle/>
                    <a:p>
                      <a:pPr algn="just">
                        <a:spcAft>
                          <a:spcPts val="0"/>
                        </a:spcAft>
                      </a:pPr>
                      <a:r>
                        <a:rPr lang="es-ES_tradnl" sz="1000">
                          <a:effectLst/>
                        </a:rPr>
                        <a:t>Población</a:t>
                      </a:r>
                      <a:endParaRPr lang="es-ES_tradnl" sz="1200">
                        <a:effectLst/>
                        <a:latin typeface="Calibri" charset="0"/>
                        <a:ea typeface="Calibri" charset="0"/>
                        <a:cs typeface="Times New Roman" charset="0"/>
                      </a:endParaRPr>
                    </a:p>
                  </a:txBody>
                  <a:tcPr marL="68580" marR="68580" marT="0" marB="0"/>
                </a:tc>
                <a:tc>
                  <a:txBody>
                    <a:bodyPr/>
                    <a:lstStyle/>
                    <a:p>
                      <a:pPr algn="just">
                        <a:spcAft>
                          <a:spcPts val="0"/>
                        </a:spcAft>
                      </a:pPr>
                      <a:r>
                        <a:rPr lang="es-ES_tradnl" sz="1000">
                          <a:effectLst/>
                        </a:rPr>
                        <a:t>Pocos habitantes para llevar a cabo todas las actividades; sin embargo existe un alto nivel de compromiso de los residentes en participar en distintas actividades como guías y operadores de otro tipo de productos turísticos</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_tradnl" sz="1200">
                          <a:effectLst/>
                        </a:rPr>
                        <a:t> </a:t>
                      </a:r>
                      <a:endParaRPr lang="es-ES_tradnl" sz="1200">
                        <a:effectLst/>
                        <a:latin typeface="Calibri" charset="0"/>
                        <a:ea typeface="Calibri" charset="0"/>
                        <a:cs typeface="Times New Roman" charset="0"/>
                      </a:endParaRPr>
                    </a:p>
                  </a:txBody>
                  <a:tcPr marL="0" marR="0" marT="0" marB="0" anchor="ctr"/>
                </a:tc>
                <a:extLst>
                  <a:ext uri="{0D108BD9-81ED-4DB2-BD59-A6C34878D82A}">
                    <a16:rowId xmlns:a16="http://schemas.microsoft.com/office/drawing/2014/main" val="10004"/>
                  </a:ext>
                </a:extLst>
              </a:tr>
              <a:tr h="814192">
                <a:tc>
                  <a:txBody>
                    <a:bodyPr/>
                    <a:lstStyle/>
                    <a:p>
                      <a:pPr algn="just">
                        <a:spcAft>
                          <a:spcPts val="0"/>
                        </a:spcAft>
                      </a:pPr>
                      <a:r>
                        <a:rPr lang="es-ES_tradnl" sz="1000">
                          <a:effectLst/>
                        </a:rPr>
                        <a:t>Organización</a:t>
                      </a:r>
                      <a:endParaRPr lang="es-ES_tradnl" sz="1200">
                        <a:effectLst/>
                        <a:latin typeface="Calibri" charset="0"/>
                        <a:ea typeface="Calibri" charset="0"/>
                        <a:cs typeface="Times New Roman" charset="0"/>
                      </a:endParaRPr>
                    </a:p>
                  </a:txBody>
                  <a:tcPr marL="68580" marR="68580" marT="0" marB="0"/>
                </a:tc>
                <a:tc>
                  <a:txBody>
                    <a:bodyPr/>
                    <a:lstStyle/>
                    <a:p>
                      <a:pPr algn="just">
                        <a:spcAft>
                          <a:spcPts val="0"/>
                        </a:spcAft>
                      </a:pPr>
                      <a:r>
                        <a:rPr lang="es-ES_tradnl" sz="1000" dirty="0">
                          <a:effectLst/>
                        </a:rPr>
                        <a:t>Se cuenta con un esquema limitado de organización, sin embargo es funcional; no obstante se recomienda establecer estructuras operativas delimitadas para conocer derechos, obligaciones y responsabilidades con relación al turismo y sus beneficios como residente de la comunidad.</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_tradnl" sz="1200" dirty="0">
                          <a:effectLst/>
                        </a:rPr>
                        <a:t> </a:t>
                      </a:r>
                      <a:endParaRPr lang="es-ES_tradnl" sz="1200" dirty="0">
                        <a:effectLst/>
                        <a:latin typeface="Calibri" charset="0"/>
                        <a:ea typeface="Calibri" charset="0"/>
                        <a:cs typeface="Times New Roman" charset="0"/>
                      </a:endParaRPr>
                    </a:p>
                  </a:txBody>
                  <a:tcPr marL="0" marR="0" marT="0" marB="0" anchor="ctr"/>
                </a:tc>
                <a:extLst>
                  <a:ext uri="{0D108BD9-81ED-4DB2-BD59-A6C34878D82A}">
                    <a16:rowId xmlns:a16="http://schemas.microsoft.com/office/drawing/2014/main" val="10005"/>
                  </a:ext>
                </a:extLst>
              </a:tr>
            </a:tbl>
          </a:graphicData>
        </a:graphic>
      </p:graphicFrame>
      <p:sp>
        <p:nvSpPr>
          <p:cNvPr id="7" name="Marcador de número de diapositiva 6"/>
          <p:cNvSpPr>
            <a:spLocks noGrp="1"/>
          </p:cNvSpPr>
          <p:nvPr>
            <p:ph type="sldNum" sz="quarter" idx="12"/>
          </p:nvPr>
        </p:nvSpPr>
        <p:spPr/>
        <p:txBody>
          <a:bodyPr/>
          <a:lstStyle/>
          <a:p>
            <a:fld id="{6343F7B2-DAE4-1D4E-BF59-1787B5C96210}" type="slidenum">
              <a:rPr lang="es-ES_tradnl" smtClean="0"/>
              <a:t>21</a:t>
            </a:fld>
            <a:endParaRPr lang="es-ES_tradnl"/>
          </a:p>
        </p:txBody>
      </p:sp>
    </p:spTree>
    <p:extLst>
      <p:ext uri="{BB962C8B-B14F-4D97-AF65-F5344CB8AC3E}">
        <p14:creationId xmlns:p14="http://schemas.microsoft.com/office/powerpoint/2010/main" val="1868778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t>CONCLUSIONES</a:t>
            </a: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pic>
        <p:nvPicPr>
          <p:cNvPr id="4" name="Imagen 3"/>
          <p:cNvPicPr/>
          <p:nvPr/>
        </p:nvPicPr>
        <p:blipFill>
          <a:blip r:embed="rId3" cstate="email">
            <a:extLst>
              <a:ext uri="{28A0092B-C50C-407E-A947-70E740481C1C}">
                <a14:useLocalDpi xmlns:a14="http://schemas.microsoft.com/office/drawing/2010/main"/>
              </a:ext>
            </a:extLst>
          </a:blip>
          <a:stretch>
            <a:fillRect/>
          </a:stretch>
        </p:blipFill>
        <p:spPr>
          <a:xfrm>
            <a:off x="2780776" y="1972030"/>
            <a:ext cx="7503091" cy="4378665"/>
          </a:xfrm>
          <a:prstGeom prst="rect">
            <a:avLst/>
          </a:prstGeom>
        </p:spPr>
      </p:pic>
      <p:sp>
        <p:nvSpPr>
          <p:cNvPr id="5" name="Marcador de número de diapositiva 4"/>
          <p:cNvSpPr>
            <a:spLocks noGrp="1"/>
          </p:cNvSpPr>
          <p:nvPr>
            <p:ph type="sldNum" sz="quarter" idx="12"/>
          </p:nvPr>
        </p:nvSpPr>
        <p:spPr/>
        <p:txBody>
          <a:bodyPr/>
          <a:lstStyle/>
          <a:p>
            <a:fld id="{6343F7B2-DAE4-1D4E-BF59-1787B5C96210}" type="slidenum">
              <a:rPr lang="es-ES_tradnl" smtClean="0"/>
              <a:t>22</a:t>
            </a:fld>
            <a:endParaRPr lang="es-ES_tradnl"/>
          </a:p>
        </p:txBody>
      </p:sp>
    </p:spTree>
    <p:extLst>
      <p:ext uri="{BB962C8B-B14F-4D97-AF65-F5344CB8AC3E}">
        <p14:creationId xmlns:p14="http://schemas.microsoft.com/office/powerpoint/2010/main" val="1281497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t>BIBLIOGRAF</a:t>
            </a:r>
            <a:r>
              <a:rPr lang="es-ES" dirty="0"/>
              <a:t>ÍA</a:t>
            </a:r>
            <a:endParaRPr lang="es-ES_tradnl" dirty="0"/>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sp>
        <p:nvSpPr>
          <p:cNvPr id="4" name="CuadroTexto 3"/>
          <p:cNvSpPr txBox="1"/>
          <p:nvPr/>
        </p:nvSpPr>
        <p:spPr>
          <a:xfrm>
            <a:off x="601248" y="2104372"/>
            <a:ext cx="11173217" cy="4662815"/>
          </a:xfrm>
          <a:prstGeom prst="rect">
            <a:avLst/>
          </a:prstGeom>
          <a:noFill/>
        </p:spPr>
        <p:txBody>
          <a:bodyPr wrap="square" rtlCol="0">
            <a:spAutoFit/>
          </a:bodyPr>
          <a:lstStyle/>
          <a:p>
            <a:pPr marL="171450" indent="-171450" algn="just">
              <a:buFont typeface="Arial" charset="0"/>
              <a:buChar char="•"/>
            </a:pPr>
            <a:r>
              <a:rPr lang="es-ES" sz="1100" dirty="0">
                <a:latin typeface="Gandhi Serif" charset="0"/>
                <a:ea typeface="Gandhi Serif" charset="0"/>
                <a:cs typeface="Gandhi Serif" charset="0"/>
              </a:rPr>
              <a:t>Amador , E., </a:t>
            </a:r>
            <a:r>
              <a:rPr lang="es-ES" sz="1100" dirty="0" err="1">
                <a:latin typeface="Gandhi Serif" charset="0"/>
                <a:ea typeface="Gandhi Serif" charset="0"/>
                <a:cs typeface="Gandhi Serif" charset="0"/>
              </a:rPr>
              <a:t>Cayot</a:t>
            </a:r>
            <a:r>
              <a:rPr lang="es-ES" sz="1100" dirty="0">
                <a:latin typeface="Gandhi Serif" charset="0"/>
                <a:ea typeface="Gandhi Serif" charset="0"/>
                <a:cs typeface="Gandhi Serif" charset="0"/>
              </a:rPr>
              <a:t>, L., Cifuentes, M., Cruz, E., &amp; Cruz, F. (1996). Determinación de la capacidad de carga turística en los sitios de visita del Parque Nacional Galápagos.</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AMBAR. Consultoría e Ingeniería ambiental. (2006). Antecedentes complementarios de turismo. Parte 1: Descripción de atractivos a nivel local. </a:t>
            </a:r>
            <a:r>
              <a:rPr lang="es-ES" sz="1100" dirty="0" err="1">
                <a:latin typeface="Gandhi Serif" charset="0"/>
                <a:ea typeface="Gandhi Serif" charset="0"/>
                <a:cs typeface="Gandhi Serif" charset="0"/>
              </a:rPr>
              <a:t>Hidroaysen</a:t>
            </a:r>
            <a:r>
              <a:rPr lang="es-ES" sz="1100" dirty="0">
                <a:latin typeface="Gandhi Serif" charset="0"/>
                <a:ea typeface="Gandhi Serif" charset="0"/>
                <a:cs typeface="Gandhi Serif" charset="0"/>
              </a:rPr>
              <a:t>.</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Báez, A. L., &amp; Acuña, A. (2003). Guía para las mejores prácticas de ecoturismo en áreas protegidas. México: Comisión Nacional para el Desarrollo de los Pueblos Indígenas.</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Barkin</a:t>
            </a:r>
            <a:r>
              <a:rPr lang="es-ES" sz="1100" dirty="0">
                <a:latin typeface="Gandhi Serif" charset="0"/>
                <a:ea typeface="Gandhi Serif" charset="0"/>
                <a:cs typeface="Gandhi Serif" charset="0"/>
              </a:rPr>
              <a:t>, D. (1998). Riqueza, Pobreza y Desarrollo sustentable. México, México: </a:t>
            </a:r>
            <a:r>
              <a:rPr lang="es-ES" sz="1100" dirty="0" err="1">
                <a:latin typeface="Gandhi Serif" charset="0"/>
                <a:ea typeface="Gandhi Serif" charset="0"/>
                <a:cs typeface="Gandhi Serif" charset="0"/>
              </a:rPr>
              <a:t>Jus</a:t>
            </a:r>
            <a:r>
              <a:rPr lang="es-ES" sz="1100" dirty="0">
                <a:latin typeface="Gandhi Serif" charset="0"/>
                <a:ea typeface="Gandhi Serif" charset="0"/>
                <a:cs typeface="Gandhi Serif" charset="0"/>
              </a:rPr>
              <a:t> y Centro de Ecología y Desarrollo.</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Barrera, E. (s.f.). Debate en torno a la multifuncionalidad. Facultad de Agronomía. Universidad de Buenos Aires. Buenos Aires: Universidad de Buenos Aires.</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Benseny</a:t>
            </a:r>
            <a:r>
              <a:rPr lang="es-ES" sz="1100" dirty="0">
                <a:latin typeface="Gandhi Serif" charset="0"/>
                <a:ea typeface="Gandhi Serif" charset="0"/>
                <a:cs typeface="Gandhi Serif" charset="0"/>
              </a:rPr>
              <a:t>, G. (enero-junio de 2007). El turismo en México. Apreciaciones sobre el turismo en espacio litoral. Revista Aportes y </a:t>
            </a:r>
            <a:r>
              <a:rPr lang="es-ES" sz="1100" dirty="0" err="1">
                <a:latin typeface="Gandhi Serif" charset="0"/>
                <a:ea typeface="Gandhi Serif" charset="0"/>
                <a:cs typeface="Gandhi Serif" charset="0"/>
              </a:rPr>
              <a:t>Tranferencia</a:t>
            </a:r>
            <a:r>
              <a:rPr lang="es-ES" sz="1100" dirty="0">
                <a:latin typeface="Gandhi Serif" charset="0"/>
                <a:ea typeface="Gandhi Serif" charset="0"/>
                <a:cs typeface="Gandhi Serif" charset="0"/>
              </a:rPr>
              <a:t>, 11(2), 13-34.</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Brida, J. G., Pereyra, J. S., </a:t>
            </a:r>
            <a:r>
              <a:rPr lang="es-ES" sz="1100" dirty="0" err="1">
                <a:latin typeface="Gandhi Serif" charset="0"/>
                <a:ea typeface="Gandhi Serif" charset="0"/>
                <a:cs typeface="Gandhi Serif" charset="0"/>
              </a:rPr>
              <a:t>Such</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Devesa</a:t>
            </a:r>
            <a:r>
              <a:rPr lang="es-ES" sz="1100" dirty="0">
                <a:latin typeface="Gandhi Serif" charset="0"/>
                <a:ea typeface="Gandhi Serif" charset="0"/>
                <a:cs typeface="Gandhi Serif" charset="0"/>
              </a:rPr>
              <a:t>, M. J., &amp; Zapata Aguirre, S. (2008). La contribución del turismo al crecimiento económico. Cuadernos de Turismo(22), 35-46.</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Bringas </a:t>
            </a:r>
            <a:r>
              <a:rPr lang="es-ES" sz="1100" dirty="0" err="1">
                <a:latin typeface="Gandhi Serif" charset="0"/>
                <a:ea typeface="Gandhi Serif" charset="0"/>
                <a:cs typeface="Gandhi Serif" charset="0"/>
              </a:rPr>
              <a:t>Rabago</a:t>
            </a:r>
            <a:r>
              <a:rPr lang="es-ES" sz="1100" dirty="0">
                <a:latin typeface="Gandhi Serif" charset="0"/>
                <a:ea typeface="Gandhi Serif" charset="0"/>
                <a:cs typeface="Gandhi Serif" charset="0"/>
              </a:rPr>
              <a:t>, N. L., &amp; Ojeda </a:t>
            </a:r>
            <a:r>
              <a:rPr lang="es-ES" sz="1100" dirty="0" err="1">
                <a:latin typeface="Gandhi Serif" charset="0"/>
                <a:ea typeface="Gandhi Serif" charset="0"/>
                <a:cs typeface="Gandhi Serif" charset="0"/>
              </a:rPr>
              <a:t>Revah</a:t>
            </a:r>
            <a:r>
              <a:rPr lang="es-ES" sz="1100" dirty="0">
                <a:latin typeface="Gandhi Serif" charset="0"/>
                <a:ea typeface="Gandhi Serif" charset="0"/>
                <a:cs typeface="Gandhi Serif" charset="0"/>
              </a:rPr>
              <a:t>, L. (2000). El ecoturismo: ¿una nueva modalidad del turismo de masas? Economía, sociedad y territorio, II(7373-403).</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Bringas </a:t>
            </a:r>
            <a:r>
              <a:rPr lang="es-ES" sz="1100" dirty="0" err="1">
                <a:latin typeface="Gandhi Serif" charset="0"/>
                <a:ea typeface="Gandhi Serif" charset="0"/>
                <a:cs typeface="Gandhi Serif" charset="0"/>
              </a:rPr>
              <a:t>Ravago</a:t>
            </a:r>
            <a:r>
              <a:rPr lang="es-ES" sz="1100" dirty="0">
                <a:latin typeface="Gandhi Serif" charset="0"/>
                <a:ea typeface="Gandhi Serif" charset="0"/>
                <a:cs typeface="Gandhi Serif" charset="0"/>
              </a:rPr>
              <a:t>, N. L., &amp; Ojeda </a:t>
            </a:r>
            <a:r>
              <a:rPr lang="es-ES" sz="1100" dirty="0" err="1">
                <a:latin typeface="Gandhi Serif" charset="0"/>
                <a:ea typeface="Gandhi Serif" charset="0"/>
                <a:cs typeface="Gandhi Serif" charset="0"/>
              </a:rPr>
              <a:t>Revah</a:t>
            </a:r>
            <a:r>
              <a:rPr lang="es-ES" sz="1100" dirty="0">
                <a:latin typeface="Gandhi Serif" charset="0"/>
                <a:ea typeface="Gandhi Serif" charset="0"/>
                <a:cs typeface="Gandhi Serif" charset="0"/>
              </a:rPr>
              <a:t>, L. (2000). El ecoturismo: ¿una nueva modalidad del turismo de masas? Economía, sociedad y territorio, II(7), 373 - 403.</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Cámara de Diputados del H. Congreso de la Unión. (1988). Ley General de Equilibrio Ecológico y Protección al Ambiente. México: Diario Oficial de la Federación.</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Castaño, J. M. (2005). Psicología Social de los Viajes y del Turismo. (D. d. Carlos, Ed.) Madrid, España: Thomson.</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Cebrián</a:t>
            </a:r>
            <a:r>
              <a:rPr lang="es-ES" sz="1100" dirty="0">
                <a:latin typeface="Gandhi Serif" charset="0"/>
                <a:ea typeface="Gandhi Serif" charset="0"/>
                <a:cs typeface="Gandhi Serif" charset="0"/>
              </a:rPr>
              <a:t>, A. A. (mayo de 2010). Bases del turismo de naturaleza en la comunidad de Murcia. . Papeles de geografía, 51(52), 75-83.</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Cifuentes, M. (1992). Determinación de capacidad de carga turística en áreas protegidas. Turrialba, Costa Rica: Centro Agronómico Tropical de Investigación y Enseñanza.</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Comisión Nacional de Áreas Naturales Protegidas. (2005). Estudio Previo Justificativo para el Establecimiento del Área Natural Protegida, Reserva de la Biosfera Sierra Gorda de Guanajuato. Secretaría de Medio ambiente y Recursos Naturales , México.</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Creswell, J. W. (1998). </a:t>
            </a:r>
            <a:r>
              <a:rPr lang="es-ES" sz="1100" dirty="0" err="1">
                <a:latin typeface="Gandhi Serif" charset="0"/>
                <a:ea typeface="Gandhi Serif" charset="0"/>
                <a:cs typeface="Gandhi Serif" charset="0"/>
              </a:rPr>
              <a:t>Qualitative</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Inquiry</a:t>
            </a:r>
            <a:r>
              <a:rPr lang="es-ES" sz="1100" dirty="0">
                <a:latin typeface="Gandhi Serif" charset="0"/>
                <a:ea typeface="Gandhi Serif" charset="0"/>
                <a:cs typeface="Gandhi Serif" charset="0"/>
              </a:rPr>
              <a:t> and </a:t>
            </a:r>
            <a:r>
              <a:rPr lang="es-ES" sz="1100" dirty="0" err="1">
                <a:latin typeface="Gandhi Serif" charset="0"/>
                <a:ea typeface="Gandhi Serif" charset="0"/>
                <a:cs typeface="Gandhi Serif" charset="0"/>
              </a:rPr>
              <a:t>research</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design</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Choosing</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among</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five</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taditions</a:t>
            </a:r>
            <a:r>
              <a:rPr lang="es-ES" sz="1100" dirty="0">
                <a:latin typeface="Gandhi Serif" charset="0"/>
                <a:ea typeface="Gandhi Serif" charset="0"/>
                <a:cs typeface="Gandhi Serif" charset="0"/>
              </a:rPr>
              <a:t>. London, </a:t>
            </a:r>
            <a:r>
              <a:rPr lang="es-ES" sz="1100" dirty="0" err="1">
                <a:latin typeface="Gandhi Serif" charset="0"/>
                <a:ea typeface="Gandhi Serif" charset="0"/>
                <a:cs typeface="Gandhi Serif" charset="0"/>
              </a:rPr>
              <a:t>United</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Kingdom</a:t>
            </a:r>
            <a:r>
              <a:rPr lang="es-ES" sz="1100" dirty="0">
                <a:latin typeface="Gandhi Serif" charset="0"/>
                <a:ea typeface="Gandhi Serif" charset="0"/>
                <a:cs typeface="Gandhi Serif" charset="0"/>
              </a:rPr>
              <a:t>: SAGE </a:t>
            </a:r>
            <a:r>
              <a:rPr lang="es-ES" sz="1100" dirty="0" err="1">
                <a:latin typeface="Gandhi Serif" charset="0"/>
                <a:ea typeface="Gandhi Serif" charset="0"/>
                <a:cs typeface="Gandhi Serif" charset="0"/>
              </a:rPr>
              <a:t>publications</a:t>
            </a:r>
            <a:r>
              <a:rPr lang="es-ES" sz="1100" dirty="0">
                <a:latin typeface="Gandhi Serif" charset="0"/>
                <a:ea typeface="Gandhi Serif" charset="0"/>
                <a:cs typeface="Gandhi Serif" charset="0"/>
              </a:rPr>
              <a:t>.</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Dávila López, A. (s.f.). Centros Integralmente Planificados (CIPS) en México. Las piezas del proyecto turístico de FONATUR. DUOT. Universidad Politécnica de Cataluña</a:t>
            </a:r>
            <a:r>
              <a:rPr lang="es-ES_tradnl" sz="1100" dirty="0">
                <a:effectLst/>
                <a:latin typeface="Gandhi Serif" charset="0"/>
                <a:ea typeface="Gandhi Serif" charset="0"/>
                <a:cs typeface="Gandhi Serif" charset="0"/>
              </a:rPr>
              <a:t> </a:t>
            </a:r>
          </a:p>
          <a:p>
            <a:pPr marL="171450" indent="-171450" algn="just">
              <a:buFont typeface="Arial" charset="0"/>
              <a:buChar char="•"/>
            </a:pPr>
            <a:r>
              <a:rPr lang="es-ES" sz="1100" dirty="0" err="1">
                <a:latin typeface="Gandhi Serif" charset="0"/>
                <a:ea typeface="Gandhi Serif" charset="0"/>
                <a:cs typeface="Gandhi Serif" charset="0"/>
              </a:rPr>
              <a:t>Docs</a:t>
            </a:r>
            <a:r>
              <a:rPr lang="es-ES" sz="1100" dirty="0">
                <a:latin typeface="Gandhi Serif" charset="0"/>
                <a:ea typeface="Gandhi Serif" charset="0"/>
                <a:cs typeface="Gandhi Serif" charset="0"/>
              </a:rPr>
              <a:t> google. (1978). </a:t>
            </a:r>
            <a:r>
              <a:rPr lang="es-ES" sz="1100" dirty="0" err="1">
                <a:latin typeface="Gandhi Serif" charset="0"/>
                <a:ea typeface="Gandhi Serif" charset="0"/>
                <a:cs typeface="Gandhi Serif" charset="0"/>
              </a:rPr>
              <a:t>Docs</a:t>
            </a:r>
            <a:r>
              <a:rPr lang="es-ES" sz="1100" dirty="0">
                <a:latin typeface="Gandhi Serif" charset="0"/>
                <a:ea typeface="Gandhi Serif" charset="0"/>
                <a:cs typeface="Gandhi Serif" charset="0"/>
              </a:rPr>
              <a:t> google. Recuperado el 22 de diciembre de 2016, de Método para el Inventario del Patrimonio Turístico, según método OEA-CICATUR: https://</a:t>
            </a:r>
            <a:r>
              <a:rPr lang="es-ES" sz="1100" dirty="0" err="1">
                <a:latin typeface="Gandhi Serif" charset="0"/>
                <a:ea typeface="Gandhi Serif" charset="0"/>
                <a:cs typeface="Gandhi Serif" charset="0"/>
              </a:rPr>
              <a:t>docs.google.com</a:t>
            </a:r>
            <a:r>
              <a:rPr lang="es-ES" sz="1100" dirty="0">
                <a:latin typeface="Gandhi Serif" charset="0"/>
                <a:ea typeface="Gandhi Serif" charset="0"/>
                <a:cs typeface="Gandhi Serif" charset="0"/>
              </a:rPr>
              <a:t>/file/d/0Bw1orbh12ddtQlR6aU11MXlWTXc/</a:t>
            </a:r>
            <a:r>
              <a:rPr lang="es-ES" sz="1100" dirty="0" err="1">
                <a:latin typeface="Gandhi Serif" charset="0"/>
                <a:ea typeface="Gandhi Serif" charset="0"/>
                <a:cs typeface="Gandhi Serif" charset="0"/>
              </a:rPr>
              <a:t>preview</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Dorado, O., Arias, D. M., Maldonado, B., &amp; Leyva, E. (2006). Estrategia integral de conservación de la Reserva de la Biosfera de </a:t>
            </a:r>
            <a:r>
              <a:rPr lang="es-ES" sz="1100" dirty="0" err="1">
                <a:latin typeface="Gandhi Serif" charset="0"/>
                <a:ea typeface="Gandhi Serif" charset="0"/>
                <a:cs typeface="Gandhi Serif" charset="0"/>
              </a:rPr>
              <a:t>Huautla</a:t>
            </a:r>
            <a:r>
              <a:rPr lang="es-ES" sz="1100" dirty="0">
                <a:latin typeface="Gandhi Serif" charset="0"/>
                <a:ea typeface="Gandhi Serif" charset="0"/>
                <a:cs typeface="Gandhi Serif" charset="0"/>
              </a:rPr>
              <a:t>, Morelos. En K. </a:t>
            </a:r>
            <a:r>
              <a:rPr lang="es-ES" sz="1100" dirty="0" err="1">
                <a:latin typeface="Gandhi Serif" charset="0"/>
                <a:ea typeface="Gandhi Serif" charset="0"/>
                <a:cs typeface="Gandhi Serif" charset="0"/>
              </a:rPr>
              <a:t>Oyama</a:t>
            </a:r>
            <a:r>
              <a:rPr lang="es-ES" sz="1100" dirty="0">
                <a:latin typeface="Gandhi Serif" charset="0"/>
                <a:ea typeface="Gandhi Serif" charset="0"/>
                <a:cs typeface="Gandhi Serif" charset="0"/>
              </a:rPr>
              <a:t>, &amp; A. Castillo, Manejo, Conservación y Restauración de Recursos Naturales en México (págs. 227 - 247). México, México, México: Siglo XXI Editores.</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Excelsior</a:t>
            </a:r>
            <a:r>
              <a:rPr lang="es-ES" sz="1100" dirty="0">
                <a:latin typeface="Gandhi Serif" charset="0"/>
                <a:ea typeface="Gandhi Serif" charset="0"/>
                <a:cs typeface="Gandhi Serif" charset="0"/>
              </a:rPr>
              <a:t>. (23 de marzo de 2016). Nacional. Recuperado el 20 de 12 de 2016, de México, uno de los tres países donde creció la pobreza: </a:t>
            </a:r>
            <a:r>
              <a:rPr lang="es-ES" sz="1100" dirty="0" err="1">
                <a:latin typeface="Gandhi Serif" charset="0"/>
                <a:ea typeface="Gandhi Serif" charset="0"/>
                <a:cs typeface="Gandhi Serif" charset="0"/>
              </a:rPr>
              <a:t>Cepal</a:t>
            </a:r>
            <a:r>
              <a:rPr lang="es-ES" sz="1100" dirty="0">
                <a:latin typeface="Gandhi Serif" charset="0"/>
                <a:ea typeface="Gandhi Serif" charset="0"/>
                <a:cs typeface="Gandhi Serif" charset="0"/>
              </a:rPr>
              <a:t>: http://</a:t>
            </a:r>
            <a:r>
              <a:rPr lang="es-ES" sz="1100" dirty="0" err="1">
                <a:latin typeface="Gandhi Serif" charset="0"/>
                <a:ea typeface="Gandhi Serif" charset="0"/>
                <a:cs typeface="Gandhi Serif" charset="0"/>
              </a:rPr>
              <a:t>www.excelsior.com.mx</a:t>
            </a:r>
            <a:r>
              <a:rPr lang="es-ES" sz="1100" dirty="0">
                <a:latin typeface="Gandhi Serif" charset="0"/>
                <a:ea typeface="Gandhi Serif" charset="0"/>
                <a:cs typeface="Gandhi Serif" charset="0"/>
              </a:rPr>
              <a:t>/nacional/2016/03/23/1082333</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Fundación AES </a:t>
            </a:r>
            <a:r>
              <a:rPr lang="es-ES" sz="1100" dirty="0" err="1">
                <a:latin typeface="Gandhi Serif" charset="0"/>
                <a:ea typeface="Gandhi Serif" charset="0"/>
                <a:cs typeface="Gandhi Serif" charset="0"/>
              </a:rPr>
              <a:t>Gener</a:t>
            </a:r>
            <a:r>
              <a:rPr lang="es-ES" sz="1100" dirty="0">
                <a:latin typeface="Gandhi Serif" charset="0"/>
                <a:ea typeface="Gandhi Serif" charset="0"/>
                <a:cs typeface="Gandhi Serif" charset="0"/>
              </a:rPr>
              <a:t>. (s.f.). </a:t>
            </a:r>
            <a:r>
              <a:rPr lang="es-ES" sz="1100" dirty="0" err="1">
                <a:latin typeface="Gandhi Serif" charset="0"/>
                <a:ea typeface="Gandhi Serif" charset="0"/>
                <a:cs typeface="Gandhi Serif" charset="0"/>
              </a:rPr>
              <a:t>Manula</a:t>
            </a:r>
            <a:r>
              <a:rPr lang="es-ES" sz="1100" dirty="0">
                <a:latin typeface="Gandhi Serif" charset="0"/>
                <a:ea typeface="Gandhi Serif" charset="0"/>
                <a:cs typeface="Gandhi Serif" charset="0"/>
              </a:rPr>
              <a:t> de elaboración de proyectos comunitarios para organizaciones sociales. Fundación AES </a:t>
            </a:r>
            <a:r>
              <a:rPr lang="es-ES" sz="1100" dirty="0" err="1">
                <a:latin typeface="Gandhi Serif" charset="0"/>
                <a:ea typeface="Gandhi Serif" charset="0"/>
                <a:cs typeface="Gandhi Serif" charset="0"/>
              </a:rPr>
              <a:t>Gener</a:t>
            </a:r>
            <a:r>
              <a:rPr lang="es-ES" sz="1100" dirty="0">
                <a:latin typeface="Gandhi Serif" charset="0"/>
                <a:ea typeface="Gandhi Serif" charset="0"/>
                <a:cs typeface="Gandhi Serif" charset="0"/>
              </a:rPr>
              <a:t>. AES </a:t>
            </a:r>
            <a:r>
              <a:rPr lang="es-ES" sz="1100" dirty="0" err="1">
                <a:latin typeface="Gandhi Serif" charset="0"/>
                <a:ea typeface="Gandhi Serif" charset="0"/>
                <a:cs typeface="Gandhi Serif" charset="0"/>
              </a:rPr>
              <a:t>Gener</a:t>
            </a:r>
            <a:r>
              <a:rPr lang="es-ES" sz="1100" dirty="0">
                <a:latin typeface="Gandhi Serif" charset="0"/>
                <a:ea typeface="Gandhi Serif" charset="0"/>
                <a:cs typeface="Gandhi Serif" charset="0"/>
              </a:rPr>
              <a:t>.</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Garcia-Frapolli</a:t>
            </a:r>
            <a:r>
              <a:rPr lang="es-ES" sz="1100" dirty="0">
                <a:latin typeface="Gandhi Serif" charset="0"/>
                <a:ea typeface="Gandhi Serif" charset="0"/>
                <a:cs typeface="Gandhi Serif" charset="0"/>
              </a:rPr>
              <a:t>, E., Toledo, V. M., &amp; </a:t>
            </a:r>
            <a:r>
              <a:rPr lang="es-ES" sz="1100" dirty="0" err="1">
                <a:latin typeface="Gandhi Serif" charset="0"/>
                <a:ea typeface="Gandhi Serif" charset="0"/>
                <a:cs typeface="Gandhi Serif" charset="0"/>
              </a:rPr>
              <a:t>Martinez-Alier</a:t>
            </a:r>
            <a:r>
              <a:rPr lang="es-ES" sz="1100" dirty="0">
                <a:latin typeface="Gandhi Serif" charset="0"/>
                <a:ea typeface="Gandhi Serif" charset="0"/>
                <a:cs typeface="Gandhi Serif" charset="0"/>
              </a:rPr>
              <a:t>, J. (2008). Apropiación de la naturaleza por una comunidad Maya Yucateca: Un análisis económico - ecológico. Revista de la red Iberoamericana de economía ecológica, 7, 27 - 42.</a:t>
            </a:r>
            <a:endParaRPr lang="es-ES_tradnl" sz="1100" dirty="0">
              <a:latin typeface="Gandhi Serif" charset="0"/>
              <a:ea typeface="Gandhi Serif" charset="0"/>
              <a:cs typeface="Gandhi Serif" charset="0"/>
            </a:endParaRPr>
          </a:p>
          <a:p>
            <a:pPr marL="171450" indent="-171450" algn="just">
              <a:buFont typeface="Arial" charset="0"/>
              <a:buChar char="•"/>
            </a:pPr>
            <a:endParaRPr lang="es-ES_tradnl" sz="1100" dirty="0">
              <a:latin typeface="Gandhi Serif" charset="0"/>
              <a:ea typeface="Gandhi Serif" charset="0"/>
              <a:cs typeface="Gandhi Serif" charset="0"/>
            </a:endParaRPr>
          </a:p>
        </p:txBody>
      </p:sp>
      <p:sp>
        <p:nvSpPr>
          <p:cNvPr id="6" name="Marcador de número de diapositiva 5"/>
          <p:cNvSpPr>
            <a:spLocks noGrp="1"/>
          </p:cNvSpPr>
          <p:nvPr>
            <p:ph type="sldNum" sz="quarter" idx="12"/>
          </p:nvPr>
        </p:nvSpPr>
        <p:spPr/>
        <p:txBody>
          <a:bodyPr/>
          <a:lstStyle/>
          <a:p>
            <a:fld id="{6343F7B2-DAE4-1D4E-BF59-1787B5C96210}" type="slidenum">
              <a:rPr lang="es-ES_tradnl" smtClean="0"/>
              <a:t>23</a:t>
            </a:fld>
            <a:endParaRPr lang="es-ES_tradnl"/>
          </a:p>
        </p:txBody>
      </p:sp>
    </p:spTree>
    <p:extLst>
      <p:ext uri="{BB962C8B-B14F-4D97-AF65-F5344CB8AC3E}">
        <p14:creationId xmlns:p14="http://schemas.microsoft.com/office/powerpoint/2010/main" val="2137054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t>CONTINUACI</a:t>
            </a:r>
            <a:r>
              <a:rPr lang="es-ES" dirty="0"/>
              <a:t>ÓN</a:t>
            </a:r>
            <a:endParaRPr lang="es-ES_tradnl" dirty="0"/>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sp>
        <p:nvSpPr>
          <p:cNvPr id="4" name="CuadroTexto 3"/>
          <p:cNvSpPr txBox="1"/>
          <p:nvPr/>
        </p:nvSpPr>
        <p:spPr>
          <a:xfrm>
            <a:off x="417534" y="2128360"/>
            <a:ext cx="11774466" cy="3985706"/>
          </a:xfrm>
          <a:prstGeom prst="rect">
            <a:avLst/>
          </a:prstGeom>
          <a:noFill/>
        </p:spPr>
        <p:txBody>
          <a:bodyPr wrap="square" rtlCol="0">
            <a:spAutoFit/>
          </a:bodyPr>
          <a:lstStyle/>
          <a:p>
            <a:pPr marL="171450" indent="-171450" algn="just">
              <a:buFont typeface="Arial" charset="0"/>
              <a:buChar char="•"/>
            </a:pPr>
            <a:r>
              <a:rPr lang="es-ES" sz="1100" dirty="0">
                <a:latin typeface="Gandhi Serif" charset="0"/>
                <a:ea typeface="Gandhi Serif" charset="0"/>
                <a:cs typeface="Gandhi Serif" charset="0"/>
              </a:rPr>
              <a:t>Gobierno del estado de Guanajuato. (2012). Perfil económico de San Luis de la Paz. Gobierno del estado de Guanajuato, Secretaría de Desarrollo Social y Humano, Guanajuato.</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Gomez</a:t>
            </a:r>
            <a:r>
              <a:rPr lang="es-ES" sz="1100" dirty="0">
                <a:latin typeface="Gandhi Serif" charset="0"/>
                <a:ea typeface="Gandhi Serif" charset="0"/>
                <a:cs typeface="Gandhi Serif" charset="0"/>
              </a:rPr>
              <a:t> Nieves, S., &amp; Aldana Pinto, M. (2010). Modernidad y Turismo: repercusiones en el caso de Acapulco. En N. Monterroso Salvatierra, &amp; L. </a:t>
            </a:r>
            <a:r>
              <a:rPr lang="es-ES" sz="1100" dirty="0" err="1">
                <a:latin typeface="Gandhi Serif" charset="0"/>
                <a:ea typeface="Gandhi Serif" charset="0"/>
                <a:cs typeface="Gandhi Serif" charset="0"/>
              </a:rPr>
              <a:t>Zizumbo</a:t>
            </a:r>
            <a:r>
              <a:rPr lang="es-ES" sz="1100" dirty="0">
                <a:latin typeface="Gandhi Serif" charset="0"/>
                <a:ea typeface="Gandhi Serif" charset="0"/>
                <a:cs typeface="Gandhi Serif" charset="0"/>
              </a:rPr>
              <a:t> Villarreal, Contra la Domesticación del turismo. Los laberintos del turismo rural (págs. 135 - 158). México, México, México: Universidad Autónoma del Estado de México - </a:t>
            </a:r>
            <a:r>
              <a:rPr lang="es-ES" sz="1100" dirty="0" err="1">
                <a:latin typeface="Gandhi Serif" charset="0"/>
                <a:ea typeface="Gandhi Serif" charset="0"/>
                <a:cs typeface="Gandhi Serif" charset="0"/>
              </a:rPr>
              <a:t>Porrua</a:t>
            </a:r>
            <a:r>
              <a:rPr lang="es-ES" sz="1100" dirty="0">
                <a:latin typeface="Gandhi Serif" charset="0"/>
                <a:ea typeface="Gandhi Serif" charset="0"/>
                <a:cs typeface="Gandhi Serif" charset="0"/>
              </a:rPr>
              <a:t>.</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Grupo de Investigadores. Universidad Complutense de Madrid. (2006). Las ciudades históricas españolas como destinos turísticos. Patrimonio Cultural y sistema de acogida local. Urbano , 9(14), 69 - 76.</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Hernandez</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Yañez</a:t>
            </a:r>
            <a:r>
              <a:rPr lang="es-ES" sz="1100" dirty="0">
                <a:latin typeface="Gandhi Serif" charset="0"/>
                <a:ea typeface="Gandhi Serif" charset="0"/>
                <a:cs typeface="Gandhi Serif" charset="0"/>
              </a:rPr>
              <a:t>, A., Escalante </a:t>
            </a:r>
            <a:r>
              <a:rPr lang="es-ES" sz="1100" dirty="0" err="1">
                <a:latin typeface="Gandhi Serif" charset="0"/>
                <a:ea typeface="Gandhi Serif" charset="0"/>
                <a:cs typeface="Gandhi Serif" charset="0"/>
              </a:rPr>
              <a:t>Lopez</a:t>
            </a:r>
            <a:r>
              <a:rPr lang="es-ES" sz="1100" dirty="0">
                <a:latin typeface="Gandhi Serif" charset="0"/>
                <a:ea typeface="Gandhi Serif" charset="0"/>
                <a:cs typeface="Gandhi Serif" charset="0"/>
              </a:rPr>
              <a:t>, R., &amp; Castro H, J. C. (2006). Experiencia de manejo y necesidades de investigación en la Reserva de la Biosfera El Triunfo, Chiapas. En K. </a:t>
            </a:r>
            <a:r>
              <a:rPr lang="es-ES" sz="1100" dirty="0" err="1">
                <a:latin typeface="Gandhi Serif" charset="0"/>
                <a:ea typeface="Gandhi Serif" charset="0"/>
                <a:cs typeface="Gandhi Serif" charset="0"/>
              </a:rPr>
              <a:t>Oyama</a:t>
            </a:r>
            <a:r>
              <a:rPr lang="es-ES" sz="1100" dirty="0">
                <a:latin typeface="Gandhi Serif" charset="0"/>
                <a:ea typeface="Gandhi Serif" charset="0"/>
                <a:cs typeface="Gandhi Serif" charset="0"/>
              </a:rPr>
              <a:t>, &amp; A. Castillo, Manejo, Conservación y Restauración de Recursos Naturales en México (págs. 326-340). México, México, México: Siglo XXI Editores.</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Ibañez</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Perez</a:t>
            </a:r>
            <a:r>
              <a:rPr lang="es-ES" sz="1100" dirty="0">
                <a:latin typeface="Gandhi Serif" charset="0"/>
                <a:ea typeface="Gandhi Serif" charset="0"/>
                <a:cs typeface="Gandhi Serif" charset="0"/>
              </a:rPr>
              <a:t>, R. (2015). Capacidad de carga turística como base para el manejo sustentable de actividades ecoturísticas en Unidades de </a:t>
            </a:r>
            <a:r>
              <a:rPr lang="es-ES" sz="1100" dirty="0" err="1">
                <a:latin typeface="Gandhi Serif" charset="0"/>
                <a:ea typeface="Gandhi Serif" charset="0"/>
                <a:cs typeface="Gandhi Serif" charset="0"/>
              </a:rPr>
              <a:t>Manjeo</a:t>
            </a:r>
            <a:r>
              <a:rPr lang="es-ES" sz="1100" dirty="0">
                <a:latin typeface="Gandhi Serif" charset="0"/>
                <a:ea typeface="Gandhi Serif" charset="0"/>
                <a:cs typeface="Gandhi Serif" charset="0"/>
              </a:rPr>
              <a:t> Ambiental (UMA) de Baja California Sur (BCS). El periplo sustentable(30), 37-76.</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INEGI. (2013). Anuario Estadístico y Geográfico de Guanajuato. Guanajuato: INEGI.</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Instituto Nacional de Estadística y Geografía . (2012). Sistema de cuentas nacionales de México. Cuenta Satélite del Turismo de México, 2012. Instituto Nacional de Estadística y Geografía . Aguascalientes: INEGI.</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Instituto Nacional de Estadística y Geografía. (2016). Cuenta </a:t>
            </a:r>
            <a:r>
              <a:rPr lang="es-ES" sz="1100" dirty="0" err="1">
                <a:latin typeface="Gandhi Serif" charset="0"/>
                <a:ea typeface="Gandhi Serif" charset="0"/>
                <a:cs typeface="Gandhi Serif" charset="0"/>
              </a:rPr>
              <a:t>Satelite</a:t>
            </a:r>
            <a:r>
              <a:rPr lang="es-ES" sz="1100" dirty="0">
                <a:latin typeface="Gandhi Serif" charset="0"/>
                <a:ea typeface="Gandhi Serif" charset="0"/>
                <a:cs typeface="Gandhi Serif" charset="0"/>
              </a:rPr>
              <a:t> de Turismo en México. Recuperado el 5 de 11 de 2016, de INEGI: </a:t>
            </a:r>
          </a:p>
          <a:p>
            <a:pPr marL="171450" indent="-171450" algn="just">
              <a:buFont typeface="Arial" charset="0"/>
              <a:buChar char="•"/>
            </a:pPr>
            <a:r>
              <a:rPr lang="es-ES" sz="1100" dirty="0" err="1">
                <a:latin typeface="Gandhi Serif" charset="0"/>
                <a:ea typeface="Gandhi Serif" charset="0"/>
                <a:cs typeface="Gandhi Serif" charset="0"/>
              </a:rPr>
              <a:t>Jimenez</a:t>
            </a:r>
            <a:r>
              <a:rPr lang="es-ES" sz="1100" dirty="0">
                <a:latin typeface="Gandhi Serif" charset="0"/>
                <a:ea typeface="Gandhi Serif" charset="0"/>
                <a:cs typeface="Gandhi Serif" charset="0"/>
              </a:rPr>
              <a:t>, F., </a:t>
            </a:r>
            <a:r>
              <a:rPr lang="es-ES" sz="1100" dirty="0" err="1">
                <a:latin typeface="Gandhi Serif" charset="0"/>
                <a:ea typeface="Gandhi Serif" charset="0"/>
                <a:cs typeface="Gandhi Serif" charset="0"/>
              </a:rPr>
              <a:t>Jimenez</a:t>
            </a:r>
            <a:r>
              <a:rPr lang="es-ES" sz="1100" dirty="0">
                <a:latin typeface="Gandhi Serif" charset="0"/>
                <a:ea typeface="Gandhi Serif" charset="0"/>
                <a:cs typeface="Gandhi Serif" charset="0"/>
              </a:rPr>
              <a:t> F, J., </a:t>
            </a:r>
            <a:r>
              <a:rPr lang="es-ES" sz="1100" dirty="0" err="1">
                <a:latin typeface="Gandhi Serif" charset="0"/>
                <a:ea typeface="Gandhi Serif" charset="0"/>
                <a:cs typeface="Gandhi Serif" charset="0"/>
              </a:rPr>
              <a:t>May</a:t>
            </a:r>
            <a:r>
              <a:rPr lang="es-ES" sz="1100" dirty="0">
                <a:latin typeface="Gandhi Serif" charset="0"/>
                <a:ea typeface="Gandhi Serif" charset="0"/>
                <a:cs typeface="Gandhi Serif" charset="0"/>
              </a:rPr>
              <a:t>, F. R., Saavedra </a:t>
            </a:r>
            <a:r>
              <a:rPr lang="es-ES" sz="1100" dirty="0" err="1">
                <a:latin typeface="Gandhi Serif" charset="0"/>
                <a:ea typeface="Gandhi Serif" charset="0"/>
                <a:cs typeface="Gandhi Serif" charset="0"/>
              </a:rPr>
              <a:t>Pelaez</a:t>
            </a:r>
            <a:r>
              <a:rPr lang="es-ES" sz="1100" dirty="0">
                <a:latin typeface="Gandhi Serif" charset="0"/>
                <a:ea typeface="Gandhi Serif" charset="0"/>
                <a:cs typeface="Gandhi Serif" charset="0"/>
              </a:rPr>
              <a:t>, F., &amp; </a:t>
            </a:r>
            <a:r>
              <a:rPr lang="es-ES" sz="1100" dirty="0" err="1">
                <a:latin typeface="Gandhi Serif" charset="0"/>
                <a:ea typeface="Gandhi Serif" charset="0"/>
                <a:cs typeface="Gandhi Serif" charset="0"/>
              </a:rPr>
              <a:t>Nuñez</a:t>
            </a:r>
            <a:r>
              <a:rPr lang="es-ES" sz="1100" dirty="0">
                <a:latin typeface="Gandhi Serif" charset="0"/>
                <a:ea typeface="Gandhi Serif" charset="0"/>
                <a:cs typeface="Gandhi Serif" charset="0"/>
              </a:rPr>
              <a:t>, G. (2005). Importancia de la población en la sustentabilidad de las áreas naturales protegidas. Complejidad ambiental del Parque Nacional Arrecifes de Cozumel. En O. Frausto </a:t>
            </a:r>
            <a:r>
              <a:rPr lang="es-ES" sz="1100" dirty="0" err="1">
                <a:latin typeface="Gandhi Serif" charset="0"/>
                <a:ea typeface="Gandhi Serif" charset="0"/>
                <a:cs typeface="Gandhi Serif" charset="0"/>
              </a:rPr>
              <a:t>Martinez</a:t>
            </a:r>
            <a:r>
              <a:rPr lang="es-ES" sz="1100" dirty="0">
                <a:latin typeface="Gandhi Serif" charset="0"/>
                <a:ea typeface="Gandhi Serif" charset="0"/>
                <a:cs typeface="Gandhi Serif" charset="0"/>
              </a:rPr>
              <a:t>, Desarrollo sustentable: Turismo, costas y educación. Cozumel, Quintana Roo, México: Universidad de Quintana Roo.</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Lopez-Hernandez</a:t>
            </a:r>
            <a:r>
              <a:rPr lang="es-ES" sz="1100" dirty="0">
                <a:latin typeface="Gandhi Serif" charset="0"/>
                <a:ea typeface="Gandhi Serif" charset="0"/>
                <a:cs typeface="Gandhi Serif" charset="0"/>
              </a:rPr>
              <a:t>, E. S., Puente Pardo, E., &amp; </a:t>
            </a:r>
            <a:r>
              <a:rPr lang="es-ES" sz="1100" dirty="0" err="1">
                <a:latin typeface="Gandhi Serif" charset="0"/>
                <a:ea typeface="Gandhi Serif" charset="0"/>
                <a:cs typeface="Gandhi Serif" charset="0"/>
              </a:rPr>
              <a:t>Rodriguez</a:t>
            </a:r>
            <a:r>
              <a:rPr lang="es-ES" sz="1100" dirty="0">
                <a:latin typeface="Gandhi Serif" charset="0"/>
                <a:ea typeface="Gandhi Serif" charset="0"/>
                <a:cs typeface="Gandhi Serif" charset="0"/>
              </a:rPr>
              <a:t> Luna, A. R. (2011). Modelo de Educación Ambiental para la Conservación y Sustentabilidad de la Biodiversidad. En E. S. </a:t>
            </a:r>
            <a:r>
              <a:rPr lang="es-ES" sz="1100" dirty="0" err="1">
                <a:latin typeface="Gandhi Serif" charset="0"/>
                <a:ea typeface="Gandhi Serif" charset="0"/>
                <a:cs typeface="Gandhi Serif" charset="0"/>
              </a:rPr>
              <a:t>Lopez</a:t>
            </a:r>
            <a:r>
              <a:rPr lang="es-ES" sz="1100" dirty="0">
                <a:latin typeface="Gandhi Serif" charset="0"/>
                <a:ea typeface="Gandhi Serif" charset="0"/>
                <a:cs typeface="Gandhi Serif" charset="0"/>
              </a:rPr>
              <a:t> - </a:t>
            </a:r>
            <a:r>
              <a:rPr lang="es-ES" sz="1100" dirty="0" err="1">
                <a:latin typeface="Gandhi Serif" charset="0"/>
                <a:ea typeface="Gandhi Serif" charset="0"/>
                <a:cs typeface="Gandhi Serif" charset="0"/>
              </a:rPr>
              <a:t>Hernandez</a:t>
            </a:r>
            <a:r>
              <a:rPr lang="es-ES" sz="1100" dirty="0">
                <a:latin typeface="Gandhi Serif" charset="0"/>
                <a:ea typeface="Gandhi Serif" charset="0"/>
                <a:cs typeface="Gandhi Serif" charset="0"/>
              </a:rPr>
              <a:t>, Educación Ambiental para la Conservación de la Biodiversidad. Bases de información para la Sierra de Tabasco (págs. 129 - 150). Tabasco, México: Colegio de Investigadores de Tabasco A.C.</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Maldonado Alcudia, A. d., Velarde Valdez, M., Maldonado Alcudia, M. C., &amp; Contreras Loera, M. R. (2011). Principios de sustentabilidad y actividades turísticas en áreas naturales protegidas. En J. Arroyo </a:t>
            </a:r>
            <a:r>
              <a:rPr lang="es-ES" sz="1100" dirty="0" err="1">
                <a:latin typeface="Gandhi Serif" charset="0"/>
                <a:ea typeface="Gandhi Serif" charset="0"/>
                <a:cs typeface="Gandhi Serif" charset="0"/>
              </a:rPr>
              <a:t>Alejandre</a:t>
            </a:r>
            <a:r>
              <a:rPr lang="es-ES" sz="1100" dirty="0">
                <a:latin typeface="Gandhi Serif" charset="0"/>
                <a:ea typeface="Gandhi Serif" charset="0"/>
                <a:cs typeface="Gandhi Serif" charset="0"/>
              </a:rPr>
              <a:t>, &amp; I. </a:t>
            </a:r>
            <a:r>
              <a:rPr lang="es-ES" sz="1100" dirty="0" err="1">
                <a:latin typeface="Gandhi Serif" charset="0"/>
                <a:ea typeface="Gandhi Serif" charset="0"/>
                <a:cs typeface="Gandhi Serif" charset="0"/>
              </a:rPr>
              <a:t>Corvera</a:t>
            </a:r>
            <a:r>
              <a:rPr lang="es-ES" sz="1100" dirty="0">
                <a:latin typeface="Gandhi Serif" charset="0"/>
                <a:ea typeface="Gandhi Serif" charset="0"/>
                <a:cs typeface="Gandhi Serif" charset="0"/>
              </a:rPr>
              <a:t> Valenzuela, Desarrollo Insostenible. Gobernanza, agua y turismo (pág. 357). México, México: Universidad de Guadalajara.</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Martinez</a:t>
            </a:r>
            <a:r>
              <a:rPr lang="es-ES" sz="1100" dirty="0">
                <a:latin typeface="Gandhi Serif" charset="0"/>
                <a:ea typeface="Gandhi Serif" charset="0"/>
                <a:cs typeface="Gandhi Serif" charset="0"/>
              </a:rPr>
              <a:t> - </a:t>
            </a:r>
            <a:r>
              <a:rPr lang="es-ES" sz="1100" dirty="0" err="1">
                <a:latin typeface="Gandhi Serif" charset="0"/>
                <a:ea typeface="Gandhi Serif" charset="0"/>
                <a:cs typeface="Gandhi Serif" charset="0"/>
              </a:rPr>
              <a:t>Alier</a:t>
            </a:r>
            <a:r>
              <a:rPr lang="es-ES" sz="1100" dirty="0">
                <a:latin typeface="Gandhi Serif" charset="0"/>
                <a:ea typeface="Gandhi Serif" charset="0"/>
                <a:cs typeface="Gandhi Serif" charset="0"/>
              </a:rPr>
              <a:t>, J. (2004). Los Conflictos Ecológico - Distributivos y los indicadores de sostenibilidad. Revista </a:t>
            </a:r>
            <a:r>
              <a:rPr lang="es-ES" sz="1100" dirty="0" err="1">
                <a:latin typeface="Gandhi Serif" charset="0"/>
                <a:ea typeface="Gandhi Serif" charset="0"/>
                <a:cs typeface="Gandhi Serif" charset="0"/>
              </a:rPr>
              <a:t>Iberoameroamericana</a:t>
            </a:r>
            <a:r>
              <a:rPr lang="es-ES" sz="1100" dirty="0">
                <a:latin typeface="Gandhi Serif" charset="0"/>
                <a:ea typeface="Gandhi Serif" charset="0"/>
                <a:cs typeface="Gandhi Serif" charset="0"/>
              </a:rPr>
              <a:t> de Economía Ecológica, 1, 21-30.</a:t>
            </a:r>
            <a:endParaRPr lang="es-ES_tradnl" sz="1100" dirty="0">
              <a:latin typeface="Gandhi Serif" charset="0"/>
              <a:ea typeface="Gandhi Serif" charset="0"/>
              <a:cs typeface="Gandhi Serif" charset="0"/>
            </a:endParaRPr>
          </a:p>
          <a:p>
            <a:pPr marL="171450" indent="-171450" algn="just">
              <a:buFont typeface="Arial" charset="0"/>
              <a:buChar char="•"/>
            </a:pPr>
            <a:endParaRPr lang="es-ES_tradnl" sz="1100" dirty="0">
              <a:latin typeface="Gandhi Serif" charset="0"/>
              <a:ea typeface="Gandhi Serif" charset="0"/>
              <a:cs typeface="Gandhi Serif" charset="0"/>
            </a:endParaRPr>
          </a:p>
        </p:txBody>
      </p:sp>
      <p:sp>
        <p:nvSpPr>
          <p:cNvPr id="5" name="Marcador de número de diapositiva 4"/>
          <p:cNvSpPr>
            <a:spLocks noGrp="1"/>
          </p:cNvSpPr>
          <p:nvPr>
            <p:ph type="sldNum" sz="quarter" idx="12"/>
          </p:nvPr>
        </p:nvSpPr>
        <p:spPr/>
        <p:txBody>
          <a:bodyPr/>
          <a:lstStyle/>
          <a:p>
            <a:fld id="{6343F7B2-DAE4-1D4E-BF59-1787B5C96210}" type="slidenum">
              <a:rPr lang="es-ES_tradnl" smtClean="0"/>
              <a:t>24</a:t>
            </a:fld>
            <a:endParaRPr lang="es-ES_tradnl"/>
          </a:p>
        </p:txBody>
      </p:sp>
    </p:spTree>
    <p:extLst>
      <p:ext uri="{BB962C8B-B14F-4D97-AF65-F5344CB8AC3E}">
        <p14:creationId xmlns:p14="http://schemas.microsoft.com/office/powerpoint/2010/main" val="108013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err="1"/>
              <a:t>cONTINUACIÓN</a:t>
            </a:r>
            <a:endParaRPr lang="es-ES_tradnl" dirty="0"/>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sp>
        <p:nvSpPr>
          <p:cNvPr id="4" name="CuadroTexto 3"/>
          <p:cNvSpPr txBox="1"/>
          <p:nvPr/>
        </p:nvSpPr>
        <p:spPr>
          <a:xfrm>
            <a:off x="726509" y="2066795"/>
            <a:ext cx="10747331" cy="4093428"/>
          </a:xfrm>
          <a:prstGeom prst="rect">
            <a:avLst/>
          </a:prstGeom>
          <a:noFill/>
        </p:spPr>
        <p:txBody>
          <a:bodyPr wrap="square" rtlCol="0">
            <a:spAutoFit/>
          </a:bodyPr>
          <a:lstStyle/>
          <a:p>
            <a:pPr marL="171450" indent="-171450" algn="just">
              <a:buFont typeface="Arial" charset="0"/>
              <a:buChar char="•"/>
            </a:pPr>
            <a:r>
              <a:rPr lang="es-ES" sz="1100" dirty="0">
                <a:latin typeface="Gandhi Serif" charset="0"/>
                <a:ea typeface="Gandhi Serif" charset="0"/>
                <a:cs typeface="Gandhi Serif" charset="0"/>
              </a:rPr>
              <a:t>Mendoza Ontiveros, M., Figueroa Hernández, E., &amp; </a:t>
            </a:r>
            <a:r>
              <a:rPr lang="es-ES" sz="1100" dirty="0" err="1">
                <a:latin typeface="Gandhi Serif" charset="0"/>
                <a:ea typeface="Gandhi Serif" charset="0"/>
                <a:cs typeface="Gandhi Serif" charset="0"/>
              </a:rPr>
              <a:t>Godinez</a:t>
            </a:r>
            <a:r>
              <a:rPr lang="es-ES" sz="1100" dirty="0">
                <a:latin typeface="Gandhi Serif" charset="0"/>
                <a:ea typeface="Gandhi Serif" charset="0"/>
                <a:cs typeface="Gandhi Serif" charset="0"/>
              </a:rPr>
              <a:t> Montoya, L. (2015). Turismo Comunitario pro-pobre en el ejido El Rosario, Reserva de la Biosfera de la Mariposa Monarca. El Periplo Sustentable(29), 92 - 119.</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Merinero Rodríguez, R., &amp; Zamora Acosta, E. (2009). La colaboración entre los actores turísticos en ciudades patrimoniales. Reflexiones para el análisis del desarrollo turístico. Pasos. Revista de Turismo y Patrimonio Cultural, 7(2), 219-238.</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Miranda Zambrano, G. (2008). Las inequidades del turismo convencional y la trascendencia actual del turismo sustentable” en El Conocimiento Tradicional y la propuesta de </a:t>
            </a:r>
            <a:r>
              <a:rPr lang="es-ES" sz="1100" dirty="0" err="1">
                <a:latin typeface="Gandhi Serif" charset="0"/>
                <a:ea typeface="Gandhi Serif" charset="0"/>
                <a:cs typeface="Gandhi Serif" charset="0"/>
              </a:rPr>
              <a:t>Educación</a:t>
            </a:r>
            <a:r>
              <a:rPr lang="es-ES" sz="1100" dirty="0">
                <a:latin typeface="Gandhi Serif" charset="0"/>
                <a:ea typeface="Gandhi Serif" charset="0"/>
                <a:cs typeface="Gandhi Serif" charset="0"/>
              </a:rPr>
              <a:t> y Cultura Ambiental en la </a:t>
            </a:r>
            <a:r>
              <a:rPr lang="es-ES" sz="1100" dirty="0" err="1">
                <a:latin typeface="Gandhi Serif" charset="0"/>
                <a:ea typeface="Gandhi Serif" charset="0"/>
                <a:cs typeface="Gandhi Serif" charset="0"/>
              </a:rPr>
              <a:t>Gestión</a:t>
            </a:r>
            <a:r>
              <a:rPr lang="es-ES" sz="1100" dirty="0">
                <a:latin typeface="Gandhi Serif" charset="0"/>
                <a:ea typeface="Gandhi Serif" charset="0"/>
                <a:cs typeface="Gandhi Serif" charset="0"/>
              </a:rPr>
              <a:t> ejidal </a:t>
            </a:r>
            <a:r>
              <a:rPr lang="es-ES" sz="1100" dirty="0" err="1">
                <a:latin typeface="Gandhi Serif" charset="0"/>
                <a:ea typeface="Gandhi Serif" charset="0"/>
                <a:cs typeface="Gandhi Serif" charset="0"/>
              </a:rPr>
              <a:t>ecoturística</a:t>
            </a:r>
            <a:r>
              <a:rPr lang="es-ES" sz="1100" dirty="0">
                <a:latin typeface="Gandhi Serif" charset="0"/>
                <a:ea typeface="Gandhi Serif" charset="0"/>
                <a:cs typeface="Gandhi Serif" charset="0"/>
              </a:rPr>
              <a:t> del Parque San </a:t>
            </a:r>
            <a:r>
              <a:rPr lang="es-ES" sz="1100" dirty="0" err="1">
                <a:latin typeface="Gandhi Serif" charset="0"/>
                <a:ea typeface="Gandhi Serif" charset="0"/>
                <a:cs typeface="Gandhi Serif" charset="0"/>
              </a:rPr>
              <a:t>Nicolás</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Totolapan</a:t>
            </a:r>
            <a:r>
              <a:rPr lang="es-ES" sz="1100" dirty="0">
                <a:latin typeface="Gandhi Serif" charset="0"/>
                <a:ea typeface="Gandhi Serif" charset="0"/>
                <a:cs typeface="Gandhi Serif" charset="0"/>
              </a:rPr>
              <a:t>, Ciudad de </a:t>
            </a:r>
            <a:r>
              <a:rPr lang="es-ES" sz="1100" dirty="0" err="1">
                <a:latin typeface="Gandhi Serif" charset="0"/>
                <a:ea typeface="Gandhi Serif" charset="0"/>
                <a:cs typeface="Gandhi Serif" charset="0"/>
              </a:rPr>
              <a:t>México</a:t>
            </a:r>
            <a:r>
              <a:rPr lang="es-ES" sz="1100" dirty="0">
                <a:latin typeface="Gandhi Serif" charset="0"/>
                <a:ea typeface="Gandhi Serif" charset="0"/>
                <a:cs typeface="Gandhi Serif" charset="0"/>
              </a:rPr>
              <a:t>.</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Miranda Zambrano, G. (2011). Contribuciones de las comunidades rurales a la sustentabilidad. Parque Ejidal Ecoturístico San </a:t>
            </a:r>
            <a:r>
              <a:rPr lang="es-ES" sz="1100" dirty="0" err="1">
                <a:latin typeface="Gandhi Serif" charset="0"/>
                <a:ea typeface="Gandhi Serif" charset="0"/>
                <a:cs typeface="Gandhi Serif" charset="0"/>
              </a:rPr>
              <a:t>Nicolas</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Totolapan</a:t>
            </a:r>
            <a:r>
              <a:rPr lang="es-ES" sz="1100" dirty="0">
                <a:latin typeface="Gandhi Serif" charset="0"/>
                <a:ea typeface="Gandhi Serif" charset="0"/>
                <a:cs typeface="Gandhi Serif" charset="0"/>
              </a:rPr>
              <a:t>, México. México, México: Universidad de Guanajuato.</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Montaner Montejano, J. (2002). Psicosociología del Turismo. Madrid, España: Editorial Síntesis.</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Montoya Flores, M. T. (2009). Organizaciones hechas a la medida: configuración organizacional, mujer e identidad. El caso de una cooperativa pequeña. En A. de la Rosa Alburquerque, M. T. Montoya Flores, S. Pomar Fernández, &amp; J. P. Editor (Ed.), Pequeñas organizaciones: complejidad y diversidad organizacional. Estudio de casos de organizaciones mexicanas (págs. 225 - 285). México , México: Universidad Autónoma Metropolitana, Unidad Xochimilco.</a:t>
            </a:r>
          </a:p>
          <a:p>
            <a:pPr marL="171450" indent="-171450" algn="just">
              <a:buFont typeface="Arial" charset="0"/>
              <a:buChar char="•"/>
            </a:pPr>
            <a:r>
              <a:rPr lang="es-ES" sz="1100" dirty="0">
                <a:latin typeface="Gandhi Serif" charset="0"/>
                <a:ea typeface="Gandhi Serif" charset="0"/>
                <a:cs typeface="Gandhi Serif" charset="0"/>
              </a:rPr>
              <a:t>Niño </a:t>
            </a:r>
            <a:r>
              <a:rPr lang="es-ES" sz="1100" dirty="0" err="1">
                <a:latin typeface="Gandhi Serif" charset="0"/>
                <a:ea typeface="Gandhi Serif" charset="0"/>
                <a:cs typeface="Gandhi Serif" charset="0"/>
              </a:rPr>
              <a:t>Gutierrez</a:t>
            </a:r>
            <a:r>
              <a:rPr lang="es-ES" sz="1100" dirty="0">
                <a:latin typeface="Gandhi Serif" charset="0"/>
                <a:ea typeface="Gandhi Serif" charset="0"/>
                <a:cs typeface="Gandhi Serif" charset="0"/>
              </a:rPr>
              <a:t>, N. S., </a:t>
            </a:r>
            <a:r>
              <a:rPr lang="es-ES" sz="1100" dirty="0" err="1">
                <a:latin typeface="Gandhi Serif" charset="0"/>
                <a:ea typeface="Gandhi Serif" charset="0"/>
                <a:cs typeface="Gandhi Serif" charset="0"/>
              </a:rPr>
              <a:t>Segrelles</a:t>
            </a:r>
            <a:r>
              <a:rPr lang="es-ES" sz="1100" dirty="0">
                <a:latin typeface="Gandhi Serif" charset="0"/>
                <a:ea typeface="Gandhi Serif" charset="0"/>
                <a:cs typeface="Gandhi Serif" charset="0"/>
              </a:rPr>
              <a:t> Serrano, J. A., Niño Castillo, I. N., &amp; Niño Castillo, J. E. (12 de 2015). Multifuncionalidad y turismo en el Parque Natural "El Hondo" de la Comunidad Valenciana. El Periplo Sustentable(29), 34 - 56.</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Pérez Duran, M., &amp; Rodríguez Carrasco, C. (2011). Impactos ambientales generados por el desarrollo turístico en la Isla de Pascua. RIAT. Revista interamericana de ambiente y turismo, 7(1), 42-48.</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Periódico Correo. (15 de noviembre de 2014). Periódico Correo. Recuperado el 25 de diciembre de 2016, de Urge que ya quede listo Plan de Manejo: http://</a:t>
            </a:r>
            <a:r>
              <a:rPr lang="es-ES" sz="1100" dirty="0" err="1">
                <a:latin typeface="Gandhi Serif" charset="0"/>
                <a:ea typeface="Gandhi Serif" charset="0"/>
                <a:cs typeface="Gandhi Serif" charset="0"/>
              </a:rPr>
              <a:t>periodicocorreo.com.mx</a:t>
            </a:r>
            <a:r>
              <a:rPr lang="es-ES" sz="1100" dirty="0">
                <a:latin typeface="Gandhi Serif" charset="0"/>
                <a:ea typeface="Gandhi Serif" charset="0"/>
                <a:cs typeface="Gandhi Serif" charset="0"/>
              </a:rPr>
              <a:t>/urgen-que-ya-quede-listo-plan-de-manejo/</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Reserva de la Biosfera de la Sierra Gorda de Guanajuato. (s.f.). Facebook. Recuperado el 28 de 12 de 2016, de </a:t>
            </a:r>
            <a:r>
              <a:rPr lang="es-ES" sz="1100" dirty="0" err="1">
                <a:latin typeface="Gandhi Serif" charset="0"/>
                <a:ea typeface="Gandhi Serif" charset="0"/>
                <a:cs typeface="Gandhi Serif" charset="0"/>
              </a:rPr>
              <a:t>facebook</a:t>
            </a:r>
            <a:r>
              <a:rPr lang="es-ES" sz="1100" dirty="0">
                <a:latin typeface="Gandhi Serif" charset="0"/>
                <a:ea typeface="Gandhi Serif" charset="0"/>
                <a:cs typeface="Gandhi Serif" charset="0"/>
              </a:rPr>
              <a:t> reserva de la biosfera: https://</a:t>
            </a:r>
            <a:r>
              <a:rPr lang="es-ES" sz="1100" dirty="0" err="1">
                <a:latin typeface="Gandhi Serif" charset="0"/>
                <a:ea typeface="Gandhi Serif" charset="0"/>
                <a:cs typeface="Gandhi Serif" charset="0"/>
              </a:rPr>
              <a:t>www.facebook.com</a:t>
            </a:r>
            <a:r>
              <a:rPr lang="es-ES" sz="1100" dirty="0">
                <a:latin typeface="Gandhi Serif" charset="0"/>
                <a:ea typeface="Gandhi Serif" charset="0"/>
                <a:cs typeface="Gandhi Serif" charset="0"/>
              </a:rPr>
              <a:t>/106643202716870/</a:t>
            </a:r>
            <a:r>
              <a:rPr lang="es-ES" sz="1100" dirty="0" err="1">
                <a:latin typeface="Gandhi Serif" charset="0"/>
                <a:ea typeface="Gandhi Serif" charset="0"/>
                <a:cs typeface="Gandhi Serif" charset="0"/>
              </a:rPr>
              <a:t>photos</a:t>
            </a:r>
            <a:r>
              <a:rPr lang="es-ES" sz="1100" dirty="0">
                <a:latin typeface="Gandhi Serif" charset="0"/>
                <a:ea typeface="Gandhi Serif" charset="0"/>
                <a:cs typeface="Gandhi Serif" charset="0"/>
              </a:rPr>
              <a:t>/a.821003484614168.1073741866.106643202716870/821003544614162/?</a:t>
            </a:r>
            <a:r>
              <a:rPr lang="es-ES" sz="1100" dirty="0" err="1">
                <a:latin typeface="Gandhi Serif" charset="0"/>
                <a:ea typeface="Gandhi Serif" charset="0"/>
                <a:cs typeface="Gandhi Serif" charset="0"/>
              </a:rPr>
              <a:t>type</a:t>
            </a:r>
            <a:r>
              <a:rPr lang="es-ES" sz="1100" dirty="0">
                <a:latin typeface="Gandhi Serif" charset="0"/>
                <a:ea typeface="Gandhi Serif" charset="0"/>
                <a:cs typeface="Gandhi Serif" charset="0"/>
              </a:rPr>
              <a:t>=3&amp;theater</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Rivera, F., &amp; Pavés, C. (2012). Planificación y gestión del ecoturismo comunitario con comunidades indígenas. WWF - Chile. Chile: América Impresores.</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Rodríguez Gómez, G., &amp; </a:t>
            </a:r>
            <a:r>
              <a:rPr lang="es-ES" sz="1100" dirty="0" err="1">
                <a:latin typeface="Gandhi Serif" charset="0"/>
                <a:ea typeface="Gandhi Serif" charset="0"/>
                <a:cs typeface="Gandhi Serif" charset="0"/>
              </a:rPr>
              <a:t>et.al</a:t>
            </a:r>
            <a:r>
              <a:rPr lang="es-ES" sz="1100" dirty="0">
                <a:latin typeface="Gandhi Serif" charset="0"/>
                <a:ea typeface="Gandhi Serif" charset="0"/>
                <a:cs typeface="Gandhi Serif" charset="0"/>
              </a:rPr>
              <a:t>. (1996). Metodología Cualitativa: enfoques. España: Aljibe.</a:t>
            </a:r>
            <a:endParaRPr lang="es-ES_tradnl" sz="1100" dirty="0">
              <a:latin typeface="Gandhi Serif" charset="0"/>
              <a:ea typeface="Gandhi Serif" charset="0"/>
              <a:cs typeface="Gandhi Serif" charset="0"/>
            </a:endParaRPr>
          </a:p>
          <a:p>
            <a:pPr marL="171450" indent="-171450" algn="just">
              <a:buFont typeface="Arial" charset="0"/>
              <a:buChar char="•"/>
            </a:pPr>
            <a:endParaRPr lang="es-ES" sz="1100" dirty="0">
              <a:latin typeface="Gandhi Serif" charset="0"/>
              <a:ea typeface="Gandhi Serif" charset="0"/>
              <a:cs typeface="Gandhi Serif" charset="0"/>
            </a:endParaRPr>
          </a:p>
        </p:txBody>
      </p:sp>
      <p:sp>
        <p:nvSpPr>
          <p:cNvPr id="5" name="Marcador de número de diapositiva 4"/>
          <p:cNvSpPr>
            <a:spLocks noGrp="1"/>
          </p:cNvSpPr>
          <p:nvPr>
            <p:ph type="sldNum" sz="quarter" idx="12"/>
          </p:nvPr>
        </p:nvSpPr>
        <p:spPr/>
        <p:txBody>
          <a:bodyPr/>
          <a:lstStyle/>
          <a:p>
            <a:fld id="{6343F7B2-DAE4-1D4E-BF59-1787B5C96210}" type="slidenum">
              <a:rPr lang="es-ES_tradnl" smtClean="0"/>
              <a:t>25</a:t>
            </a:fld>
            <a:endParaRPr lang="es-ES_tradnl"/>
          </a:p>
        </p:txBody>
      </p:sp>
    </p:spTree>
    <p:extLst>
      <p:ext uri="{BB962C8B-B14F-4D97-AF65-F5344CB8AC3E}">
        <p14:creationId xmlns:p14="http://schemas.microsoft.com/office/powerpoint/2010/main" val="792646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96889" y="463651"/>
            <a:ext cx="7729728" cy="1188720"/>
          </a:xfrm>
        </p:spPr>
        <p:txBody>
          <a:bodyPr/>
          <a:lstStyle/>
          <a:p>
            <a:r>
              <a:rPr lang="es-ES_tradnl" dirty="0"/>
              <a:t>CONTINUACI</a:t>
            </a:r>
            <a:r>
              <a:rPr lang="es-ES" dirty="0"/>
              <a:t>ÓN</a:t>
            </a:r>
            <a:endParaRPr lang="es-ES_tradnl" dirty="0"/>
          </a:p>
        </p:txBody>
      </p:sp>
      <p:sp>
        <p:nvSpPr>
          <p:cNvPr id="3" name="CuadroTexto 2"/>
          <p:cNvSpPr txBox="1"/>
          <p:nvPr/>
        </p:nvSpPr>
        <p:spPr>
          <a:xfrm>
            <a:off x="601248" y="2091846"/>
            <a:ext cx="11173217" cy="3985706"/>
          </a:xfrm>
          <a:prstGeom prst="rect">
            <a:avLst/>
          </a:prstGeom>
          <a:noFill/>
        </p:spPr>
        <p:txBody>
          <a:bodyPr wrap="square" rtlCol="0">
            <a:spAutoFit/>
          </a:bodyPr>
          <a:lstStyle/>
          <a:p>
            <a:pPr marL="171450" indent="-171450" algn="just">
              <a:buFont typeface="Arial" charset="0"/>
              <a:buChar char="•"/>
            </a:pPr>
            <a:r>
              <a:rPr lang="es-ES" sz="1100" dirty="0" err="1">
                <a:latin typeface="Gandhi Serif" charset="0"/>
                <a:ea typeface="Gandhi Serif" charset="0"/>
                <a:cs typeface="Gandhi Serif" charset="0"/>
              </a:rPr>
              <a:t>Ronzheimer</a:t>
            </a:r>
            <a:r>
              <a:rPr lang="es-ES" sz="1100" dirty="0">
                <a:latin typeface="Gandhi Serif" charset="0"/>
                <a:ea typeface="Gandhi Serif" charset="0"/>
                <a:cs typeface="Gandhi Serif" charset="0"/>
              </a:rPr>
              <a:t>, M. (septiembre de 2016). La reinvención de las metrópolis. DE. </a:t>
            </a:r>
            <a:r>
              <a:rPr lang="es-ES" sz="1100" dirty="0" err="1">
                <a:latin typeface="Gandhi Serif" charset="0"/>
                <a:ea typeface="Gandhi Serif" charset="0"/>
                <a:cs typeface="Gandhi Serif" charset="0"/>
              </a:rPr>
              <a:t>Magazin</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Deutschland</a:t>
            </a:r>
            <a:r>
              <a:rPr lang="es-ES" sz="1100" dirty="0">
                <a:latin typeface="Gandhi Serif" charset="0"/>
                <a:ea typeface="Gandhi Serif" charset="0"/>
                <a:cs typeface="Gandhi Serif" charset="0"/>
              </a:rPr>
              <a:t>, s3, 24-28.</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Salcedo </a:t>
            </a:r>
            <a:r>
              <a:rPr lang="es-ES" sz="1100" dirty="0" err="1">
                <a:latin typeface="Gandhi Serif" charset="0"/>
                <a:ea typeface="Gandhi Serif" charset="0"/>
                <a:cs typeface="Gandhi Serif" charset="0"/>
              </a:rPr>
              <a:t>Guzman</a:t>
            </a:r>
            <a:r>
              <a:rPr lang="es-ES" sz="1100" dirty="0">
                <a:latin typeface="Gandhi Serif" charset="0"/>
                <a:ea typeface="Gandhi Serif" charset="0"/>
                <a:cs typeface="Gandhi Serif" charset="0"/>
              </a:rPr>
              <a:t>, M. P., San Martin </a:t>
            </a:r>
            <a:r>
              <a:rPr lang="es-ES" sz="1100" dirty="0" err="1">
                <a:latin typeface="Gandhi Serif" charset="0"/>
                <a:ea typeface="Gandhi Serif" charset="0"/>
                <a:cs typeface="Gandhi Serif" charset="0"/>
              </a:rPr>
              <a:t>Rebolloso</a:t>
            </a:r>
            <a:r>
              <a:rPr lang="es-ES" sz="1100" dirty="0">
                <a:latin typeface="Gandhi Serif" charset="0"/>
                <a:ea typeface="Gandhi Serif" charset="0"/>
                <a:cs typeface="Gandhi Serif" charset="0"/>
              </a:rPr>
              <a:t>, F., &amp; </a:t>
            </a:r>
            <a:r>
              <a:rPr lang="es-ES" sz="1100" dirty="0" err="1">
                <a:latin typeface="Gandhi Serif" charset="0"/>
                <a:ea typeface="Gandhi Serif" charset="0"/>
                <a:cs typeface="Gandhi Serif" charset="0"/>
              </a:rPr>
              <a:t>Barber</a:t>
            </a:r>
            <a:r>
              <a:rPr lang="es-ES" sz="1100" dirty="0">
                <a:latin typeface="Gandhi Serif" charset="0"/>
                <a:ea typeface="Gandhi Serif" charset="0"/>
                <a:cs typeface="Gandhi Serif" charset="0"/>
              </a:rPr>
              <a:t> Kuri, C. M. (2010). El desarrollo sustentable: Modelo de conciliación entre el progreso económico, la justicia social y la preservación del medio ambiente. Gestión y Estrategia(37), 17 - 31.</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Sancho, A. (1998). Introducción al Turismo. Madrid, España: Organización Mundial del Turismo.</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Secretaría de Medioambiente y Recursos Naturales. (7 de 07 de 1997). Diario Oficial de la Federación. Recuperado el 18 de 10 de 2015, de NORMA Oficial Mexicana NOM-083-SEMARNAT-2003: http://</a:t>
            </a:r>
            <a:r>
              <a:rPr lang="es-ES" sz="1100" dirty="0" err="1">
                <a:latin typeface="Gandhi Serif" charset="0"/>
                <a:ea typeface="Gandhi Serif" charset="0"/>
                <a:cs typeface="Gandhi Serif" charset="0"/>
              </a:rPr>
              <a:t>www.dof.gob.mx</a:t>
            </a:r>
            <a:r>
              <a:rPr lang="es-ES" sz="1100" dirty="0">
                <a:latin typeface="Gandhi Serif" charset="0"/>
                <a:ea typeface="Gandhi Serif" charset="0"/>
                <a:cs typeface="Gandhi Serif" charset="0"/>
              </a:rPr>
              <a:t>/</a:t>
            </a:r>
            <a:r>
              <a:rPr lang="es-ES" sz="1100" dirty="0" err="1">
                <a:latin typeface="Gandhi Serif" charset="0"/>
                <a:ea typeface="Gandhi Serif" charset="0"/>
                <a:cs typeface="Gandhi Serif" charset="0"/>
              </a:rPr>
              <a:t>nota_detalle.php?codigo</a:t>
            </a:r>
            <a:r>
              <a:rPr lang="es-ES" sz="1100" dirty="0">
                <a:latin typeface="Gandhi Serif" charset="0"/>
                <a:ea typeface="Gandhi Serif" charset="0"/>
                <a:cs typeface="Gandhi Serif" charset="0"/>
              </a:rPr>
              <a:t>=658648&amp;fecha=20/10/2004</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Secretaría de Medioambiente y Recursos Naturales. (2006). Introducción al Ecoturismo Comunitario. México: SEMARNAT.</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Secretaría de Medioambiente y Recursos Naturales. (2015). Áreas Naturales Protegidas. Recuperado el 02 de 01 de 2016, de CONANP: http://</a:t>
            </a:r>
            <a:r>
              <a:rPr lang="es-ES" sz="1100" dirty="0" err="1">
                <a:latin typeface="Gandhi Serif" charset="0"/>
                <a:ea typeface="Gandhi Serif" charset="0"/>
                <a:cs typeface="Gandhi Serif" charset="0"/>
              </a:rPr>
              <a:t>www.conanp.gob.mx</a:t>
            </a:r>
            <a:r>
              <a:rPr lang="es-ES" sz="1100" dirty="0">
                <a:latin typeface="Gandhi Serif" charset="0"/>
                <a:ea typeface="Gandhi Serif" charset="0"/>
                <a:cs typeface="Gandhi Serif" charset="0"/>
              </a:rPr>
              <a:t>/regionales/</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SECTUR. (Noviembre de 2006). Dirección de Desarrollo de Turismo Alternativo. Recuperado el 02 de 01 de 2016, de El turismo de naturaleza: retos y oportunidades: https://</a:t>
            </a:r>
            <a:r>
              <a:rPr lang="es-ES" sz="1100" dirty="0" err="1">
                <a:latin typeface="Gandhi Serif" charset="0"/>
                <a:ea typeface="Gandhi Serif" charset="0"/>
                <a:cs typeface="Gandhi Serif" charset="0"/>
              </a:rPr>
              <a:t>manuelmiroglio.files.wordpress.com</a:t>
            </a:r>
            <a:r>
              <a:rPr lang="es-ES" sz="1100" dirty="0">
                <a:latin typeface="Gandhi Serif" charset="0"/>
                <a:ea typeface="Gandhi Serif" charset="0"/>
                <a:cs typeface="Gandhi Serif" charset="0"/>
              </a:rPr>
              <a:t>/2011/05/el-turismo-de-naturaleza-en-</a:t>
            </a:r>
            <a:r>
              <a:rPr lang="es-ES" sz="1100" dirty="0" err="1">
                <a:latin typeface="Gandhi Serif" charset="0"/>
                <a:ea typeface="Gandhi Serif" charset="0"/>
                <a:cs typeface="Gandhi Serif" charset="0"/>
              </a:rPr>
              <a:t>mexico.pdf</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SEMARNAT. (2010). Logros 2010. 10 años sembrando semillas, cosechando logros. Gobierno Federal, </a:t>
            </a:r>
            <a:r>
              <a:rPr lang="es-ES" sz="1100" dirty="0" err="1">
                <a:latin typeface="Gandhi Serif" charset="0"/>
                <a:ea typeface="Gandhi Serif" charset="0"/>
                <a:cs typeface="Gandhi Serif" charset="0"/>
              </a:rPr>
              <a:t>Semarnat</a:t>
            </a:r>
            <a:r>
              <a:rPr lang="es-ES" sz="1100" dirty="0">
                <a:latin typeface="Gandhi Serif" charset="0"/>
                <a:ea typeface="Gandhi Serif" charset="0"/>
                <a:cs typeface="Gandhi Serif" charset="0"/>
              </a:rPr>
              <a:t>, México.</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err="1">
                <a:latin typeface="Gandhi Serif" charset="0"/>
                <a:ea typeface="Gandhi Serif" charset="0"/>
                <a:cs typeface="Gandhi Serif" charset="0"/>
              </a:rPr>
              <a:t>Talledos</a:t>
            </a:r>
            <a:r>
              <a:rPr lang="es-ES" sz="1100" dirty="0">
                <a:latin typeface="Gandhi Serif" charset="0"/>
                <a:ea typeface="Gandhi Serif" charset="0"/>
                <a:cs typeface="Gandhi Serif" charset="0"/>
              </a:rPr>
              <a:t> Sánchez, E. (</a:t>
            </a:r>
            <a:r>
              <a:rPr lang="es-ES" sz="1100" dirty="0" err="1">
                <a:latin typeface="Gandhi Serif" charset="0"/>
                <a:ea typeface="Gandhi Serif" charset="0"/>
                <a:cs typeface="Gandhi Serif" charset="0"/>
              </a:rPr>
              <a:t>Sep</a:t>
            </a:r>
            <a:r>
              <a:rPr lang="es-ES" sz="1100" dirty="0">
                <a:latin typeface="Gandhi Serif" charset="0"/>
                <a:ea typeface="Gandhi Serif" charset="0"/>
                <a:cs typeface="Gandhi Serif" charset="0"/>
              </a:rPr>
              <a:t> - Dic de 2012). La imposición de un espacio: de la Crucecita a Bahías de Huatulco. Revista mexicana de ciencias políticas y sociales(216), 119 - 142.</a:t>
            </a:r>
          </a:p>
          <a:p>
            <a:pPr marL="171450" indent="-171450" algn="just">
              <a:buFont typeface="Arial" charset="0"/>
              <a:buChar char="•"/>
            </a:pPr>
            <a:r>
              <a:rPr lang="es-ES" sz="1100" dirty="0" err="1">
                <a:latin typeface="Gandhi Serif" charset="0"/>
                <a:ea typeface="Gandhi Serif" charset="0"/>
                <a:cs typeface="Gandhi Serif" charset="0"/>
              </a:rPr>
              <a:t>The</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Nature</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Conservancy</a:t>
            </a:r>
            <a:r>
              <a:rPr lang="es-ES" sz="1100" dirty="0">
                <a:latin typeface="Gandhi Serif" charset="0"/>
                <a:ea typeface="Gandhi Serif" charset="0"/>
                <a:cs typeface="Gandhi Serif" charset="0"/>
              </a:rPr>
              <a:t>. (2005). Desarrollo del ecoturismo. Un manual para los profesionales de la conservación. Introducción a la planificación del ecoturismo. Arlington: </a:t>
            </a:r>
            <a:r>
              <a:rPr lang="es-ES" sz="1100" dirty="0" err="1">
                <a:latin typeface="Gandhi Serif" charset="0"/>
                <a:ea typeface="Gandhi Serif" charset="0"/>
                <a:cs typeface="Gandhi Serif" charset="0"/>
              </a:rPr>
              <a:t>The</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Nature</a:t>
            </a:r>
            <a:r>
              <a:rPr lang="es-ES" sz="1100" dirty="0">
                <a:latin typeface="Gandhi Serif" charset="0"/>
                <a:ea typeface="Gandhi Serif" charset="0"/>
                <a:cs typeface="Gandhi Serif" charset="0"/>
              </a:rPr>
              <a:t> </a:t>
            </a:r>
            <a:r>
              <a:rPr lang="es-ES" sz="1100" dirty="0" err="1">
                <a:latin typeface="Gandhi Serif" charset="0"/>
                <a:ea typeface="Gandhi Serif" charset="0"/>
                <a:cs typeface="Gandhi Serif" charset="0"/>
              </a:rPr>
              <a:t>Conservancy</a:t>
            </a:r>
            <a:r>
              <a:rPr lang="es-ES" sz="1100" dirty="0">
                <a:latin typeface="Gandhi Serif" charset="0"/>
                <a:ea typeface="Gandhi Serif" charset="0"/>
                <a:cs typeface="Gandhi Serif" charset="0"/>
              </a:rPr>
              <a:t>.</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Tulio Inda, M., &amp; </a:t>
            </a:r>
            <a:r>
              <a:rPr lang="es-ES" sz="1100" dirty="0" err="1">
                <a:latin typeface="Gandhi Serif" charset="0"/>
                <a:ea typeface="Gandhi Serif" charset="0"/>
                <a:cs typeface="Gandhi Serif" charset="0"/>
              </a:rPr>
              <a:t>Santamaria</a:t>
            </a:r>
            <a:r>
              <a:rPr lang="es-ES" sz="1100" dirty="0">
                <a:latin typeface="Gandhi Serif" charset="0"/>
                <a:ea typeface="Gandhi Serif" charset="0"/>
                <a:cs typeface="Gandhi Serif" charset="0"/>
              </a:rPr>
              <a:t> Gómez, A. (14 de diciembre de 2015). Los Centros Integralmente Planeados (CIP´S) en México. REV. LATINO-AM TURISMOLOGA/RLAT, 1(1), 1-78.</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Tudela Serrano, M., &amp; Giménez </a:t>
            </a:r>
            <a:r>
              <a:rPr lang="es-ES" sz="1100" dirty="0" err="1">
                <a:latin typeface="Gandhi Serif" charset="0"/>
                <a:ea typeface="Gandhi Serif" charset="0"/>
                <a:cs typeface="Gandhi Serif" charset="0"/>
              </a:rPr>
              <a:t>Alarte</a:t>
            </a:r>
            <a:r>
              <a:rPr lang="es-ES" sz="1100" dirty="0">
                <a:latin typeface="Gandhi Serif" charset="0"/>
                <a:ea typeface="Gandhi Serif" charset="0"/>
                <a:cs typeface="Gandhi Serif" charset="0"/>
              </a:rPr>
              <a:t>, A. I. (2008). Determinación de la capacidad de carga turística en tres senderos de pequeño recorrido en el municipio de </a:t>
            </a:r>
            <a:r>
              <a:rPr lang="es-ES" sz="1100" dirty="0" err="1">
                <a:latin typeface="Gandhi Serif" charset="0"/>
                <a:ea typeface="Gandhi Serif" charset="0"/>
                <a:cs typeface="Gandhi Serif" charset="0"/>
              </a:rPr>
              <a:t>Cehegín</a:t>
            </a:r>
            <a:r>
              <a:rPr lang="es-ES" sz="1100" dirty="0">
                <a:latin typeface="Gandhi Serif" charset="0"/>
                <a:ea typeface="Gandhi Serif" charset="0"/>
                <a:cs typeface="Gandhi Serif" charset="0"/>
              </a:rPr>
              <a:t> (Murcia). Cuadernos de Turismo(22), 211-229.</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Villegas Sierra, J., &amp; </a:t>
            </a:r>
            <a:r>
              <a:rPr lang="es-ES" sz="1100" dirty="0" err="1">
                <a:latin typeface="Gandhi Serif" charset="0"/>
                <a:ea typeface="Gandhi Serif" charset="0"/>
                <a:cs typeface="Gandhi Serif" charset="0"/>
              </a:rPr>
              <a:t>Solis</a:t>
            </a:r>
            <a:r>
              <a:rPr lang="es-ES" sz="1100" dirty="0">
                <a:latin typeface="Gandhi Serif" charset="0"/>
                <a:ea typeface="Gandhi Serif" charset="0"/>
                <a:cs typeface="Gandhi Serif" charset="0"/>
              </a:rPr>
              <a:t> Fierro, A. (2013). Historias compartidas. Ejido Carlos Cano Cruz. Migración interna y colonización en el siglo XX en Campeche. Campeche , Campeche, México: Universidad Autónoma del Carmen.</a:t>
            </a:r>
            <a:endParaRPr lang="es-ES_tradnl" sz="1100" dirty="0">
              <a:latin typeface="Gandhi Serif" charset="0"/>
              <a:ea typeface="Gandhi Serif" charset="0"/>
              <a:cs typeface="Gandhi Serif" charset="0"/>
            </a:endParaRPr>
          </a:p>
          <a:p>
            <a:pPr marL="171450" indent="-171450" algn="just">
              <a:buFont typeface="Arial" charset="0"/>
              <a:buChar char="•"/>
            </a:pPr>
            <a:r>
              <a:rPr lang="es-ES" sz="1100" dirty="0">
                <a:latin typeface="Gandhi Serif" charset="0"/>
                <a:ea typeface="Gandhi Serif" charset="0"/>
                <a:cs typeface="Gandhi Serif" charset="0"/>
              </a:rPr>
              <a:t>WWF. (2012). Guía. Planificación y gestión del ecoturismo comunitario con comunidades indígenas. WWF CHILE. Chile: WWF.</a:t>
            </a:r>
            <a:endParaRPr lang="es-ES_tradnl" sz="1100" dirty="0">
              <a:latin typeface="Gandhi Serif" charset="0"/>
              <a:ea typeface="Gandhi Serif" charset="0"/>
              <a:cs typeface="Gandhi Serif" charset="0"/>
            </a:endParaRPr>
          </a:p>
          <a:p>
            <a:pPr marL="171450" indent="-171450" algn="just">
              <a:buFont typeface="Arial" charset="0"/>
              <a:buChar char="•"/>
            </a:pPr>
            <a:endParaRPr lang="es-ES_tradnl" sz="1100" dirty="0">
              <a:latin typeface="Gandhi Serif" charset="0"/>
              <a:ea typeface="Gandhi Serif" charset="0"/>
              <a:cs typeface="Gandhi Serif"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40492" y="427336"/>
            <a:ext cx="1628385" cy="1261349"/>
          </a:xfrm>
          <a:prstGeom prst="rect">
            <a:avLst/>
          </a:prstGeom>
        </p:spPr>
      </p:pic>
      <p:sp>
        <p:nvSpPr>
          <p:cNvPr id="5" name="Marcador de número de diapositiva 4"/>
          <p:cNvSpPr>
            <a:spLocks noGrp="1"/>
          </p:cNvSpPr>
          <p:nvPr>
            <p:ph type="sldNum" sz="quarter" idx="12"/>
          </p:nvPr>
        </p:nvSpPr>
        <p:spPr/>
        <p:txBody>
          <a:bodyPr/>
          <a:lstStyle/>
          <a:p>
            <a:fld id="{6343F7B2-DAE4-1D4E-BF59-1787B5C96210}" type="slidenum">
              <a:rPr lang="es-ES_tradnl" smtClean="0"/>
              <a:t>26</a:t>
            </a:fld>
            <a:endParaRPr lang="es-ES_tradnl"/>
          </a:p>
        </p:txBody>
      </p:sp>
    </p:spTree>
    <p:extLst>
      <p:ext uri="{BB962C8B-B14F-4D97-AF65-F5344CB8AC3E}">
        <p14:creationId xmlns:p14="http://schemas.microsoft.com/office/powerpoint/2010/main" val="630455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70588" y="273233"/>
            <a:ext cx="7729728" cy="1188720"/>
          </a:xfrm>
        </p:spPr>
        <p:txBody>
          <a:bodyPr/>
          <a:lstStyle/>
          <a:p>
            <a:r>
              <a:rPr lang="es-ES_tradnl" b="1" dirty="0">
                <a:latin typeface="Gandhi Serif" charset="0"/>
                <a:ea typeface="Gandhi Serif" charset="0"/>
                <a:cs typeface="Gandhi Serif" charset="0"/>
              </a:rPr>
              <a:t>INTRODUCCI</a:t>
            </a:r>
            <a:r>
              <a:rPr lang="es-ES" b="1" dirty="0">
                <a:latin typeface="Gandhi Serif" charset="0"/>
                <a:ea typeface="Gandhi Serif" charset="0"/>
                <a:cs typeface="Gandhi Serif" charset="0"/>
              </a:rPr>
              <a:t>ÓN</a:t>
            </a:r>
            <a:endParaRPr lang="es-ES_tradnl" b="1"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9138" y="200604"/>
            <a:ext cx="1628385" cy="1261349"/>
          </a:xfrm>
          <a:prstGeom prst="rect">
            <a:avLst/>
          </a:prstGeom>
        </p:spPr>
      </p:pic>
      <p:sp>
        <p:nvSpPr>
          <p:cNvPr id="4" name="CuadroTexto 3"/>
          <p:cNvSpPr txBox="1"/>
          <p:nvPr/>
        </p:nvSpPr>
        <p:spPr>
          <a:xfrm>
            <a:off x="789138" y="1828800"/>
            <a:ext cx="10111178" cy="4416594"/>
          </a:xfrm>
          <a:prstGeom prst="rect">
            <a:avLst/>
          </a:prstGeom>
          <a:noFill/>
        </p:spPr>
        <p:txBody>
          <a:bodyPr wrap="square" rtlCol="0">
            <a:spAutoFit/>
          </a:bodyPr>
          <a:lstStyle/>
          <a:p>
            <a:pPr algn="just"/>
            <a:r>
              <a:rPr lang="es-ES_tradnl" sz="1700" dirty="0">
                <a:latin typeface="Gandhi Serif" charset="0"/>
                <a:ea typeface="Gandhi Serif" charset="0"/>
                <a:cs typeface="Gandhi Serif" charset="0"/>
              </a:rPr>
              <a:t>La gestión del turismo comunitario representa un mecanismo para contribuir al desarrollo y crecimiento de comunidades rurales a partir de la multifuncionalidad (Niño Guti</a:t>
            </a:r>
            <a:r>
              <a:rPr lang="es-ES" sz="1700" dirty="0">
                <a:latin typeface="Gandhi Serif" charset="0"/>
                <a:ea typeface="Gandhi Serif" charset="0"/>
                <a:cs typeface="Gandhi Serif" charset="0"/>
              </a:rPr>
              <a:t>é</a:t>
            </a:r>
            <a:r>
              <a:rPr lang="es-ES_tradnl" sz="1700" dirty="0" err="1">
                <a:latin typeface="Gandhi Serif" charset="0"/>
                <a:ea typeface="Gandhi Serif" charset="0"/>
                <a:cs typeface="Gandhi Serif" charset="0"/>
              </a:rPr>
              <a:t>rrez</a:t>
            </a:r>
            <a:r>
              <a:rPr lang="es-ES_tradnl" sz="1700" dirty="0">
                <a:latin typeface="Gandhi Serif" charset="0"/>
                <a:ea typeface="Gandhi Serif" charset="0"/>
                <a:cs typeface="Gandhi Serif" charset="0"/>
              </a:rPr>
              <a:t>, </a:t>
            </a:r>
            <a:r>
              <a:rPr lang="es-ES_tradnl" sz="1700" dirty="0" err="1">
                <a:latin typeface="Gandhi Serif" charset="0"/>
                <a:ea typeface="Gandhi Serif" charset="0"/>
                <a:cs typeface="Gandhi Serif" charset="0"/>
              </a:rPr>
              <a:t>Segrelles</a:t>
            </a:r>
            <a:r>
              <a:rPr lang="es-ES_tradnl" sz="1700" dirty="0">
                <a:latin typeface="Gandhi Serif" charset="0"/>
                <a:ea typeface="Gandhi Serif" charset="0"/>
                <a:cs typeface="Gandhi Serif" charset="0"/>
              </a:rPr>
              <a:t> Serrano, Niño Castillo, &amp; Niño Castillo, 2015) del territorio, aprovechando las características naturales, culturales y patrimoniales bajo esquemas de restauración, conservación y aprovechamiento.</a:t>
            </a:r>
          </a:p>
          <a:p>
            <a:pPr algn="just"/>
            <a:endParaRPr lang="es-ES_tradnl" sz="1700" dirty="0">
              <a:latin typeface="Gandhi Serif" charset="0"/>
              <a:ea typeface="Gandhi Serif" charset="0"/>
              <a:cs typeface="Gandhi Serif" charset="0"/>
            </a:endParaRPr>
          </a:p>
          <a:p>
            <a:pPr algn="just"/>
            <a:r>
              <a:rPr lang="es-ES_tradnl" sz="1700" dirty="0">
                <a:effectLst/>
                <a:latin typeface="Gandhi Serif" charset="0"/>
                <a:ea typeface="Calibri" charset="0"/>
                <a:cs typeface="Georgia" charset="0"/>
              </a:rPr>
              <a:t>Las prácticas tradicionales del turismo frente a un nuevo modelo de turismo y de turistas, dan paso al crecimiento y consolidación del turismo de naturaleza, dentro del cual se encuentran diversas prácticas como el turismo comunitario, el </a:t>
            </a:r>
            <a:r>
              <a:rPr lang="es-ES_tradnl" sz="1700" dirty="0" err="1">
                <a:effectLst/>
                <a:latin typeface="Gandhi Serif" charset="0"/>
                <a:ea typeface="Calibri" charset="0"/>
                <a:cs typeface="Georgia" charset="0"/>
              </a:rPr>
              <a:t>etnoturismo</a:t>
            </a:r>
            <a:r>
              <a:rPr lang="es-ES_tradnl" sz="1700" dirty="0">
                <a:effectLst/>
                <a:latin typeface="Gandhi Serif" charset="0"/>
                <a:ea typeface="Calibri" charset="0"/>
                <a:cs typeface="Georgia" charset="0"/>
              </a:rPr>
              <a:t>, el turismo alternativo, </a:t>
            </a:r>
            <a:r>
              <a:rPr lang="es-ES_tradnl" sz="1700" b="1" dirty="0">
                <a:effectLst/>
                <a:latin typeface="Gandhi Serif" charset="0"/>
                <a:ea typeface="Calibri" charset="0"/>
                <a:cs typeface="Georgia" charset="0"/>
              </a:rPr>
              <a:t>el ecoturismo </a:t>
            </a:r>
            <a:r>
              <a:rPr lang="es-ES_tradnl" sz="1700" dirty="0">
                <a:effectLst/>
                <a:latin typeface="Gandhi Serif" charset="0"/>
                <a:ea typeface="Calibri" charset="0"/>
                <a:cs typeface="Georgia" charset="0"/>
              </a:rPr>
              <a:t>entre otros.</a:t>
            </a:r>
          </a:p>
          <a:p>
            <a:pPr algn="just"/>
            <a:endParaRPr lang="es-ES_tradnl" sz="1700" dirty="0">
              <a:latin typeface="Gandhi Serif" charset="0"/>
              <a:ea typeface="Calibri" charset="0"/>
              <a:cs typeface="Georgia" charset="0"/>
            </a:endParaRPr>
          </a:p>
          <a:p>
            <a:pPr algn="just"/>
            <a:r>
              <a:rPr lang="es-ES_tradnl" sz="1600" dirty="0">
                <a:effectLst/>
                <a:latin typeface="Gandhi Serif" charset="0"/>
                <a:ea typeface="Calibri" charset="0"/>
                <a:cs typeface="Times New Roman" charset="0"/>
              </a:rPr>
              <a:t>Las Áreas Naturales Protegidas (ANP) son espacios idóneos para que la práctica del turismo comunitario cobre sentido, toda vez que las actividades permitidas en estos espacios son de bajo impacto y reguladas mediante la participación comunitaria asentadas en los Planes de Manejo regulados por los distintos organismos de participación gubernamental.</a:t>
            </a:r>
          </a:p>
          <a:p>
            <a:pPr algn="just"/>
            <a:endParaRPr lang="es-ES_tradnl" sz="1600" dirty="0">
              <a:latin typeface="Gandhi Serif" charset="0"/>
              <a:ea typeface="Calibri" charset="0"/>
              <a:cs typeface="Times New Roman" charset="0"/>
            </a:endParaRPr>
          </a:p>
          <a:p>
            <a:pPr algn="just"/>
            <a:r>
              <a:rPr lang="es-ES_tradnl" sz="1600" dirty="0">
                <a:effectLst/>
                <a:latin typeface="Gandhi Serif" charset="0"/>
                <a:ea typeface="Calibri" charset="0"/>
                <a:cs typeface="Times New Roman" charset="0"/>
              </a:rPr>
              <a:t>Por lo tanto, se plantea que el mecanismo id</a:t>
            </a:r>
            <a:r>
              <a:rPr lang="es-ES" sz="1600" dirty="0" err="1">
                <a:effectLst/>
                <a:latin typeface="Gandhi Serif" charset="0"/>
                <a:ea typeface="Calibri" charset="0"/>
                <a:cs typeface="Times New Roman" charset="0"/>
              </a:rPr>
              <a:t>óneo</a:t>
            </a:r>
            <a:r>
              <a:rPr lang="es-ES" sz="1600" dirty="0">
                <a:effectLst/>
                <a:latin typeface="Gandhi Serif" charset="0"/>
                <a:ea typeface="Calibri" charset="0"/>
                <a:cs typeface="Times New Roman" charset="0"/>
              </a:rPr>
              <a:t> para el desarrollo del turismo comunitario se de a partir de la</a:t>
            </a:r>
            <a:r>
              <a:rPr lang="es-ES_tradnl" sz="1600" dirty="0">
                <a:effectLst/>
                <a:latin typeface="Gandhi Serif" charset="0"/>
                <a:ea typeface="Calibri" charset="0"/>
                <a:cs typeface="Times New Roman" charset="0"/>
              </a:rPr>
              <a:t> gestión a partir de la conformación de cooperativas comunitarias que tengan en control pleno del entorno, de los ingresos, de la conservación y el resguardo del sitio, sin la incidencia total de las operadoras.</a:t>
            </a:r>
            <a:endParaRPr lang="es-ES_tradnl" sz="1700" dirty="0">
              <a:latin typeface="Gandhi Serif" charset="0"/>
              <a:ea typeface="Gandhi Serif" charset="0"/>
              <a:cs typeface="Gandhi Serif" charset="0"/>
            </a:endParaRPr>
          </a:p>
        </p:txBody>
      </p:sp>
      <p:sp>
        <p:nvSpPr>
          <p:cNvPr id="5" name="Marcador de número de diapositiva 4"/>
          <p:cNvSpPr>
            <a:spLocks noGrp="1"/>
          </p:cNvSpPr>
          <p:nvPr>
            <p:ph type="sldNum" sz="quarter" idx="12"/>
          </p:nvPr>
        </p:nvSpPr>
        <p:spPr/>
        <p:txBody>
          <a:bodyPr/>
          <a:lstStyle/>
          <a:p>
            <a:fld id="{6343F7B2-DAE4-1D4E-BF59-1787B5C96210}" type="slidenum">
              <a:rPr lang="es-ES_tradnl" smtClean="0"/>
              <a:t>3</a:t>
            </a:fld>
            <a:endParaRPr lang="es-ES_tradnl"/>
          </a:p>
        </p:txBody>
      </p:sp>
    </p:spTree>
    <p:extLst>
      <p:ext uri="{BB962C8B-B14F-4D97-AF65-F5344CB8AC3E}">
        <p14:creationId xmlns:p14="http://schemas.microsoft.com/office/powerpoint/2010/main" val="32094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4033" y="275761"/>
            <a:ext cx="8495319" cy="1188720"/>
          </a:xfrm>
        </p:spPr>
        <p:txBody>
          <a:bodyPr/>
          <a:lstStyle/>
          <a:p>
            <a:r>
              <a:rPr lang="es-ES_tradnl" dirty="0">
                <a:latin typeface="Gandhi Serif" charset="0"/>
                <a:ea typeface="Gandhi Serif" charset="0"/>
                <a:cs typeface="Gandhi Serif" charset="0"/>
              </a:rPr>
              <a:t>JUSTIFICACI</a:t>
            </a:r>
            <a:r>
              <a:rPr lang="es-ES" dirty="0">
                <a:latin typeface="Gandhi Serif" charset="0"/>
                <a:ea typeface="Gandhi Serif" charset="0"/>
                <a:cs typeface="Gandhi Serif" charset="0"/>
              </a:rPr>
              <a:t>ÓN DEL OBJETO DE ESTUDIO</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4711" y="275761"/>
            <a:ext cx="1628385" cy="1261349"/>
          </a:xfrm>
          <a:prstGeom prst="rect">
            <a:avLst/>
          </a:prstGeom>
        </p:spPr>
      </p:pic>
      <p:sp>
        <p:nvSpPr>
          <p:cNvPr id="4" name="CuadroTexto 3"/>
          <p:cNvSpPr txBox="1"/>
          <p:nvPr/>
        </p:nvSpPr>
        <p:spPr>
          <a:xfrm>
            <a:off x="526093" y="1866378"/>
            <a:ext cx="6488482" cy="4247317"/>
          </a:xfrm>
          <a:prstGeom prst="rect">
            <a:avLst/>
          </a:prstGeom>
          <a:noFill/>
        </p:spPr>
        <p:txBody>
          <a:bodyPr wrap="square" rtlCol="0">
            <a:spAutoFit/>
          </a:bodyPr>
          <a:lstStyle/>
          <a:p>
            <a:pPr marL="342900" indent="-342900" algn="just">
              <a:buAutoNum type="arabicPeriod"/>
            </a:pPr>
            <a:r>
              <a:rPr lang="es-ES_tradnl" dirty="0">
                <a:effectLst/>
                <a:latin typeface="Gandhi Serif" charset="0"/>
                <a:ea typeface="Calibri" charset="0"/>
                <a:cs typeface="Times New Roman" charset="0"/>
              </a:rPr>
              <a:t>La creciente demanda por el turismo comunitario refleja una oportunidad para incorporar a las comunidades en esta actividad </a:t>
            </a:r>
          </a:p>
          <a:p>
            <a:pPr marL="342900" indent="-342900" algn="just">
              <a:buAutoNum type="arabicPeriod"/>
            </a:pPr>
            <a:r>
              <a:rPr lang="es-ES_tradnl" dirty="0">
                <a:latin typeface="Gandhi Serif" charset="0"/>
                <a:ea typeface="Calibri" charset="0"/>
                <a:cs typeface="Times New Roman" charset="0"/>
              </a:rPr>
              <a:t>El turismo comunitario como una alternativa para reducir la pobreza en comunidades menos favorecidas</a:t>
            </a:r>
          </a:p>
          <a:p>
            <a:pPr marL="342900" indent="-342900" algn="just">
              <a:buAutoNum type="arabicPeriod"/>
            </a:pPr>
            <a:r>
              <a:rPr lang="es-ES_tradnl" dirty="0">
                <a:latin typeface="Gandhi Serif" charset="0"/>
                <a:ea typeface="Calibri" charset="0"/>
                <a:cs typeface="Times New Roman" charset="0"/>
              </a:rPr>
              <a:t>La participación</a:t>
            </a:r>
            <a:r>
              <a:rPr lang="es-ES" dirty="0">
                <a:latin typeface="Gandhi Serif" charset="0"/>
                <a:ea typeface="Calibri" charset="0"/>
                <a:cs typeface="Times New Roman" charset="0"/>
              </a:rPr>
              <a:t> de la comunidad local en la operación total del turismo les genera beneficios mayores y directos</a:t>
            </a:r>
          </a:p>
          <a:p>
            <a:pPr marL="342900" indent="-342900" algn="just">
              <a:buAutoNum type="arabicPeriod"/>
            </a:pPr>
            <a:r>
              <a:rPr lang="es-ES" dirty="0">
                <a:latin typeface="Gandhi Serif" charset="0"/>
                <a:ea typeface="Calibri" charset="0"/>
                <a:cs typeface="Times New Roman" charset="0"/>
              </a:rPr>
              <a:t>La multifuncionalidad de la tierra y el espacio permite mayor aprovechamiento</a:t>
            </a:r>
          </a:p>
          <a:p>
            <a:pPr marL="342900" indent="-342900" algn="just">
              <a:buAutoNum type="arabicPeriod"/>
            </a:pPr>
            <a:r>
              <a:rPr lang="es-ES" dirty="0">
                <a:latin typeface="Gandhi Serif" charset="0"/>
                <a:ea typeface="Calibri" charset="0"/>
                <a:cs typeface="Times New Roman" charset="0"/>
              </a:rPr>
              <a:t>Las ANP demandan dentro de sus Planes de Manejo la instrumentación de prácticas de turismo de bajo impacto</a:t>
            </a:r>
          </a:p>
          <a:p>
            <a:pPr marL="342900" indent="-342900" algn="just">
              <a:buAutoNum type="arabicPeriod"/>
            </a:pPr>
            <a:r>
              <a:rPr lang="es-ES" dirty="0">
                <a:latin typeface="Gandhi Serif" charset="0"/>
                <a:ea typeface="Calibri" charset="0"/>
                <a:cs typeface="Times New Roman" charset="0"/>
              </a:rPr>
              <a:t>Existen programas federales para bajar recursos económicos, sin embargo las comunidades en ocasiones desconocen los procedimientos o bien, carecen de la estructura organizacional requerida</a:t>
            </a:r>
            <a:endParaRPr lang="es-ES_tradnl" dirty="0"/>
          </a:p>
        </p:txBody>
      </p:sp>
      <p:pic>
        <p:nvPicPr>
          <p:cNvPr id="5" name="Imagen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1692" y="1707162"/>
            <a:ext cx="2444811" cy="209961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36503" y="3990036"/>
            <a:ext cx="1890003" cy="2808544"/>
          </a:xfrm>
          <a:prstGeom prst="rect">
            <a:avLst/>
          </a:prstGeom>
        </p:spPr>
      </p:pic>
      <p:sp>
        <p:nvSpPr>
          <p:cNvPr id="7" name="Marcador de número de diapositiva 6"/>
          <p:cNvSpPr>
            <a:spLocks noGrp="1"/>
          </p:cNvSpPr>
          <p:nvPr>
            <p:ph type="sldNum" sz="quarter" idx="12"/>
          </p:nvPr>
        </p:nvSpPr>
        <p:spPr/>
        <p:txBody>
          <a:bodyPr/>
          <a:lstStyle/>
          <a:p>
            <a:fld id="{6343F7B2-DAE4-1D4E-BF59-1787B5C96210}" type="slidenum">
              <a:rPr lang="es-ES_tradnl" smtClean="0"/>
              <a:t>4</a:t>
            </a:fld>
            <a:endParaRPr lang="es-ES_tradnl"/>
          </a:p>
        </p:txBody>
      </p:sp>
    </p:spTree>
    <p:extLst>
      <p:ext uri="{BB962C8B-B14F-4D97-AF65-F5344CB8AC3E}">
        <p14:creationId xmlns:p14="http://schemas.microsoft.com/office/powerpoint/2010/main" val="528730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p:cNvGraphicFramePr>
            <a:graphicFrameLocks noChangeAspect="1"/>
          </p:cNvGraphicFramePr>
          <p:nvPr>
            <p:extLst>
              <p:ext uri="{D42A27DB-BD31-4B8C-83A1-F6EECF244321}">
                <p14:modId xmlns:p14="http://schemas.microsoft.com/office/powerpoint/2010/main" val="718440071"/>
              </p:ext>
            </p:extLst>
          </p:nvPr>
        </p:nvGraphicFramePr>
        <p:xfrm>
          <a:off x="2129426" y="1039660"/>
          <a:ext cx="8054234" cy="5060515"/>
        </p:xfrm>
        <a:graphic>
          <a:graphicData uri="http://schemas.openxmlformats.org/presentationml/2006/ole">
            <mc:AlternateContent xmlns:mc="http://schemas.openxmlformats.org/markup-compatibility/2006">
              <mc:Choice xmlns:v="urn:schemas-microsoft-com:vml" Requires="v">
                <p:oleObj spid="_x0000_s2069" name="Documento" r:id="rId3" imgW="5613400" imgH="3886200" progId="Word.Document.12">
                  <p:embed/>
                </p:oleObj>
              </mc:Choice>
              <mc:Fallback>
                <p:oleObj name="Documento" r:id="rId3" imgW="5613400" imgH="3886200" progId="Word.Document.12">
                  <p:embed/>
                  <p:pic>
                    <p:nvPicPr>
                      <p:cNvPr id="0" name=""/>
                      <p:cNvPicPr/>
                      <p:nvPr/>
                    </p:nvPicPr>
                    <p:blipFill>
                      <a:blip r:embed="rId4"/>
                      <a:stretch>
                        <a:fillRect/>
                      </a:stretch>
                    </p:blipFill>
                    <p:spPr>
                      <a:xfrm>
                        <a:off x="2129426" y="1039660"/>
                        <a:ext cx="8054234" cy="5060515"/>
                      </a:xfrm>
                      <a:prstGeom prst="rect">
                        <a:avLst/>
                      </a:prstGeom>
                    </p:spPr>
                  </p:pic>
                </p:oleObj>
              </mc:Fallback>
            </mc:AlternateContent>
          </a:graphicData>
        </a:graphic>
      </p:graphicFrame>
      <p:sp>
        <p:nvSpPr>
          <p:cNvPr id="4" name="CuadroTexto 3"/>
          <p:cNvSpPr txBox="1"/>
          <p:nvPr/>
        </p:nvSpPr>
        <p:spPr>
          <a:xfrm>
            <a:off x="1753644" y="551145"/>
            <a:ext cx="8805798" cy="369332"/>
          </a:xfrm>
          <a:prstGeom prst="rect">
            <a:avLst/>
          </a:prstGeom>
          <a:noFill/>
        </p:spPr>
        <p:txBody>
          <a:bodyPr wrap="square" rtlCol="0">
            <a:spAutoFit/>
          </a:bodyPr>
          <a:lstStyle/>
          <a:p>
            <a:pPr algn="ctr"/>
            <a:r>
              <a:rPr lang="es-ES_tradnl" b="1" dirty="0">
                <a:latin typeface="Gandhi Serif" charset="0"/>
                <a:ea typeface="Gandhi Serif" charset="0"/>
                <a:cs typeface="Gandhi Serif" charset="0"/>
              </a:rPr>
              <a:t>Acciones gestionadas en el NORESTE DEL ESTADO con fines tur</a:t>
            </a:r>
            <a:r>
              <a:rPr lang="es-ES" b="1" dirty="0" err="1">
                <a:latin typeface="Gandhi Serif" charset="0"/>
                <a:ea typeface="Gandhi Serif" charset="0"/>
                <a:cs typeface="Gandhi Serif" charset="0"/>
              </a:rPr>
              <a:t>ísticos</a:t>
            </a:r>
            <a:endParaRPr lang="es-ES_tradnl" b="1" dirty="0">
              <a:latin typeface="Gandhi Serif" charset="0"/>
              <a:ea typeface="Gandhi Serif" charset="0"/>
              <a:cs typeface="Gandhi Serif" charset="0"/>
            </a:endParaRPr>
          </a:p>
        </p:txBody>
      </p:sp>
      <p:sp>
        <p:nvSpPr>
          <p:cNvPr id="5" name="CuadroTexto 4"/>
          <p:cNvSpPr txBox="1"/>
          <p:nvPr/>
        </p:nvSpPr>
        <p:spPr>
          <a:xfrm>
            <a:off x="3557392" y="5962389"/>
            <a:ext cx="5010411" cy="369332"/>
          </a:xfrm>
          <a:prstGeom prst="rect">
            <a:avLst/>
          </a:prstGeom>
          <a:noFill/>
        </p:spPr>
        <p:txBody>
          <a:bodyPr wrap="square" rtlCol="0">
            <a:spAutoFit/>
          </a:bodyPr>
          <a:lstStyle/>
          <a:p>
            <a:pPr algn="ctr"/>
            <a:r>
              <a:rPr lang="es-ES_tradnl" dirty="0" err="1">
                <a:latin typeface="Gandhi Serif" charset="0"/>
                <a:ea typeface="Gandhi Serif" charset="0"/>
                <a:cs typeface="Gandhi Serif" charset="0"/>
              </a:rPr>
              <a:t>Elaboraci</a:t>
            </a:r>
            <a:r>
              <a:rPr lang="es-ES" dirty="0" err="1">
                <a:latin typeface="Gandhi Serif" charset="0"/>
                <a:ea typeface="Gandhi Serif" charset="0"/>
                <a:cs typeface="Gandhi Serif" charset="0"/>
              </a:rPr>
              <a:t>ón</a:t>
            </a:r>
            <a:r>
              <a:rPr lang="es-ES" dirty="0">
                <a:latin typeface="Gandhi Serif" charset="0"/>
                <a:ea typeface="Gandhi Serif" charset="0"/>
                <a:cs typeface="Gandhi Serif" charset="0"/>
              </a:rPr>
              <a:t> propia</a:t>
            </a:r>
            <a:endParaRPr lang="es-ES_tradnl" dirty="0">
              <a:latin typeface="Gandhi Serif" charset="0"/>
              <a:ea typeface="Gandhi Serif" charset="0"/>
              <a:cs typeface="Gandhi Serif" charset="0"/>
            </a:endParaRPr>
          </a:p>
        </p:txBody>
      </p:sp>
      <p:sp>
        <p:nvSpPr>
          <p:cNvPr id="6" name="Marcador de número de diapositiva 5"/>
          <p:cNvSpPr>
            <a:spLocks noGrp="1"/>
          </p:cNvSpPr>
          <p:nvPr>
            <p:ph type="sldNum" sz="quarter" idx="12"/>
          </p:nvPr>
        </p:nvSpPr>
        <p:spPr/>
        <p:txBody>
          <a:bodyPr/>
          <a:lstStyle/>
          <a:p>
            <a:fld id="{6343F7B2-DAE4-1D4E-BF59-1787B5C96210}" type="slidenum">
              <a:rPr lang="es-ES_tradnl" smtClean="0"/>
              <a:t>5</a:t>
            </a:fld>
            <a:endParaRPr lang="es-ES_tradnl"/>
          </a:p>
        </p:txBody>
      </p:sp>
    </p:spTree>
    <p:extLst>
      <p:ext uri="{BB962C8B-B14F-4D97-AF65-F5344CB8AC3E}">
        <p14:creationId xmlns:p14="http://schemas.microsoft.com/office/powerpoint/2010/main" val="195953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8998" y="200604"/>
            <a:ext cx="7729728" cy="1188720"/>
          </a:xfrm>
        </p:spPr>
        <p:txBody>
          <a:bodyPr/>
          <a:lstStyle/>
          <a:p>
            <a:r>
              <a:rPr lang="es-ES_tradnl">
                <a:latin typeface="Gandhi Serif" charset="0"/>
                <a:ea typeface="Gandhi Serif" charset="0"/>
                <a:cs typeface="Gandhi Serif" charset="0"/>
              </a:rPr>
              <a:t>OBJETIVOS</a:t>
            </a: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65752" y="350917"/>
            <a:ext cx="1628385" cy="1261349"/>
          </a:xfrm>
          <a:prstGeom prst="rect">
            <a:avLst/>
          </a:prstGeom>
        </p:spPr>
      </p:pic>
      <p:graphicFrame>
        <p:nvGraphicFramePr>
          <p:cNvPr id="5" name="Diagrama 4"/>
          <p:cNvGraphicFramePr/>
          <p:nvPr>
            <p:extLst>
              <p:ext uri="{D42A27DB-BD31-4B8C-83A1-F6EECF244321}">
                <p14:modId xmlns:p14="http://schemas.microsoft.com/office/powerpoint/2010/main" val="1768845850"/>
              </p:ext>
            </p:extLst>
          </p:nvPr>
        </p:nvGraphicFramePr>
        <p:xfrm>
          <a:off x="2032000" y="2029216"/>
          <a:ext cx="8878170" cy="4109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arcador de número de diapositiva 5"/>
          <p:cNvSpPr>
            <a:spLocks noGrp="1"/>
          </p:cNvSpPr>
          <p:nvPr>
            <p:ph type="sldNum" sz="quarter" idx="12"/>
          </p:nvPr>
        </p:nvSpPr>
        <p:spPr/>
        <p:txBody>
          <a:bodyPr/>
          <a:lstStyle/>
          <a:p>
            <a:fld id="{6343F7B2-DAE4-1D4E-BF59-1787B5C96210}" type="slidenum">
              <a:rPr lang="es-ES_tradnl" smtClean="0"/>
              <a:t>6</a:t>
            </a:fld>
            <a:endParaRPr lang="es-ES_tradnl"/>
          </a:p>
        </p:txBody>
      </p:sp>
    </p:spTree>
    <p:extLst>
      <p:ext uri="{BB962C8B-B14F-4D97-AF65-F5344CB8AC3E}">
        <p14:creationId xmlns:p14="http://schemas.microsoft.com/office/powerpoint/2010/main" val="482100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22358" y="426073"/>
            <a:ext cx="7729728" cy="1188720"/>
          </a:xfrm>
        </p:spPr>
        <p:txBody>
          <a:bodyPr/>
          <a:lstStyle/>
          <a:p>
            <a:r>
              <a:rPr lang="es-ES_tradnl" dirty="0">
                <a:latin typeface="Gandhi Serif" charset="0"/>
                <a:ea typeface="Gandhi Serif" charset="0"/>
                <a:cs typeface="Gandhi Serif" charset="0"/>
              </a:rPr>
              <a:t>HIP</a:t>
            </a:r>
            <a:r>
              <a:rPr lang="es-ES" dirty="0">
                <a:latin typeface="Gandhi Serif" charset="0"/>
                <a:ea typeface="Gandhi Serif" charset="0"/>
                <a:cs typeface="Gandhi Serif" charset="0"/>
              </a:rPr>
              <a:t>ÓTESIS</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sp>
        <p:nvSpPr>
          <p:cNvPr id="4" name="CuadroTexto 3"/>
          <p:cNvSpPr txBox="1"/>
          <p:nvPr/>
        </p:nvSpPr>
        <p:spPr>
          <a:xfrm>
            <a:off x="3885742" y="2192055"/>
            <a:ext cx="7575574" cy="3693319"/>
          </a:xfrm>
          <a:prstGeom prst="rect">
            <a:avLst/>
          </a:prstGeom>
          <a:noFill/>
        </p:spPr>
        <p:txBody>
          <a:bodyPr wrap="square" rtlCol="0">
            <a:spAutoFit/>
          </a:bodyPr>
          <a:lstStyle/>
          <a:p>
            <a:pPr algn="just">
              <a:spcAft>
                <a:spcPts val="0"/>
              </a:spcAft>
            </a:pPr>
            <a:endParaRPr lang="es-ES_tradnl" dirty="0">
              <a:effectLst/>
              <a:latin typeface="Gandhi Serif" charset="0"/>
              <a:ea typeface="Calibri" charset="0"/>
              <a:cs typeface="Times New Roman" charset="0"/>
            </a:endParaRPr>
          </a:p>
          <a:p>
            <a:pPr algn="just">
              <a:spcAft>
                <a:spcPts val="0"/>
              </a:spcAft>
            </a:pPr>
            <a:r>
              <a:rPr lang="es-ES_tradnl" b="1" dirty="0">
                <a:latin typeface="Gandhi Serif" charset="0"/>
                <a:ea typeface="Calibri" charset="0"/>
                <a:cs typeface="Times New Roman" charset="0"/>
              </a:rPr>
              <a:t>PREGUNTA DE INVESTIGACI</a:t>
            </a:r>
            <a:r>
              <a:rPr lang="es-ES" b="1" dirty="0">
                <a:latin typeface="Gandhi Serif" charset="0"/>
                <a:ea typeface="Calibri" charset="0"/>
                <a:cs typeface="Times New Roman" charset="0"/>
              </a:rPr>
              <a:t>ÓN</a:t>
            </a:r>
          </a:p>
          <a:p>
            <a:pPr algn="just">
              <a:spcAft>
                <a:spcPts val="0"/>
              </a:spcAft>
            </a:pPr>
            <a:endParaRPr lang="es-ES" b="1" dirty="0">
              <a:latin typeface="Gandhi Serif" charset="0"/>
              <a:ea typeface="Calibri" charset="0"/>
              <a:cs typeface="Times New Roman" charset="0"/>
            </a:endParaRPr>
          </a:p>
          <a:p>
            <a:pPr algn="just">
              <a:spcAft>
                <a:spcPts val="0"/>
              </a:spcAft>
            </a:pPr>
            <a:r>
              <a:rPr lang="es-ES_tradnl" dirty="0">
                <a:effectLst/>
                <a:latin typeface="Gandhi Serif" charset="0"/>
                <a:ea typeface="Calibri" charset="0"/>
                <a:cs typeface="Times New Roman" charset="0"/>
              </a:rPr>
              <a:t>¿De qué manera  la conformación de cooperativas ecoturísticas comunitarias contribuirán a la gestión del turismo comunitario como modelo para la sostenibilidad natural y cultural de las Áreas Naturales Protegidas?</a:t>
            </a:r>
            <a:endParaRPr lang="es-ES_tradnl" dirty="0">
              <a:effectLst/>
              <a:latin typeface="Calibri" charset="0"/>
              <a:ea typeface="Calibri" charset="0"/>
              <a:cs typeface="Times New Roman" charset="0"/>
            </a:endParaRPr>
          </a:p>
          <a:p>
            <a:pPr>
              <a:spcAft>
                <a:spcPts val="0"/>
              </a:spcAft>
            </a:pPr>
            <a:r>
              <a:rPr lang="es-ES_tradnl" dirty="0">
                <a:effectLst/>
                <a:latin typeface="Gandhi Serif" charset="0"/>
                <a:ea typeface="Calibri" charset="0"/>
                <a:cs typeface="Times New Roman" charset="0"/>
              </a:rPr>
              <a:t> </a:t>
            </a:r>
          </a:p>
          <a:p>
            <a:pPr>
              <a:spcAft>
                <a:spcPts val="0"/>
              </a:spcAft>
            </a:pPr>
            <a:endParaRPr lang="es-ES_tradnl" dirty="0">
              <a:effectLst/>
              <a:latin typeface="Calibri" charset="0"/>
              <a:ea typeface="Calibri" charset="0"/>
              <a:cs typeface="Times New Roman" charset="0"/>
            </a:endParaRPr>
          </a:p>
          <a:p>
            <a:pPr algn="just">
              <a:spcAft>
                <a:spcPts val="0"/>
              </a:spcAft>
            </a:pPr>
            <a:r>
              <a:rPr lang="es-ES_tradnl" b="1" dirty="0">
                <a:effectLst/>
                <a:latin typeface="Gandhi Serif" charset="0"/>
                <a:ea typeface="Calibri" charset="0"/>
                <a:cs typeface="Times New Roman" charset="0"/>
              </a:rPr>
              <a:t>HIP</a:t>
            </a:r>
            <a:r>
              <a:rPr lang="es-ES" b="1" dirty="0">
                <a:effectLst/>
                <a:latin typeface="Gandhi Serif" charset="0"/>
                <a:ea typeface="Calibri" charset="0"/>
                <a:cs typeface="Times New Roman" charset="0"/>
              </a:rPr>
              <a:t>ÓTESIS</a:t>
            </a:r>
          </a:p>
          <a:p>
            <a:pPr algn="just">
              <a:spcAft>
                <a:spcPts val="0"/>
              </a:spcAft>
            </a:pPr>
            <a:r>
              <a:rPr lang="es-ES_tradnl" dirty="0">
                <a:effectLst/>
                <a:latin typeface="Gandhi Serif" charset="0"/>
                <a:ea typeface="Calibri" charset="0"/>
                <a:cs typeface="Times New Roman" charset="0"/>
              </a:rPr>
              <a:t>Si se conforman cooperativas de turismo comunitario, se garantizará la gestión del turismo de naturaleza como modelo para la sostenibilidad natural y cultural de las Áreas Naturales Protegidas</a:t>
            </a:r>
            <a:endParaRPr lang="es-ES_tradnl" dirty="0">
              <a:effectLst/>
              <a:latin typeface="Calibri" charset="0"/>
              <a:ea typeface="Calibri" charset="0"/>
              <a:cs typeface="Times New Roman"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1101" y="2192055"/>
            <a:ext cx="2527698" cy="4164904"/>
          </a:xfrm>
          <a:prstGeom prst="rect">
            <a:avLst/>
          </a:prstGeom>
        </p:spPr>
      </p:pic>
      <p:sp>
        <p:nvSpPr>
          <p:cNvPr id="6" name="Marcador de número de diapositiva 5"/>
          <p:cNvSpPr>
            <a:spLocks noGrp="1"/>
          </p:cNvSpPr>
          <p:nvPr>
            <p:ph type="sldNum" sz="quarter" idx="12"/>
          </p:nvPr>
        </p:nvSpPr>
        <p:spPr/>
        <p:txBody>
          <a:bodyPr/>
          <a:lstStyle/>
          <a:p>
            <a:fld id="{6343F7B2-DAE4-1D4E-BF59-1787B5C96210}" type="slidenum">
              <a:rPr lang="es-ES_tradnl" smtClean="0"/>
              <a:t>7</a:t>
            </a:fld>
            <a:endParaRPr lang="es-ES_tradnl"/>
          </a:p>
        </p:txBody>
      </p:sp>
    </p:spTree>
    <p:extLst>
      <p:ext uri="{BB962C8B-B14F-4D97-AF65-F5344CB8AC3E}">
        <p14:creationId xmlns:p14="http://schemas.microsoft.com/office/powerpoint/2010/main" val="864571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latin typeface="Gandhi Serif" charset="0"/>
                <a:ea typeface="Gandhi Serif" charset="0"/>
                <a:cs typeface="Gandhi Serif" charset="0"/>
              </a:rPr>
              <a:t>METODOLOG</a:t>
            </a:r>
            <a:r>
              <a:rPr lang="es-ES" dirty="0">
                <a:latin typeface="Gandhi Serif" charset="0"/>
                <a:ea typeface="Gandhi Serif" charset="0"/>
                <a:cs typeface="Gandhi Serif" charset="0"/>
              </a:rPr>
              <a:t>ÍA</a:t>
            </a:r>
            <a:endParaRPr lang="es-ES_tradnl" dirty="0">
              <a:latin typeface="Gandhi Serif" charset="0"/>
              <a:ea typeface="Gandhi Serif" charset="0"/>
              <a:cs typeface="Gandhi Serif"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90180" y="389758"/>
            <a:ext cx="1628385" cy="1261349"/>
          </a:xfrm>
          <a:prstGeom prst="rect">
            <a:avLst/>
          </a:prstGeom>
        </p:spPr>
      </p:pic>
      <p:sp>
        <p:nvSpPr>
          <p:cNvPr id="4" name="CuadroTexto 3"/>
          <p:cNvSpPr txBox="1"/>
          <p:nvPr/>
        </p:nvSpPr>
        <p:spPr>
          <a:xfrm>
            <a:off x="1077238" y="1954060"/>
            <a:ext cx="10299067" cy="4524315"/>
          </a:xfrm>
          <a:prstGeom prst="rect">
            <a:avLst/>
          </a:prstGeom>
          <a:noFill/>
        </p:spPr>
        <p:txBody>
          <a:bodyPr wrap="square" rtlCol="0">
            <a:spAutoFit/>
          </a:bodyPr>
          <a:lstStyle/>
          <a:p>
            <a:pPr algn="just"/>
            <a:r>
              <a:rPr lang="es-ES_tradnl" dirty="0">
                <a:latin typeface="Gandhi Serif" charset="0"/>
                <a:ea typeface="Gandhi Serif" charset="0"/>
                <a:cs typeface="Gandhi Serif" charset="0"/>
              </a:rPr>
              <a:t>Para la presente investigación</a:t>
            </a:r>
            <a:r>
              <a:rPr lang="es-ES" dirty="0">
                <a:latin typeface="Gandhi Serif" charset="0"/>
                <a:ea typeface="Gandhi Serif" charset="0"/>
                <a:cs typeface="Gandhi Serif" charset="0"/>
              </a:rPr>
              <a:t> se ha hecho uso de un análisis metodológico mixto, que considere como fase inicial una exploración documental sobre las funciones y declaratorias de las ÁREAS NATURALES PROTEGIDAS, así como la identificación de las características y los elementos que constituyen los planes de manejo sobre los que giran las diversas actividades productivas en las ANP. </a:t>
            </a:r>
          </a:p>
          <a:p>
            <a:pPr algn="just"/>
            <a:endParaRPr lang="es-ES" dirty="0">
              <a:latin typeface="Gandhi Serif" charset="0"/>
              <a:ea typeface="Gandhi Serif" charset="0"/>
              <a:cs typeface="Gandhi Serif" charset="0"/>
            </a:endParaRPr>
          </a:p>
          <a:p>
            <a:pPr algn="just"/>
            <a:r>
              <a:rPr lang="es-ES_tradnl" dirty="0">
                <a:effectLst/>
                <a:latin typeface="Gandhi Serif" charset="0"/>
                <a:ea typeface="Calibri" charset="0"/>
                <a:cs typeface="Times New Roman" charset="0"/>
              </a:rPr>
              <a:t>Adicionalmente se </a:t>
            </a:r>
            <a:r>
              <a:rPr lang="es-ES_tradnl" dirty="0" err="1">
                <a:effectLst/>
                <a:latin typeface="Gandhi Serif" charset="0"/>
                <a:ea typeface="Calibri" charset="0"/>
                <a:cs typeface="Times New Roman" charset="0"/>
              </a:rPr>
              <a:t>trabaj</a:t>
            </a:r>
            <a:r>
              <a:rPr lang="es-ES" dirty="0">
                <a:effectLst/>
                <a:latin typeface="Gandhi Serif" charset="0"/>
                <a:ea typeface="Calibri" charset="0"/>
                <a:cs typeface="Times New Roman" charset="0"/>
              </a:rPr>
              <a:t>ó una</a:t>
            </a:r>
            <a:r>
              <a:rPr lang="es-ES_tradnl" dirty="0">
                <a:effectLst/>
                <a:latin typeface="Gandhi Serif" charset="0"/>
                <a:ea typeface="Calibri" charset="0"/>
                <a:cs typeface="Times New Roman" charset="0"/>
              </a:rPr>
              <a:t> delimitación espacial para el aprovechamiento turístico, considerando para ello la recolección de datos sociodemográficos de la comunidad objeto de estudio; con esta radiografía, la sensibilización, incorporación, formación y acompañamiento tomarán los caminos acordes a la realidad comunitaria.</a:t>
            </a:r>
          </a:p>
          <a:p>
            <a:pPr algn="just"/>
            <a:endParaRPr lang="es-ES_tradnl" dirty="0">
              <a:latin typeface="Gandhi Serif" charset="0"/>
              <a:ea typeface="Calibri" charset="0"/>
              <a:cs typeface="Times New Roman" charset="0"/>
            </a:endParaRPr>
          </a:p>
          <a:p>
            <a:pPr algn="just"/>
            <a:r>
              <a:rPr lang="es-ES" dirty="0">
                <a:latin typeface="Gandhi Serif" charset="0"/>
                <a:ea typeface="Gandhi Serif" charset="0"/>
                <a:cs typeface="Gandhi Serif" charset="0"/>
              </a:rPr>
              <a:t>Para ello se tomó como referencia el Modelo de educación ambiental propuesto por López-Hernández, Puente Pardo &amp; Rodríguez Luna, 2011; la Guía de las Mejores Prácticas de Ecoturismo en Áreas Protegidas (</a:t>
            </a:r>
            <a:r>
              <a:rPr lang="es-ES" dirty="0" err="1">
                <a:latin typeface="Gandhi Serif" charset="0"/>
                <a:ea typeface="Gandhi Serif" charset="0"/>
                <a:cs typeface="Gandhi Serif" charset="0"/>
              </a:rPr>
              <a:t>Baez</a:t>
            </a:r>
            <a:r>
              <a:rPr lang="es-ES" dirty="0">
                <a:latin typeface="Gandhi Serif" charset="0"/>
                <a:ea typeface="Gandhi Serif" charset="0"/>
                <a:cs typeface="Gandhi Serif" charset="0"/>
              </a:rPr>
              <a:t> y Acuña, 2003) y los parámetros definidos por la Comisión de Derechos Indígenas reflejadas en las reglas de operación.</a:t>
            </a:r>
          </a:p>
          <a:p>
            <a:pPr algn="just"/>
            <a:endParaRPr lang="es-ES" dirty="0">
              <a:latin typeface="Gandhi Serif" charset="0"/>
              <a:ea typeface="Gandhi Serif" charset="0"/>
              <a:cs typeface="Gandhi Serif" charset="0"/>
            </a:endParaRPr>
          </a:p>
        </p:txBody>
      </p:sp>
      <p:sp>
        <p:nvSpPr>
          <p:cNvPr id="8" name="Marcador de número de diapositiva 7"/>
          <p:cNvSpPr>
            <a:spLocks noGrp="1"/>
          </p:cNvSpPr>
          <p:nvPr>
            <p:ph type="sldNum" sz="quarter" idx="12"/>
          </p:nvPr>
        </p:nvSpPr>
        <p:spPr/>
        <p:txBody>
          <a:bodyPr/>
          <a:lstStyle/>
          <a:p>
            <a:fld id="{6343F7B2-DAE4-1D4E-BF59-1787B5C96210}" type="slidenum">
              <a:rPr lang="es-ES_tradnl" smtClean="0"/>
              <a:t>8</a:t>
            </a:fld>
            <a:endParaRPr lang="es-ES_tradnl"/>
          </a:p>
        </p:txBody>
      </p:sp>
    </p:spTree>
    <p:extLst>
      <p:ext uri="{BB962C8B-B14F-4D97-AF65-F5344CB8AC3E}">
        <p14:creationId xmlns:p14="http://schemas.microsoft.com/office/powerpoint/2010/main" val="959776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46577" y="426073"/>
            <a:ext cx="7729728" cy="1188720"/>
          </a:xfrm>
        </p:spPr>
        <p:txBody>
          <a:bodyPr/>
          <a:lstStyle/>
          <a:p>
            <a:r>
              <a:rPr lang="es-ES_tradnl" dirty="0">
                <a:latin typeface="Gandhi Serif" charset="0"/>
                <a:ea typeface="Gandhi Serif" charset="0"/>
                <a:cs typeface="Gandhi Serif" charset="0"/>
              </a:rPr>
              <a:t>Continuación</a:t>
            </a:r>
          </a:p>
        </p:txBody>
      </p:sp>
      <p:pic>
        <p:nvPicPr>
          <p:cNvPr id="3" name="Imagen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076" y="426073"/>
            <a:ext cx="1628385" cy="1261349"/>
          </a:xfrm>
          <a:prstGeom prst="rect">
            <a:avLst/>
          </a:prstGeom>
        </p:spPr>
      </p:pic>
      <p:sp>
        <p:nvSpPr>
          <p:cNvPr id="4" name="CuadroTexto 3"/>
          <p:cNvSpPr txBox="1"/>
          <p:nvPr/>
        </p:nvSpPr>
        <p:spPr>
          <a:xfrm>
            <a:off x="461960" y="2039061"/>
            <a:ext cx="2357901" cy="784830"/>
          </a:xfrm>
          <a:prstGeom prst="rect">
            <a:avLst/>
          </a:prstGeom>
          <a:noFill/>
        </p:spPr>
        <p:txBody>
          <a:bodyPr wrap="square" rtlCol="0">
            <a:spAutoFit/>
          </a:bodyPr>
          <a:lstStyle/>
          <a:p>
            <a:pPr algn="ctr"/>
            <a:r>
              <a:rPr lang="es-ES" sz="1500" dirty="0">
                <a:latin typeface="Gandhi Serif" charset="0"/>
                <a:ea typeface="Gandhi Serif" charset="0"/>
                <a:cs typeface="Gandhi Serif" charset="0"/>
              </a:rPr>
              <a:t>López-Hernández, Puente Pardo, &amp; Rodríguez Luna, 2011</a:t>
            </a:r>
            <a:endParaRPr lang="es-ES_tradnl" sz="1500" dirty="0">
              <a:latin typeface="Gandhi Serif" charset="0"/>
              <a:ea typeface="Gandhi Serif" charset="0"/>
              <a:cs typeface="Gandhi Serif" charset="0"/>
            </a:endParaRPr>
          </a:p>
        </p:txBody>
      </p:sp>
      <p:sp>
        <p:nvSpPr>
          <p:cNvPr id="5" name="CuadroTexto 4"/>
          <p:cNvSpPr txBox="1"/>
          <p:nvPr/>
        </p:nvSpPr>
        <p:spPr>
          <a:xfrm>
            <a:off x="2958229" y="2154477"/>
            <a:ext cx="1801661" cy="553998"/>
          </a:xfrm>
          <a:prstGeom prst="rect">
            <a:avLst/>
          </a:prstGeom>
          <a:noFill/>
        </p:spPr>
        <p:txBody>
          <a:bodyPr wrap="square" rtlCol="0">
            <a:spAutoFit/>
          </a:bodyPr>
          <a:lstStyle/>
          <a:p>
            <a:pPr algn="ctr"/>
            <a:r>
              <a:rPr lang="es-ES" sz="1500" dirty="0" err="1">
                <a:latin typeface="Gandhi Serif" charset="0"/>
                <a:ea typeface="Gandhi Serif" charset="0"/>
                <a:cs typeface="Gandhi Serif" charset="0"/>
              </a:rPr>
              <a:t>Baez</a:t>
            </a:r>
            <a:r>
              <a:rPr lang="es-ES" sz="1500" dirty="0">
                <a:latin typeface="Gandhi Serif" charset="0"/>
                <a:ea typeface="Gandhi Serif" charset="0"/>
                <a:cs typeface="Gandhi Serif" charset="0"/>
              </a:rPr>
              <a:t> y Acuña, 2003</a:t>
            </a:r>
            <a:endParaRPr lang="es-ES_tradnl" sz="1500" dirty="0">
              <a:latin typeface="Gandhi Serif" charset="0"/>
              <a:ea typeface="Gandhi Serif" charset="0"/>
              <a:cs typeface="Gandhi Serif" charset="0"/>
            </a:endParaRPr>
          </a:p>
        </p:txBody>
      </p:sp>
      <p:sp>
        <p:nvSpPr>
          <p:cNvPr id="6" name="CuadroTexto 5"/>
          <p:cNvSpPr txBox="1"/>
          <p:nvPr/>
        </p:nvSpPr>
        <p:spPr>
          <a:xfrm>
            <a:off x="4898258" y="2108310"/>
            <a:ext cx="2041161" cy="553998"/>
          </a:xfrm>
          <a:prstGeom prst="rect">
            <a:avLst/>
          </a:prstGeom>
          <a:noFill/>
        </p:spPr>
        <p:txBody>
          <a:bodyPr wrap="square" rtlCol="0">
            <a:spAutoFit/>
          </a:bodyPr>
          <a:lstStyle/>
          <a:p>
            <a:pPr algn="ctr"/>
            <a:r>
              <a:rPr lang="es-ES" sz="1500" dirty="0">
                <a:latin typeface="Gandhi Serif" charset="0"/>
                <a:ea typeface="Gandhi Serif" charset="0"/>
                <a:cs typeface="Gandhi Serif" charset="0"/>
              </a:rPr>
              <a:t>Comisión de Derechos Indígenas</a:t>
            </a:r>
            <a:endParaRPr lang="es-ES_tradnl" sz="1500" dirty="0">
              <a:latin typeface="Gandhi Serif" charset="0"/>
              <a:ea typeface="Gandhi Serif" charset="0"/>
              <a:cs typeface="Gandhi Serif" charset="0"/>
            </a:endParaRPr>
          </a:p>
        </p:txBody>
      </p:sp>
      <p:sp>
        <p:nvSpPr>
          <p:cNvPr id="7" name="CuadroTexto 6"/>
          <p:cNvSpPr txBox="1"/>
          <p:nvPr/>
        </p:nvSpPr>
        <p:spPr>
          <a:xfrm>
            <a:off x="7185302" y="2137299"/>
            <a:ext cx="2116317" cy="553998"/>
          </a:xfrm>
          <a:prstGeom prst="rect">
            <a:avLst/>
          </a:prstGeom>
          <a:noFill/>
        </p:spPr>
        <p:txBody>
          <a:bodyPr wrap="square" rtlCol="0">
            <a:spAutoFit/>
          </a:bodyPr>
          <a:lstStyle/>
          <a:p>
            <a:pPr algn="ctr"/>
            <a:r>
              <a:rPr lang="es-ES" sz="1500" dirty="0" err="1">
                <a:latin typeface="Gandhi Serif" charset="0"/>
                <a:ea typeface="Gandhi Serif" charset="0"/>
                <a:cs typeface="Gandhi Serif" charset="0"/>
              </a:rPr>
              <a:t>World</a:t>
            </a:r>
            <a:r>
              <a:rPr lang="es-ES" sz="1500" dirty="0">
                <a:latin typeface="Gandhi Serif" charset="0"/>
                <a:ea typeface="Gandhi Serif" charset="0"/>
                <a:cs typeface="Gandhi Serif" charset="0"/>
              </a:rPr>
              <a:t> Wild </a:t>
            </a:r>
            <a:r>
              <a:rPr lang="es-ES" sz="1500" dirty="0" err="1">
                <a:latin typeface="Gandhi Serif" charset="0"/>
                <a:ea typeface="Gandhi Serif" charset="0"/>
                <a:cs typeface="Gandhi Serif" charset="0"/>
              </a:rPr>
              <a:t>Foundation</a:t>
            </a:r>
            <a:r>
              <a:rPr lang="es-ES" sz="1500" dirty="0">
                <a:latin typeface="Gandhi Serif" charset="0"/>
                <a:ea typeface="Gandhi Serif" charset="0"/>
                <a:cs typeface="Gandhi Serif" charset="0"/>
              </a:rPr>
              <a:t> (WWF)</a:t>
            </a:r>
            <a:endParaRPr lang="es-ES_tradnl" sz="1500" dirty="0">
              <a:latin typeface="Gandhi Serif" charset="0"/>
              <a:ea typeface="Gandhi Serif" charset="0"/>
              <a:cs typeface="Gandhi Serif" charset="0"/>
            </a:endParaRPr>
          </a:p>
        </p:txBody>
      </p:sp>
      <p:sp>
        <p:nvSpPr>
          <p:cNvPr id="8" name="CuadroTexto 7"/>
          <p:cNvSpPr txBox="1"/>
          <p:nvPr/>
        </p:nvSpPr>
        <p:spPr>
          <a:xfrm>
            <a:off x="9547502" y="2108310"/>
            <a:ext cx="2116317" cy="553998"/>
          </a:xfrm>
          <a:prstGeom prst="rect">
            <a:avLst/>
          </a:prstGeom>
          <a:noFill/>
        </p:spPr>
        <p:txBody>
          <a:bodyPr wrap="square" rtlCol="0">
            <a:spAutoFit/>
          </a:bodyPr>
          <a:lstStyle/>
          <a:p>
            <a:pPr algn="ctr"/>
            <a:r>
              <a:rPr lang="es-ES" sz="1500" dirty="0" err="1">
                <a:latin typeface="Gandhi Serif" charset="0"/>
                <a:ea typeface="Gandhi Serif" charset="0"/>
                <a:cs typeface="Gandhi Serif" charset="0"/>
              </a:rPr>
              <a:t>The</a:t>
            </a:r>
            <a:r>
              <a:rPr lang="es-ES" sz="1500" dirty="0">
                <a:latin typeface="Gandhi Serif" charset="0"/>
                <a:ea typeface="Gandhi Serif" charset="0"/>
                <a:cs typeface="Gandhi Serif" charset="0"/>
              </a:rPr>
              <a:t> </a:t>
            </a:r>
            <a:r>
              <a:rPr lang="es-ES" sz="1500" dirty="0" err="1">
                <a:latin typeface="Gandhi Serif" charset="0"/>
                <a:ea typeface="Gandhi Serif" charset="0"/>
                <a:cs typeface="Gandhi Serif" charset="0"/>
              </a:rPr>
              <a:t>Nature</a:t>
            </a:r>
            <a:r>
              <a:rPr lang="es-ES" sz="1500" dirty="0">
                <a:latin typeface="Gandhi Serif" charset="0"/>
                <a:ea typeface="Gandhi Serif" charset="0"/>
                <a:cs typeface="Gandhi Serif" charset="0"/>
              </a:rPr>
              <a:t> </a:t>
            </a:r>
            <a:r>
              <a:rPr lang="es-ES" sz="1500" dirty="0" err="1">
                <a:latin typeface="Gandhi Serif" charset="0"/>
                <a:ea typeface="Gandhi Serif" charset="0"/>
                <a:cs typeface="Gandhi Serif" charset="0"/>
              </a:rPr>
              <a:t>Conservancy</a:t>
            </a:r>
            <a:r>
              <a:rPr lang="es-ES" sz="1500" dirty="0">
                <a:latin typeface="Gandhi Serif" charset="0"/>
                <a:ea typeface="Gandhi Serif" charset="0"/>
                <a:cs typeface="Gandhi Serif" charset="0"/>
              </a:rPr>
              <a:t>, 2005) </a:t>
            </a:r>
            <a:endParaRPr lang="es-ES_tradnl" sz="1500" dirty="0">
              <a:latin typeface="Gandhi Serif" charset="0"/>
              <a:ea typeface="Gandhi Serif" charset="0"/>
              <a:cs typeface="Gandhi Serif" charset="0"/>
            </a:endParaRPr>
          </a:p>
        </p:txBody>
      </p:sp>
      <p:cxnSp>
        <p:nvCxnSpPr>
          <p:cNvPr id="10" name="Conector recto de flecha 9"/>
          <p:cNvCxnSpPr/>
          <p:nvPr/>
        </p:nvCxnSpPr>
        <p:spPr>
          <a:xfrm>
            <a:off x="1640910" y="2994775"/>
            <a:ext cx="0" cy="3507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ector recto de flecha 10"/>
          <p:cNvCxnSpPr/>
          <p:nvPr/>
        </p:nvCxnSpPr>
        <p:spPr>
          <a:xfrm>
            <a:off x="3859059" y="2960312"/>
            <a:ext cx="0" cy="3507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ector recto de flecha 11"/>
          <p:cNvCxnSpPr/>
          <p:nvPr/>
        </p:nvCxnSpPr>
        <p:spPr>
          <a:xfrm>
            <a:off x="5887813" y="2908122"/>
            <a:ext cx="0" cy="3507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Conector recto de flecha 12"/>
          <p:cNvCxnSpPr/>
          <p:nvPr/>
        </p:nvCxnSpPr>
        <p:spPr>
          <a:xfrm>
            <a:off x="8380321" y="2911259"/>
            <a:ext cx="0" cy="3507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ector recto de flecha 13"/>
          <p:cNvCxnSpPr/>
          <p:nvPr/>
        </p:nvCxnSpPr>
        <p:spPr>
          <a:xfrm>
            <a:off x="10700939" y="2871599"/>
            <a:ext cx="0" cy="3507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CuadroTexto 14"/>
          <p:cNvSpPr txBox="1"/>
          <p:nvPr/>
        </p:nvSpPr>
        <p:spPr>
          <a:xfrm>
            <a:off x="390394" y="3682652"/>
            <a:ext cx="2567835" cy="784830"/>
          </a:xfrm>
          <a:prstGeom prst="rect">
            <a:avLst/>
          </a:prstGeom>
          <a:noFill/>
        </p:spPr>
        <p:txBody>
          <a:bodyPr wrap="square" rtlCol="0">
            <a:spAutoFit/>
          </a:bodyPr>
          <a:lstStyle/>
          <a:p>
            <a:pPr algn="ctr"/>
            <a:r>
              <a:rPr lang="es-ES_tradnl" sz="1500" dirty="0">
                <a:latin typeface="Gandhi Serif" charset="0"/>
                <a:ea typeface="Calibri" charset="0"/>
                <a:cs typeface="Times New Roman" charset="0"/>
              </a:rPr>
              <a:t>M</a:t>
            </a:r>
            <a:r>
              <a:rPr lang="es-ES_tradnl" sz="1500" dirty="0">
                <a:effectLst/>
                <a:latin typeface="Gandhi Serif" charset="0"/>
                <a:ea typeface="Calibri" charset="0"/>
                <a:cs typeface="Times New Roman" charset="0"/>
              </a:rPr>
              <a:t>odelo de educación ambiental para la conservación </a:t>
            </a:r>
            <a:endParaRPr lang="es-ES_tradnl" sz="1500" dirty="0"/>
          </a:p>
        </p:txBody>
      </p:sp>
      <p:sp>
        <p:nvSpPr>
          <p:cNvPr id="16" name="CuadroTexto 15"/>
          <p:cNvSpPr txBox="1"/>
          <p:nvPr/>
        </p:nvSpPr>
        <p:spPr>
          <a:xfrm>
            <a:off x="3056932" y="3575404"/>
            <a:ext cx="1841326" cy="1015663"/>
          </a:xfrm>
          <a:prstGeom prst="rect">
            <a:avLst/>
          </a:prstGeom>
          <a:noFill/>
        </p:spPr>
        <p:txBody>
          <a:bodyPr wrap="square" rtlCol="0">
            <a:spAutoFit/>
          </a:bodyPr>
          <a:lstStyle/>
          <a:p>
            <a:pPr algn="ctr"/>
            <a:r>
              <a:rPr lang="es-ES_tradnl" sz="1500">
                <a:effectLst/>
                <a:latin typeface="Gandhi Serif" charset="0"/>
                <a:ea typeface="Calibri" charset="0"/>
                <a:cs typeface="Times New Roman" charset="0"/>
              </a:rPr>
              <a:t>Guía para las mejores prácticas de ecoturismo en Áreas Protegidas</a:t>
            </a:r>
            <a:r>
              <a:rPr lang="es-ES_tradnl" sz="1500">
                <a:effectLst/>
              </a:rPr>
              <a:t> </a:t>
            </a:r>
            <a:endParaRPr lang="es-ES_tradnl" sz="1500"/>
          </a:p>
        </p:txBody>
      </p:sp>
      <p:sp>
        <p:nvSpPr>
          <p:cNvPr id="17" name="CuadroTexto 16"/>
          <p:cNvSpPr txBox="1"/>
          <p:nvPr/>
        </p:nvSpPr>
        <p:spPr>
          <a:xfrm>
            <a:off x="5260932" y="3682652"/>
            <a:ext cx="2004164" cy="1015663"/>
          </a:xfrm>
          <a:prstGeom prst="rect">
            <a:avLst/>
          </a:prstGeom>
          <a:noFill/>
        </p:spPr>
        <p:txBody>
          <a:bodyPr wrap="square" rtlCol="0">
            <a:spAutoFit/>
          </a:bodyPr>
          <a:lstStyle/>
          <a:p>
            <a:pPr algn="ctr"/>
            <a:r>
              <a:rPr lang="es-ES_tradnl" sz="1500" dirty="0">
                <a:latin typeface="Gandhi Serif" charset="0"/>
                <a:ea typeface="Gandhi Serif" charset="0"/>
                <a:cs typeface="Gandhi Serif" charset="0"/>
              </a:rPr>
              <a:t>Reglas de Operación</a:t>
            </a:r>
            <a:r>
              <a:rPr lang="es-ES" sz="1500" dirty="0">
                <a:latin typeface="Gandhi Serif" charset="0"/>
                <a:ea typeface="Gandhi Serif" charset="0"/>
                <a:cs typeface="Gandhi Serif" charset="0"/>
              </a:rPr>
              <a:t> y recursos para comunidades indígenas</a:t>
            </a:r>
            <a:endParaRPr lang="es-ES_tradnl" sz="1500" dirty="0">
              <a:latin typeface="Gandhi Serif" charset="0"/>
              <a:ea typeface="Gandhi Serif" charset="0"/>
              <a:cs typeface="Gandhi Serif" charset="0"/>
            </a:endParaRPr>
          </a:p>
        </p:txBody>
      </p:sp>
      <p:sp>
        <p:nvSpPr>
          <p:cNvPr id="18" name="CuadroTexto 17"/>
          <p:cNvSpPr txBox="1"/>
          <p:nvPr/>
        </p:nvSpPr>
        <p:spPr>
          <a:xfrm>
            <a:off x="7226011" y="3575404"/>
            <a:ext cx="2321491" cy="1246495"/>
          </a:xfrm>
          <a:prstGeom prst="rect">
            <a:avLst/>
          </a:prstGeom>
          <a:noFill/>
        </p:spPr>
        <p:txBody>
          <a:bodyPr wrap="square" rtlCol="0">
            <a:spAutoFit/>
          </a:bodyPr>
          <a:lstStyle/>
          <a:p>
            <a:pPr algn="ctr"/>
            <a:r>
              <a:rPr lang="es-ES_tradnl" sz="1500">
                <a:latin typeface="Gandhi Serif" charset="0"/>
                <a:ea typeface="Calibri" charset="0"/>
                <a:cs typeface="Times New Roman" charset="0"/>
              </a:rPr>
              <a:t>G</a:t>
            </a:r>
            <a:r>
              <a:rPr lang="es-ES_tradnl" sz="1500">
                <a:effectLst/>
                <a:latin typeface="Gandhi Serif" charset="0"/>
                <a:ea typeface="Calibri" charset="0"/>
                <a:cs typeface="Times New Roman" charset="0"/>
              </a:rPr>
              <a:t>uía para la planificación y gestión del ecoturismo comunitario con comunidades indígenas </a:t>
            </a:r>
            <a:endParaRPr lang="es-ES_tradnl" sz="1500"/>
          </a:p>
        </p:txBody>
      </p:sp>
      <p:sp>
        <p:nvSpPr>
          <p:cNvPr id="19" name="CuadroTexto 18"/>
          <p:cNvSpPr txBox="1"/>
          <p:nvPr/>
        </p:nvSpPr>
        <p:spPr>
          <a:xfrm>
            <a:off x="9970718" y="3682652"/>
            <a:ext cx="1541863" cy="784830"/>
          </a:xfrm>
          <a:prstGeom prst="rect">
            <a:avLst/>
          </a:prstGeom>
          <a:noFill/>
        </p:spPr>
        <p:txBody>
          <a:bodyPr wrap="square" rtlCol="0">
            <a:spAutoFit/>
          </a:bodyPr>
          <a:lstStyle/>
          <a:p>
            <a:pPr algn="ctr"/>
            <a:r>
              <a:rPr lang="es-ES_tradnl" sz="1500">
                <a:effectLst/>
                <a:latin typeface="Gandhi Serif" charset="0"/>
                <a:ea typeface="Calibri" charset="0"/>
                <a:cs typeface="Times New Roman" charset="0"/>
              </a:rPr>
              <a:t>Introducción a la planificación del ecoturismo </a:t>
            </a:r>
            <a:endParaRPr lang="es-ES_tradnl" sz="1500"/>
          </a:p>
        </p:txBody>
      </p:sp>
      <p:sp>
        <p:nvSpPr>
          <p:cNvPr id="20" name="Marcador de número de diapositiva 19"/>
          <p:cNvSpPr>
            <a:spLocks noGrp="1"/>
          </p:cNvSpPr>
          <p:nvPr>
            <p:ph type="sldNum" sz="quarter" idx="12"/>
          </p:nvPr>
        </p:nvSpPr>
        <p:spPr/>
        <p:txBody>
          <a:bodyPr/>
          <a:lstStyle/>
          <a:p>
            <a:fld id="{6343F7B2-DAE4-1D4E-BF59-1787B5C96210}" type="slidenum">
              <a:rPr lang="es-ES_tradnl" smtClean="0"/>
              <a:t>9</a:t>
            </a:fld>
            <a:endParaRPr lang="es-ES_tradnl"/>
          </a:p>
        </p:txBody>
      </p:sp>
    </p:spTree>
    <p:extLst>
      <p:ext uri="{BB962C8B-B14F-4D97-AF65-F5344CB8AC3E}">
        <p14:creationId xmlns:p14="http://schemas.microsoft.com/office/powerpoint/2010/main" val="1756512767"/>
      </p:ext>
    </p:extLst>
  </p:cSld>
  <p:clrMapOvr>
    <a:masterClrMapping/>
  </p:clrMapOvr>
</p:sld>
</file>

<file path=ppt/theme/theme1.xml><?xml version="1.0" encoding="utf-8"?>
<a:theme xmlns:a="http://schemas.openxmlformats.org/drawingml/2006/main" name="Paquete">
  <a:themeElements>
    <a:clrScheme name="Paque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que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que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718</TotalTime>
  <Words>4720</Words>
  <Application>Microsoft Office PowerPoint</Application>
  <PresentationFormat>Panorámica</PresentationFormat>
  <Paragraphs>312</Paragraphs>
  <Slides>26</Slides>
  <Notes>1</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26</vt:i4>
      </vt:variant>
    </vt:vector>
  </HeadingPairs>
  <TitlesOfParts>
    <vt:vector size="35" baseType="lpstr">
      <vt:lpstr>Arial</vt:lpstr>
      <vt:lpstr>Calibri</vt:lpstr>
      <vt:lpstr>Gandhi Serif</vt:lpstr>
      <vt:lpstr>Georgia</vt:lpstr>
      <vt:lpstr>Gill Sans MT</vt:lpstr>
      <vt:lpstr>Times New Roman</vt:lpstr>
      <vt:lpstr>Verdana</vt:lpstr>
      <vt:lpstr>Paquete</vt:lpstr>
      <vt:lpstr>Documento</vt:lpstr>
      <vt:lpstr>Presentación de PowerPoint</vt:lpstr>
      <vt:lpstr>ÍNDICE</vt:lpstr>
      <vt:lpstr>INTRODUCCIÓN</vt:lpstr>
      <vt:lpstr>JUSTIFICACIÓN DEL OBJETO DE ESTUDIO</vt:lpstr>
      <vt:lpstr>Presentación de PowerPoint</vt:lpstr>
      <vt:lpstr>OBJETIVOS</vt:lpstr>
      <vt:lpstr>HIPÓTESIS</vt:lpstr>
      <vt:lpstr>METODOLOGÍA</vt:lpstr>
      <vt:lpstr>Continuación</vt:lpstr>
      <vt:lpstr>Técnicas de recogida de información</vt:lpstr>
      <vt:lpstr>MARCO TEÓRICO</vt:lpstr>
      <vt:lpstr>CONTINUACIÓN</vt:lpstr>
      <vt:lpstr>CONTINUACIÓN</vt:lpstr>
      <vt:lpstr>Funciones de una ANP con base en el Art. 45 de la LGEEPA</vt:lpstr>
      <vt:lpstr>CARÁCTERÍSTICAS ANP</vt:lpstr>
      <vt:lpstr>VERGEL DE BERNALEJO EN SAN LUIS DE LA PAZ, GUANAJUATO, MÉXICO</vt:lpstr>
      <vt:lpstr>Presentación de PowerPoint</vt:lpstr>
      <vt:lpstr>Presentación de PowerPoint</vt:lpstr>
      <vt:lpstr>INVENTARIO DE ATRACTIVOS CON POTENCIALIDAD TURÍSTICA</vt:lpstr>
      <vt:lpstr>Continuación</vt:lpstr>
      <vt:lpstr>rECURSOS</vt:lpstr>
      <vt:lpstr>CONCLUSIONES</vt:lpstr>
      <vt:lpstr>BIBLIOGRAFÍA</vt:lpstr>
      <vt:lpstr>CONTINUACIÓN</vt:lpstr>
      <vt:lpstr>cONTINUACIÓN</vt:lpstr>
      <vt:lpstr>CONTINUACIÓN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walter mujica</cp:lastModifiedBy>
  <cp:revision>27</cp:revision>
  <dcterms:created xsi:type="dcterms:W3CDTF">2017-01-26T15:22:46Z</dcterms:created>
  <dcterms:modified xsi:type="dcterms:W3CDTF">2017-02-17T15:27:20Z</dcterms:modified>
</cp:coreProperties>
</file>